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8" r:id="rId3"/>
    <p:sldId id="261" r:id="rId4"/>
    <p:sldId id="257" r:id="rId5"/>
    <p:sldId id="260" r:id="rId6"/>
    <p:sldId id="289" r:id="rId7"/>
    <p:sldId id="264" r:id="rId8"/>
    <p:sldId id="262" r:id="rId9"/>
    <p:sldId id="279" r:id="rId10"/>
    <p:sldId id="259" r:id="rId11"/>
    <p:sldId id="265" r:id="rId12"/>
    <p:sldId id="291" r:id="rId13"/>
    <p:sldId id="307" r:id="rId14"/>
    <p:sldId id="301" r:id="rId15"/>
    <p:sldId id="292" r:id="rId16"/>
    <p:sldId id="281" r:id="rId17"/>
    <p:sldId id="308" r:id="rId18"/>
    <p:sldId id="293" r:id="rId19"/>
    <p:sldId id="268" r:id="rId20"/>
    <p:sldId id="266"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8D00"/>
    <a:srgbClr val="1F4D02"/>
    <a:srgbClr val="C9E88C"/>
    <a:srgbClr val="E2FFD0"/>
    <a:srgbClr val="E0F2BC"/>
    <a:srgbClr val="BDE3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97" autoAdjust="0"/>
  </p:normalViewPr>
  <p:slideViewPr>
    <p:cSldViewPr>
      <p:cViewPr varScale="1">
        <p:scale>
          <a:sx n="55" d="100"/>
          <a:sy n="55" d="100"/>
        </p:scale>
        <p:origin x="68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908FF-ADBB-45F6-856F-AF4A517EC2AF}"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0F44F-5CE6-441D-8355-81C4782246F3}" type="slidenum">
              <a:rPr lang="en-US" smtClean="0"/>
              <a:t>‹#›</a:t>
            </a:fld>
            <a:endParaRPr lang="en-US"/>
          </a:p>
        </p:txBody>
      </p:sp>
    </p:spTree>
    <p:extLst>
      <p:ext uri="{BB962C8B-B14F-4D97-AF65-F5344CB8AC3E}">
        <p14:creationId xmlns:p14="http://schemas.microsoft.com/office/powerpoint/2010/main" val="382566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F0F44F-5CE6-441D-8355-81C4782246F3}" type="slidenum">
              <a:rPr lang="en-US" smtClean="0"/>
              <a:t>10</a:t>
            </a:fld>
            <a:endParaRPr lang="en-US"/>
          </a:p>
        </p:txBody>
      </p:sp>
    </p:spTree>
    <p:extLst>
      <p:ext uri="{BB962C8B-B14F-4D97-AF65-F5344CB8AC3E}">
        <p14:creationId xmlns:p14="http://schemas.microsoft.com/office/powerpoint/2010/main" val="400189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sv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3851" r="3851" b="64354"/>
          <a:stretch/>
        </p:blipFill>
        <p:spPr>
          <a:xfrm>
            <a:off x="0" y="7876791"/>
            <a:ext cx="18288000" cy="241020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13627" y="7876791"/>
            <a:ext cx="2214380" cy="2410209"/>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0006" y="7876791"/>
            <a:ext cx="2214380" cy="2410209"/>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2597" y="-592977"/>
            <a:ext cx="4072705" cy="3243354"/>
          </a:xfrm>
          <a:prstGeom prst="rect">
            <a:avLst/>
          </a:prstGeom>
        </p:spPr>
      </p:pic>
      <p:pic>
        <p:nvPicPr>
          <p:cNvPr id="9" name="Picture 9"/>
          <p:cNvPicPr>
            <a:picLocks noChangeAspect="1"/>
          </p:cNvPicPr>
          <p:nvPr/>
        </p:nvPicPr>
        <p:blipFill>
          <a:blip r:embed="rId7"/>
          <a:srcRect/>
          <a:stretch>
            <a:fillRect/>
          </a:stretch>
        </p:blipFill>
        <p:spPr>
          <a:xfrm>
            <a:off x="14065494" y="278705"/>
            <a:ext cx="3767080" cy="1968299"/>
          </a:xfrm>
          <a:prstGeom prst="rect">
            <a:avLst/>
          </a:prstGeom>
        </p:spPr>
      </p:pic>
      <p:sp>
        <p:nvSpPr>
          <p:cNvPr id="11" name="TextBox 2">
            <a:extLst>
              <a:ext uri="{FF2B5EF4-FFF2-40B4-BE49-F238E27FC236}">
                <a16:creationId xmlns:a16="http://schemas.microsoft.com/office/drawing/2014/main" id="{5544108A-730C-30F7-1899-8FAD860FFE84}"/>
              </a:ext>
            </a:extLst>
          </p:cNvPr>
          <p:cNvSpPr txBox="1"/>
          <p:nvPr/>
        </p:nvSpPr>
        <p:spPr>
          <a:xfrm>
            <a:off x="1419745" y="3298465"/>
            <a:ext cx="15448510" cy="3465179"/>
          </a:xfrm>
          <a:prstGeom prst="rect">
            <a:avLst/>
          </a:prstGeom>
        </p:spPr>
        <p:txBody>
          <a:bodyPr wrap="square" lIns="0" tIns="0" rIns="0" bIns="0" rtlCol="0" anchor="t">
            <a:spAutoFit/>
          </a:bodyPr>
          <a:lstStyle/>
          <a:p>
            <a:pPr algn="ctr">
              <a:lnSpc>
                <a:spcPct val="150000"/>
              </a:lnSpc>
            </a:pPr>
            <a:r>
              <a:rPr lang="en-US" sz="8000" b="1">
                <a:solidFill>
                  <a:srgbClr val="368D00"/>
                </a:solidFill>
                <a:latin typeface="Arial" panose="020B0604020202020204" pitchFamily="34" charset="0"/>
                <a:cs typeface="Arial" panose="020B0604020202020204" pitchFamily="34" charset="0"/>
              </a:rPr>
              <a:t>CHÀO MỪNG CÁC EM ĐẾN VỚI TIẾT HỌC MÔN MĨ THUẬT!</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13627" y="7876791"/>
            <a:ext cx="2214380" cy="2410209"/>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0006" y="7876791"/>
            <a:ext cx="2214380" cy="2410209"/>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2597" y="-592977"/>
            <a:ext cx="4072705" cy="3243354"/>
          </a:xfrm>
          <a:prstGeom prst="rect">
            <a:avLst/>
          </a:prstGeom>
        </p:spPr>
      </p:pic>
      <p:pic>
        <p:nvPicPr>
          <p:cNvPr id="13" name="Picture 13"/>
          <p:cNvPicPr>
            <a:picLocks noChangeAspect="1"/>
          </p:cNvPicPr>
          <p:nvPr/>
        </p:nvPicPr>
        <p:blipFill>
          <a:blip r:embed="rId7"/>
          <a:srcRect/>
          <a:stretch>
            <a:fillRect/>
          </a:stretch>
        </p:blipFill>
        <p:spPr>
          <a:xfrm>
            <a:off x="14065494" y="278705"/>
            <a:ext cx="3767080" cy="1968299"/>
          </a:xfrm>
          <a:prstGeom prst="rect">
            <a:avLst/>
          </a:prstGeom>
        </p:spPr>
      </p:pic>
      <p:sp>
        <p:nvSpPr>
          <p:cNvPr id="3" name="TextBox 42">
            <a:extLst>
              <a:ext uri="{FF2B5EF4-FFF2-40B4-BE49-F238E27FC236}">
                <a16:creationId xmlns:a16="http://schemas.microsoft.com/office/drawing/2014/main" id="{8DE0442A-E356-16DA-CFAE-19C020DF8F85}"/>
              </a:ext>
            </a:extLst>
          </p:cNvPr>
          <p:cNvSpPr txBox="1"/>
          <p:nvPr/>
        </p:nvSpPr>
        <p:spPr>
          <a:xfrm>
            <a:off x="4789145" y="603415"/>
            <a:ext cx="8709709" cy="830997"/>
          </a:xfrm>
          <a:prstGeom prst="rect">
            <a:avLst/>
          </a:prstGeom>
        </p:spPr>
        <p:txBody>
          <a:bodyPr wrap="square" lIns="0" tIns="0" rIns="0" bIns="0" rtlCol="0" anchor="t">
            <a:spAutoFit/>
          </a:bodyPr>
          <a:lstStyle/>
          <a:p>
            <a:pPr algn="ctr"/>
            <a:r>
              <a:rPr lang="vi-VN" sz="5400" b="1" dirty="0">
                <a:solidFill>
                  <a:srgbClr val="368D00"/>
                </a:solidFill>
              </a:rPr>
              <a:t>2. Luyện tập và sáng tạo</a:t>
            </a:r>
            <a:endParaRPr lang="en-US" sz="5400" b="1" dirty="0">
              <a:solidFill>
                <a:srgbClr val="368D00"/>
              </a:solidFill>
            </a:endParaRPr>
          </a:p>
        </p:txBody>
      </p:sp>
      <p:sp>
        <p:nvSpPr>
          <p:cNvPr id="6" name="Rectangle 5">
            <a:extLst>
              <a:ext uri="{FF2B5EF4-FFF2-40B4-BE49-F238E27FC236}">
                <a16:creationId xmlns:a16="http://schemas.microsoft.com/office/drawing/2014/main" id="{36352D93-EFF6-F16E-8F9F-54F96A154A84}"/>
              </a:ext>
            </a:extLst>
          </p:cNvPr>
          <p:cNvSpPr/>
          <p:nvPr/>
        </p:nvSpPr>
        <p:spPr>
          <a:xfrm>
            <a:off x="914400" y="2995129"/>
            <a:ext cx="6732896" cy="4594912"/>
          </a:xfrm>
          <a:prstGeom prst="rect">
            <a:avLst/>
          </a:prstGeom>
        </p:spPr>
        <p:txBody>
          <a:bodyPr wrap="square">
            <a:spAutoFit/>
          </a:bodyPr>
          <a:lstStyle/>
          <a:p>
            <a:pPr algn="just">
              <a:lnSpc>
                <a:spcPct val="150000"/>
              </a:lnSpc>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Quan sát hình ảnh, đọc thông tin – SGK tr.36 và trả lời câu hỏi: </a:t>
            </a:r>
            <a:r>
              <a:rPr lang="vi-VN" sz="4000" i="1">
                <a:ea typeface="Calibri" panose="020F0502020204030204" pitchFamily="34" charset="0"/>
                <a:cs typeface="Arial" panose="020B0604020202020204" pitchFamily="34" charset="0"/>
              </a:rPr>
              <a:t>Em hãy nêu các bước thực hiện một bức tranh in.</a:t>
            </a:r>
            <a:endParaRPr lang="en-US" sz="4000"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E34F9A8-FF18-6D5F-900C-F53014DAD1D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48128" y="1913380"/>
            <a:ext cx="7867016" cy="77431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576AEFF-A022-307C-9095-CE466C597053}"/>
              </a:ext>
            </a:extLst>
          </p:cNvPr>
          <p:cNvCxnSpPr>
            <a:cxnSpLocks/>
          </p:cNvCxnSpPr>
          <p:nvPr/>
        </p:nvCxnSpPr>
        <p:spPr>
          <a:xfrm>
            <a:off x="225218" y="5555014"/>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13627" y="7876791"/>
            <a:ext cx="2214380" cy="241020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0006" y="7876791"/>
            <a:ext cx="2214380" cy="241020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2596" y="-592977"/>
            <a:ext cx="3232296" cy="2574083"/>
          </a:xfrm>
          <a:prstGeom prst="rect">
            <a:avLst/>
          </a:prstGeom>
        </p:spPr>
      </p:pic>
      <p:grpSp>
        <p:nvGrpSpPr>
          <p:cNvPr id="46" name="Group 45">
            <a:extLst>
              <a:ext uri="{FF2B5EF4-FFF2-40B4-BE49-F238E27FC236}">
                <a16:creationId xmlns:a16="http://schemas.microsoft.com/office/drawing/2014/main" id="{A5AD668A-938C-5C23-C55B-9DD4CA04A3AC}"/>
              </a:ext>
            </a:extLst>
          </p:cNvPr>
          <p:cNvGrpSpPr/>
          <p:nvPr/>
        </p:nvGrpSpPr>
        <p:grpSpPr>
          <a:xfrm>
            <a:off x="296949" y="2865333"/>
            <a:ext cx="4505502" cy="3375481"/>
            <a:chOff x="296949" y="2865333"/>
            <a:chExt cx="4505502" cy="3375481"/>
          </a:xfrm>
        </p:grpSpPr>
        <p:grpSp>
          <p:nvGrpSpPr>
            <p:cNvPr id="14" name="Group 13">
              <a:extLst>
                <a:ext uri="{FF2B5EF4-FFF2-40B4-BE49-F238E27FC236}">
                  <a16:creationId xmlns:a16="http://schemas.microsoft.com/office/drawing/2014/main" id="{56D55F27-FC03-2989-3FF2-531F889BE9C3}"/>
                </a:ext>
              </a:extLst>
            </p:cNvPr>
            <p:cNvGrpSpPr/>
            <p:nvPr/>
          </p:nvGrpSpPr>
          <p:grpSpPr>
            <a:xfrm>
              <a:off x="1863900" y="4869214"/>
              <a:ext cx="1371600" cy="1371600"/>
              <a:chOff x="807348" y="1282590"/>
              <a:chExt cx="1371600" cy="1371600"/>
            </a:xfrm>
          </p:grpSpPr>
          <p:grpSp>
            <p:nvGrpSpPr>
              <p:cNvPr id="15" name="Group 2">
                <a:extLst>
                  <a:ext uri="{FF2B5EF4-FFF2-40B4-BE49-F238E27FC236}">
                    <a16:creationId xmlns:a16="http://schemas.microsoft.com/office/drawing/2014/main" id="{DF997514-ABE2-3942-9036-0FF718FFB836}"/>
                  </a:ext>
                </a:extLst>
              </p:cNvPr>
              <p:cNvGrpSpPr>
                <a:grpSpLocks noChangeAspect="1"/>
              </p:cNvGrpSpPr>
              <p:nvPr/>
            </p:nvGrpSpPr>
            <p:grpSpPr>
              <a:xfrm>
                <a:off x="807348" y="1282590"/>
                <a:ext cx="1371600" cy="1371600"/>
                <a:chOff x="-304822" y="-294662"/>
                <a:chExt cx="1175081" cy="1175082"/>
              </a:xfrm>
            </p:grpSpPr>
            <p:sp>
              <p:nvSpPr>
                <p:cNvPr id="17" name="Freeform 3">
                  <a:extLst>
                    <a:ext uri="{FF2B5EF4-FFF2-40B4-BE49-F238E27FC236}">
                      <a16:creationId xmlns:a16="http://schemas.microsoft.com/office/drawing/2014/main" id="{C32CCB72-C072-5706-645D-4F5279773A9E}"/>
                    </a:ext>
                  </a:extLst>
                </p:cNvPr>
                <p:cNvSpPr/>
                <p:nvPr/>
              </p:nvSpPr>
              <p:spPr>
                <a:xfrm>
                  <a:off x="-304822" y="-294662"/>
                  <a:ext cx="1175081" cy="117508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16" name="TextBox 15">
                <a:extLst>
                  <a:ext uri="{FF2B5EF4-FFF2-40B4-BE49-F238E27FC236}">
                    <a16:creationId xmlns:a16="http://schemas.microsoft.com/office/drawing/2014/main" id="{274730F9-A3D9-4161-6A44-340BCA179310}"/>
                  </a:ext>
                </a:extLst>
              </p:cNvPr>
              <p:cNvSpPr txBox="1"/>
              <p:nvPr/>
            </p:nvSpPr>
            <p:spPr>
              <a:xfrm>
                <a:off x="881680" y="1358791"/>
                <a:ext cx="1144868" cy="982513"/>
              </a:xfrm>
              <a:prstGeom prst="rect">
                <a:avLst/>
              </a:prstGeom>
              <a:noFill/>
            </p:spPr>
            <p:txBody>
              <a:bodyPr wrap="square">
                <a:spAutoFit/>
              </a:bodyPr>
              <a:lstStyle/>
              <a:p>
                <a:pPr algn="ctr">
                  <a:lnSpc>
                    <a:spcPct val="150000"/>
                  </a:lnSpc>
                </a:pPr>
                <a:r>
                  <a:rPr lang="en-US" sz="4400" b="1" i="1">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400"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383375E2-B6FB-7C28-BBDD-38541A49131B}"/>
                </a:ext>
              </a:extLst>
            </p:cNvPr>
            <p:cNvSpPr txBox="1"/>
            <p:nvPr/>
          </p:nvSpPr>
          <p:spPr>
            <a:xfrm>
              <a:off x="296949" y="2865333"/>
              <a:ext cx="4505502" cy="1651671"/>
            </a:xfrm>
            <a:prstGeom prst="rect">
              <a:avLst/>
            </a:prstGeom>
            <a:noFill/>
          </p:spPr>
          <p:txBody>
            <a:bodyPr wrap="square">
              <a:spAutoFit/>
            </a:bodyPr>
            <a:lstStyle/>
            <a:p>
              <a:pPr lvl="0" algn="ctr">
                <a:lnSpc>
                  <a:spcPct val="150000"/>
                </a:lnSpc>
                <a:spcBef>
                  <a:spcPct val="0"/>
                </a:spcBef>
                <a:defRPr/>
              </a:pPr>
              <a:r>
                <a:rPr lang="vi-VN" sz="3600">
                  <a:solidFill>
                    <a:prstClr val="black"/>
                  </a:solidFill>
                  <a:cs typeface="Arial" panose="020B0604020202020204" pitchFamily="34" charset="0"/>
                </a:rPr>
                <a:t>Vẽ hình trên xốp hoặc bìa.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Rectangle 12">
            <a:extLst>
              <a:ext uri="{FF2B5EF4-FFF2-40B4-BE49-F238E27FC236}">
                <a16:creationId xmlns:a16="http://schemas.microsoft.com/office/drawing/2014/main" id="{00CC9B5A-715E-B2F2-6759-EEF5B27A5E04}"/>
              </a:ext>
            </a:extLst>
          </p:cNvPr>
          <p:cNvSpPr/>
          <p:nvPr/>
        </p:nvSpPr>
        <p:spPr>
          <a:xfrm>
            <a:off x="4253319" y="1088343"/>
            <a:ext cx="10442282" cy="784830"/>
          </a:xfrm>
          <a:prstGeom prst="rect">
            <a:avLst/>
          </a:prstGeom>
        </p:spPr>
        <p:txBody>
          <a:bodyPr wrap="none">
            <a:spAutoFit/>
          </a:bodyPr>
          <a:lstStyle/>
          <a:p>
            <a:pPr algn="just">
              <a:spcBef>
                <a:spcPts val="300"/>
              </a:spcBef>
              <a:spcAft>
                <a:spcPts val="3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C</a:t>
            </a:r>
            <a:r>
              <a:rPr lang="vi-VN" sz="4500" b="1">
                <a:solidFill>
                  <a:srgbClr val="FF0000"/>
                </a:solidFill>
                <a:latin typeface="Arial" panose="020B0604020202020204" pitchFamily="34" charset="0"/>
                <a:ea typeface="Calibri" panose="020F0502020204030204" pitchFamily="34" charset="0"/>
                <a:cs typeface="Arial" panose="020B0604020202020204" pitchFamily="34" charset="0"/>
              </a:rPr>
              <a:t>ác bước </a:t>
            </a: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thực hiện một bức tranh in</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27EB61E9-65AD-EF82-A0AA-6307BF77F1E9}"/>
              </a:ext>
            </a:extLst>
          </p:cNvPr>
          <p:cNvGrpSpPr/>
          <p:nvPr/>
        </p:nvGrpSpPr>
        <p:grpSpPr>
          <a:xfrm>
            <a:off x="3320146" y="4869214"/>
            <a:ext cx="4640857" cy="3885164"/>
            <a:chOff x="3320146" y="4869214"/>
            <a:chExt cx="4640857" cy="3885164"/>
          </a:xfrm>
        </p:grpSpPr>
        <p:sp>
          <p:nvSpPr>
            <p:cNvPr id="11" name="TextBox 10">
              <a:extLst>
                <a:ext uri="{FF2B5EF4-FFF2-40B4-BE49-F238E27FC236}">
                  <a16:creationId xmlns:a16="http://schemas.microsoft.com/office/drawing/2014/main" id="{D7EF19E6-3E8F-0A21-1617-0EBECB188179}"/>
                </a:ext>
              </a:extLst>
            </p:cNvPr>
            <p:cNvSpPr txBox="1"/>
            <p:nvPr/>
          </p:nvSpPr>
          <p:spPr>
            <a:xfrm>
              <a:off x="3320146" y="6271711"/>
              <a:ext cx="4640857" cy="2482667"/>
            </a:xfrm>
            <a:prstGeom prst="rect">
              <a:avLst/>
            </a:prstGeom>
            <a:noFill/>
          </p:spPr>
          <p:txBody>
            <a:bodyPr wrap="square">
              <a:spAutoFit/>
            </a:bodyPr>
            <a:lstStyle/>
            <a:p>
              <a:pPr algn="ctr">
                <a:lnSpc>
                  <a:spcPct val="150000"/>
                </a:lnSpc>
                <a:spcAft>
                  <a:spcPts val="1000"/>
                </a:spcAft>
              </a:pP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Tạo nét lõm (bằng bút hoặc vật nhọn) trên bề mặt cần in.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2F77937-B699-76D5-8890-F80CCAC39459}"/>
                </a:ext>
              </a:extLst>
            </p:cNvPr>
            <p:cNvGrpSpPr/>
            <p:nvPr/>
          </p:nvGrpSpPr>
          <p:grpSpPr>
            <a:xfrm>
              <a:off x="4954775" y="4869214"/>
              <a:ext cx="1371600" cy="1371600"/>
              <a:chOff x="807348" y="1282590"/>
              <a:chExt cx="1371600" cy="1371600"/>
            </a:xfrm>
          </p:grpSpPr>
          <p:grpSp>
            <p:nvGrpSpPr>
              <p:cNvPr id="19" name="Group 2">
                <a:extLst>
                  <a:ext uri="{FF2B5EF4-FFF2-40B4-BE49-F238E27FC236}">
                    <a16:creationId xmlns:a16="http://schemas.microsoft.com/office/drawing/2014/main" id="{3FD47401-7EC2-8B5C-A335-27E69CB86495}"/>
                  </a:ext>
                </a:extLst>
              </p:cNvPr>
              <p:cNvGrpSpPr>
                <a:grpSpLocks noChangeAspect="1"/>
              </p:cNvGrpSpPr>
              <p:nvPr/>
            </p:nvGrpSpPr>
            <p:grpSpPr>
              <a:xfrm>
                <a:off x="807348" y="1282590"/>
                <a:ext cx="1371600" cy="1371600"/>
                <a:chOff x="-304822" y="-294662"/>
                <a:chExt cx="1175081" cy="1175082"/>
              </a:xfrm>
            </p:grpSpPr>
            <p:sp>
              <p:nvSpPr>
                <p:cNvPr id="21" name="Freeform 3">
                  <a:extLst>
                    <a:ext uri="{FF2B5EF4-FFF2-40B4-BE49-F238E27FC236}">
                      <a16:creationId xmlns:a16="http://schemas.microsoft.com/office/drawing/2014/main" id="{723C89B5-4F0E-681C-88CC-CAF6DF499503}"/>
                    </a:ext>
                  </a:extLst>
                </p:cNvPr>
                <p:cNvSpPr/>
                <p:nvPr/>
              </p:nvSpPr>
              <p:spPr>
                <a:xfrm>
                  <a:off x="-304822" y="-294662"/>
                  <a:ext cx="1175081" cy="117508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20" name="TextBox 19">
                <a:extLst>
                  <a:ext uri="{FF2B5EF4-FFF2-40B4-BE49-F238E27FC236}">
                    <a16:creationId xmlns:a16="http://schemas.microsoft.com/office/drawing/2014/main" id="{CA072767-4D8C-3F0C-FDA8-56C254DC1561}"/>
                  </a:ext>
                </a:extLst>
              </p:cNvPr>
              <p:cNvSpPr txBox="1"/>
              <p:nvPr/>
            </p:nvSpPr>
            <p:spPr>
              <a:xfrm>
                <a:off x="881680" y="1358791"/>
                <a:ext cx="1144868" cy="982513"/>
              </a:xfrm>
              <a:prstGeom prst="rect">
                <a:avLst/>
              </a:prstGeom>
              <a:noFill/>
            </p:spPr>
            <p:txBody>
              <a:bodyPr wrap="square">
                <a:spAutoFit/>
              </a:bodyPr>
              <a:lstStyle/>
              <a:p>
                <a:pPr algn="ctr">
                  <a:lnSpc>
                    <a:spcPct val="150000"/>
                  </a:lnSpc>
                </a:pPr>
                <a:r>
                  <a:rPr lang="en-US" sz="4400" b="1" i="1">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4400"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grpSp>
        <p:nvGrpSpPr>
          <p:cNvPr id="48" name="Group 47">
            <a:extLst>
              <a:ext uri="{FF2B5EF4-FFF2-40B4-BE49-F238E27FC236}">
                <a16:creationId xmlns:a16="http://schemas.microsoft.com/office/drawing/2014/main" id="{3BB95F75-0AF4-6885-1A08-B540D410A08A}"/>
              </a:ext>
            </a:extLst>
          </p:cNvPr>
          <p:cNvGrpSpPr/>
          <p:nvPr/>
        </p:nvGrpSpPr>
        <p:grpSpPr>
          <a:xfrm>
            <a:off x="6664059" y="2842606"/>
            <a:ext cx="4162078" cy="3398208"/>
            <a:chOff x="6664059" y="2842606"/>
            <a:chExt cx="4162078" cy="3398208"/>
          </a:xfrm>
        </p:grpSpPr>
        <p:sp>
          <p:nvSpPr>
            <p:cNvPr id="10" name="TextBox 9">
              <a:extLst>
                <a:ext uri="{FF2B5EF4-FFF2-40B4-BE49-F238E27FC236}">
                  <a16:creationId xmlns:a16="http://schemas.microsoft.com/office/drawing/2014/main" id="{E98E62F7-6C32-A53F-407D-BC254CBC3D34}"/>
                </a:ext>
              </a:extLst>
            </p:cNvPr>
            <p:cNvSpPr txBox="1"/>
            <p:nvPr/>
          </p:nvSpPr>
          <p:spPr>
            <a:xfrm>
              <a:off x="6664059" y="2842606"/>
              <a:ext cx="4162078" cy="1651671"/>
            </a:xfrm>
            <a:prstGeom prst="rect">
              <a:avLst/>
            </a:prstGeom>
            <a:noFill/>
          </p:spPr>
          <p:txBody>
            <a:bodyPr wrap="square">
              <a:spAutoFit/>
            </a:bodyPr>
            <a:lstStyle/>
            <a:p>
              <a:pPr algn="ctr">
                <a:lnSpc>
                  <a:spcPct val="150000"/>
                </a:lnSpc>
                <a:spcAft>
                  <a:spcPts val="1000"/>
                </a:spcAft>
              </a:pP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Vẽ màu lên mặt xốp/ bìa.</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3A3BB3D-0184-6642-3DBE-3BA65D93E037}"/>
                </a:ext>
              </a:extLst>
            </p:cNvPr>
            <p:cNvGrpSpPr/>
            <p:nvPr/>
          </p:nvGrpSpPr>
          <p:grpSpPr>
            <a:xfrm>
              <a:off x="8059298" y="4869214"/>
              <a:ext cx="1371600" cy="1371600"/>
              <a:chOff x="807348" y="1282590"/>
              <a:chExt cx="1371600" cy="1371600"/>
            </a:xfrm>
          </p:grpSpPr>
          <p:grpSp>
            <p:nvGrpSpPr>
              <p:cNvPr id="23" name="Group 2">
                <a:extLst>
                  <a:ext uri="{FF2B5EF4-FFF2-40B4-BE49-F238E27FC236}">
                    <a16:creationId xmlns:a16="http://schemas.microsoft.com/office/drawing/2014/main" id="{8BC72425-62FE-4876-6B26-5F11268700C5}"/>
                  </a:ext>
                </a:extLst>
              </p:cNvPr>
              <p:cNvGrpSpPr>
                <a:grpSpLocks noChangeAspect="1"/>
              </p:cNvGrpSpPr>
              <p:nvPr/>
            </p:nvGrpSpPr>
            <p:grpSpPr>
              <a:xfrm>
                <a:off x="807348" y="1282590"/>
                <a:ext cx="1371600" cy="1371600"/>
                <a:chOff x="-304822" y="-294662"/>
                <a:chExt cx="1175081" cy="1175082"/>
              </a:xfrm>
            </p:grpSpPr>
            <p:sp>
              <p:nvSpPr>
                <p:cNvPr id="25" name="Freeform 3">
                  <a:extLst>
                    <a:ext uri="{FF2B5EF4-FFF2-40B4-BE49-F238E27FC236}">
                      <a16:creationId xmlns:a16="http://schemas.microsoft.com/office/drawing/2014/main" id="{DC5E2965-C3AB-F0B9-88DD-91F56B1D31F8}"/>
                    </a:ext>
                  </a:extLst>
                </p:cNvPr>
                <p:cNvSpPr/>
                <p:nvPr/>
              </p:nvSpPr>
              <p:spPr>
                <a:xfrm>
                  <a:off x="-304822" y="-294662"/>
                  <a:ext cx="1175081" cy="117508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24" name="TextBox 23">
                <a:extLst>
                  <a:ext uri="{FF2B5EF4-FFF2-40B4-BE49-F238E27FC236}">
                    <a16:creationId xmlns:a16="http://schemas.microsoft.com/office/drawing/2014/main" id="{4663789E-3CA0-AE42-3342-8034D326D4D0}"/>
                  </a:ext>
                </a:extLst>
              </p:cNvPr>
              <p:cNvSpPr txBox="1"/>
              <p:nvPr/>
            </p:nvSpPr>
            <p:spPr>
              <a:xfrm>
                <a:off x="881680" y="1358791"/>
                <a:ext cx="1144868" cy="982513"/>
              </a:xfrm>
              <a:prstGeom prst="rect">
                <a:avLst/>
              </a:prstGeom>
              <a:noFill/>
            </p:spPr>
            <p:txBody>
              <a:bodyPr wrap="square">
                <a:spAutoFit/>
              </a:bodyPr>
              <a:lstStyle/>
              <a:p>
                <a:pPr algn="ctr">
                  <a:lnSpc>
                    <a:spcPct val="150000"/>
                  </a:lnSpc>
                </a:pPr>
                <a:r>
                  <a:rPr lang="en-US" sz="4400" b="1" i="1">
                    <a:solidFill>
                      <a:srgbClr val="000000"/>
                    </a:solidFill>
                    <a:effectLst/>
                    <a:latin typeface="Arial" panose="020B0604020202020204" pitchFamily="34" charset="0"/>
                    <a:ea typeface="Calibri" panose="020F0502020204030204" pitchFamily="34" charset="0"/>
                    <a:cs typeface="Arial" panose="020B0604020202020204" pitchFamily="34" charset="0"/>
                  </a:rPr>
                  <a:t>3</a:t>
                </a:r>
              </a:p>
            </p:txBody>
          </p:sp>
        </p:grpSp>
      </p:grpSp>
      <p:grpSp>
        <p:nvGrpSpPr>
          <p:cNvPr id="49" name="Group 48">
            <a:extLst>
              <a:ext uri="{FF2B5EF4-FFF2-40B4-BE49-F238E27FC236}">
                <a16:creationId xmlns:a16="http://schemas.microsoft.com/office/drawing/2014/main" id="{B914BE96-2861-6377-D700-9BAAB5853DB5}"/>
              </a:ext>
            </a:extLst>
          </p:cNvPr>
          <p:cNvGrpSpPr/>
          <p:nvPr/>
        </p:nvGrpSpPr>
        <p:grpSpPr>
          <a:xfrm>
            <a:off x="9293351" y="4869214"/>
            <a:ext cx="5181601" cy="2268475"/>
            <a:chOff x="9293351" y="4869214"/>
            <a:chExt cx="5181601" cy="2268475"/>
          </a:xfrm>
        </p:grpSpPr>
        <p:sp>
          <p:nvSpPr>
            <p:cNvPr id="9" name="TextBox 8">
              <a:extLst>
                <a:ext uri="{FF2B5EF4-FFF2-40B4-BE49-F238E27FC236}">
                  <a16:creationId xmlns:a16="http://schemas.microsoft.com/office/drawing/2014/main" id="{E6D09AC2-02B8-C656-BF52-1368F4C4CAED}"/>
                </a:ext>
              </a:extLst>
            </p:cNvPr>
            <p:cNvSpPr txBox="1"/>
            <p:nvPr/>
          </p:nvSpPr>
          <p:spPr>
            <a:xfrm>
              <a:off x="9293351" y="6317015"/>
              <a:ext cx="5181601" cy="820674"/>
            </a:xfrm>
            <a:prstGeom prst="rect">
              <a:avLst/>
            </a:prstGeom>
            <a:noFill/>
          </p:spPr>
          <p:txBody>
            <a:bodyPr wrap="square">
              <a:spAutoFit/>
            </a:bodyPr>
            <a:lstStyle/>
            <a:p>
              <a:pPr algn="ctr">
                <a:lnSpc>
                  <a:spcPct val="150000"/>
                </a:lnSpc>
                <a:spcAft>
                  <a:spcPts val="1000"/>
                </a:spcAft>
              </a:pPr>
              <a:r>
                <a:rPr lang="vi-VN" sz="3600">
                  <a:solidFill>
                    <a:srgbClr val="000000"/>
                  </a:solidFill>
                  <a:ea typeface="Times New Roman" panose="02020603050405020304" pitchFamily="18" charset="0"/>
                  <a:cs typeface="Arial" panose="020B0604020202020204" pitchFamily="34" charset="0"/>
                </a:rPr>
                <a:t>In tranh.</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6741496F-F27A-5C0C-8DE7-350E02A1F9C4}"/>
                </a:ext>
              </a:extLst>
            </p:cNvPr>
            <p:cNvGrpSpPr/>
            <p:nvPr/>
          </p:nvGrpSpPr>
          <p:grpSpPr>
            <a:xfrm>
              <a:off x="11136525" y="4869214"/>
              <a:ext cx="1371600" cy="1371600"/>
              <a:chOff x="807348" y="1282590"/>
              <a:chExt cx="1371600" cy="1371600"/>
            </a:xfrm>
          </p:grpSpPr>
          <p:grpSp>
            <p:nvGrpSpPr>
              <p:cNvPr id="32" name="Group 2">
                <a:extLst>
                  <a:ext uri="{FF2B5EF4-FFF2-40B4-BE49-F238E27FC236}">
                    <a16:creationId xmlns:a16="http://schemas.microsoft.com/office/drawing/2014/main" id="{F333662A-B483-FCEF-2C02-12164F983C54}"/>
                  </a:ext>
                </a:extLst>
              </p:cNvPr>
              <p:cNvGrpSpPr>
                <a:grpSpLocks noChangeAspect="1"/>
              </p:cNvGrpSpPr>
              <p:nvPr/>
            </p:nvGrpSpPr>
            <p:grpSpPr>
              <a:xfrm>
                <a:off x="807348" y="1282590"/>
                <a:ext cx="1371600" cy="1371600"/>
                <a:chOff x="-304822" y="-294662"/>
                <a:chExt cx="1175081" cy="1175082"/>
              </a:xfrm>
            </p:grpSpPr>
            <p:sp>
              <p:nvSpPr>
                <p:cNvPr id="39" name="Freeform 3">
                  <a:extLst>
                    <a:ext uri="{FF2B5EF4-FFF2-40B4-BE49-F238E27FC236}">
                      <a16:creationId xmlns:a16="http://schemas.microsoft.com/office/drawing/2014/main" id="{5C411D65-C555-A5CA-D766-836CB00C0A5F}"/>
                    </a:ext>
                  </a:extLst>
                </p:cNvPr>
                <p:cNvSpPr/>
                <p:nvPr/>
              </p:nvSpPr>
              <p:spPr>
                <a:xfrm>
                  <a:off x="-304822" y="-294662"/>
                  <a:ext cx="1175081" cy="117508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35" name="TextBox 34">
                <a:extLst>
                  <a:ext uri="{FF2B5EF4-FFF2-40B4-BE49-F238E27FC236}">
                    <a16:creationId xmlns:a16="http://schemas.microsoft.com/office/drawing/2014/main" id="{4E81658C-164A-CC2F-65BF-8D81061C538C}"/>
                  </a:ext>
                </a:extLst>
              </p:cNvPr>
              <p:cNvSpPr txBox="1"/>
              <p:nvPr/>
            </p:nvSpPr>
            <p:spPr>
              <a:xfrm>
                <a:off x="881680" y="1358791"/>
                <a:ext cx="1144868" cy="982513"/>
              </a:xfrm>
              <a:prstGeom prst="rect">
                <a:avLst/>
              </a:prstGeom>
              <a:noFill/>
            </p:spPr>
            <p:txBody>
              <a:bodyPr wrap="square">
                <a:spAutoFit/>
              </a:bodyPr>
              <a:lstStyle/>
              <a:p>
                <a:pPr algn="ctr">
                  <a:lnSpc>
                    <a:spcPct val="150000"/>
                  </a:lnSpc>
                </a:pPr>
                <a:r>
                  <a:rPr lang="en-US" sz="4400" b="1" i="1">
                    <a:solidFill>
                      <a:srgbClr val="000000"/>
                    </a:solidFill>
                    <a:latin typeface="Arial" panose="020B0604020202020204" pitchFamily="34" charset="0"/>
                    <a:ea typeface="Calibri" panose="020F0502020204030204" pitchFamily="34" charset="0"/>
                    <a:cs typeface="Arial" panose="020B0604020202020204" pitchFamily="34" charset="0"/>
                  </a:rPr>
                  <a:t>4</a:t>
                </a:r>
                <a:endParaRPr lang="en-US" sz="4400" b="1"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grpSp>
        <p:nvGrpSpPr>
          <p:cNvPr id="50" name="Group 49">
            <a:extLst>
              <a:ext uri="{FF2B5EF4-FFF2-40B4-BE49-F238E27FC236}">
                <a16:creationId xmlns:a16="http://schemas.microsoft.com/office/drawing/2014/main" id="{1DC27BB1-C03C-3224-8EB0-8C3A5ABD1152}"/>
              </a:ext>
            </a:extLst>
          </p:cNvPr>
          <p:cNvGrpSpPr/>
          <p:nvPr/>
        </p:nvGrpSpPr>
        <p:grpSpPr>
          <a:xfrm>
            <a:off x="13481278" y="2874643"/>
            <a:ext cx="3132215" cy="3366171"/>
            <a:chOff x="13481278" y="2874643"/>
            <a:chExt cx="3132215" cy="3366171"/>
          </a:xfrm>
        </p:grpSpPr>
        <p:grpSp>
          <p:nvGrpSpPr>
            <p:cNvPr id="41" name="Group 40">
              <a:extLst>
                <a:ext uri="{FF2B5EF4-FFF2-40B4-BE49-F238E27FC236}">
                  <a16:creationId xmlns:a16="http://schemas.microsoft.com/office/drawing/2014/main" id="{A9F06FE3-6BA0-FA34-07D1-125B967B2B3F}"/>
                </a:ext>
              </a:extLst>
            </p:cNvPr>
            <p:cNvGrpSpPr/>
            <p:nvPr/>
          </p:nvGrpSpPr>
          <p:grpSpPr>
            <a:xfrm>
              <a:off x="14400620" y="4869214"/>
              <a:ext cx="1371600" cy="1371600"/>
              <a:chOff x="807348" y="1282590"/>
              <a:chExt cx="1371600" cy="1371600"/>
            </a:xfrm>
          </p:grpSpPr>
          <p:grpSp>
            <p:nvGrpSpPr>
              <p:cNvPr id="42" name="Group 2">
                <a:extLst>
                  <a:ext uri="{FF2B5EF4-FFF2-40B4-BE49-F238E27FC236}">
                    <a16:creationId xmlns:a16="http://schemas.microsoft.com/office/drawing/2014/main" id="{3B8F16AE-775F-FA34-0176-B22282C0E953}"/>
                  </a:ext>
                </a:extLst>
              </p:cNvPr>
              <p:cNvGrpSpPr>
                <a:grpSpLocks noChangeAspect="1"/>
              </p:cNvGrpSpPr>
              <p:nvPr/>
            </p:nvGrpSpPr>
            <p:grpSpPr>
              <a:xfrm>
                <a:off x="807348" y="1282590"/>
                <a:ext cx="1371600" cy="1371600"/>
                <a:chOff x="-304822" y="-294662"/>
                <a:chExt cx="1175081" cy="1175082"/>
              </a:xfrm>
            </p:grpSpPr>
            <p:sp>
              <p:nvSpPr>
                <p:cNvPr id="44" name="Freeform 3">
                  <a:extLst>
                    <a:ext uri="{FF2B5EF4-FFF2-40B4-BE49-F238E27FC236}">
                      <a16:creationId xmlns:a16="http://schemas.microsoft.com/office/drawing/2014/main" id="{4CBA773B-8811-DD50-A616-805592F86C9A}"/>
                    </a:ext>
                  </a:extLst>
                </p:cNvPr>
                <p:cNvSpPr/>
                <p:nvPr/>
              </p:nvSpPr>
              <p:spPr>
                <a:xfrm>
                  <a:off x="-304822" y="-294662"/>
                  <a:ext cx="1175081" cy="1175082"/>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43" name="TextBox 42">
                <a:extLst>
                  <a:ext uri="{FF2B5EF4-FFF2-40B4-BE49-F238E27FC236}">
                    <a16:creationId xmlns:a16="http://schemas.microsoft.com/office/drawing/2014/main" id="{C4F8E006-637D-8596-61BE-0A5ABC767581}"/>
                  </a:ext>
                </a:extLst>
              </p:cNvPr>
              <p:cNvSpPr txBox="1"/>
              <p:nvPr/>
            </p:nvSpPr>
            <p:spPr>
              <a:xfrm>
                <a:off x="881680" y="1358791"/>
                <a:ext cx="1144868" cy="982513"/>
              </a:xfrm>
              <a:prstGeom prst="rect">
                <a:avLst/>
              </a:prstGeom>
              <a:noFill/>
            </p:spPr>
            <p:txBody>
              <a:bodyPr wrap="square">
                <a:spAutoFit/>
              </a:bodyPr>
              <a:lstStyle/>
              <a:p>
                <a:pPr algn="ctr">
                  <a:lnSpc>
                    <a:spcPct val="150000"/>
                  </a:lnSpc>
                </a:pPr>
                <a:r>
                  <a:rPr lang="en-US" sz="4400" b="1" i="1">
                    <a:solidFill>
                      <a:srgbClr val="000000"/>
                    </a:solidFill>
                    <a:effectLst/>
                    <a:latin typeface="Arial" panose="020B0604020202020204" pitchFamily="34" charset="0"/>
                    <a:ea typeface="Calibri" panose="020F0502020204030204" pitchFamily="34" charset="0"/>
                    <a:cs typeface="Arial" panose="020B0604020202020204" pitchFamily="34" charset="0"/>
                  </a:rPr>
                  <a:t>5</a:t>
                </a:r>
              </a:p>
            </p:txBody>
          </p:sp>
        </p:grpSp>
        <p:sp>
          <p:nvSpPr>
            <p:cNvPr id="45" name="TextBox 44">
              <a:extLst>
                <a:ext uri="{FF2B5EF4-FFF2-40B4-BE49-F238E27FC236}">
                  <a16:creationId xmlns:a16="http://schemas.microsoft.com/office/drawing/2014/main" id="{8DC97C5F-542B-3BDB-24F7-0C9E84DC5F60}"/>
                </a:ext>
              </a:extLst>
            </p:cNvPr>
            <p:cNvSpPr txBox="1"/>
            <p:nvPr/>
          </p:nvSpPr>
          <p:spPr>
            <a:xfrm>
              <a:off x="13481278" y="2874643"/>
              <a:ext cx="3132215" cy="1651671"/>
            </a:xfrm>
            <a:prstGeom prst="rect">
              <a:avLst/>
            </a:prstGeom>
            <a:noFill/>
          </p:spPr>
          <p:txBody>
            <a:bodyPr wrap="square">
              <a:spAutoFit/>
            </a:bodyPr>
            <a:lstStyle/>
            <a:p>
              <a:pPr algn="ctr">
                <a:lnSpc>
                  <a:spcPct val="150000"/>
                </a:lnSpc>
                <a:spcAft>
                  <a:spcPts val="1000"/>
                </a:spcAft>
              </a:pPr>
              <a:r>
                <a:rPr lang="vi-VN" sz="3600">
                  <a:solidFill>
                    <a:srgbClr val="000000"/>
                  </a:solidFill>
                  <a:ea typeface="Times New Roman" panose="02020603050405020304" pitchFamily="18" charset="0"/>
                  <a:cs typeface="Arial" panose="020B0604020202020204" pitchFamily="34" charset="0"/>
                </a:rPr>
                <a:t>Hoàn thiện sản phẩm.</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grpSp>
      <p:pic>
        <p:nvPicPr>
          <p:cNvPr id="51" name="Picture 13">
            <a:extLst>
              <a:ext uri="{FF2B5EF4-FFF2-40B4-BE49-F238E27FC236}">
                <a16:creationId xmlns:a16="http://schemas.microsoft.com/office/drawing/2014/main" id="{CE54FAEF-FC09-8A20-EBE6-B79E69C2F1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06775" y="7168662"/>
            <a:ext cx="6347761" cy="31183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up)">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down)">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3627" y="7876791"/>
            <a:ext cx="2214380" cy="24102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0006" y="7876791"/>
            <a:ext cx="2214380" cy="2410209"/>
          </a:xfrm>
          <a:prstGeom prst="rect">
            <a:avLst/>
          </a:prstGeom>
        </p:spPr>
      </p:pic>
      <p:sp>
        <p:nvSpPr>
          <p:cNvPr id="14" name="Rectangle 13">
            <a:extLst>
              <a:ext uri="{FF2B5EF4-FFF2-40B4-BE49-F238E27FC236}">
                <a16:creationId xmlns:a16="http://schemas.microsoft.com/office/drawing/2014/main" id="{8EAF5CBD-094D-4849-4F3C-E9F834782835}"/>
              </a:ext>
            </a:extLst>
          </p:cNvPr>
          <p:cNvSpPr/>
          <p:nvPr/>
        </p:nvSpPr>
        <p:spPr>
          <a:xfrm>
            <a:off x="2497471" y="187851"/>
            <a:ext cx="13449304" cy="3013838"/>
          </a:xfrm>
          <a:prstGeom prst="rect">
            <a:avLst/>
          </a:prstGeom>
        </p:spPr>
        <p:txBody>
          <a:bodyPr wrap="square">
            <a:spAutoFit/>
          </a:bodyPr>
          <a:lstStyle/>
          <a:p>
            <a:pPr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Bài tập thực hành: </a:t>
            </a:r>
          </a:p>
          <a:p>
            <a:pPr algn="ctr">
              <a:lnSpc>
                <a:spcPct val="150000"/>
              </a:lnSpc>
            </a:pPr>
            <a:r>
              <a:rPr lang="vi-VN" sz="4400" i="1">
                <a:ea typeface="Calibri" panose="020F0502020204030204" pitchFamily="34" charset="0"/>
                <a:cs typeface="Arial" panose="020B0604020202020204" pitchFamily="34" charset="0"/>
              </a:rPr>
              <a:t>Thực hiện một sản phẩm tranh in đề tài thiên nhiên, chất liệu tự chọn.</a:t>
            </a:r>
            <a:endParaRPr lang="en-US" sz="4400" i="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06DC258-DF00-81E8-6FC2-654CE95D1BC1}"/>
              </a:ext>
            </a:extLst>
          </p:cNvPr>
          <p:cNvSpPr/>
          <p:nvPr/>
        </p:nvSpPr>
        <p:spPr>
          <a:xfrm>
            <a:off x="5275789" y="3543300"/>
            <a:ext cx="7736413" cy="707886"/>
          </a:xfrm>
          <a:prstGeom prst="rect">
            <a:avLst/>
          </a:prstGeom>
        </p:spPr>
        <p:txBody>
          <a:bodyPr wrap="none">
            <a:spAutoFit/>
          </a:bodyPr>
          <a:lstStyle/>
          <a:p>
            <a:pPr algn="ctr">
              <a:spcBef>
                <a:spcPts val="300"/>
              </a:spcBef>
              <a:spcAft>
                <a:spcPts val="300"/>
              </a:spcAft>
            </a:pPr>
            <a:r>
              <a:rPr lang="vi-VN"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T</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ham </a:t>
            </a:r>
            <a:r>
              <a:rPr lang="en-US" sz="4000" b="1" err="1">
                <a:solidFill>
                  <a:srgbClr val="00B050"/>
                </a:solidFill>
                <a:latin typeface="Arial" panose="020B0604020202020204" pitchFamily="34" charset="0"/>
                <a:ea typeface="Calibri" panose="020F0502020204030204" pitchFamily="34" charset="0"/>
                <a:cs typeface="Arial" panose="020B0604020202020204" pitchFamily="34" charset="0"/>
              </a:rPr>
              <a:t>khảo</a:t>
            </a:r>
            <a:r>
              <a:rPr lang="en-US" sz="4000" b="1">
                <a:solidFill>
                  <a:srgbClr val="00B050"/>
                </a:solidFill>
                <a:latin typeface="Arial" panose="020B0604020202020204" pitchFamily="34" charset="0"/>
                <a:ea typeface="Calibri" panose="020F0502020204030204" pitchFamily="34" charset="0"/>
                <a:cs typeface="Arial" panose="020B0604020202020204" pitchFamily="34" charset="0"/>
              </a:rPr>
              <a:t> sản phẩm mĩ thuật:</a:t>
            </a:r>
            <a:endParaRPr lang="en-US" sz="4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E3778275-D8A9-559B-83E7-BAB9F489C76F}"/>
              </a:ext>
            </a:extLst>
          </p:cNvPr>
          <p:cNvCxnSpPr/>
          <p:nvPr/>
        </p:nvCxnSpPr>
        <p:spPr>
          <a:xfrm>
            <a:off x="537246" y="3314700"/>
            <a:ext cx="17369754" cy="0"/>
          </a:xfrm>
          <a:prstGeom prst="line">
            <a:avLst/>
          </a:prstGeom>
          <a:ln w="57150">
            <a:solidFill>
              <a:srgbClr val="002060"/>
            </a:solidFill>
            <a:prstDash val="lg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C9AF6C8-1724-0551-94F5-12D574C867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700" y="4305300"/>
            <a:ext cx="10134600" cy="5583760"/>
          </a:xfrm>
          <a:prstGeom prst="rect">
            <a:avLst/>
          </a:prstGeom>
        </p:spPr>
      </p:pic>
    </p:spTree>
    <p:extLst>
      <p:ext uri="{BB962C8B-B14F-4D97-AF65-F5344CB8AC3E}">
        <p14:creationId xmlns:p14="http://schemas.microsoft.com/office/powerpoint/2010/main" val="405820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3627" y="7876791"/>
            <a:ext cx="2214380" cy="241020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0006" y="7876791"/>
            <a:ext cx="2214380" cy="2410209"/>
          </a:xfrm>
          <a:prstGeom prst="rect">
            <a:avLst/>
          </a:prstGeom>
        </p:spPr>
      </p:pic>
      <p:grpSp>
        <p:nvGrpSpPr>
          <p:cNvPr id="24" name="Group 23">
            <a:extLst>
              <a:ext uri="{FF2B5EF4-FFF2-40B4-BE49-F238E27FC236}">
                <a16:creationId xmlns:a16="http://schemas.microsoft.com/office/drawing/2014/main" id="{B8DD3133-C950-A1EC-B6A1-535E58337734}"/>
              </a:ext>
            </a:extLst>
          </p:cNvPr>
          <p:cNvGrpSpPr/>
          <p:nvPr/>
        </p:nvGrpSpPr>
        <p:grpSpPr>
          <a:xfrm>
            <a:off x="4052799" y="2400300"/>
            <a:ext cx="10270810" cy="5710326"/>
            <a:chOff x="4190015" y="2660662"/>
            <a:chExt cx="10287000" cy="5710326"/>
          </a:xfrm>
        </p:grpSpPr>
        <p:sp>
          <p:nvSpPr>
            <p:cNvPr id="22" name="Freeform 16">
              <a:extLst>
                <a:ext uri="{FF2B5EF4-FFF2-40B4-BE49-F238E27FC236}">
                  <a16:creationId xmlns:a16="http://schemas.microsoft.com/office/drawing/2014/main" id="{6D62AAED-D91C-742D-4613-E26093BA3DB4}"/>
                </a:ext>
              </a:extLst>
            </p:cNvPr>
            <p:cNvSpPr/>
            <p:nvPr/>
          </p:nvSpPr>
          <p:spPr>
            <a:xfrm>
              <a:off x="4190015" y="3390900"/>
              <a:ext cx="10287000" cy="4980088"/>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p:spPr>
          <p:txBody>
            <a:bodyPr/>
            <a:lstStyle/>
            <a:p>
              <a:endParaRPr lang="en-US"/>
            </a:p>
          </p:txBody>
        </p:sp>
        <p:grpSp>
          <p:nvGrpSpPr>
            <p:cNvPr id="17" name="Group 16">
              <a:extLst>
                <a:ext uri="{FF2B5EF4-FFF2-40B4-BE49-F238E27FC236}">
                  <a16:creationId xmlns:a16="http://schemas.microsoft.com/office/drawing/2014/main" id="{32D5C642-C89A-0C05-20DC-A99833976D97}"/>
                </a:ext>
              </a:extLst>
            </p:cNvPr>
            <p:cNvGrpSpPr/>
            <p:nvPr/>
          </p:nvGrpSpPr>
          <p:grpSpPr>
            <a:xfrm>
              <a:off x="7083720" y="2660662"/>
              <a:ext cx="4120559" cy="1460475"/>
              <a:chOff x="7083720" y="1028700"/>
              <a:chExt cx="4120559" cy="1460475"/>
            </a:xfrm>
          </p:grpSpPr>
          <p:grpSp>
            <p:nvGrpSpPr>
              <p:cNvPr id="18" name="Group 15">
                <a:extLst>
                  <a:ext uri="{FF2B5EF4-FFF2-40B4-BE49-F238E27FC236}">
                    <a16:creationId xmlns:a16="http://schemas.microsoft.com/office/drawing/2014/main" id="{C48FE6FA-A823-28F5-29CF-34CEDABF15C9}"/>
                  </a:ext>
                </a:extLst>
              </p:cNvPr>
              <p:cNvGrpSpPr/>
              <p:nvPr/>
            </p:nvGrpSpPr>
            <p:grpSpPr>
              <a:xfrm>
                <a:off x="7433832" y="1028700"/>
                <a:ext cx="3420336" cy="1460475"/>
                <a:chOff x="0" y="-38100"/>
                <a:chExt cx="900829" cy="1114501"/>
              </a:xfrm>
            </p:grpSpPr>
            <p:sp>
              <p:nvSpPr>
                <p:cNvPr id="20" name="Freeform 16">
                  <a:extLst>
                    <a:ext uri="{FF2B5EF4-FFF2-40B4-BE49-F238E27FC236}">
                      <a16:creationId xmlns:a16="http://schemas.microsoft.com/office/drawing/2014/main" id="{CBCEAC6C-7BF7-6388-8F73-8E78B16FD6A3}"/>
                    </a:ext>
                  </a:extLst>
                </p:cNvPr>
                <p:cNvSpPr/>
                <p:nvPr/>
              </p:nvSpPr>
              <p:spPr>
                <a:xfrm>
                  <a:off x="0" y="0"/>
                  <a:ext cx="900829" cy="1076401"/>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rgbClr val="BDE371"/>
                </a:solidFill>
              </p:spPr>
              <p:txBody>
                <a:bodyPr/>
                <a:lstStyle/>
                <a:p>
                  <a:endParaRPr lang="en-US"/>
                </a:p>
              </p:txBody>
            </p:sp>
            <p:sp>
              <p:nvSpPr>
                <p:cNvPr id="21" name="TextBox 17">
                  <a:extLst>
                    <a:ext uri="{FF2B5EF4-FFF2-40B4-BE49-F238E27FC236}">
                      <a16:creationId xmlns:a16="http://schemas.microsoft.com/office/drawing/2014/main" id="{24C8BCF7-06F2-FB48-1DE4-C5ECA287E4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19" name="TextBox 9">
                <a:extLst>
                  <a:ext uri="{FF2B5EF4-FFF2-40B4-BE49-F238E27FC236}">
                    <a16:creationId xmlns:a16="http://schemas.microsoft.com/office/drawing/2014/main" id="{A1153688-4B73-ED5F-6CEE-21B61C9A3570}"/>
                  </a:ext>
                </a:extLst>
              </p:cNvPr>
              <p:cNvSpPr txBox="1"/>
              <p:nvPr/>
            </p:nvSpPr>
            <p:spPr>
              <a:xfrm>
                <a:off x="7083720" y="1303382"/>
                <a:ext cx="4120559" cy="923330"/>
              </a:xfrm>
              <a:prstGeom prst="rect">
                <a:avLst/>
              </a:prstGeom>
            </p:spPr>
            <p:txBody>
              <a:bodyPr wrap="square" lIns="0" tIns="0" rIns="0" bIns="0" rtlCol="0" anchor="t">
                <a:spAutoFit/>
              </a:bodyPr>
              <a:lstStyle/>
              <a:p>
                <a:pPr algn="ctr"/>
                <a:r>
                  <a:rPr lang="en-US" sz="6000" b="1">
                    <a:solidFill>
                      <a:srgbClr val="1F4D02"/>
                    </a:solidFill>
                    <a:latin typeface="Arial" panose="020B0604020202020204" pitchFamily="34" charset="0"/>
                    <a:cs typeface="Arial" panose="020B0604020202020204" pitchFamily="34" charset="0"/>
                  </a:rPr>
                  <a:t>Kết luận</a:t>
                </a:r>
              </a:p>
            </p:txBody>
          </p:sp>
        </p:grpSp>
        <p:sp>
          <p:nvSpPr>
            <p:cNvPr id="23" name="TextBox 9">
              <a:extLst>
                <a:ext uri="{FF2B5EF4-FFF2-40B4-BE49-F238E27FC236}">
                  <a16:creationId xmlns:a16="http://schemas.microsoft.com/office/drawing/2014/main" id="{2628BECF-BD24-2AC5-F836-560AA45D9B88}"/>
                </a:ext>
              </a:extLst>
            </p:cNvPr>
            <p:cNvSpPr txBox="1"/>
            <p:nvPr/>
          </p:nvSpPr>
          <p:spPr>
            <a:xfrm>
              <a:off x="4769987" y="4061698"/>
              <a:ext cx="9355256" cy="3579250"/>
            </a:xfrm>
            <a:prstGeom prst="rect">
              <a:avLst/>
            </a:prstGeom>
          </p:spPr>
          <p:txBody>
            <a:bodyPr wrap="square" lIns="0" tIns="0" rIns="0" bIns="0" rtlCol="0" anchor="t">
              <a:spAutoFit/>
            </a:bodyPr>
            <a:lstStyle/>
            <a:p>
              <a:pPr algn="just">
                <a:lnSpc>
                  <a:spcPct val="150000"/>
                </a:lnSpc>
              </a:pPr>
              <a:r>
                <a:rPr lang="vi-VN" sz="4000">
                  <a:solidFill>
                    <a:srgbClr val="1F4D02"/>
                  </a:solidFill>
                  <a:latin typeface="Arial" panose="020B0604020202020204" pitchFamily="34" charset="0"/>
                  <a:cs typeface="Arial" panose="020B0604020202020204" pitchFamily="34" charset="0"/>
                </a:rPr>
                <a:t>Đặc điểm tạo hình trong tranh in là sử dụng đường nét, mảng và màu sắc thông qua kĩ thuật in thể hiện hình tượng nghệ thuật.</a:t>
              </a:r>
              <a:endParaRPr lang="en-US" sz="4000">
                <a:solidFill>
                  <a:srgbClr val="1F4D02"/>
                </a:solidFill>
                <a:latin typeface="Arial" panose="020B0604020202020204" pitchFamily="34" charset="0"/>
                <a:cs typeface="Arial" panose="020B0604020202020204" pitchFamily="34" charset="0"/>
              </a:endParaRPr>
            </a:p>
          </p:txBody>
        </p:sp>
      </p:grpSp>
      <p:pic>
        <p:nvPicPr>
          <p:cNvPr id="27" name="Picture 6">
            <a:extLst>
              <a:ext uri="{FF2B5EF4-FFF2-40B4-BE49-F238E27FC236}">
                <a16:creationId xmlns:a16="http://schemas.microsoft.com/office/drawing/2014/main" id="{FE5C702E-1772-F0E1-301F-5CDB149629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07070" y="1487554"/>
            <a:ext cx="2832250" cy="2276421"/>
          </a:xfrm>
          <a:prstGeom prst="rect">
            <a:avLst/>
          </a:prstGeom>
        </p:spPr>
      </p:pic>
    </p:spTree>
    <p:extLst>
      <p:ext uri="{BB962C8B-B14F-4D97-AF65-F5344CB8AC3E}">
        <p14:creationId xmlns:p14="http://schemas.microsoft.com/office/powerpoint/2010/main" val="381692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13627" y="7876791"/>
            <a:ext cx="2214380" cy="241020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0006" y="7876791"/>
            <a:ext cx="2214380" cy="241020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2596" y="-592977"/>
            <a:ext cx="3232296" cy="2574083"/>
          </a:xfrm>
          <a:prstGeom prst="rect">
            <a:avLst/>
          </a:prstGeom>
        </p:spPr>
      </p:pic>
      <p:sp>
        <p:nvSpPr>
          <p:cNvPr id="7" name="TextBox 42">
            <a:extLst>
              <a:ext uri="{FF2B5EF4-FFF2-40B4-BE49-F238E27FC236}">
                <a16:creationId xmlns:a16="http://schemas.microsoft.com/office/drawing/2014/main" id="{3B211FC9-5DF4-45D1-A879-BA0CE942ABB3}"/>
              </a:ext>
            </a:extLst>
          </p:cNvPr>
          <p:cNvSpPr txBox="1"/>
          <p:nvPr/>
        </p:nvSpPr>
        <p:spPr>
          <a:xfrm>
            <a:off x="4789145" y="982931"/>
            <a:ext cx="8709709" cy="830997"/>
          </a:xfrm>
          <a:prstGeom prst="rect">
            <a:avLst/>
          </a:prstGeom>
        </p:spPr>
        <p:txBody>
          <a:bodyPr wrap="square" lIns="0" tIns="0" rIns="0" bIns="0" rtlCol="0" anchor="t">
            <a:spAutoFit/>
          </a:bodyPr>
          <a:lstStyle/>
          <a:p>
            <a:pPr algn="ctr"/>
            <a:r>
              <a:rPr lang="en-US" sz="5400" b="1">
                <a:solidFill>
                  <a:srgbClr val="368D00"/>
                </a:solidFill>
                <a:latin typeface="Arial" panose="020B0604020202020204" pitchFamily="34" charset="0"/>
                <a:cs typeface="Arial" panose="020B0604020202020204" pitchFamily="34" charset="0"/>
              </a:rPr>
              <a:t>3. </a:t>
            </a:r>
            <a:r>
              <a:rPr lang="vi-VN" sz="5400" b="1">
                <a:solidFill>
                  <a:srgbClr val="368D00"/>
                </a:solidFill>
                <a:latin typeface="Arial" panose="020B0604020202020204" pitchFamily="34" charset="0"/>
                <a:cs typeface="Arial" panose="020B0604020202020204" pitchFamily="34" charset="0"/>
              </a:rPr>
              <a:t>Phân tích và đánh giá</a:t>
            </a:r>
            <a:endParaRPr lang="en-US" sz="5400" b="1" dirty="0">
              <a:solidFill>
                <a:srgbClr val="368D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B0353CC-058B-E068-6CDF-53E778A5A2A7}"/>
              </a:ext>
            </a:extLst>
          </p:cNvPr>
          <p:cNvSpPr/>
          <p:nvPr/>
        </p:nvSpPr>
        <p:spPr>
          <a:xfrm>
            <a:off x="1219200" y="2324100"/>
            <a:ext cx="7693454" cy="6637651"/>
          </a:xfrm>
          <a:prstGeom prst="rect">
            <a:avLst/>
          </a:prstGeom>
        </p:spPr>
        <p:txBody>
          <a:bodyPr wrap="square">
            <a:spAutoFit/>
          </a:bodyPr>
          <a:lstStyle/>
          <a:p>
            <a:pPr algn="just">
              <a:lnSpc>
                <a:spcPct val="150000"/>
              </a:lnSpc>
            </a:pPr>
            <a:r>
              <a:rPr lang="vi-VN" sz="3600">
                <a:latin typeface="Arial" panose="020B0604020202020204" pitchFamily="34" charset="0"/>
                <a:ea typeface="Calibri" panose="020F0502020204030204" pitchFamily="34" charset="0"/>
                <a:cs typeface="Arial" panose="020B0604020202020204" pitchFamily="34" charset="0"/>
              </a:rPr>
              <a:t>Thảo luận và phân tích sản phẩm tranh in</a:t>
            </a:r>
            <a:r>
              <a:rPr lang="en-US" sz="3600">
                <a:latin typeface="Arial" panose="020B0604020202020204" pitchFamily="34" charset="0"/>
                <a:ea typeface="Calibri" panose="020F0502020204030204" pitchFamily="34" charset="0"/>
                <a:cs typeface="Arial" panose="020B0604020202020204" pitchFamily="34" charset="0"/>
              </a:rPr>
              <a:t> theo các gợi ý sau</a:t>
            </a:r>
            <a:r>
              <a:rPr lang="vi-VN"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Bố cục, mảng, đường nét của sản phẩm tranh in như thế nào?</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Nhịp điệu của nét, mảng màu được diễn tả như thế nào?</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Trình bày kĩ thuật tạo bản in và kĩ thuật in.</a:t>
            </a:r>
          </a:p>
        </p:txBody>
      </p:sp>
      <p:pic>
        <p:nvPicPr>
          <p:cNvPr id="10" name="Picture 2">
            <a:extLst>
              <a:ext uri="{FF2B5EF4-FFF2-40B4-BE49-F238E27FC236}">
                <a16:creationId xmlns:a16="http://schemas.microsoft.com/office/drawing/2014/main" id="{CEC8F9FD-4F79-BA60-A053-7928721E44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75347" y="1981106"/>
            <a:ext cx="8405926" cy="7901572"/>
          </a:xfrm>
          <a:prstGeom prst="rect">
            <a:avLst/>
          </a:prstGeom>
        </p:spPr>
      </p:pic>
    </p:spTree>
    <p:extLst>
      <p:ext uri="{BB962C8B-B14F-4D97-AF65-F5344CB8AC3E}">
        <p14:creationId xmlns:p14="http://schemas.microsoft.com/office/powerpoint/2010/main" val="2978944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3627" y="7876791"/>
            <a:ext cx="2214380" cy="24102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0006" y="7876791"/>
            <a:ext cx="2214380" cy="2410209"/>
          </a:xfrm>
          <a:prstGeom prst="rect">
            <a:avLst/>
          </a:prstGeom>
        </p:spPr>
      </p:pic>
      <p:sp>
        <p:nvSpPr>
          <p:cNvPr id="2" name="TextBox 42">
            <a:extLst>
              <a:ext uri="{FF2B5EF4-FFF2-40B4-BE49-F238E27FC236}">
                <a16:creationId xmlns:a16="http://schemas.microsoft.com/office/drawing/2014/main" id="{EB5E9EF2-5EAF-BDEE-C7FE-9E40E0514FE5}"/>
              </a:ext>
            </a:extLst>
          </p:cNvPr>
          <p:cNvSpPr txBox="1"/>
          <p:nvPr/>
        </p:nvSpPr>
        <p:spPr>
          <a:xfrm>
            <a:off x="4789145" y="683960"/>
            <a:ext cx="8709709" cy="830997"/>
          </a:xfrm>
          <a:prstGeom prst="rect">
            <a:avLst/>
          </a:prstGeom>
        </p:spPr>
        <p:txBody>
          <a:bodyPr wrap="square" lIns="0" tIns="0" rIns="0" bIns="0" rtlCol="0" anchor="t">
            <a:spAutoFit/>
          </a:bodyPr>
          <a:lstStyle/>
          <a:p>
            <a:pPr algn="ctr"/>
            <a:r>
              <a:rPr lang="en-US" sz="5400" b="1">
                <a:solidFill>
                  <a:srgbClr val="368D00"/>
                </a:solidFill>
                <a:latin typeface="Arial" panose="020B0604020202020204" pitchFamily="34" charset="0"/>
                <a:cs typeface="Arial" panose="020B0604020202020204" pitchFamily="34" charset="0"/>
              </a:rPr>
              <a:t>3. Vận dụng</a:t>
            </a:r>
            <a:endParaRPr lang="en-US" sz="5400" b="1" dirty="0">
              <a:solidFill>
                <a:srgbClr val="368D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F864769-EF79-781F-BEF9-63489BE8E44F}"/>
              </a:ext>
            </a:extLst>
          </p:cNvPr>
          <p:cNvSpPr txBox="1"/>
          <p:nvPr/>
        </p:nvSpPr>
        <p:spPr>
          <a:xfrm>
            <a:off x="1454378" y="1634493"/>
            <a:ext cx="15379242" cy="90159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Giới thiệu tranh in thạch cao của họa sĩ Đường Ngọc Cảnh</a:t>
            </a:r>
            <a:endParaRPr lang="en-US" sz="4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77BDB20-6B64-A502-7C7E-42E3E1B727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168" y="3036942"/>
            <a:ext cx="8198633" cy="6148975"/>
          </a:xfrm>
          <a:prstGeom prst="rect">
            <a:avLst/>
          </a:prstGeom>
        </p:spPr>
      </p:pic>
      <p:pic>
        <p:nvPicPr>
          <p:cNvPr id="11" name="Picture 10">
            <a:extLst>
              <a:ext uri="{FF2B5EF4-FFF2-40B4-BE49-F238E27FC236}">
                <a16:creationId xmlns:a16="http://schemas.microsoft.com/office/drawing/2014/main" id="{9A205E6B-E852-D934-8EE2-7A2590666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0" y="3036942"/>
            <a:ext cx="8198633" cy="6148975"/>
          </a:xfrm>
          <a:prstGeom prst="rect">
            <a:avLst/>
          </a:prstGeom>
        </p:spPr>
      </p:pic>
    </p:spTree>
    <p:extLst>
      <p:ext uri="{BB962C8B-B14F-4D97-AF65-F5344CB8AC3E}">
        <p14:creationId xmlns:p14="http://schemas.microsoft.com/office/powerpoint/2010/main" val="572480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14065494" y="278705"/>
            <a:ext cx="3767080" cy="1968299"/>
          </a:xfrm>
          <a:prstGeom prst="rect">
            <a:avLst/>
          </a:prstGeom>
        </p:spPr>
      </p:pic>
      <p:sp>
        <p:nvSpPr>
          <p:cNvPr id="4" name="TextBox 3">
            <a:extLst>
              <a:ext uri="{FF2B5EF4-FFF2-40B4-BE49-F238E27FC236}">
                <a16:creationId xmlns:a16="http://schemas.microsoft.com/office/drawing/2014/main" id="{B9C52ACA-CF47-2F07-6A25-133040F5850B}"/>
              </a:ext>
            </a:extLst>
          </p:cNvPr>
          <p:cNvSpPr txBox="1"/>
          <p:nvPr/>
        </p:nvSpPr>
        <p:spPr>
          <a:xfrm>
            <a:off x="3132296" y="746080"/>
            <a:ext cx="12023408" cy="769441"/>
          </a:xfrm>
          <a:prstGeom prst="rect">
            <a:avLst/>
          </a:prstGeom>
          <a:noFill/>
        </p:spPr>
        <p:txBody>
          <a:bodyPr wrap="square">
            <a:spAutoFit/>
          </a:bodyPr>
          <a:lstStyle/>
          <a:p>
            <a:pPr algn="ctr">
              <a:spcBef>
                <a:spcPts val="300"/>
              </a:spcBef>
              <a:spcAft>
                <a:spcPts val="300"/>
              </a:spcAft>
            </a:pPr>
            <a:r>
              <a:rPr lang="fr-FR" sz="44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Tác giả: </a:t>
            </a:r>
            <a:r>
              <a:rPr lang="vi-VN" sz="4400" b="1">
                <a:solidFill>
                  <a:schemeClr val="accent6">
                    <a:lumMod val="75000"/>
                  </a:schemeClr>
                </a:solidFill>
                <a:ea typeface="Calibri" panose="020F0502020204030204" pitchFamily="34" charset="0"/>
                <a:cs typeface="Arial" panose="020B0604020202020204" pitchFamily="34" charset="0"/>
              </a:rPr>
              <a:t>Đường Ngọc Cảnh (1925 – 2001):</a:t>
            </a:r>
            <a:endParaRPr lang="en-US" sz="44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2EBFFF-E8F3-78B0-C3D5-302841D973C9}"/>
              </a:ext>
            </a:extLst>
          </p:cNvPr>
          <p:cNvSpPr txBox="1"/>
          <p:nvPr/>
        </p:nvSpPr>
        <p:spPr>
          <a:xfrm>
            <a:off x="666750" y="1515521"/>
            <a:ext cx="9205605" cy="829964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Quê quán: Quảng Ngãi.</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à họa sĩ chuyên sáng tác tranh khắc.</a:t>
            </a: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Đặc trưng: tranh khắc gỗ, tranh khắc thạch cao. </a:t>
            </a: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Năm 2001, được tặng Giải thưởng Nhà nước về Văn học- Nghệ thuật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ác phẩm</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tiêu biểu</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Hai vòng ngụy trang - khắc cao su (1968); Vót chông - khắc gỗ (1968); Hoa chuối rừng - khắc thạch cao (1995);</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B787696-6AB1-5C11-E7F2-7FE3206B4C71}"/>
              </a:ext>
            </a:extLst>
          </p:cNvPr>
          <p:cNvPicPr>
            <a:picLocks noChangeAspect="1"/>
          </p:cNvPicPr>
          <p:nvPr/>
        </p:nvPicPr>
        <p:blipFill rotWithShape="1">
          <a:blip r:embed="rId3">
            <a:extLst>
              <a:ext uri="{28A0092B-C50C-407E-A947-70E740481C1C}">
                <a14:useLocalDpi xmlns:a14="http://schemas.microsoft.com/office/drawing/2010/main" val="0"/>
              </a:ext>
            </a:extLst>
          </a:blip>
          <a:srcRect l="573" r="855"/>
          <a:stretch/>
        </p:blipFill>
        <p:spPr>
          <a:xfrm>
            <a:off x="10304112" y="2705100"/>
            <a:ext cx="7317138" cy="5270386"/>
          </a:xfrm>
          <a:prstGeom prst="rect">
            <a:avLst/>
          </a:prstGeom>
        </p:spPr>
      </p:pic>
    </p:spTree>
    <p:extLst>
      <p:ext uri="{BB962C8B-B14F-4D97-AF65-F5344CB8AC3E}">
        <p14:creationId xmlns:p14="http://schemas.microsoft.com/office/powerpoint/2010/main" val="1561515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14065494" y="278705"/>
            <a:ext cx="3767080" cy="1968299"/>
          </a:xfrm>
          <a:prstGeom prst="rect">
            <a:avLst/>
          </a:prstGeom>
        </p:spPr>
      </p:pic>
      <p:sp>
        <p:nvSpPr>
          <p:cNvPr id="4" name="TextBox 3">
            <a:extLst>
              <a:ext uri="{FF2B5EF4-FFF2-40B4-BE49-F238E27FC236}">
                <a16:creationId xmlns:a16="http://schemas.microsoft.com/office/drawing/2014/main" id="{B9C52ACA-CF47-2F07-6A25-133040F5850B}"/>
              </a:ext>
            </a:extLst>
          </p:cNvPr>
          <p:cNvSpPr txBox="1"/>
          <p:nvPr/>
        </p:nvSpPr>
        <p:spPr>
          <a:xfrm>
            <a:off x="3132296" y="746080"/>
            <a:ext cx="12023408" cy="769441"/>
          </a:xfrm>
          <a:prstGeom prst="rect">
            <a:avLst/>
          </a:prstGeom>
          <a:noFill/>
        </p:spPr>
        <p:txBody>
          <a:bodyPr wrap="square">
            <a:spAutoFit/>
          </a:bodyPr>
          <a:lstStyle/>
          <a:p>
            <a:pPr algn="ctr">
              <a:spcBef>
                <a:spcPts val="300"/>
              </a:spcBef>
              <a:spcAft>
                <a:spcPts val="300"/>
              </a:spcAft>
            </a:pPr>
            <a:r>
              <a:rPr lang="en-US" sz="44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Đặc trưng tác phẩm</a:t>
            </a:r>
            <a:endParaRPr lang="en-US" sz="44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2EBFFF-E8F3-78B0-C3D5-302841D973C9}"/>
              </a:ext>
            </a:extLst>
          </p:cNvPr>
          <p:cNvSpPr txBox="1"/>
          <p:nvPr/>
        </p:nvSpPr>
        <p:spPr>
          <a:xfrm>
            <a:off x="609600" y="1963846"/>
            <a:ext cx="9925050"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Màu sắc: sử dụng những màu rất rực rỡ và nổi bật trong các tác phẩm của mình.</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Chất liệu: khắc gỗ, khắc thạch cao, khắc cao su.</a:t>
            </a: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Kĩ thuật: sử dụng kĩ thuật khắc lõm trên bề mặt thạch cao, sau đó vẽ màu và in.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Phương pháp này chủ yếu in trên nền giấy đen hoặc giấy màu. </a:t>
            </a:r>
          </a:p>
        </p:txBody>
      </p:sp>
      <p:grpSp>
        <p:nvGrpSpPr>
          <p:cNvPr id="9" name="Group 8">
            <a:extLst>
              <a:ext uri="{FF2B5EF4-FFF2-40B4-BE49-F238E27FC236}">
                <a16:creationId xmlns:a16="http://schemas.microsoft.com/office/drawing/2014/main" id="{772AF280-B35C-0F8E-3E70-8DBDF3CF99EC}"/>
              </a:ext>
            </a:extLst>
          </p:cNvPr>
          <p:cNvGrpSpPr/>
          <p:nvPr/>
        </p:nvGrpSpPr>
        <p:grpSpPr>
          <a:xfrm>
            <a:off x="10458181" y="1824098"/>
            <a:ext cx="7122868" cy="8146097"/>
            <a:chOff x="10709706" y="1862198"/>
            <a:chExt cx="7122868" cy="8146097"/>
          </a:xfrm>
        </p:grpSpPr>
        <p:pic>
          <p:nvPicPr>
            <p:cNvPr id="3" name="Picture 2">
              <a:extLst>
                <a:ext uri="{FF2B5EF4-FFF2-40B4-BE49-F238E27FC236}">
                  <a16:creationId xmlns:a16="http://schemas.microsoft.com/office/drawing/2014/main" id="{34FE8A44-EE6C-76B3-A5CD-6DA001A8C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575" y="1862198"/>
              <a:ext cx="5943600" cy="6874066"/>
            </a:xfrm>
            <a:prstGeom prst="rect">
              <a:avLst/>
            </a:prstGeom>
          </p:spPr>
        </p:pic>
        <p:sp>
          <p:nvSpPr>
            <p:cNvPr id="6" name="TextBox 5">
              <a:extLst>
                <a:ext uri="{FF2B5EF4-FFF2-40B4-BE49-F238E27FC236}">
                  <a16:creationId xmlns:a16="http://schemas.microsoft.com/office/drawing/2014/main" id="{F462C3EC-8AD1-6E90-D28E-8EB802C4234E}"/>
                </a:ext>
              </a:extLst>
            </p:cNvPr>
            <p:cNvSpPr txBox="1"/>
            <p:nvPr/>
          </p:nvSpPr>
          <p:spPr>
            <a:xfrm>
              <a:off x="10709706" y="8692870"/>
              <a:ext cx="7122868" cy="1315425"/>
            </a:xfrm>
            <a:prstGeom prst="rect">
              <a:avLst/>
            </a:prstGeom>
            <a:noFill/>
          </p:spPr>
          <p:txBody>
            <a:bodyPr wrap="square">
              <a:spAutoFit/>
            </a:bodyPr>
            <a:lstStyle/>
            <a:p>
              <a:pPr algn="ctr">
                <a:lnSpc>
                  <a:spcPct val="150000"/>
                </a:lnSpc>
              </a:pPr>
              <a:r>
                <a:rPr lang="vi-VN" sz="2800">
                  <a:solidFill>
                    <a:srgbClr val="000000"/>
                  </a:solidFill>
                  <a:ea typeface="Calibri" panose="020F0502020204030204" pitchFamily="34" charset="0"/>
                  <a:cs typeface="Arial" panose="020B0604020202020204" pitchFamily="34" charset="0"/>
                </a:rPr>
                <a:t>Tác phẩm Hoa mướp được thực hiện theo kĩ thuật khắc lõm và in trên giấy đen.</a:t>
              </a:r>
              <a:endParaRPr lang="en-US" sz="2800"/>
            </a:p>
          </p:txBody>
        </p:sp>
      </p:grpSp>
    </p:spTree>
    <p:extLst>
      <p:ext uri="{BB962C8B-B14F-4D97-AF65-F5344CB8AC3E}">
        <p14:creationId xmlns:p14="http://schemas.microsoft.com/office/powerpoint/2010/main" val="1601609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3627" y="7876791"/>
            <a:ext cx="2214380" cy="24102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0006" y="7876791"/>
            <a:ext cx="2214380" cy="2410209"/>
          </a:xfrm>
          <a:prstGeom prst="rect">
            <a:avLst/>
          </a:prstGeom>
        </p:spPr>
      </p:pic>
      <p:pic>
        <p:nvPicPr>
          <p:cNvPr id="7" name="Picture 6">
            <a:extLst>
              <a:ext uri="{FF2B5EF4-FFF2-40B4-BE49-F238E27FC236}">
                <a16:creationId xmlns:a16="http://schemas.microsoft.com/office/drawing/2014/main" id="{A80F5799-91B7-839A-0E81-3BF705416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974" y="480359"/>
            <a:ext cx="15617854" cy="8054351"/>
          </a:xfrm>
          <a:prstGeom prst="rect">
            <a:avLst/>
          </a:prstGeom>
        </p:spPr>
      </p:pic>
      <p:sp>
        <p:nvSpPr>
          <p:cNvPr id="11" name="TextBox 10">
            <a:extLst>
              <a:ext uri="{FF2B5EF4-FFF2-40B4-BE49-F238E27FC236}">
                <a16:creationId xmlns:a16="http://schemas.microsoft.com/office/drawing/2014/main" id="{04276BFD-5755-92FE-2929-B68C7F3967FE}"/>
              </a:ext>
            </a:extLst>
          </p:cNvPr>
          <p:cNvSpPr txBox="1"/>
          <p:nvPr/>
        </p:nvSpPr>
        <p:spPr>
          <a:xfrm>
            <a:off x="2207077" y="8477458"/>
            <a:ext cx="13873847" cy="1490152"/>
          </a:xfrm>
          <a:prstGeom prst="rect">
            <a:avLst/>
          </a:prstGeom>
          <a:noFill/>
        </p:spPr>
        <p:txBody>
          <a:bodyPr wrap="square">
            <a:spAutoFit/>
          </a:bodyPr>
          <a:lstStyle/>
          <a:p>
            <a:pPr algn="ctr">
              <a:lnSpc>
                <a:spcPct val="150000"/>
              </a:lnSpc>
              <a:spcAft>
                <a:spcPts val="1000"/>
              </a:spcAft>
            </a:pPr>
            <a:r>
              <a:rPr lang="vi-VN" sz="3200" i="1">
                <a:effectLst/>
                <a:ea typeface="Times New Roman" panose="02020603050405020304" pitchFamily="18" charset="0"/>
              </a:rPr>
              <a:t>Tác phẩm “Lá bàng mùa thu” và tác phẩm “Hoa chuối rừng” của họa sĩ Đường Ngọc Cảnh. Hai tác phẩm khắc thạch cao nổi tiếng của ông.</a:t>
            </a:r>
            <a:endParaRPr lang="en-US" sz="2400">
              <a:effectLst/>
              <a:ea typeface="Calibri" panose="020F0502020204030204" pitchFamily="34" charset="0"/>
            </a:endParaRPr>
          </a:p>
        </p:txBody>
      </p:sp>
    </p:spTree>
    <p:extLst>
      <p:ext uri="{BB962C8B-B14F-4D97-AF65-F5344CB8AC3E}">
        <p14:creationId xmlns:p14="http://schemas.microsoft.com/office/powerpoint/2010/main" val="417229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8" name="Picture 2">
            <a:extLst>
              <a:ext uri="{FF2B5EF4-FFF2-40B4-BE49-F238E27FC236}">
                <a16:creationId xmlns:a16="http://schemas.microsoft.com/office/drawing/2014/main" id="{D1834DB1-4DD7-4F9A-2F5C-1B82B023C157}"/>
              </a:ext>
            </a:extLst>
          </p:cNvPr>
          <p:cNvPicPr>
            <a:picLocks noChangeAspect="1"/>
          </p:cNvPicPr>
          <p:nvPr/>
        </p:nvPicPr>
        <p:blipFill rotWithShape="1">
          <a:blip r:embed="rId2"/>
          <a:srcRect l="3851" r="3851" b="64354"/>
          <a:stretch/>
        </p:blipFill>
        <p:spPr>
          <a:xfrm>
            <a:off x="0" y="7876791"/>
            <a:ext cx="18288000" cy="2410209"/>
          </a:xfrm>
          <a:prstGeom prst="rect">
            <a:avLst/>
          </a:prstGeom>
        </p:spPr>
      </p:pic>
      <p:grpSp>
        <p:nvGrpSpPr>
          <p:cNvPr id="27" name="Group 26">
            <a:extLst>
              <a:ext uri="{FF2B5EF4-FFF2-40B4-BE49-F238E27FC236}">
                <a16:creationId xmlns:a16="http://schemas.microsoft.com/office/drawing/2014/main" id="{B7FFDDE9-378C-2041-62A5-71861A6A998D}"/>
              </a:ext>
            </a:extLst>
          </p:cNvPr>
          <p:cNvGrpSpPr/>
          <p:nvPr/>
        </p:nvGrpSpPr>
        <p:grpSpPr>
          <a:xfrm>
            <a:off x="3331945" y="3312161"/>
            <a:ext cx="5419173" cy="5128650"/>
            <a:chOff x="1859139" y="3553406"/>
            <a:chExt cx="7513461" cy="5128650"/>
          </a:xfrm>
        </p:grpSpPr>
        <p:grpSp>
          <p:nvGrpSpPr>
            <p:cNvPr id="7" name="Group 7"/>
            <p:cNvGrpSpPr/>
            <p:nvPr/>
          </p:nvGrpSpPr>
          <p:grpSpPr>
            <a:xfrm>
              <a:off x="1859139" y="3553406"/>
              <a:ext cx="7513461" cy="5128650"/>
              <a:chOff x="0" y="0"/>
              <a:chExt cx="889120" cy="1350756"/>
            </a:xfrm>
          </p:grpSpPr>
          <p:sp>
            <p:nvSpPr>
              <p:cNvPr id="8" name="Freeform 8"/>
              <p:cNvSpPr/>
              <p:nvPr/>
            </p:nvSpPr>
            <p:spPr>
              <a:xfrm>
                <a:off x="0" y="0"/>
                <a:ext cx="889120" cy="1350756"/>
              </a:xfrm>
              <a:custGeom>
                <a:avLst/>
                <a:gdLst/>
                <a:ahLst/>
                <a:cxnLst/>
                <a:rect l="l" t="t" r="r" b="b"/>
                <a:pathLst>
                  <a:path w="889120" h="1350756">
                    <a:moveTo>
                      <a:pt x="27520" y="0"/>
                    </a:moveTo>
                    <a:lnTo>
                      <a:pt x="861600" y="0"/>
                    </a:lnTo>
                    <a:cubicBezTo>
                      <a:pt x="876799" y="0"/>
                      <a:pt x="889120" y="12321"/>
                      <a:pt x="889120" y="27520"/>
                    </a:cubicBezTo>
                    <a:lnTo>
                      <a:pt x="889120" y="1323236"/>
                    </a:lnTo>
                    <a:cubicBezTo>
                      <a:pt x="889120" y="1338435"/>
                      <a:pt x="876799" y="1350756"/>
                      <a:pt x="861600" y="1350756"/>
                    </a:cubicBezTo>
                    <a:lnTo>
                      <a:pt x="27520" y="1350756"/>
                    </a:lnTo>
                    <a:cubicBezTo>
                      <a:pt x="20221" y="1350756"/>
                      <a:pt x="13221" y="1347856"/>
                      <a:pt x="8060" y="1342695"/>
                    </a:cubicBezTo>
                    <a:cubicBezTo>
                      <a:pt x="2899" y="1337534"/>
                      <a:pt x="0" y="1330535"/>
                      <a:pt x="0" y="1323236"/>
                    </a:cubicBezTo>
                    <a:lnTo>
                      <a:pt x="0" y="27520"/>
                    </a:lnTo>
                    <a:cubicBezTo>
                      <a:pt x="0" y="12321"/>
                      <a:pt x="12321" y="0"/>
                      <a:pt x="27520" y="0"/>
                    </a:cubicBezTo>
                    <a:close/>
                  </a:path>
                </a:pathLst>
              </a:custGeom>
              <a:solidFill>
                <a:srgbClr val="C9E88C"/>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5">
              <a:extLst>
                <a:ext uri="{FF2B5EF4-FFF2-40B4-BE49-F238E27FC236}">
                  <a16:creationId xmlns:a16="http://schemas.microsoft.com/office/drawing/2014/main" id="{37D9221D-6E5D-49DD-9CB8-4AD2F504B266}"/>
                </a:ext>
              </a:extLst>
            </p:cNvPr>
            <p:cNvSpPr txBox="1"/>
            <p:nvPr/>
          </p:nvSpPr>
          <p:spPr>
            <a:xfrm>
              <a:off x="2272901" y="4884599"/>
              <a:ext cx="6751460" cy="2482667"/>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Hoàn thành bài thực hiện một bức tranh in về đề tài thiên nhiên </a:t>
              </a:r>
              <a:endParaRPr lang="en-US" sz="3600" b="1" i="1">
                <a:solidFill>
                  <a:schemeClr val="tx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7120EC43-E61B-BA0D-50AD-7A63265568E4}"/>
              </a:ext>
            </a:extLst>
          </p:cNvPr>
          <p:cNvGrpSpPr/>
          <p:nvPr/>
        </p:nvGrpSpPr>
        <p:grpSpPr>
          <a:xfrm>
            <a:off x="10529285" y="3320362"/>
            <a:ext cx="5419173" cy="5128650"/>
            <a:chOff x="1859139" y="3553406"/>
            <a:chExt cx="7513461" cy="5128650"/>
          </a:xfrm>
        </p:grpSpPr>
        <p:grpSp>
          <p:nvGrpSpPr>
            <p:cNvPr id="29" name="Group 7">
              <a:extLst>
                <a:ext uri="{FF2B5EF4-FFF2-40B4-BE49-F238E27FC236}">
                  <a16:creationId xmlns:a16="http://schemas.microsoft.com/office/drawing/2014/main" id="{BE67F504-3E12-1085-60FE-3ED92A986C7C}"/>
                </a:ext>
              </a:extLst>
            </p:cNvPr>
            <p:cNvGrpSpPr/>
            <p:nvPr/>
          </p:nvGrpSpPr>
          <p:grpSpPr>
            <a:xfrm>
              <a:off x="1859139" y="3553406"/>
              <a:ext cx="7513461" cy="5128650"/>
              <a:chOff x="0" y="0"/>
              <a:chExt cx="889120" cy="1350756"/>
            </a:xfrm>
          </p:grpSpPr>
          <p:sp>
            <p:nvSpPr>
              <p:cNvPr id="31" name="Freeform 8">
                <a:extLst>
                  <a:ext uri="{FF2B5EF4-FFF2-40B4-BE49-F238E27FC236}">
                    <a16:creationId xmlns:a16="http://schemas.microsoft.com/office/drawing/2014/main" id="{3FEFE168-2CE7-8EE5-4328-C08C034C8FBB}"/>
                  </a:ext>
                </a:extLst>
              </p:cNvPr>
              <p:cNvSpPr/>
              <p:nvPr/>
            </p:nvSpPr>
            <p:spPr>
              <a:xfrm>
                <a:off x="0" y="0"/>
                <a:ext cx="889120" cy="1350756"/>
              </a:xfrm>
              <a:custGeom>
                <a:avLst/>
                <a:gdLst/>
                <a:ahLst/>
                <a:cxnLst/>
                <a:rect l="l" t="t" r="r" b="b"/>
                <a:pathLst>
                  <a:path w="889120" h="1350756">
                    <a:moveTo>
                      <a:pt x="27520" y="0"/>
                    </a:moveTo>
                    <a:lnTo>
                      <a:pt x="861600" y="0"/>
                    </a:lnTo>
                    <a:cubicBezTo>
                      <a:pt x="876799" y="0"/>
                      <a:pt x="889120" y="12321"/>
                      <a:pt x="889120" y="27520"/>
                    </a:cubicBezTo>
                    <a:lnTo>
                      <a:pt x="889120" y="1323236"/>
                    </a:lnTo>
                    <a:cubicBezTo>
                      <a:pt x="889120" y="1338435"/>
                      <a:pt x="876799" y="1350756"/>
                      <a:pt x="861600" y="1350756"/>
                    </a:cubicBezTo>
                    <a:lnTo>
                      <a:pt x="27520" y="1350756"/>
                    </a:lnTo>
                    <a:cubicBezTo>
                      <a:pt x="20221" y="1350756"/>
                      <a:pt x="13221" y="1347856"/>
                      <a:pt x="8060" y="1342695"/>
                    </a:cubicBezTo>
                    <a:cubicBezTo>
                      <a:pt x="2899" y="1337534"/>
                      <a:pt x="0" y="1330535"/>
                      <a:pt x="0" y="1323236"/>
                    </a:cubicBezTo>
                    <a:lnTo>
                      <a:pt x="0" y="27520"/>
                    </a:lnTo>
                    <a:cubicBezTo>
                      <a:pt x="0" y="12321"/>
                      <a:pt x="12321" y="0"/>
                      <a:pt x="27520" y="0"/>
                    </a:cubicBezTo>
                    <a:close/>
                  </a:path>
                </a:pathLst>
              </a:custGeom>
              <a:solidFill>
                <a:srgbClr val="C9E88C"/>
              </a:solidFill>
            </p:spPr>
            <p:txBody>
              <a:bodyPr/>
              <a:lstStyle/>
              <a:p>
                <a:endParaRPr lang="en-US"/>
              </a:p>
            </p:txBody>
          </p:sp>
          <p:sp>
            <p:nvSpPr>
              <p:cNvPr id="32" name="TextBox 9">
                <a:extLst>
                  <a:ext uri="{FF2B5EF4-FFF2-40B4-BE49-F238E27FC236}">
                    <a16:creationId xmlns:a16="http://schemas.microsoft.com/office/drawing/2014/main" id="{8B2E1543-8AB6-B743-417D-413BC03663F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29">
              <a:extLst>
                <a:ext uri="{FF2B5EF4-FFF2-40B4-BE49-F238E27FC236}">
                  <a16:creationId xmlns:a16="http://schemas.microsoft.com/office/drawing/2014/main" id="{8AECB12E-7BEF-C936-0EBF-676DBB278B27}"/>
                </a:ext>
              </a:extLst>
            </p:cNvPr>
            <p:cNvSpPr txBox="1"/>
            <p:nvPr/>
          </p:nvSpPr>
          <p:spPr>
            <a:xfrm>
              <a:off x="2136404" y="4490984"/>
              <a:ext cx="6958929" cy="3313664"/>
            </a:xfrm>
            <a:prstGeom prst="rect">
              <a:avLst/>
            </a:prstGeom>
            <a:noFill/>
          </p:spPr>
          <p:txBody>
            <a:bodyPr wrap="square">
              <a:spAutoFit/>
            </a:bodyPr>
            <a:lstStyle/>
            <a:p>
              <a:pPr algn="ctr">
                <a:lnSpc>
                  <a:spcPct val="150000"/>
                </a:lnSpc>
              </a:pPr>
              <a:r>
                <a:rPr lang="vi-VN" sz="3600">
                  <a:latin typeface="Arial" panose="020B0604020202020204" pitchFamily="34" charset="0"/>
                  <a:cs typeface="Arial" panose="020B0604020202020204" pitchFamily="34" charset="0"/>
                </a:rPr>
                <a:t>Đọc và tìm hiểu trước </a:t>
              </a:r>
              <a:r>
                <a:rPr lang="vi-VN" sz="3600" b="1" i="1">
                  <a:latin typeface="Arial" panose="020B0604020202020204" pitchFamily="34" charset="0"/>
                  <a:cs typeface="Arial" panose="020B0604020202020204" pitchFamily="34" charset="0"/>
                </a:rPr>
                <a:t>Bài 9: Sản phẩm mĩ thuật 3D thể hiện về di tích.</a:t>
              </a:r>
              <a:endParaRPr lang="en-US" sz="3600" b="1" i="1">
                <a:solidFill>
                  <a:schemeClr val="tx1"/>
                </a:solidFill>
                <a:latin typeface="Arial" panose="020B0604020202020204" pitchFamily="34" charset="0"/>
                <a:cs typeface="Arial" panose="020B0604020202020204" pitchFamily="34" charset="0"/>
              </a:endParaRPr>
            </a:p>
          </p:txBody>
        </p:sp>
      </p:gr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13627" y="7876791"/>
            <a:ext cx="2214380" cy="241020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0006" y="7876791"/>
            <a:ext cx="2214380" cy="241020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2597" y="-592977"/>
            <a:ext cx="4072705" cy="3243354"/>
          </a:xfrm>
          <a:prstGeom prst="rect">
            <a:avLst/>
          </a:prstGeom>
        </p:spPr>
      </p:pic>
      <p:pic>
        <p:nvPicPr>
          <p:cNvPr id="6" name="Picture 6"/>
          <p:cNvPicPr>
            <a:picLocks noChangeAspect="1"/>
          </p:cNvPicPr>
          <p:nvPr/>
        </p:nvPicPr>
        <p:blipFill>
          <a:blip r:embed="rId7"/>
          <a:srcRect/>
          <a:stretch>
            <a:fillRect/>
          </a:stretch>
        </p:blipFill>
        <p:spPr>
          <a:xfrm>
            <a:off x="14065494" y="278705"/>
            <a:ext cx="3767080" cy="1968299"/>
          </a:xfrm>
          <a:prstGeom prst="rect">
            <a:avLst/>
          </a:prstGeom>
        </p:spPr>
      </p:pic>
      <p:sp>
        <p:nvSpPr>
          <p:cNvPr id="10" name="TextBox 10"/>
          <p:cNvSpPr txBox="1"/>
          <p:nvPr/>
        </p:nvSpPr>
        <p:spPr>
          <a:xfrm>
            <a:off x="3672467" y="1279920"/>
            <a:ext cx="10943065" cy="1272271"/>
          </a:xfrm>
          <a:prstGeom prst="rect">
            <a:avLst/>
          </a:prstGeom>
        </p:spPr>
        <p:txBody>
          <a:bodyPr wrap="square" lIns="0" tIns="0" rIns="0" bIns="0" rtlCol="0" anchor="t">
            <a:spAutoFit/>
          </a:bodyPr>
          <a:lstStyle/>
          <a:p>
            <a:pPr algn="ctr">
              <a:lnSpc>
                <a:spcPts val="10836"/>
              </a:lnSpc>
            </a:pPr>
            <a:r>
              <a:rPr lang="en-US" sz="6600" b="1">
                <a:solidFill>
                  <a:srgbClr val="368D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4036928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3851" r="3851" b="64354"/>
          <a:stretch/>
        </p:blipFill>
        <p:spPr>
          <a:xfrm>
            <a:off x="0" y="7876791"/>
            <a:ext cx="18288000" cy="2410209"/>
          </a:xfrm>
          <a:prstGeom prst="rect">
            <a:avLst/>
          </a:prstGeom>
        </p:spPr>
      </p:pic>
      <p:sp>
        <p:nvSpPr>
          <p:cNvPr id="11" name="TextBox 2">
            <a:extLst>
              <a:ext uri="{FF2B5EF4-FFF2-40B4-BE49-F238E27FC236}">
                <a16:creationId xmlns:a16="http://schemas.microsoft.com/office/drawing/2014/main" id="{77D0957A-9FA0-743E-F98E-93A1B12AC4D2}"/>
              </a:ext>
            </a:extLst>
          </p:cNvPr>
          <p:cNvSpPr txBox="1"/>
          <p:nvPr/>
        </p:nvSpPr>
        <p:spPr>
          <a:xfrm>
            <a:off x="6237754" y="347246"/>
            <a:ext cx="5812491" cy="1250599"/>
          </a:xfrm>
          <a:prstGeom prst="rect">
            <a:avLst/>
          </a:prstGeom>
        </p:spPr>
        <p:txBody>
          <a:bodyPr wrap="square" lIns="0" tIns="0" rIns="0" bIns="0" rtlCol="0" anchor="t">
            <a:spAutoFit/>
          </a:bodyPr>
          <a:lstStyle/>
          <a:p>
            <a:pPr algn="ctr">
              <a:lnSpc>
                <a:spcPts val="11000"/>
              </a:lnSpc>
            </a:pPr>
            <a:r>
              <a:rPr lang="en-US" sz="6600" b="1" dirty="0">
                <a:solidFill>
                  <a:srgbClr val="1F4D02"/>
                </a:solidFill>
                <a:latin typeface="Arial" panose="020B0604020202020204" pitchFamily="34" charset="0"/>
                <a:cs typeface="Arial" panose="020B0604020202020204" pitchFamily="34" charset="0"/>
              </a:rPr>
              <a:t>KHỞI ĐỘNG</a:t>
            </a:r>
          </a:p>
        </p:txBody>
      </p:sp>
      <p:sp>
        <p:nvSpPr>
          <p:cNvPr id="33" name="TextBox 32">
            <a:extLst>
              <a:ext uri="{FF2B5EF4-FFF2-40B4-BE49-F238E27FC236}">
                <a16:creationId xmlns:a16="http://schemas.microsoft.com/office/drawing/2014/main" id="{8A2C3841-96BA-A1C4-5502-B9E07B11058F}"/>
              </a:ext>
            </a:extLst>
          </p:cNvPr>
          <p:cNvSpPr txBox="1"/>
          <p:nvPr/>
        </p:nvSpPr>
        <p:spPr>
          <a:xfrm>
            <a:off x="914400" y="1790700"/>
            <a:ext cx="7391400" cy="5518242"/>
          </a:xfrm>
          <a:prstGeom prst="rect">
            <a:avLst/>
          </a:prstGeom>
          <a:noFill/>
        </p:spPr>
        <p:txBody>
          <a:bodyPr wrap="square">
            <a:spAutoFit/>
          </a:bodyPr>
          <a:lstStyle/>
          <a:p>
            <a:pPr algn="just">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cảm nhận của em về bức tranh sau: </a:t>
            </a:r>
          </a:p>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Chất liệu:</a:t>
            </a:r>
          </a:p>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Hòa sắc chủ đạo trong tranh.</a:t>
            </a:r>
          </a:p>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Không gian và đối tượng thể hiện trong tranh.</a:t>
            </a:r>
          </a:p>
        </p:txBody>
      </p:sp>
      <p:pic>
        <p:nvPicPr>
          <p:cNvPr id="4" name="Picture 3">
            <a:extLst>
              <a:ext uri="{FF2B5EF4-FFF2-40B4-BE49-F238E27FC236}">
                <a16:creationId xmlns:a16="http://schemas.microsoft.com/office/drawing/2014/main" id="{A6F44593-8D37-77DC-42B5-8B4DF6145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943100"/>
            <a:ext cx="9214496" cy="74218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3851" r="3851" b="64354"/>
          <a:stretch/>
        </p:blipFill>
        <p:spPr>
          <a:xfrm>
            <a:off x="0" y="7876791"/>
            <a:ext cx="18288000" cy="241020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13627" y="7876791"/>
            <a:ext cx="2214380" cy="2410209"/>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0006" y="7876791"/>
            <a:ext cx="2214380" cy="2410209"/>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2597" y="-592977"/>
            <a:ext cx="4072705" cy="3243354"/>
          </a:xfrm>
          <a:prstGeom prst="rect">
            <a:avLst/>
          </a:prstGeom>
        </p:spPr>
      </p:pic>
      <p:pic>
        <p:nvPicPr>
          <p:cNvPr id="9" name="Picture 9"/>
          <p:cNvPicPr>
            <a:picLocks noChangeAspect="1"/>
          </p:cNvPicPr>
          <p:nvPr/>
        </p:nvPicPr>
        <p:blipFill>
          <a:blip r:embed="rId7"/>
          <a:srcRect/>
          <a:stretch>
            <a:fillRect/>
          </a:stretch>
        </p:blipFill>
        <p:spPr>
          <a:xfrm>
            <a:off x="14065494" y="278705"/>
            <a:ext cx="3767080" cy="1968299"/>
          </a:xfrm>
          <a:prstGeom prst="rect">
            <a:avLst/>
          </a:prstGeom>
        </p:spPr>
      </p:pic>
      <p:sp>
        <p:nvSpPr>
          <p:cNvPr id="11" name="TextBox 2">
            <a:extLst>
              <a:ext uri="{FF2B5EF4-FFF2-40B4-BE49-F238E27FC236}">
                <a16:creationId xmlns:a16="http://schemas.microsoft.com/office/drawing/2014/main" id="{5544108A-730C-30F7-1899-8FAD860FFE84}"/>
              </a:ext>
            </a:extLst>
          </p:cNvPr>
          <p:cNvSpPr txBox="1"/>
          <p:nvPr/>
        </p:nvSpPr>
        <p:spPr>
          <a:xfrm>
            <a:off x="539869" y="3309351"/>
            <a:ext cx="17208261" cy="3465179"/>
          </a:xfrm>
          <a:prstGeom prst="rect">
            <a:avLst/>
          </a:prstGeom>
        </p:spPr>
        <p:txBody>
          <a:bodyPr wrap="square" lIns="0" tIns="0" rIns="0" bIns="0" rtlCol="0" anchor="t">
            <a:spAutoFit/>
          </a:bodyPr>
          <a:lstStyle/>
          <a:p>
            <a:pPr algn="ctr">
              <a:lnSpc>
                <a:spcPct val="150000"/>
              </a:lnSpc>
            </a:pPr>
            <a:r>
              <a:rPr lang="vi-VN" sz="8000" b="1">
                <a:solidFill>
                  <a:srgbClr val="368D00"/>
                </a:solidFill>
                <a:latin typeface="Arial" panose="020B0604020202020204" pitchFamily="34" charset="0"/>
                <a:cs typeface="Arial" panose="020B0604020202020204" pitchFamily="34" charset="0"/>
              </a:rPr>
              <a:t>BÀI HỌC KẾT THÚC, </a:t>
            </a:r>
            <a:endParaRPr lang="en-US" sz="8000" b="1">
              <a:solidFill>
                <a:srgbClr val="368D00"/>
              </a:solidFill>
              <a:latin typeface="Arial" panose="020B0604020202020204" pitchFamily="34" charset="0"/>
              <a:cs typeface="Arial" panose="020B0604020202020204" pitchFamily="34" charset="0"/>
            </a:endParaRPr>
          </a:p>
          <a:p>
            <a:pPr algn="ctr">
              <a:lnSpc>
                <a:spcPct val="150000"/>
              </a:lnSpc>
            </a:pPr>
            <a:r>
              <a:rPr lang="vi-VN" sz="8000" b="1">
                <a:solidFill>
                  <a:srgbClr val="368D00"/>
                </a:solidFill>
                <a:latin typeface="Arial" panose="020B0604020202020204" pitchFamily="34" charset="0"/>
                <a:cs typeface="Arial" panose="020B0604020202020204" pitchFamily="34" charset="0"/>
              </a:rPr>
              <a:t>CẢM ƠN CÁC EM ĐÃ LẮNG NGHE!</a:t>
            </a:r>
          </a:p>
        </p:txBody>
      </p:sp>
    </p:spTree>
    <p:extLst>
      <p:ext uri="{BB962C8B-B14F-4D97-AF65-F5344CB8AC3E}">
        <p14:creationId xmlns:p14="http://schemas.microsoft.com/office/powerpoint/2010/main" val="47797408"/>
      </p:ext>
    </p:extLst>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24592" y="8468202"/>
            <a:ext cx="2214380" cy="241020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70053" y="8468201"/>
            <a:ext cx="2214380" cy="2410209"/>
          </a:xfrm>
          <a:prstGeom prst="rect">
            <a:avLst/>
          </a:prstGeom>
        </p:spPr>
      </p:pic>
      <p:pic>
        <p:nvPicPr>
          <p:cNvPr id="2" name="Picture 1">
            <a:extLst>
              <a:ext uri="{FF2B5EF4-FFF2-40B4-BE49-F238E27FC236}">
                <a16:creationId xmlns:a16="http://schemas.microsoft.com/office/drawing/2014/main" id="{249433B8-45C6-E5FC-E1EC-3758178C5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126" y="2217412"/>
            <a:ext cx="7772400" cy="6260315"/>
          </a:xfrm>
          <a:prstGeom prst="rect">
            <a:avLst/>
          </a:prstGeom>
        </p:spPr>
      </p:pic>
      <p:sp>
        <p:nvSpPr>
          <p:cNvPr id="6" name="TextBox 5">
            <a:extLst>
              <a:ext uri="{FF2B5EF4-FFF2-40B4-BE49-F238E27FC236}">
                <a16:creationId xmlns:a16="http://schemas.microsoft.com/office/drawing/2014/main" id="{F495D23B-391C-D3E0-AAFD-5D5526115323}"/>
              </a:ext>
            </a:extLst>
          </p:cNvPr>
          <p:cNvSpPr txBox="1"/>
          <p:nvPr/>
        </p:nvSpPr>
        <p:spPr>
          <a:xfrm>
            <a:off x="8602505" y="1519598"/>
            <a:ext cx="9112606" cy="7399462"/>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a:solidFill>
                  <a:srgbClr val="000000"/>
                </a:solidFill>
                <a:effectLst/>
                <a:ea typeface="Times New Roman" panose="02020603050405020304" pitchFamily="18" charset="0"/>
              </a:rPr>
              <a:t>Chất liệu: tranh khắc gỗ màu</a:t>
            </a:r>
            <a:endParaRPr lang="en-US" sz="3200">
              <a:effectLst/>
              <a:ea typeface="Calibri" panose="020F0502020204030204" pitchFamily="34" charset="0"/>
            </a:endParaRPr>
          </a:p>
          <a:p>
            <a:pPr marL="457200" indent="-457200" algn="just">
              <a:lnSpc>
                <a:spcPct val="150000"/>
              </a:lnSpc>
              <a:buFont typeface="Arial" panose="020B0604020202020204" pitchFamily="34" charset="0"/>
              <a:buChar char="•"/>
            </a:pPr>
            <a:r>
              <a:rPr lang="vi-VN" sz="3200">
                <a:solidFill>
                  <a:srgbClr val="000000"/>
                </a:solidFill>
                <a:effectLst/>
                <a:ea typeface="Times New Roman" panose="02020603050405020304" pitchFamily="18" charset="0"/>
              </a:rPr>
              <a:t>Hòa sắc chủ đạo trong tranh: Các màu sắc trong bức tranh đều là những tông màu trầm để diễn tả khung cảnh của bản làng vào buổi chiều tà.</a:t>
            </a:r>
            <a:endParaRPr lang="en-US" sz="3200">
              <a:effectLst/>
              <a:ea typeface="Calibri" panose="020F0502020204030204" pitchFamily="34" charset="0"/>
            </a:endParaRPr>
          </a:p>
          <a:p>
            <a:pPr marL="457200" indent="-457200" algn="just">
              <a:lnSpc>
                <a:spcPct val="150000"/>
              </a:lnSpc>
              <a:buFont typeface="Arial" panose="020B0604020202020204" pitchFamily="34" charset="0"/>
              <a:buChar char="•"/>
            </a:pPr>
            <a:r>
              <a:rPr lang="vi-VN" sz="3200">
                <a:solidFill>
                  <a:srgbClr val="000000"/>
                </a:solidFill>
                <a:effectLst/>
                <a:ea typeface="Times New Roman" panose="02020603050405020304" pitchFamily="18" charset="0"/>
              </a:rPr>
              <a:t>Không gian và đối tượng thể hiện trong tranh: Hình ảnh buôn làng của người Tây Nguyên vào ban chiều, nổi bật trong bức tranh là hình ảnh hai mẹ con đang trở về nhà sau một buổi chiều bận rộn với công việc.</a:t>
            </a:r>
            <a:endParaRPr lang="en-US" sz="3200">
              <a:effectLst/>
              <a:ea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13627" y="7876791"/>
            <a:ext cx="2214380" cy="241020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0006" y="7876791"/>
            <a:ext cx="2214380" cy="241020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2597" y="-592977"/>
            <a:ext cx="4072705" cy="3243354"/>
          </a:xfrm>
          <a:prstGeom prst="rect">
            <a:avLst/>
          </a:prstGeom>
        </p:spPr>
      </p:pic>
      <p:pic>
        <p:nvPicPr>
          <p:cNvPr id="6" name="Picture 6"/>
          <p:cNvPicPr>
            <a:picLocks noChangeAspect="1"/>
          </p:cNvPicPr>
          <p:nvPr/>
        </p:nvPicPr>
        <p:blipFill>
          <a:blip r:embed="rId6"/>
          <a:srcRect/>
          <a:stretch>
            <a:fillRect/>
          </a:stretch>
        </p:blipFill>
        <p:spPr>
          <a:xfrm>
            <a:off x="14065494" y="278705"/>
            <a:ext cx="3767080" cy="1968299"/>
          </a:xfrm>
          <a:prstGeom prst="rect">
            <a:avLst/>
          </a:prstGeom>
        </p:spPr>
      </p:pic>
      <p:sp>
        <p:nvSpPr>
          <p:cNvPr id="28" name="TextBox 27">
            <a:extLst>
              <a:ext uri="{FF2B5EF4-FFF2-40B4-BE49-F238E27FC236}">
                <a16:creationId xmlns:a16="http://schemas.microsoft.com/office/drawing/2014/main" id="{92DB1156-17FE-7158-8024-7E9EE9C27B55}"/>
              </a:ext>
            </a:extLst>
          </p:cNvPr>
          <p:cNvSpPr txBox="1"/>
          <p:nvPr/>
        </p:nvSpPr>
        <p:spPr>
          <a:xfrm>
            <a:off x="477361" y="4094609"/>
            <a:ext cx="17333279" cy="3904017"/>
          </a:xfrm>
          <a:prstGeom prst="rect">
            <a:avLst/>
          </a:prstGeom>
          <a:noFill/>
        </p:spPr>
        <p:txBody>
          <a:bodyPr wrap="square">
            <a:spAutoFit/>
          </a:bodyPr>
          <a:lstStyle/>
          <a:p>
            <a:pPr algn="ctr">
              <a:lnSpc>
                <a:spcPct val="150000"/>
              </a:lnSpc>
            </a:pPr>
            <a:r>
              <a:rPr lang="en-US" sz="8800" b="1">
                <a:solidFill>
                  <a:srgbClr val="534340"/>
                </a:solidFill>
                <a:latin typeface="Arial" panose="020B0604020202020204" pitchFamily="34" charset="0"/>
                <a:ea typeface="Times New Roman" panose="02020603050405020304" pitchFamily="18" charset="0"/>
                <a:cs typeface="Arial" panose="020B0604020202020204" pitchFamily="34" charset="0"/>
              </a:rPr>
              <a:t>BÀI 8: </a:t>
            </a:r>
          </a:p>
          <a:p>
            <a:pPr algn="ctr">
              <a:lnSpc>
                <a:spcPct val="150000"/>
              </a:lnSpc>
            </a:pPr>
            <a:r>
              <a:rPr lang="en-US" sz="8800" b="1">
                <a:solidFill>
                  <a:srgbClr val="534340"/>
                </a:solidFill>
                <a:latin typeface="Arial" panose="020B0604020202020204" pitchFamily="34" charset="0"/>
                <a:ea typeface="Times New Roman" panose="02020603050405020304" pitchFamily="18" charset="0"/>
                <a:cs typeface="Arial" panose="020B0604020202020204" pitchFamily="34" charset="0"/>
              </a:rPr>
              <a:t>THIÊN NHIÊN TRONG TRANH IN</a:t>
            </a:r>
            <a:endParaRPr lang="vi-VN" sz="8800" b="1">
              <a:solidFill>
                <a:srgbClr val="53434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63F16DBE-A7DD-D956-5E2C-982FDC18C314}"/>
              </a:ext>
            </a:extLst>
          </p:cNvPr>
          <p:cNvGrpSpPr/>
          <p:nvPr/>
        </p:nvGrpSpPr>
        <p:grpSpPr>
          <a:xfrm>
            <a:off x="1676400" y="2334088"/>
            <a:ext cx="14935200" cy="1460475"/>
            <a:chOff x="6723452" y="1028700"/>
            <a:chExt cx="4413276" cy="1460475"/>
          </a:xfrm>
        </p:grpSpPr>
        <p:grpSp>
          <p:nvGrpSpPr>
            <p:cNvPr id="15" name="Group 15"/>
            <p:cNvGrpSpPr/>
            <p:nvPr/>
          </p:nvGrpSpPr>
          <p:grpSpPr>
            <a:xfrm>
              <a:off x="6723452" y="1028700"/>
              <a:ext cx="4413276" cy="1460475"/>
              <a:chOff x="-187096" y="-38100"/>
              <a:chExt cx="1162344" cy="1114501"/>
            </a:xfrm>
          </p:grpSpPr>
          <p:sp>
            <p:nvSpPr>
              <p:cNvPr id="16" name="Freeform 16"/>
              <p:cNvSpPr/>
              <p:nvPr/>
            </p:nvSpPr>
            <p:spPr>
              <a:xfrm>
                <a:off x="-187096" y="0"/>
                <a:ext cx="1162344" cy="1076401"/>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rgbClr val="BDE37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31" name="TextBox 9">
              <a:extLst>
                <a:ext uri="{FF2B5EF4-FFF2-40B4-BE49-F238E27FC236}">
                  <a16:creationId xmlns:a16="http://schemas.microsoft.com/office/drawing/2014/main" id="{6F3FC28F-6D6A-50BA-650B-BBB4FACCEDBF}"/>
                </a:ext>
              </a:extLst>
            </p:cNvPr>
            <p:cNvSpPr txBox="1"/>
            <p:nvPr/>
          </p:nvSpPr>
          <p:spPr>
            <a:xfrm>
              <a:off x="6723452" y="1276069"/>
              <a:ext cx="4390760" cy="1015663"/>
            </a:xfrm>
            <a:prstGeom prst="rect">
              <a:avLst/>
            </a:prstGeom>
          </p:spPr>
          <p:txBody>
            <a:bodyPr wrap="square" lIns="0" tIns="0" rIns="0" bIns="0" rtlCol="0" anchor="t">
              <a:spAutoFit/>
            </a:bodyPr>
            <a:lstStyle/>
            <a:p>
              <a:pPr algn="ctr"/>
              <a:r>
                <a:rPr lang="en-US" sz="6600" b="1">
                  <a:solidFill>
                    <a:srgbClr val="1F4D02"/>
                  </a:solidFill>
                  <a:latin typeface="Arial" panose="020B0604020202020204" pitchFamily="34" charset="0"/>
                  <a:cs typeface="Arial" panose="020B0604020202020204" pitchFamily="34" charset="0"/>
                </a:rPr>
                <a:t>CHỦ ĐỀ 4: THIÊN NHIÊN MUÔN MÀU</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E640CA-B3C7-D129-9BA9-7C51602BB55A}"/>
              </a:ext>
            </a:extLst>
          </p:cNvPr>
          <p:cNvPicPr>
            <a:picLocks noChangeAspect="1"/>
          </p:cNvPicPr>
          <p:nvPr/>
        </p:nvPicPr>
        <p:blipFill rotWithShape="1">
          <a:blip r:embed="rId2"/>
          <a:srcRect l="3851" r="3851" b="64354"/>
          <a:stretch/>
        </p:blipFill>
        <p:spPr>
          <a:xfrm>
            <a:off x="0" y="6591301"/>
            <a:ext cx="18288000" cy="3695700"/>
          </a:xfrm>
          <a:prstGeom prst="rect">
            <a:avLst/>
          </a:prstGeom>
        </p:spPr>
      </p:pic>
      <p:sp>
        <p:nvSpPr>
          <p:cNvPr id="4" name="TextBox 3">
            <a:extLst>
              <a:ext uri="{FF2B5EF4-FFF2-40B4-BE49-F238E27FC236}">
                <a16:creationId xmlns:a16="http://schemas.microsoft.com/office/drawing/2014/main" id="{AECA42A9-B9C9-D143-89CD-7303AF95D0BA}"/>
              </a:ext>
            </a:extLst>
          </p:cNvPr>
          <p:cNvSpPr txBox="1"/>
          <p:nvPr/>
        </p:nvSpPr>
        <p:spPr>
          <a:xfrm>
            <a:off x="5396820" y="901016"/>
            <a:ext cx="7494359" cy="1015663"/>
          </a:xfrm>
          <a:prstGeom prst="rect">
            <a:avLst/>
          </a:prstGeom>
          <a:noFill/>
        </p:spPr>
        <p:txBody>
          <a:bodyPr wrap="none" rtlCol="0">
            <a:spAutoFit/>
          </a:bodyPr>
          <a:lstStyle/>
          <a:p>
            <a:pPr algn="ctr"/>
            <a:r>
              <a:rPr lang="en-US" sz="6000" b="1">
                <a:solidFill>
                  <a:srgbClr val="1F4D02"/>
                </a:solidFill>
                <a:latin typeface="Arial" panose="020B0604020202020204" pitchFamily="34" charset="0"/>
                <a:cs typeface="Arial" panose="020B0604020202020204" pitchFamily="34" charset="0"/>
              </a:rPr>
              <a:t>NỘI DUNG BÀI HỌC</a:t>
            </a:r>
            <a:endParaRPr lang="en-US" sz="6000" b="1" dirty="0">
              <a:solidFill>
                <a:srgbClr val="1F4D02"/>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5556E3C-2C3A-E204-16A5-DA74EAAC0F7A}"/>
              </a:ext>
            </a:extLst>
          </p:cNvPr>
          <p:cNvGrpSpPr/>
          <p:nvPr/>
        </p:nvGrpSpPr>
        <p:grpSpPr>
          <a:xfrm>
            <a:off x="685800" y="2624657"/>
            <a:ext cx="5105400" cy="3810000"/>
            <a:chOff x="807348" y="1282591"/>
            <a:chExt cx="5669280" cy="5669280"/>
          </a:xfrm>
        </p:grpSpPr>
        <p:grpSp>
          <p:nvGrpSpPr>
            <p:cNvPr id="9" name="Group 2">
              <a:extLst>
                <a:ext uri="{FF2B5EF4-FFF2-40B4-BE49-F238E27FC236}">
                  <a16:creationId xmlns:a16="http://schemas.microsoft.com/office/drawing/2014/main" id="{916293D1-7554-E6EA-3FFF-1DAF69203AF4}"/>
                </a:ext>
              </a:extLst>
            </p:cNvPr>
            <p:cNvGrpSpPr>
              <a:grpSpLocks noChangeAspect="1"/>
            </p:cNvGrpSpPr>
            <p:nvPr/>
          </p:nvGrpSpPr>
          <p:grpSpPr>
            <a:xfrm>
              <a:off x="807348" y="1282591"/>
              <a:ext cx="5669280" cy="5669280"/>
              <a:chOff x="-304822" y="-294661"/>
              <a:chExt cx="4857004" cy="4857005"/>
            </a:xfrm>
          </p:grpSpPr>
          <p:sp>
            <p:nvSpPr>
              <p:cNvPr id="11" name="Freeform 3">
                <a:extLst>
                  <a:ext uri="{FF2B5EF4-FFF2-40B4-BE49-F238E27FC236}">
                    <a16:creationId xmlns:a16="http://schemas.microsoft.com/office/drawing/2014/main" id="{2C85FC58-AEBD-512A-5875-D650EB27B4DF}"/>
                  </a:ext>
                </a:extLst>
              </p:cNvPr>
              <p:cNvSpPr/>
              <p:nvPr/>
            </p:nvSpPr>
            <p:spPr>
              <a:xfrm>
                <a:off x="-304822" y="-294661"/>
                <a:ext cx="4857004" cy="4857005"/>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10" name="TextBox 9">
              <a:extLst>
                <a:ext uri="{FF2B5EF4-FFF2-40B4-BE49-F238E27FC236}">
                  <a16:creationId xmlns:a16="http://schemas.microsoft.com/office/drawing/2014/main" id="{405E90E4-C5DC-EB86-B58A-1007A4F20391}"/>
                </a:ext>
              </a:extLst>
            </p:cNvPr>
            <p:cNvSpPr txBox="1"/>
            <p:nvPr/>
          </p:nvSpPr>
          <p:spPr>
            <a:xfrm>
              <a:off x="1061196" y="2630588"/>
              <a:ext cx="4850055" cy="2973286"/>
            </a:xfrm>
            <a:prstGeom prst="rect">
              <a:avLst/>
            </a:prstGeom>
            <a:noFill/>
          </p:spPr>
          <p:txBody>
            <a:bodyPr wrap="square">
              <a:spAutoFit/>
            </a:bodyPr>
            <a:lstStyle/>
            <a:p>
              <a:pPr algn="ctr">
                <a:lnSpc>
                  <a:spcPct val="150000"/>
                </a:lnSpc>
              </a:pPr>
              <a:r>
                <a:rPr lang="fr-FR" sz="4400" b="1">
                  <a:effectLst/>
                  <a:latin typeface="Arial" panose="020B0604020202020204" pitchFamily="34" charset="0"/>
                  <a:ea typeface="Calibri" panose="020F0502020204030204" pitchFamily="34" charset="0"/>
                  <a:cs typeface="Arial" panose="020B0604020202020204" pitchFamily="34" charset="0"/>
                </a:rPr>
                <a:t>1. Quan sát và nhận thức</a:t>
              </a:r>
            </a:p>
          </p:txBody>
        </p:sp>
      </p:grpSp>
      <p:grpSp>
        <p:nvGrpSpPr>
          <p:cNvPr id="12" name="Group 11">
            <a:extLst>
              <a:ext uri="{FF2B5EF4-FFF2-40B4-BE49-F238E27FC236}">
                <a16:creationId xmlns:a16="http://schemas.microsoft.com/office/drawing/2014/main" id="{4056E1E7-4CD6-1CD1-60D1-E9CF43DBF328}"/>
              </a:ext>
            </a:extLst>
          </p:cNvPr>
          <p:cNvGrpSpPr/>
          <p:nvPr/>
        </p:nvGrpSpPr>
        <p:grpSpPr>
          <a:xfrm>
            <a:off x="5029200" y="5372100"/>
            <a:ext cx="5105400" cy="3810000"/>
            <a:chOff x="807348" y="1282591"/>
            <a:chExt cx="5669280" cy="5669280"/>
          </a:xfrm>
        </p:grpSpPr>
        <p:grpSp>
          <p:nvGrpSpPr>
            <p:cNvPr id="13" name="Group 2">
              <a:extLst>
                <a:ext uri="{FF2B5EF4-FFF2-40B4-BE49-F238E27FC236}">
                  <a16:creationId xmlns:a16="http://schemas.microsoft.com/office/drawing/2014/main" id="{F255A692-FBAE-182D-3363-68F4FE025EBC}"/>
                </a:ext>
              </a:extLst>
            </p:cNvPr>
            <p:cNvGrpSpPr>
              <a:grpSpLocks noChangeAspect="1"/>
            </p:cNvGrpSpPr>
            <p:nvPr/>
          </p:nvGrpSpPr>
          <p:grpSpPr>
            <a:xfrm>
              <a:off x="807348" y="1282591"/>
              <a:ext cx="5669280" cy="5669280"/>
              <a:chOff x="-304822" y="-294661"/>
              <a:chExt cx="4857004" cy="4857005"/>
            </a:xfrm>
          </p:grpSpPr>
          <p:sp>
            <p:nvSpPr>
              <p:cNvPr id="15" name="Freeform 3">
                <a:extLst>
                  <a:ext uri="{FF2B5EF4-FFF2-40B4-BE49-F238E27FC236}">
                    <a16:creationId xmlns:a16="http://schemas.microsoft.com/office/drawing/2014/main" id="{324F730E-C955-D6C8-84E9-C324D4A542AB}"/>
                  </a:ext>
                </a:extLst>
              </p:cNvPr>
              <p:cNvSpPr/>
              <p:nvPr/>
            </p:nvSpPr>
            <p:spPr>
              <a:xfrm>
                <a:off x="-304822" y="-294661"/>
                <a:ext cx="4857004" cy="4857005"/>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14" name="TextBox 13">
              <a:extLst>
                <a:ext uri="{FF2B5EF4-FFF2-40B4-BE49-F238E27FC236}">
                  <a16:creationId xmlns:a16="http://schemas.microsoft.com/office/drawing/2014/main" id="{37AFA48B-7685-4F64-4732-2B44B1986FDD}"/>
                </a:ext>
              </a:extLst>
            </p:cNvPr>
            <p:cNvSpPr txBox="1"/>
            <p:nvPr/>
          </p:nvSpPr>
          <p:spPr>
            <a:xfrm>
              <a:off x="1061196" y="2630588"/>
              <a:ext cx="4850055" cy="2973286"/>
            </a:xfrm>
            <a:prstGeom prst="rect">
              <a:avLst/>
            </a:prstGeom>
            <a:noFill/>
          </p:spPr>
          <p:txBody>
            <a:bodyPr wrap="square">
              <a:spAutoFit/>
            </a:bodyPr>
            <a:lstStyle/>
            <a:p>
              <a:pPr algn="ctr">
                <a:lnSpc>
                  <a:spcPct val="150000"/>
                </a:lnSpc>
              </a:pPr>
              <a:r>
                <a:rPr lang="fr-FR" sz="4400" b="1">
                  <a:latin typeface="Arial" panose="020B0604020202020204" pitchFamily="34" charset="0"/>
                  <a:ea typeface="Calibri" panose="020F0502020204030204" pitchFamily="34" charset="0"/>
                  <a:cs typeface="Arial" panose="020B0604020202020204" pitchFamily="34" charset="0"/>
                </a:rPr>
                <a:t>2</a:t>
              </a:r>
              <a:r>
                <a:rPr lang="fr-FR" sz="4400" b="1">
                  <a:effectLst/>
                  <a:latin typeface="Arial" panose="020B0604020202020204" pitchFamily="34" charset="0"/>
                  <a:ea typeface="Calibri" panose="020F0502020204030204" pitchFamily="34" charset="0"/>
                  <a:cs typeface="Arial" panose="020B0604020202020204" pitchFamily="34" charset="0"/>
                </a:rPr>
                <a:t>. Luyện tập và sáng tạo</a:t>
              </a:r>
            </a:p>
          </p:txBody>
        </p:sp>
      </p:grpSp>
      <p:grpSp>
        <p:nvGrpSpPr>
          <p:cNvPr id="16" name="Group 15">
            <a:extLst>
              <a:ext uri="{FF2B5EF4-FFF2-40B4-BE49-F238E27FC236}">
                <a16:creationId xmlns:a16="http://schemas.microsoft.com/office/drawing/2014/main" id="{D27C6355-5F19-9D44-7291-B10EBF963802}"/>
              </a:ext>
            </a:extLst>
          </p:cNvPr>
          <p:cNvGrpSpPr/>
          <p:nvPr/>
        </p:nvGrpSpPr>
        <p:grpSpPr>
          <a:xfrm>
            <a:off x="9372600" y="2865911"/>
            <a:ext cx="5105400" cy="3810000"/>
            <a:chOff x="807348" y="1282591"/>
            <a:chExt cx="5669280" cy="5669280"/>
          </a:xfrm>
        </p:grpSpPr>
        <p:grpSp>
          <p:nvGrpSpPr>
            <p:cNvPr id="17" name="Group 2">
              <a:extLst>
                <a:ext uri="{FF2B5EF4-FFF2-40B4-BE49-F238E27FC236}">
                  <a16:creationId xmlns:a16="http://schemas.microsoft.com/office/drawing/2014/main" id="{DD58D8CC-C100-4CEB-8C23-4F377647990D}"/>
                </a:ext>
              </a:extLst>
            </p:cNvPr>
            <p:cNvGrpSpPr>
              <a:grpSpLocks noChangeAspect="1"/>
            </p:cNvGrpSpPr>
            <p:nvPr/>
          </p:nvGrpSpPr>
          <p:grpSpPr>
            <a:xfrm>
              <a:off x="807348" y="1282591"/>
              <a:ext cx="5669280" cy="5669280"/>
              <a:chOff x="-304822" y="-294661"/>
              <a:chExt cx="4857004" cy="4857005"/>
            </a:xfrm>
          </p:grpSpPr>
          <p:sp>
            <p:nvSpPr>
              <p:cNvPr id="21" name="Freeform 3">
                <a:extLst>
                  <a:ext uri="{FF2B5EF4-FFF2-40B4-BE49-F238E27FC236}">
                    <a16:creationId xmlns:a16="http://schemas.microsoft.com/office/drawing/2014/main" id="{213CA88F-41D4-8298-C18C-C0AD138B88F7}"/>
                  </a:ext>
                </a:extLst>
              </p:cNvPr>
              <p:cNvSpPr/>
              <p:nvPr/>
            </p:nvSpPr>
            <p:spPr>
              <a:xfrm>
                <a:off x="-304822" y="-294661"/>
                <a:ext cx="4857004" cy="4857005"/>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20" name="TextBox 19">
              <a:extLst>
                <a:ext uri="{FF2B5EF4-FFF2-40B4-BE49-F238E27FC236}">
                  <a16:creationId xmlns:a16="http://schemas.microsoft.com/office/drawing/2014/main" id="{20230B83-AD24-00F7-73EC-58B9BD8FA6EA}"/>
                </a:ext>
              </a:extLst>
            </p:cNvPr>
            <p:cNvSpPr txBox="1"/>
            <p:nvPr/>
          </p:nvSpPr>
          <p:spPr>
            <a:xfrm>
              <a:off x="1061196" y="2630588"/>
              <a:ext cx="4850055" cy="2973286"/>
            </a:xfrm>
            <a:prstGeom prst="rect">
              <a:avLst/>
            </a:prstGeom>
            <a:noFill/>
          </p:spPr>
          <p:txBody>
            <a:bodyPr wrap="square">
              <a:spAutoFit/>
            </a:bodyPr>
            <a:lstStyle/>
            <a:p>
              <a:pPr algn="ctr">
                <a:lnSpc>
                  <a:spcPct val="150000"/>
                </a:lnSpc>
              </a:pPr>
              <a:r>
                <a:rPr lang="fr-FR" sz="4400" b="1">
                  <a:latin typeface="Arial" panose="020B0604020202020204" pitchFamily="34" charset="0"/>
                  <a:ea typeface="Calibri" panose="020F0502020204030204" pitchFamily="34" charset="0"/>
                  <a:cs typeface="Arial" panose="020B0604020202020204" pitchFamily="34" charset="0"/>
                </a:rPr>
                <a:t>3. Phân tích và đánh giá</a:t>
              </a:r>
              <a:endParaRPr lang="fr-FR" sz="4400" b="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A49419AC-30FC-0B41-076B-BE8DDD0D0D27}"/>
              </a:ext>
            </a:extLst>
          </p:cNvPr>
          <p:cNvGrpSpPr/>
          <p:nvPr/>
        </p:nvGrpSpPr>
        <p:grpSpPr>
          <a:xfrm>
            <a:off x="12611100" y="6083288"/>
            <a:ext cx="5105400" cy="3810000"/>
            <a:chOff x="807348" y="1282591"/>
            <a:chExt cx="5669280" cy="5669280"/>
          </a:xfrm>
        </p:grpSpPr>
        <p:grpSp>
          <p:nvGrpSpPr>
            <p:cNvPr id="23" name="Group 2">
              <a:extLst>
                <a:ext uri="{FF2B5EF4-FFF2-40B4-BE49-F238E27FC236}">
                  <a16:creationId xmlns:a16="http://schemas.microsoft.com/office/drawing/2014/main" id="{AF83255B-57B2-853B-9174-87CD282F77CF}"/>
                </a:ext>
              </a:extLst>
            </p:cNvPr>
            <p:cNvGrpSpPr>
              <a:grpSpLocks noChangeAspect="1"/>
            </p:cNvGrpSpPr>
            <p:nvPr/>
          </p:nvGrpSpPr>
          <p:grpSpPr>
            <a:xfrm>
              <a:off x="807348" y="1282591"/>
              <a:ext cx="5669280" cy="5669280"/>
              <a:chOff x="-304822" y="-294661"/>
              <a:chExt cx="4857004" cy="4857005"/>
            </a:xfrm>
          </p:grpSpPr>
          <p:sp>
            <p:nvSpPr>
              <p:cNvPr id="25" name="Freeform 3">
                <a:extLst>
                  <a:ext uri="{FF2B5EF4-FFF2-40B4-BE49-F238E27FC236}">
                    <a16:creationId xmlns:a16="http://schemas.microsoft.com/office/drawing/2014/main" id="{A6A3C661-A3DB-2FE3-1D25-806303EADED1}"/>
                  </a:ext>
                </a:extLst>
              </p:cNvPr>
              <p:cNvSpPr/>
              <p:nvPr/>
            </p:nvSpPr>
            <p:spPr>
              <a:xfrm>
                <a:off x="-304822" y="-294661"/>
                <a:ext cx="4857004" cy="4857005"/>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E0F2BC"/>
              </a:solidFill>
            </p:spPr>
            <p:txBody>
              <a:bodyPr/>
              <a:lstStyle/>
              <a:p>
                <a:endParaRPr lang="en-US"/>
              </a:p>
            </p:txBody>
          </p:sp>
        </p:grpSp>
        <p:sp>
          <p:nvSpPr>
            <p:cNvPr id="24" name="TextBox 23">
              <a:extLst>
                <a:ext uri="{FF2B5EF4-FFF2-40B4-BE49-F238E27FC236}">
                  <a16:creationId xmlns:a16="http://schemas.microsoft.com/office/drawing/2014/main" id="{D0D1B3E6-1792-7018-FDAA-909439030B53}"/>
                </a:ext>
              </a:extLst>
            </p:cNvPr>
            <p:cNvSpPr txBox="1"/>
            <p:nvPr/>
          </p:nvSpPr>
          <p:spPr>
            <a:xfrm>
              <a:off x="1229443" y="3298029"/>
              <a:ext cx="4850055" cy="1461979"/>
            </a:xfrm>
            <a:prstGeom prst="rect">
              <a:avLst/>
            </a:prstGeom>
            <a:noFill/>
          </p:spPr>
          <p:txBody>
            <a:bodyPr wrap="square">
              <a:spAutoFit/>
            </a:bodyPr>
            <a:lstStyle/>
            <a:p>
              <a:pPr algn="ctr">
                <a:lnSpc>
                  <a:spcPct val="150000"/>
                </a:lnSpc>
              </a:pPr>
              <a:r>
                <a:rPr lang="fr-FR" sz="4400" b="1">
                  <a:latin typeface="Arial" panose="020B0604020202020204" pitchFamily="34" charset="0"/>
                  <a:ea typeface="Calibri" panose="020F0502020204030204" pitchFamily="34" charset="0"/>
                  <a:cs typeface="Arial" panose="020B0604020202020204" pitchFamily="34" charset="0"/>
                </a:rPr>
                <a:t>4. Vận dụng</a:t>
              </a:r>
              <a:endParaRPr lang="fr-FR" sz="4400" b="1">
                <a:effectLst/>
                <a:latin typeface="Arial" panose="020B0604020202020204" pitchFamily="34" charset="0"/>
                <a:ea typeface="Calibri" panose="020F0502020204030204" pitchFamily="34" charset="0"/>
                <a:cs typeface="Arial" panose="020B0604020202020204" pitchFamily="34" charset="0"/>
              </a:endParaRPr>
            </a:p>
          </p:txBody>
        </p:sp>
      </p:grpSp>
      <p:pic>
        <p:nvPicPr>
          <p:cNvPr id="26" name="Picture 7">
            <a:extLst>
              <a:ext uri="{FF2B5EF4-FFF2-40B4-BE49-F238E27FC236}">
                <a16:creationId xmlns:a16="http://schemas.microsoft.com/office/drawing/2014/main" id="{5DEE68A6-9B9C-100B-4E17-9BBC1FDB72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546" y="6091803"/>
            <a:ext cx="3809854" cy="41809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6709756F-00B4-892C-209A-48270695AD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2597" y="-592977"/>
            <a:ext cx="4072705" cy="3243354"/>
          </a:xfrm>
          <a:prstGeom prst="rect">
            <a:avLst/>
          </a:prstGeom>
        </p:spPr>
      </p:pic>
      <p:pic>
        <p:nvPicPr>
          <p:cNvPr id="18" name="Picture 13">
            <a:extLst>
              <a:ext uri="{FF2B5EF4-FFF2-40B4-BE49-F238E27FC236}">
                <a16:creationId xmlns:a16="http://schemas.microsoft.com/office/drawing/2014/main" id="{EC28FD22-60E6-5C28-95DF-67BDE8534EFD}"/>
              </a:ext>
            </a:extLst>
          </p:cNvPr>
          <p:cNvPicPr>
            <a:picLocks noChangeAspect="1"/>
          </p:cNvPicPr>
          <p:nvPr/>
        </p:nvPicPr>
        <p:blipFill>
          <a:blip r:embed="rId4"/>
          <a:srcRect/>
          <a:stretch>
            <a:fillRect/>
          </a:stretch>
        </p:blipFill>
        <p:spPr>
          <a:xfrm>
            <a:off x="14065494" y="278705"/>
            <a:ext cx="3767080" cy="1968299"/>
          </a:xfrm>
          <a:prstGeom prst="rect">
            <a:avLst/>
          </a:prstGeom>
        </p:spPr>
      </p:pic>
      <p:sp>
        <p:nvSpPr>
          <p:cNvPr id="5" name="TextBox 4">
            <a:extLst>
              <a:ext uri="{FF2B5EF4-FFF2-40B4-BE49-F238E27FC236}">
                <a16:creationId xmlns:a16="http://schemas.microsoft.com/office/drawing/2014/main" id="{5A633EB8-2A32-3C26-F6E6-3A7A9CE6B781}"/>
              </a:ext>
            </a:extLst>
          </p:cNvPr>
          <p:cNvSpPr txBox="1"/>
          <p:nvPr/>
        </p:nvSpPr>
        <p:spPr>
          <a:xfrm>
            <a:off x="4915117" y="813747"/>
            <a:ext cx="8457765" cy="923330"/>
          </a:xfrm>
          <a:prstGeom prst="rect">
            <a:avLst/>
          </a:prstGeom>
          <a:noFill/>
        </p:spPr>
        <p:txBody>
          <a:bodyPr wrap="none" rtlCol="0">
            <a:spAutoFit/>
          </a:bodyPr>
          <a:lstStyle/>
          <a:p>
            <a:pPr algn="ctr"/>
            <a:r>
              <a:rPr lang="vi-VN" sz="5400" b="1">
                <a:solidFill>
                  <a:srgbClr val="368D00"/>
                </a:solidFill>
              </a:rPr>
              <a:t>1. Quan sát và nhận thức</a:t>
            </a:r>
            <a:endParaRPr lang="en-US" sz="5400" b="1" dirty="0">
              <a:solidFill>
                <a:srgbClr val="368D00"/>
              </a:solidFill>
            </a:endParaRPr>
          </a:p>
        </p:txBody>
      </p:sp>
      <p:pic>
        <p:nvPicPr>
          <p:cNvPr id="9" name="Picture 8">
            <a:extLst>
              <a:ext uri="{FF2B5EF4-FFF2-40B4-BE49-F238E27FC236}">
                <a16:creationId xmlns:a16="http://schemas.microsoft.com/office/drawing/2014/main" id="{6DDBB7F9-004B-F785-EEF6-EEB8727876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2922" y="2439123"/>
            <a:ext cx="9320534" cy="7034130"/>
          </a:xfrm>
          <a:prstGeom prst="rect">
            <a:avLst/>
          </a:prstGeom>
        </p:spPr>
      </p:pic>
      <p:sp>
        <p:nvSpPr>
          <p:cNvPr id="10" name="Rectangle 9">
            <a:extLst>
              <a:ext uri="{FF2B5EF4-FFF2-40B4-BE49-F238E27FC236}">
                <a16:creationId xmlns:a16="http://schemas.microsoft.com/office/drawing/2014/main" id="{880CC8E0-7FFD-7D0A-975C-C15948EE5D2A}"/>
              </a:ext>
            </a:extLst>
          </p:cNvPr>
          <p:cNvSpPr/>
          <p:nvPr/>
        </p:nvSpPr>
        <p:spPr>
          <a:xfrm>
            <a:off x="10354587" y="2133964"/>
            <a:ext cx="7070606" cy="2748253"/>
          </a:xfrm>
          <a:prstGeom prst="rect">
            <a:avLst/>
          </a:prstGeom>
        </p:spPr>
        <p:txBody>
          <a:bodyPr wrap="square">
            <a:spAutoFit/>
          </a:bodyPr>
          <a:lstStyle/>
          <a:p>
            <a:pPr algn="ctr">
              <a:lnSpc>
                <a:spcPct val="150000"/>
              </a:lnSpc>
              <a:spcBef>
                <a:spcPts val="300"/>
              </a:spcBef>
              <a:spcAft>
                <a:spcPts val="300"/>
              </a:spcAft>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Các em hãy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quan sát các hình ảnh trong SGK tr.3</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3</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5</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và trả lời câu hỏi</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130966E-228C-81E4-2AF3-A79A9DB811B9}"/>
              </a:ext>
            </a:extLst>
          </p:cNvPr>
          <p:cNvSpPr txBox="1"/>
          <p:nvPr/>
        </p:nvSpPr>
        <p:spPr>
          <a:xfrm>
            <a:off x="10200746" y="4762500"/>
            <a:ext cx="7729495"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ea typeface="Times New Roman" panose="02020603050405020304" pitchFamily="18" charset="0"/>
              </a:rPr>
              <a:t>Hình, mảng và màu sắc trong tác phẩm đồ họa tranh in.</a:t>
            </a:r>
          </a:p>
          <a:p>
            <a:pPr marL="571500" indent="-571500" algn="just">
              <a:lnSpc>
                <a:spcPct val="150000"/>
              </a:lnSpc>
              <a:buFont typeface="Arial" panose="020B0604020202020204" pitchFamily="34" charset="0"/>
              <a:buChar char="•"/>
            </a:pPr>
            <a:r>
              <a:rPr lang="vi-VN" sz="3600">
                <a:solidFill>
                  <a:srgbClr val="000000"/>
                </a:solidFill>
                <a:ea typeface="Times New Roman" panose="02020603050405020304" pitchFamily="18" charset="0"/>
              </a:rPr>
              <a:t>Nhịp điệu của nét trong tranh in.</a:t>
            </a:r>
          </a:p>
          <a:p>
            <a:pPr marL="571500" indent="-571500" algn="just">
              <a:lnSpc>
                <a:spcPct val="150000"/>
              </a:lnSpc>
              <a:buFont typeface="Arial" panose="020B0604020202020204" pitchFamily="34" charset="0"/>
              <a:buChar char="•"/>
            </a:pPr>
            <a:r>
              <a:rPr lang="vi-VN" sz="3600">
                <a:solidFill>
                  <a:srgbClr val="000000"/>
                </a:solidFill>
                <a:ea typeface="Times New Roman" panose="02020603050405020304" pitchFamily="18" charset="0"/>
              </a:rPr>
              <a:t>Màu sắc trong tranh in có đặc điểm khác biệt gì so với tranh vẽ?</a:t>
            </a:r>
          </a:p>
        </p:txBody>
      </p:sp>
    </p:spTree>
    <p:extLst>
      <p:ext uri="{BB962C8B-B14F-4D97-AF65-F5344CB8AC3E}">
        <p14:creationId xmlns:p14="http://schemas.microsoft.com/office/powerpoint/2010/main" val="21700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3627" y="7876791"/>
            <a:ext cx="2214380" cy="24102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0006" y="7876791"/>
            <a:ext cx="2214380" cy="2410209"/>
          </a:xfrm>
          <a:prstGeom prst="rect">
            <a:avLst/>
          </a:prstGeom>
        </p:spPr>
      </p:pic>
      <p:pic>
        <p:nvPicPr>
          <p:cNvPr id="10" name="Picture 9">
            <a:extLst>
              <a:ext uri="{FF2B5EF4-FFF2-40B4-BE49-F238E27FC236}">
                <a16:creationId xmlns:a16="http://schemas.microsoft.com/office/drawing/2014/main" id="{D30FD29E-113A-A4FC-1513-F56E531A2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7435" y="190500"/>
            <a:ext cx="6729944" cy="4632446"/>
          </a:xfrm>
          <a:prstGeom prst="rect">
            <a:avLst/>
          </a:prstGeom>
        </p:spPr>
      </p:pic>
      <p:pic>
        <p:nvPicPr>
          <p:cNvPr id="13" name="Picture 12">
            <a:extLst>
              <a:ext uri="{FF2B5EF4-FFF2-40B4-BE49-F238E27FC236}">
                <a16:creationId xmlns:a16="http://schemas.microsoft.com/office/drawing/2014/main" id="{C7911E3A-E51D-114D-28F7-06AE12282C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7402" y="4921192"/>
            <a:ext cx="8390011" cy="5008753"/>
          </a:xfrm>
          <a:prstGeom prst="rect">
            <a:avLst/>
          </a:prstGeom>
        </p:spPr>
      </p:pic>
      <p:pic>
        <p:nvPicPr>
          <p:cNvPr id="15" name="Picture 14">
            <a:extLst>
              <a:ext uri="{FF2B5EF4-FFF2-40B4-BE49-F238E27FC236}">
                <a16:creationId xmlns:a16="http://schemas.microsoft.com/office/drawing/2014/main" id="{7C973997-F6B2-C971-E3C3-4C53094C4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1408" y="2324100"/>
            <a:ext cx="5815544" cy="466078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D9E09-8695-237E-D829-4D0B1A311E0E}"/>
              </a:ext>
            </a:extLst>
          </p:cNvPr>
          <p:cNvPicPr>
            <a:picLocks noChangeAspect="1"/>
          </p:cNvPicPr>
          <p:nvPr/>
        </p:nvPicPr>
        <p:blipFill rotWithShape="1">
          <a:blip r:embed="rId2"/>
          <a:srcRect l="3851" r="3851" b="64354"/>
          <a:stretch/>
        </p:blipFill>
        <p:spPr>
          <a:xfrm>
            <a:off x="0" y="8318701"/>
            <a:ext cx="18288000" cy="1968299"/>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2596" y="-592977"/>
            <a:ext cx="2801832" cy="2231277"/>
          </a:xfrm>
          <a:prstGeom prst="rect">
            <a:avLst/>
          </a:prstGeom>
        </p:spPr>
      </p:pic>
      <p:pic>
        <p:nvPicPr>
          <p:cNvPr id="13" name="Picture 13"/>
          <p:cNvPicPr>
            <a:picLocks noChangeAspect="1"/>
          </p:cNvPicPr>
          <p:nvPr/>
        </p:nvPicPr>
        <p:blipFill>
          <a:blip r:embed="rId5"/>
          <a:srcRect/>
          <a:stretch>
            <a:fillRect/>
          </a:stretch>
        </p:blipFill>
        <p:spPr>
          <a:xfrm>
            <a:off x="14782800" y="-616790"/>
            <a:ext cx="3767080" cy="1968299"/>
          </a:xfrm>
          <a:prstGeom prst="rect">
            <a:avLst/>
          </a:prstGeom>
        </p:spPr>
      </p:pic>
      <p:sp>
        <p:nvSpPr>
          <p:cNvPr id="4" name="Rectangle 3">
            <a:extLst>
              <a:ext uri="{FF2B5EF4-FFF2-40B4-BE49-F238E27FC236}">
                <a16:creationId xmlns:a16="http://schemas.microsoft.com/office/drawing/2014/main" id="{9BBAA965-8722-5DA0-8F02-31718A0E0622}"/>
              </a:ext>
            </a:extLst>
          </p:cNvPr>
          <p:cNvSpPr/>
          <p:nvPr/>
        </p:nvSpPr>
        <p:spPr>
          <a:xfrm>
            <a:off x="1486194" y="850053"/>
            <a:ext cx="15315612" cy="7468648"/>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Hình, mảng và màu sắc trong tác phẩm đồ họa tranh in: Các mảng màu sắc trong tác phẩm đồ họa tranh in đều có những sự đậm nhạt rõ rệt.</a:t>
            </a:r>
          </a:p>
          <a:p>
            <a:pPr marL="571500" indent="-571500" algn="just">
              <a:lnSpc>
                <a:spcPct val="150000"/>
              </a:lnSpc>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Nhịp điệu của nét trong tranh in: nhịp điệu của các bức tranh đều thể hiện sự chuyển động của từng sự vật, mỗi sự vật đều có những nhịp điệu riêng. </a:t>
            </a:r>
            <a:endParaRPr lang="en-US" sz="36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Ví dụ: sông nước có nhịp điệu uốn lượn để diễn tả dòng chảy lặng lẽ, êm đềm, núi thì nhấp nhô, trập trùng, đường cong và đường gân của những chiếc lá, hay sự cong cong của những cánh buồm trên thuyền.</a:t>
            </a:r>
          </a:p>
          <a:p>
            <a:pPr marL="571500" indent="-571500" algn="just">
              <a:lnSpc>
                <a:spcPct val="150000"/>
              </a:lnSpc>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Màu sắc trong tranh in thường không bền và nhạt hơn so với tranh vẽ.</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59848" y="2055142"/>
            <a:ext cx="11382415" cy="49047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flipV="1">
            <a:off x="15042993" y="4823222"/>
            <a:ext cx="6148975" cy="2649649"/>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3627" y="7876791"/>
            <a:ext cx="2214380" cy="241020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0006" y="7876791"/>
            <a:ext cx="2214380" cy="2410209"/>
          </a:xfrm>
          <a:prstGeom prst="rect">
            <a:avLst/>
          </a:prstGeom>
        </p:spPr>
      </p:pic>
      <p:grpSp>
        <p:nvGrpSpPr>
          <p:cNvPr id="24" name="Group 23">
            <a:extLst>
              <a:ext uri="{FF2B5EF4-FFF2-40B4-BE49-F238E27FC236}">
                <a16:creationId xmlns:a16="http://schemas.microsoft.com/office/drawing/2014/main" id="{B8DD3133-C950-A1EC-B6A1-535E58337734}"/>
              </a:ext>
            </a:extLst>
          </p:cNvPr>
          <p:cNvGrpSpPr/>
          <p:nvPr/>
        </p:nvGrpSpPr>
        <p:grpSpPr>
          <a:xfrm>
            <a:off x="2987990" y="1506439"/>
            <a:ext cx="12312020" cy="7274122"/>
            <a:chOff x="4190015" y="2660662"/>
            <a:chExt cx="10287000" cy="7274122"/>
          </a:xfrm>
        </p:grpSpPr>
        <p:sp>
          <p:nvSpPr>
            <p:cNvPr id="22" name="Freeform 16">
              <a:extLst>
                <a:ext uri="{FF2B5EF4-FFF2-40B4-BE49-F238E27FC236}">
                  <a16:creationId xmlns:a16="http://schemas.microsoft.com/office/drawing/2014/main" id="{6D62AAED-D91C-742D-4613-E26093BA3DB4}"/>
                </a:ext>
              </a:extLst>
            </p:cNvPr>
            <p:cNvSpPr/>
            <p:nvPr/>
          </p:nvSpPr>
          <p:spPr>
            <a:xfrm>
              <a:off x="4190015" y="3390899"/>
              <a:ext cx="10287000" cy="6543885"/>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chemeClr val="bg1"/>
            </a:solidFill>
          </p:spPr>
          <p:txBody>
            <a:bodyPr/>
            <a:lstStyle/>
            <a:p>
              <a:endParaRPr lang="en-US"/>
            </a:p>
          </p:txBody>
        </p:sp>
        <p:grpSp>
          <p:nvGrpSpPr>
            <p:cNvPr id="17" name="Group 16">
              <a:extLst>
                <a:ext uri="{FF2B5EF4-FFF2-40B4-BE49-F238E27FC236}">
                  <a16:creationId xmlns:a16="http://schemas.microsoft.com/office/drawing/2014/main" id="{32D5C642-C89A-0C05-20DC-A99833976D97}"/>
                </a:ext>
              </a:extLst>
            </p:cNvPr>
            <p:cNvGrpSpPr/>
            <p:nvPr/>
          </p:nvGrpSpPr>
          <p:grpSpPr>
            <a:xfrm>
              <a:off x="7083720" y="2660662"/>
              <a:ext cx="4120559" cy="1460475"/>
              <a:chOff x="7083720" y="1028700"/>
              <a:chExt cx="4120559" cy="1460475"/>
            </a:xfrm>
          </p:grpSpPr>
          <p:grpSp>
            <p:nvGrpSpPr>
              <p:cNvPr id="18" name="Group 15">
                <a:extLst>
                  <a:ext uri="{FF2B5EF4-FFF2-40B4-BE49-F238E27FC236}">
                    <a16:creationId xmlns:a16="http://schemas.microsoft.com/office/drawing/2014/main" id="{C48FE6FA-A823-28F5-29CF-34CEDABF15C9}"/>
                  </a:ext>
                </a:extLst>
              </p:cNvPr>
              <p:cNvGrpSpPr/>
              <p:nvPr/>
            </p:nvGrpSpPr>
            <p:grpSpPr>
              <a:xfrm>
                <a:off x="7433832" y="1028700"/>
                <a:ext cx="3420336" cy="1460475"/>
                <a:chOff x="0" y="-38100"/>
                <a:chExt cx="900829" cy="1114501"/>
              </a:xfrm>
            </p:grpSpPr>
            <p:sp>
              <p:nvSpPr>
                <p:cNvPr id="20" name="Freeform 16">
                  <a:extLst>
                    <a:ext uri="{FF2B5EF4-FFF2-40B4-BE49-F238E27FC236}">
                      <a16:creationId xmlns:a16="http://schemas.microsoft.com/office/drawing/2014/main" id="{CBCEAC6C-7BF7-6388-8F73-8E78B16FD6A3}"/>
                    </a:ext>
                  </a:extLst>
                </p:cNvPr>
                <p:cNvSpPr/>
                <p:nvPr/>
              </p:nvSpPr>
              <p:spPr>
                <a:xfrm>
                  <a:off x="0" y="0"/>
                  <a:ext cx="900829" cy="1076401"/>
                </a:xfrm>
                <a:custGeom>
                  <a:avLst/>
                  <a:gdLst/>
                  <a:ahLst/>
                  <a:cxnLst/>
                  <a:rect l="l" t="t" r="r" b="b"/>
                  <a:pathLst>
                    <a:path w="900829" h="1350756">
                      <a:moveTo>
                        <a:pt x="27162" y="0"/>
                      </a:moveTo>
                      <a:lnTo>
                        <a:pt x="873667" y="0"/>
                      </a:lnTo>
                      <a:cubicBezTo>
                        <a:pt x="888668" y="0"/>
                        <a:pt x="900829" y="12161"/>
                        <a:pt x="900829" y="27162"/>
                      </a:cubicBezTo>
                      <a:lnTo>
                        <a:pt x="900829" y="1323594"/>
                      </a:lnTo>
                      <a:cubicBezTo>
                        <a:pt x="900829" y="1338595"/>
                        <a:pt x="888668" y="1350756"/>
                        <a:pt x="873667" y="1350756"/>
                      </a:cubicBezTo>
                      <a:lnTo>
                        <a:pt x="27162" y="1350756"/>
                      </a:lnTo>
                      <a:cubicBezTo>
                        <a:pt x="19958" y="1350756"/>
                        <a:pt x="13049" y="1347894"/>
                        <a:pt x="7956" y="1342800"/>
                      </a:cubicBezTo>
                      <a:cubicBezTo>
                        <a:pt x="2862" y="1337706"/>
                        <a:pt x="0" y="1330797"/>
                        <a:pt x="0" y="1323594"/>
                      </a:cubicBezTo>
                      <a:lnTo>
                        <a:pt x="0" y="27162"/>
                      </a:lnTo>
                      <a:cubicBezTo>
                        <a:pt x="0" y="12161"/>
                        <a:pt x="12161" y="0"/>
                        <a:pt x="27162" y="0"/>
                      </a:cubicBezTo>
                      <a:close/>
                    </a:path>
                  </a:pathLst>
                </a:custGeom>
                <a:solidFill>
                  <a:srgbClr val="BDE371"/>
                </a:solidFill>
              </p:spPr>
              <p:txBody>
                <a:bodyPr/>
                <a:lstStyle/>
                <a:p>
                  <a:endParaRPr lang="en-US"/>
                </a:p>
              </p:txBody>
            </p:sp>
            <p:sp>
              <p:nvSpPr>
                <p:cNvPr id="21" name="TextBox 17">
                  <a:extLst>
                    <a:ext uri="{FF2B5EF4-FFF2-40B4-BE49-F238E27FC236}">
                      <a16:creationId xmlns:a16="http://schemas.microsoft.com/office/drawing/2014/main" id="{24C8BCF7-06F2-FB48-1DE4-C5ECA287E4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solidFill>
                      <a:srgbClr val="1F4D02"/>
                    </a:solidFill>
                  </a:endParaRPr>
                </a:p>
              </p:txBody>
            </p:sp>
          </p:grpSp>
          <p:sp>
            <p:nvSpPr>
              <p:cNvPr id="19" name="TextBox 9">
                <a:extLst>
                  <a:ext uri="{FF2B5EF4-FFF2-40B4-BE49-F238E27FC236}">
                    <a16:creationId xmlns:a16="http://schemas.microsoft.com/office/drawing/2014/main" id="{A1153688-4B73-ED5F-6CEE-21B61C9A3570}"/>
                  </a:ext>
                </a:extLst>
              </p:cNvPr>
              <p:cNvSpPr txBox="1"/>
              <p:nvPr/>
            </p:nvSpPr>
            <p:spPr>
              <a:xfrm>
                <a:off x="7083720" y="1303382"/>
                <a:ext cx="4120559" cy="923330"/>
              </a:xfrm>
              <a:prstGeom prst="rect">
                <a:avLst/>
              </a:prstGeom>
            </p:spPr>
            <p:txBody>
              <a:bodyPr wrap="square" lIns="0" tIns="0" rIns="0" bIns="0" rtlCol="0" anchor="t">
                <a:spAutoFit/>
              </a:bodyPr>
              <a:lstStyle/>
              <a:p>
                <a:pPr algn="ctr"/>
                <a:r>
                  <a:rPr lang="en-US" sz="6000" b="1">
                    <a:solidFill>
                      <a:srgbClr val="1F4D02"/>
                    </a:solidFill>
                    <a:latin typeface="Arial" panose="020B0604020202020204" pitchFamily="34" charset="0"/>
                    <a:cs typeface="Arial" panose="020B0604020202020204" pitchFamily="34" charset="0"/>
                  </a:rPr>
                  <a:t>Kết luận</a:t>
                </a:r>
              </a:p>
            </p:txBody>
          </p:sp>
        </p:grpSp>
        <p:sp>
          <p:nvSpPr>
            <p:cNvPr id="23" name="TextBox 9">
              <a:extLst>
                <a:ext uri="{FF2B5EF4-FFF2-40B4-BE49-F238E27FC236}">
                  <a16:creationId xmlns:a16="http://schemas.microsoft.com/office/drawing/2014/main" id="{2628BECF-BD24-2AC5-F836-560AA45D9B88}"/>
                </a:ext>
              </a:extLst>
            </p:cNvPr>
            <p:cNvSpPr txBox="1"/>
            <p:nvPr/>
          </p:nvSpPr>
          <p:spPr>
            <a:xfrm>
              <a:off x="4769987" y="4061698"/>
              <a:ext cx="9355256" cy="5425909"/>
            </a:xfrm>
            <a:prstGeom prst="rect">
              <a:avLst/>
            </a:prstGeom>
          </p:spPr>
          <p:txBody>
            <a:bodyPr wrap="square" lIns="0" tIns="0" rIns="0" bIns="0" rtlCol="0" anchor="t">
              <a:spAutoFit/>
            </a:bodyPr>
            <a:lstStyle/>
            <a:p>
              <a:pPr algn="just">
                <a:lnSpc>
                  <a:spcPct val="150000"/>
                </a:lnSpc>
              </a:pPr>
              <a:r>
                <a:rPr lang="en-US" sz="4000">
                  <a:solidFill>
                    <a:srgbClr val="1F4D02"/>
                  </a:solidFill>
                  <a:latin typeface="Arial" panose="020B0604020202020204" pitchFamily="34" charset="0"/>
                  <a:cs typeface="Arial" panose="020B0604020202020204" pitchFamily="34" charset="0"/>
                </a:rPr>
                <a:t>Đồ họa tranh in là cách gọi để phân biệt tranh in với nghệ thuật thiết kế đồ họa. Khi in, nghệ nhân hay họa sĩ sử dụng kĩ thuật in nhanh hoặc chậm, phủ màu dày hoặc mỏng để tạo hiệu quả đậm – nhạt, rõ – mờ, tạo nên những rung động thẩm mĩ khác nhau trong cùng một bản khắc.</a:t>
              </a:r>
            </a:p>
          </p:txBody>
        </p:sp>
      </p:grpSp>
      <p:pic>
        <p:nvPicPr>
          <p:cNvPr id="27" name="Picture 6">
            <a:extLst>
              <a:ext uri="{FF2B5EF4-FFF2-40B4-BE49-F238E27FC236}">
                <a16:creationId xmlns:a16="http://schemas.microsoft.com/office/drawing/2014/main" id="{FE5C702E-1772-F0E1-301F-5CDB149629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44987" y="793815"/>
            <a:ext cx="2832250" cy="2276421"/>
          </a:xfrm>
          <a:prstGeom prst="rect">
            <a:avLst/>
          </a:prstGeom>
        </p:spPr>
      </p:pic>
    </p:spTree>
    <p:extLst>
      <p:ext uri="{BB962C8B-B14F-4D97-AF65-F5344CB8AC3E}">
        <p14:creationId xmlns:p14="http://schemas.microsoft.com/office/powerpoint/2010/main" val="873545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CĐ2 - Tiết 5 - Học bài hát Vì cuộc sống tươi đẹp - Nghe nhạc tác phẩm Alouette (Tiếng chim sơn ca)</Template>
  <TotalTime>118</TotalTime>
  <Words>949</Words>
  <Application>Microsoft Office PowerPoint</Application>
  <PresentationFormat>Custom</PresentationFormat>
  <Paragraphs>72</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Hùng Cường Mai</cp:lastModifiedBy>
  <cp:revision>7</cp:revision>
  <dcterms:created xsi:type="dcterms:W3CDTF">2022-10-20T17:44:09Z</dcterms:created>
  <dcterms:modified xsi:type="dcterms:W3CDTF">2025-10-27T17:00:38Z</dcterms:modified>
  <dc:identifier>DAFIsyHQQ_I</dc:identifier>
</cp:coreProperties>
</file>