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 id="2147483793" r:id="rId2"/>
  </p:sldMasterIdLst>
  <p:notesMasterIdLst>
    <p:notesMasterId r:id="rId25"/>
  </p:notesMasterIdLst>
  <p:sldIdLst>
    <p:sldId id="329" r:id="rId3"/>
    <p:sldId id="289" r:id="rId4"/>
    <p:sldId id="339" r:id="rId5"/>
    <p:sldId id="285" r:id="rId6"/>
    <p:sldId id="334" r:id="rId7"/>
    <p:sldId id="326" r:id="rId8"/>
    <p:sldId id="336" r:id="rId9"/>
    <p:sldId id="341" r:id="rId10"/>
    <p:sldId id="321" r:id="rId11"/>
    <p:sldId id="323" r:id="rId12"/>
    <p:sldId id="331" r:id="rId13"/>
    <p:sldId id="333" r:id="rId14"/>
    <p:sldId id="325" r:id="rId15"/>
    <p:sldId id="344" r:id="rId16"/>
    <p:sldId id="343" r:id="rId17"/>
    <p:sldId id="316" r:id="rId18"/>
    <p:sldId id="328" r:id="rId19"/>
    <p:sldId id="327" r:id="rId20"/>
    <p:sldId id="317" r:id="rId21"/>
    <p:sldId id="346" r:id="rId22"/>
    <p:sldId id="345" r:id="rId23"/>
    <p:sldId id="29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22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81" autoAdjust="0"/>
    <p:restoredTop sz="94660"/>
  </p:normalViewPr>
  <p:slideViewPr>
    <p:cSldViewPr snapToGrid="0">
      <p:cViewPr varScale="1">
        <p:scale>
          <a:sx n="67" d="100"/>
          <a:sy n="67" d="100"/>
        </p:scale>
        <p:origin x="580" y="52"/>
      </p:cViewPr>
      <p:guideLst/>
    </p:cSldViewPr>
  </p:slideViewPr>
  <p:notesTextViewPr>
    <p:cViewPr>
      <p:scale>
        <a:sx n="1" d="1"/>
        <a:sy n="1" d="1"/>
      </p:scale>
      <p:origin x="0" y="0"/>
    </p:cViewPr>
  </p:notesTextViewPr>
  <p:sorterViewPr>
    <p:cViewPr varScale="1">
      <p:scale>
        <a:sx n="1" d="1"/>
        <a:sy n="1" d="1"/>
      </p:scale>
      <p:origin x="0" y="-69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514C-20B5-4539-8CB5-AB601EC69C35}" type="datetimeFigureOut">
              <a:rPr lang="vi-VN" smtClean="0"/>
              <a:t>12/12/2024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2E2C9A-4C8D-408D-8B94-58066E493DD2}" type="slidenum">
              <a:rPr lang="vi-VN" smtClean="0"/>
              <a:t>‹#›</a:t>
            </a:fld>
            <a:endParaRPr lang="vi-VN"/>
          </a:p>
        </p:txBody>
      </p:sp>
    </p:spTree>
    <p:extLst>
      <p:ext uri="{BB962C8B-B14F-4D97-AF65-F5344CB8AC3E}">
        <p14:creationId xmlns:p14="http://schemas.microsoft.com/office/powerpoint/2010/main" val="2318439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12/12/2024</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defTabSz="914400">
              <a:defRPr/>
            </a:pPr>
            <a:fld id="{0522E54C-80A2-4838-B49C-1C994EB5262A}" type="datetimeFigureOut">
              <a:rPr lang="en-ZA" smtClean="0">
                <a:solidFill>
                  <a:prstClr val="black">
                    <a:tint val="75000"/>
                  </a:prstClr>
                </a:solidFill>
              </a:rPr>
              <a:pPr defTabSz="914400">
                <a:defRPr/>
              </a:pPr>
              <a:t>2024/12/12</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91AFB9C8-243F-4F38-9C3D-502FB6CBC319}" type="slidenum">
              <a:rPr lang="en-ZA" altLang="en-US" smtClean="0">
                <a:cs typeface="Arial" pitchFamily="34" charset="0"/>
              </a:rPr>
              <a:pPr defTabSz="914400" fontAlgn="base">
                <a:spcBef>
                  <a:spcPct val="0"/>
                </a:spcBef>
                <a:spcAft>
                  <a:spcPct val="0"/>
                </a:spcAft>
              </a:pPr>
              <a:t>‹#›</a:t>
            </a:fld>
            <a:endParaRPr lang="en-ZA" altLang="en-US">
              <a:cs typeface="Arial" pitchFamily="34" charset="0"/>
            </a:endParaRPr>
          </a:p>
        </p:txBody>
      </p:sp>
    </p:spTree>
    <p:extLst>
      <p:ext uri="{BB962C8B-B14F-4D97-AF65-F5344CB8AC3E}">
        <p14:creationId xmlns:p14="http://schemas.microsoft.com/office/powerpoint/2010/main" val="755120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defTabSz="914400">
              <a:defRPr/>
            </a:pPr>
            <a:fld id="{959861F2-CFE9-41B2-8A8F-1AFD7B374E5E}" type="datetimeFigureOut">
              <a:rPr lang="en-ZA" smtClean="0">
                <a:solidFill>
                  <a:prstClr val="black">
                    <a:tint val="75000"/>
                  </a:prstClr>
                </a:solidFill>
              </a:rPr>
              <a:pPr defTabSz="914400">
                <a:defRPr/>
              </a:pPr>
              <a:t>2024/12/12</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E938BC08-0AE0-45FB-97F8-B610C52D94FB}" type="slidenum">
              <a:rPr lang="en-ZA" altLang="en-US" smtClean="0">
                <a:cs typeface="Arial" pitchFamily="34" charset="0"/>
              </a:rPr>
              <a:pPr defTabSz="914400" fontAlgn="base">
                <a:spcBef>
                  <a:spcPct val="0"/>
                </a:spcBef>
                <a:spcAft>
                  <a:spcPct val="0"/>
                </a:spcAft>
              </a:pPr>
              <a:t>‹#›</a:t>
            </a:fld>
            <a:endParaRPr lang="en-ZA" altLang="en-US">
              <a:cs typeface="Arial" pitchFamily="34" charset="0"/>
            </a:endParaRPr>
          </a:p>
        </p:txBody>
      </p:sp>
    </p:spTree>
    <p:extLst>
      <p:ext uri="{BB962C8B-B14F-4D97-AF65-F5344CB8AC3E}">
        <p14:creationId xmlns:p14="http://schemas.microsoft.com/office/powerpoint/2010/main" val="3910635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a:defRPr/>
            </a:pPr>
            <a:fld id="{B4AE6C0B-27C1-499E-AD40-C0459FABECBC}" type="datetimeFigureOut">
              <a:rPr lang="en-ZA" smtClean="0">
                <a:solidFill>
                  <a:prstClr val="black">
                    <a:tint val="75000"/>
                  </a:prstClr>
                </a:solidFill>
              </a:rPr>
              <a:pPr defTabSz="914400">
                <a:defRPr/>
              </a:pPr>
              <a:t>2024/12/12</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F796F373-F98F-4B23-BA01-1B8986163892}" type="slidenum">
              <a:rPr lang="en-ZA" altLang="en-US" smtClean="0">
                <a:cs typeface="Arial" pitchFamily="34" charset="0"/>
              </a:rPr>
              <a:pPr defTabSz="914400" fontAlgn="base">
                <a:spcBef>
                  <a:spcPct val="0"/>
                </a:spcBef>
                <a:spcAft>
                  <a:spcPct val="0"/>
                </a:spcAft>
              </a:pPr>
              <a:t>‹#›</a:t>
            </a:fld>
            <a:endParaRPr lang="en-ZA" altLang="en-US">
              <a:cs typeface="Arial" pitchFamily="34" charset="0"/>
            </a:endParaRPr>
          </a:p>
        </p:txBody>
      </p:sp>
    </p:spTree>
    <p:extLst>
      <p:ext uri="{BB962C8B-B14F-4D97-AF65-F5344CB8AC3E}">
        <p14:creationId xmlns:p14="http://schemas.microsoft.com/office/powerpoint/2010/main" val="1880704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3"/>
          <p:cNvSpPr>
            <a:spLocks noGrp="1"/>
          </p:cNvSpPr>
          <p:nvPr>
            <p:ph type="dt" sz="half" idx="10"/>
          </p:nvPr>
        </p:nvSpPr>
        <p:spPr/>
        <p:txBody>
          <a:bodyPr/>
          <a:lstStyle>
            <a:lvl1pPr>
              <a:defRPr/>
            </a:lvl1pPr>
          </a:lstStyle>
          <a:p>
            <a:pPr defTabSz="914400">
              <a:defRPr/>
            </a:pPr>
            <a:fld id="{30771359-E93E-4C7B-AB42-BBC579DCAD94}" type="datetimeFigureOut">
              <a:rPr lang="en-ZA" smtClean="0">
                <a:solidFill>
                  <a:prstClr val="black">
                    <a:tint val="75000"/>
                  </a:prstClr>
                </a:solidFill>
              </a:rPr>
              <a:pPr defTabSz="914400">
                <a:defRPr/>
              </a:pPr>
              <a:t>2024/12/12</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400">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F78EDCCE-3105-4656-8CD1-7F10639F7FBA}" type="slidenum">
              <a:rPr lang="en-ZA" altLang="en-US" smtClean="0">
                <a:cs typeface="Arial" pitchFamily="34" charset="0"/>
              </a:rPr>
              <a:pPr defTabSz="914400" fontAlgn="base">
                <a:spcBef>
                  <a:spcPct val="0"/>
                </a:spcBef>
                <a:spcAft>
                  <a:spcPct val="0"/>
                </a:spcAft>
              </a:pPr>
              <a:t>‹#›</a:t>
            </a:fld>
            <a:endParaRPr lang="en-ZA" altLang="en-US">
              <a:cs typeface="Arial" pitchFamily="34" charset="0"/>
            </a:endParaRPr>
          </a:p>
        </p:txBody>
      </p:sp>
    </p:spTree>
    <p:extLst>
      <p:ext uri="{BB962C8B-B14F-4D97-AF65-F5344CB8AC3E}">
        <p14:creationId xmlns:p14="http://schemas.microsoft.com/office/powerpoint/2010/main" val="4167315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3"/>
          <p:cNvSpPr>
            <a:spLocks noGrp="1"/>
          </p:cNvSpPr>
          <p:nvPr>
            <p:ph type="dt" sz="half" idx="10"/>
          </p:nvPr>
        </p:nvSpPr>
        <p:spPr/>
        <p:txBody>
          <a:bodyPr/>
          <a:lstStyle>
            <a:lvl1pPr>
              <a:defRPr/>
            </a:lvl1pPr>
          </a:lstStyle>
          <a:p>
            <a:pPr defTabSz="914400">
              <a:defRPr/>
            </a:pPr>
            <a:fld id="{0DBC4A76-1A72-4E82-9151-3EFE1599D18A}" type="datetimeFigureOut">
              <a:rPr lang="en-ZA" smtClean="0">
                <a:solidFill>
                  <a:prstClr val="black">
                    <a:tint val="75000"/>
                  </a:prstClr>
                </a:solidFill>
              </a:rPr>
              <a:pPr defTabSz="914400">
                <a:defRPr/>
              </a:pPr>
              <a:t>2024/12/12</a:t>
            </a:fld>
            <a:endParaRPr lang="en-ZA">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914400">
              <a:defRPr/>
            </a:pPr>
            <a:endParaRPr lang="en-Z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25002E75-E829-4F6E-ACCD-0DF0D3DC2B27}" type="slidenum">
              <a:rPr lang="en-ZA" altLang="en-US" smtClean="0">
                <a:cs typeface="Arial" pitchFamily="34" charset="0"/>
              </a:rPr>
              <a:pPr defTabSz="914400" fontAlgn="base">
                <a:spcBef>
                  <a:spcPct val="0"/>
                </a:spcBef>
                <a:spcAft>
                  <a:spcPct val="0"/>
                </a:spcAft>
              </a:pPr>
              <a:t>‹#›</a:t>
            </a:fld>
            <a:endParaRPr lang="en-ZA" altLang="en-US">
              <a:cs typeface="Arial" pitchFamily="34" charset="0"/>
            </a:endParaRPr>
          </a:p>
        </p:txBody>
      </p:sp>
    </p:spTree>
    <p:extLst>
      <p:ext uri="{BB962C8B-B14F-4D97-AF65-F5344CB8AC3E}">
        <p14:creationId xmlns:p14="http://schemas.microsoft.com/office/powerpoint/2010/main" val="657854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3"/>
          <p:cNvSpPr>
            <a:spLocks noGrp="1"/>
          </p:cNvSpPr>
          <p:nvPr>
            <p:ph type="dt" sz="half" idx="10"/>
          </p:nvPr>
        </p:nvSpPr>
        <p:spPr/>
        <p:txBody>
          <a:bodyPr/>
          <a:lstStyle>
            <a:lvl1pPr>
              <a:defRPr/>
            </a:lvl1pPr>
          </a:lstStyle>
          <a:p>
            <a:pPr defTabSz="914400">
              <a:defRPr/>
            </a:pPr>
            <a:fld id="{03A8C78A-393C-4CC8-A73A-C9D0ED041875}" type="datetimeFigureOut">
              <a:rPr lang="en-ZA" smtClean="0">
                <a:solidFill>
                  <a:prstClr val="black">
                    <a:tint val="75000"/>
                  </a:prstClr>
                </a:solidFill>
              </a:rPr>
              <a:pPr defTabSz="914400">
                <a:defRPr/>
              </a:pPr>
              <a:t>2024/12/12</a:t>
            </a:fld>
            <a:endParaRPr lang="en-ZA">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914400">
              <a:defRPr/>
            </a:pPr>
            <a:endParaRPr lang="en-Z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70299D91-BAAF-4954-AC2B-0E4A70161057}" type="slidenum">
              <a:rPr lang="en-ZA" altLang="en-US" smtClean="0">
                <a:cs typeface="Arial" pitchFamily="34" charset="0"/>
              </a:rPr>
              <a:pPr defTabSz="914400" fontAlgn="base">
                <a:spcBef>
                  <a:spcPct val="0"/>
                </a:spcBef>
                <a:spcAft>
                  <a:spcPct val="0"/>
                </a:spcAft>
              </a:pPr>
              <a:t>‹#›</a:t>
            </a:fld>
            <a:endParaRPr lang="en-ZA" altLang="en-US">
              <a:cs typeface="Arial" pitchFamily="34" charset="0"/>
            </a:endParaRPr>
          </a:p>
        </p:txBody>
      </p:sp>
    </p:spTree>
    <p:extLst>
      <p:ext uri="{BB962C8B-B14F-4D97-AF65-F5344CB8AC3E}">
        <p14:creationId xmlns:p14="http://schemas.microsoft.com/office/powerpoint/2010/main" val="3716332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914400">
              <a:defRPr/>
            </a:pPr>
            <a:fld id="{DD7EB91D-0240-4C9E-8A2C-3B467B74356A}" type="datetimeFigureOut">
              <a:rPr lang="en-ZA" smtClean="0">
                <a:solidFill>
                  <a:prstClr val="black">
                    <a:tint val="75000"/>
                  </a:prstClr>
                </a:solidFill>
              </a:rPr>
              <a:pPr defTabSz="914400">
                <a:defRPr/>
              </a:pPr>
              <a:t>2024/12/12</a:t>
            </a:fld>
            <a:endParaRPr lang="en-ZA">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914400">
              <a:defRPr/>
            </a:pPr>
            <a:endParaRPr lang="en-Z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0E9B3D68-CF50-4921-9CCD-DD5DA7ED61FC}" type="slidenum">
              <a:rPr lang="en-ZA" altLang="en-US" smtClean="0">
                <a:cs typeface="Arial" pitchFamily="34" charset="0"/>
              </a:rPr>
              <a:pPr defTabSz="914400" fontAlgn="base">
                <a:spcBef>
                  <a:spcPct val="0"/>
                </a:spcBef>
                <a:spcAft>
                  <a:spcPct val="0"/>
                </a:spcAft>
              </a:pPr>
              <a:t>‹#›</a:t>
            </a:fld>
            <a:endParaRPr lang="en-ZA" altLang="en-US">
              <a:cs typeface="Arial" pitchFamily="34" charset="0"/>
            </a:endParaRPr>
          </a:p>
        </p:txBody>
      </p:sp>
    </p:spTree>
    <p:extLst>
      <p:ext uri="{BB962C8B-B14F-4D97-AF65-F5344CB8AC3E}">
        <p14:creationId xmlns:p14="http://schemas.microsoft.com/office/powerpoint/2010/main" val="1801862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400">
              <a:defRPr/>
            </a:pPr>
            <a:fld id="{2E11B197-0261-43EB-A115-AAB783CE57F8}" type="datetimeFigureOut">
              <a:rPr lang="en-ZA" smtClean="0">
                <a:solidFill>
                  <a:prstClr val="black">
                    <a:tint val="75000"/>
                  </a:prstClr>
                </a:solidFill>
              </a:rPr>
              <a:pPr defTabSz="914400">
                <a:defRPr/>
              </a:pPr>
              <a:t>2024/12/12</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400">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5136D33E-E9F1-449B-8F66-9166CA511D2C}" type="slidenum">
              <a:rPr lang="en-ZA" altLang="en-US" smtClean="0">
                <a:cs typeface="Arial" pitchFamily="34" charset="0"/>
              </a:rPr>
              <a:pPr defTabSz="914400" fontAlgn="base">
                <a:spcBef>
                  <a:spcPct val="0"/>
                </a:spcBef>
                <a:spcAft>
                  <a:spcPct val="0"/>
                </a:spcAft>
              </a:pPr>
              <a:t>‹#›</a:t>
            </a:fld>
            <a:endParaRPr lang="en-ZA" altLang="en-US">
              <a:cs typeface="Arial" pitchFamily="34" charset="0"/>
            </a:endParaRPr>
          </a:p>
        </p:txBody>
      </p:sp>
    </p:spTree>
    <p:extLst>
      <p:ext uri="{BB962C8B-B14F-4D97-AF65-F5344CB8AC3E}">
        <p14:creationId xmlns:p14="http://schemas.microsoft.com/office/powerpoint/2010/main" val="592525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12/12/2024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400">
              <a:defRPr/>
            </a:pPr>
            <a:fld id="{E79A8FCE-D70C-4229-BBA2-00B5BDADF101}" type="datetimeFigureOut">
              <a:rPr lang="en-ZA" smtClean="0">
                <a:solidFill>
                  <a:prstClr val="black">
                    <a:tint val="75000"/>
                  </a:prstClr>
                </a:solidFill>
              </a:rPr>
              <a:pPr defTabSz="914400">
                <a:defRPr/>
              </a:pPr>
              <a:t>2024/12/12</a:t>
            </a:fld>
            <a:endParaRPr lang="en-Z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400">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A2D32CF2-714F-443D-9133-3F9C03243701}" type="slidenum">
              <a:rPr lang="en-ZA" altLang="en-US" smtClean="0">
                <a:cs typeface="Arial" pitchFamily="34" charset="0"/>
              </a:rPr>
              <a:pPr defTabSz="914400" fontAlgn="base">
                <a:spcBef>
                  <a:spcPct val="0"/>
                </a:spcBef>
                <a:spcAft>
                  <a:spcPct val="0"/>
                </a:spcAft>
              </a:pPr>
              <a:t>‹#›</a:t>
            </a:fld>
            <a:endParaRPr lang="en-ZA" altLang="en-US">
              <a:cs typeface="Arial" pitchFamily="34" charset="0"/>
            </a:endParaRPr>
          </a:p>
        </p:txBody>
      </p:sp>
    </p:spTree>
    <p:extLst>
      <p:ext uri="{BB962C8B-B14F-4D97-AF65-F5344CB8AC3E}">
        <p14:creationId xmlns:p14="http://schemas.microsoft.com/office/powerpoint/2010/main" val="480445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defTabSz="914400">
              <a:defRPr/>
            </a:pPr>
            <a:fld id="{59BA8567-9920-4FF8-9F18-816501665556}" type="datetimeFigureOut">
              <a:rPr lang="en-ZA" smtClean="0">
                <a:solidFill>
                  <a:prstClr val="black">
                    <a:tint val="75000"/>
                  </a:prstClr>
                </a:solidFill>
              </a:rPr>
              <a:pPr defTabSz="914400">
                <a:defRPr/>
              </a:pPr>
              <a:t>2024/12/12</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BA32D7E1-0725-4905-BE90-C2FC429DAFCD}" type="slidenum">
              <a:rPr lang="en-ZA" altLang="en-US" smtClean="0">
                <a:cs typeface="Arial" pitchFamily="34" charset="0"/>
              </a:rPr>
              <a:pPr defTabSz="914400" fontAlgn="base">
                <a:spcBef>
                  <a:spcPct val="0"/>
                </a:spcBef>
                <a:spcAft>
                  <a:spcPct val="0"/>
                </a:spcAft>
              </a:pPr>
              <a:t>‹#›</a:t>
            </a:fld>
            <a:endParaRPr lang="en-ZA" altLang="en-US">
              <a:cs typeface="Arial" pitchFamily="34" charset="0"/>
            </a:endParaRPr>
          </a:p>
        </p:txBody>
      </p:sp>
    </p:spTree>
    <p:extLst>
      <p:ext uri="{BB962C8B-B14F-4D97-AF65-F5344CB8AC3E}">
        <p14:creationId xmlns:p14="http://schemas.microsoft.com/office/powerpoint/2010/main" val="3081328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defTabSz="914400">
              <a:defRPr/>
            </a:pPr>
            <a:fld id="{7FE209AC-2FDA-4B19-B35F-6A3CDA2634EA}" type="datetimeFigureOut">
              <a:rPr lang="en-ZA" smtClean="0">
                <a:solidFill>
                  <a:prstClr val="black">
                    <a:tint val="75000"/>
                  </a:prstClr>
                </a:solidFill>
              </a:rPr>
              <a:pPr defTabSz="914400">
                <a:defRPr/>
              </a:pPr>
              <a:t>2024/12/12</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400">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pPr>
            <a:fld id="{CF27A9BB-9D20-44E0-87B8-56DBB093CED4}" type="slidenum">
              <a:rPr lang="en-ZA" altLang="en-US" smtClean="0">
                <a:cs typeface="Arial" pitchFamily="34" charset="0"/>
              </a:rPr>
              <a:pPr defTabSz="914400" fontAlgn="base">
                <a:spcBef>
                  <a:spcPct val="0"/>
                </a:spcBef>
                <a:spcAft>
                  <a:spcPct val="0"/>
                </a:spcAft>
              </a:pPr>
              <a:t>‹#›</a:t>
            </a:fld>
            <a:endParaRPr lang="en-ZA" altLang="en-US">
              <a:cs typeface="Arial" pitchFamily="34" charset="0"/>
            </a:endParaRPr>
          </a:p>
        </p:txBody>
      </p:sp>
    </p:spTree>
    <p:extLst>
      <p:ext uri="{BB962C8B-B14F-4D97-AF65-F5344CB8AC3E}">
        <p14:creationId xmlns:p14="http://schemas.microsoft.com/office/powerpoint/2010/main" val="2046434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12/12/2024</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12/12/2024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12/12/2024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12/12/2024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12/12/2024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12/12/2024</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12/12/2024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12/12/2024</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defTabSz="914400">
              <a:defRPr/>
            </a:pPr>
            <a:fld id="{D3D93517-2BC8-40F1-BAFB-23A46858CB7A}" type="datetimeFigureOut">
              <a:rPr lang="en-ZA" smtClean="0">
                <a:solidFill>
                  <a:prstClr val="black">
                    <a:tint val="75000"/>
                  </a:prstClr>
                </a:solidFill>
              </a:rPr>
              <a:pPr defTabSz="914400">
                <a:defRPr/>
              </a:pPr>
              <a:t>2024/12/12</a:t>
            </a:fld>
            <a:endParaRPr lang="en-ZA">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defTabSz="914400">
              <a:defRPr/>
            </a:pPr>
            <a:endParaRPr lang="en-ZA">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1E51481B-BFBB-4AB2-B059-5D7BF376A774}" type="slidenum">
              <a:rPr lang="en-ZA" altLang="en-US" smtClean="0">
                <a:cs typeface="Arial" pitchFamily="34" charset="0"/>
              </a:rPr>
              <a:pPr defTabSz="914400" fontAlgn="base">
                <a:spcBef>
                  <a:spcPct val="0"/>
                </a:spcBef>
                <a:spcAft>
                  <a:spcPct val="0"/>
                </a:spcAft>
              </a:pPr>
              <a:t>‹#›</a:t>
            </a:fld>
            <a:endParaRPr lang="en-ZA" altLang="en-US">
              <a:cs typeface="Arial" pitchFamily="34" charset="0"/>
            </a:endParaRPr>
          </a:p>
        </p:txBody>
      </p:sp>
    </p:spTree>
    <p:extLst>
      <p:ext uri="{BB962C8B-B14F-4D97-AF65-F5344CB8AC3E}">
        <p14:creationId xmlns:p14="http://schemas.microsoft.com/office/powerpoint/2010/main" val="390635875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189" y="0"/>
            <a:ext cx="12192000" cy="6797921"/>
          </a:xfrm>
          <a:prstGeom prst="rect">
            <a:avLst/>
          </a:prstGeom>
        </p:spPr>
      </p:pic>
      <p:sp>
        <p:nvSpPr>
          <p:cNvPr id="10" name="Title 1"/>
          <p:cNvSpPr txBox="1">
            <a:spLocks/>
          </p:cNvSpPr>
          <p:nvPr/>
        </p:nvSpPr>
        <p:spPr>
          <a:xfrm>
            <a:off x="1615496" y="1983686"/>
            <a:ext cx="9068586" cy="259080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vi-VN" sz="4400" b="1" dirty="0">
                <a:latin typeface="Times New Roman" panose="02020603050405020304" pitchFamily="18" charset="0"/>
                <a:cs typeface="Times New Roman" panose="02020603050405020304" pitchFamily="18" charset="0"/>
              </a:rPr>
              <a:t>CHỦ ĐỀ 4: </a:t>
            </a:r>
          </a:p>
          <a:p>
            <a:pPr algn="ctr"/>
            <a:r>
              <a:rPr lang="vi-VN" sz="4400" b="1" dirty="0">
                <a:latin typeface="Times New Roman" panose="02020603050405020304" pitchFamily="18" charset="0"/>
                <a:cs typeface="Times New Roman" panose="02020603050405020304" pitchFamily="18" charset="0"/>
              </a:rPr>
              <a:t>NGHỆ THUẬT HIỆN ĐẠI PHƯƠNG TÂY</a:t>
            </a:r>
            <a:br>
              <a:rPr lang="vi-VN" sz="4400" b="1" dirty="0">
                <a:latin typeface="Times New Roman" panose="02020603050405020304" pitchFamily="18" charset="0"/>
                <a:cs typeface="Times New Roman" panose="02020603050405020304" pitchFamily="18" charset="0"/>
              </a:rPr>
            </a:br>
            <a:br>
              <a:rPr lang="vi-VN" sz="2400" b="1" dirty="0">
                <a:latin typeface="Times New Roman" panose="02020603050405020304" pitchFamily="18" charset="0"/>
                <a:cs typeface="Times New Roman" panose="02020603050405020304" pitchFamily="18" charset="0"/>
              </a:rPr>
            </a:br>
            <a:r>
              <a:rPr lang="vi-VN" sz="3800" b="1" dirty="0">
                <a:solidFill>
                  <a:srgbClr val="C00000"/>
                </a:solidFill>
                <a:latin typeface="Times New Roman" panose="02020603050405020304" pitchFamily="18" charset="0"/>
                <a:cs typeface="Times New Roman" panose="02020603050405020304" pitchFamily="18" charset="0"/>
              </a:rPr>
              <a:t>Bài 8: TRƯỜNG PHÁI BIỂU HIỆN VÀ LẬP THỂ</a:t>
            </a:r>
            <a:br>
              <a:rPr lang="vi-VN" sz="3800" b="1" dirty="0">
                <a:solidFill>
                  <a:srgbClr val="C00000"/>
                </a:solidFill>
                <a:latin typeface="Times New Roman" panose="02020603050405020304" pitchFamily="18" charset="0"/>
                <a:cs typeface="Times New Roman" panose="02020603050405020304" pitchFamily="18" charset="0"/>
              </a:rPr>
            </a:br>
            <a:br>
              <a:rPr lang="vi-VN" sz="3800" b="1" dirty="0">
                <a:solidFill>
                  <a:srgbClr val="C00000"/>
                </a:solidFill>
                <a:latin typeface="Times New Roman" panose="02020603050405020304" pitchFamily="18" charset="0"/>
                <a:cs typeface="Times New Roman" panose="02020603050405020304" pitchFamily="18" charset="0"/>
              </a:rPr>
            </a:br>
            <a:r>
              <a:rPr lang="vi-VN" sz="3800" b="1" dirty="0">
                <a:solidFill>
                  <a:srgbClr val="C00000"/>
                </a:solidFill>
                <a:latin typeface="Times New Roman" panose="02020603050405020304" pitchFamily="18" charset="0"/>
                <a:cs typeface="Times New Roman" panose="02020603050405020304" pitchFamily="18" charset="0"/>
              </a:rPr>
              <a:t>(Tiết 15)</a:t>
            </a:r>
          </a:p>
        </p:txBody>
      </p:sp>
    </p:spTree>
    <p:extLst>
      <p:ext uri="{BB962C8B-B14F-4D97-AF65-F5344CB8AC3E}">
        <p14:creationId xmlns:p14="http://schemas.microsoft.com/office/powerpoint/2010/main" val="412869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4728" y="268942"/>
            <a:ext cx="3295637" cy="2303754"/>
          </a:xfrm>
          <a:prstGeom prst="rect">
            <a:avLst/>
          </a:prstGeom>
        </p:spPr>
      </p:pic>
      <p:sp>
        <p:nvSpPr>
          <p:cNvPr id="5" name="Rectangle 4"/>
          <p:cNvSpPr/>
          <p:nvPr/>
        </p:nvSpPr>
        <p:spPr>
          <a:xfrm>
            <a:off x="294728" y="3287421"/>
            <a:ext cx="11170650" cy="1569660"/>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Đặc điểm tranh Biểu hiện (trang 34) </a:t>
            </a:r>
            <a:r>
              <a:rPr lang="vi-VN" sz="2400" dirty="0">
                <a:solidFill>
                  <a:srgbClr val="FF0000"/>
                </a:solidFill>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Được bắt đầu từ Đức đầu thế kỷ XX, đề cao những suy nghĩ, cảm xúc nội tâm và thể hiện sự chống đối với thực tại. Các họa sĩ tiêu biểu của trường phái này là  Ét- va Mân, Ớt Lớt- guy Cớt- chơ-nơ, Êmiu Nô đơ, Phơ- răng Mác.</a:t>
            </a:r>
          </a:p>
        </p:txBody>
      </p:sp>
      <p:pic>
        <p:nvPicPr>
          <p:cNvPr id="8" name="Picture 7"/>
          <p:cNvPicPr>
            <a:picLocks noChangeAspect="1"/>
          </p:cNvPicPr>
          <p:nvPr/>
        </p:nvPicPr>
        <p:blipFill>
          <a:blip r:embed="rId3"/>
          <a:stretch>
            <a:fillRect/>
          </a:stretch>
        </p:blipFill>
        <p:spPr>
          <a:xfrm>
            <a:off x="7960659" y="268942"/>
            <a:ext cx="3858470" cy="2407024"/>
          </a:xfrm>
          <a:prstGeom prst="rect">
            <a:avLst/>
          </a:prstGeom>
        </p:spPr>
      </p:pic>
      <p:pic>
        <p:nvPicPr>
          <p:cNvPr id="2" name="Picture 1"/>
          <p:cNvPicPr>
            <a:picLocks noChangeAspect="1"/>
          </p:cNvPicPr>
          <p:nvPr/>
        </p:nvPicPr>
        <p:blipFill>
          <a:blip r:embed="rId4"/>
          <a:stretch>
            <a:fillRect/>
          </a:stretch>
        </p:blipFill>
        <p:spPr>
          <a:xfrm>
            <a:off x="3689873" y="245064"/>
            <a:ext cx="4270786" cy="2405069"/>
          </a:xfrm>
          <a:prstGeom prst="rect">
            <a:avLst/>
          </a:prstGeom>
        </p:spPr>
      </p:pic>
    </p:spTree>
    <p:extLst>
      <p:ext uri="{BB962C8B-B14F-4D97-AF65-F5344CB8AC3E}">
        <p14:creationId xmlns:p14="http://schemas.microsoft.com/office/powerpoint/2010/main" val="255622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92615" y="360382"/>
            <a:ext cx="5413912" cy="2547920"/>
          </a:xfrm>
          <a:prstGeom prst="rect">
            <a:avLst/>
          </a:prstGeom>
        </p:spPr>
      </p:pic>
      <p:sp>
        <p:nvSpPr>
          <p:cNvPr id="7" name="Rectangle 6"/>
          <p:cNvSpPr/>
          <p:nvPr/>
        </p:nvSpPr>
        <p:spPr>
          <a:xfrm>
            <a:off x="296210" y="3369968"/>
            <a:ext cx="11362764" cy="3046988"/>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Lập thể chia thành 3 giai đoạn phát triển; Lập thể chịu ảnh hưởng bởi Xê- dan(1909-1917), Lập thể phân tích (1909-1912) Lập thể tổng hợp (1912-1914)</a:t>
            </a:r>
          </a:p>
          <a:p>
            <a:r>
              <a:rPr lang="en-US" sz="2400" dirty="0">
                <a:latin typeface="Times New Roman" panose="02020603050405020304" pitchFamily="18" charset="0"/>
                <a:cs typeface="Times New Roman" panose="02020603050405020304" pitchFamily="18" charset="0"/>
              </a:rPr>
              <a:t>Trường phái Lập thể loại bỏ khái niệm về hình khối và không gian phối cảnh. Nghệ sĩ Lập thể phân tích đối tượng dưới nhiều góc nhìn khác nhau trong cùng một thời điểm, hình thức đối tượng vì thế bị phá vỡ thành những diện, mảng, hình mang tính kỉ hà; sự vật cũng được nhìn song </a:t>
            </a:r>
            <a:r>
              <a:rPr lang="en-US" sz="2400" dirty="0" err="1">
                <a:latin typeface="Times New Roman" panose="02020603050405020304" pitchFamily="18" charset="0"/>
                <a:cs typeface="Times New Roman" panose="02020603050405020304" pitchFamily="18" charset="0"/>
              </a:rPr>
              <a:t>song</a:t>
            </a:r>
            <a:r>
              <a:rPr lang="en-US" sz="2400" dirty="0">
                <a:latin typeface="Times New Roman" panose="02020603050405020304" pitchFamily="18" charset="0"/>
                <a:cs typeface="Times New Roman" panose="02020603050405020304" pitchFamily="18" charset="0"/>
              </a:rPr>
              <a:t> trên cả hai phương diện không gian và thời gian. Hình thức biểu hiện của trường phái Lập thể đa dạng gồm hội họa, đồ họa( bản in) điêu khắc, tranh cắt dán đa chất liệu.</a:t>
            </a:r>
            <a:endParaRPr lang="vi-VN"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96210" y="258183"/>
            <a:ext cx="6115347" cy="2650118"/>
          </a:xfrm>
          <a:prstGeom prst="rect">
            <a:avLst/>
          </a:prstGeom>
        </p:spPr>
      </p:pic>
      <p:sp>
        <p:nvSpPr>
          <p:cNvPr id="5" name="Rectangle 4"/>
          <p:cNvSpPr/>
          <p:nvPr/>
        </p:nvSpPr>
        <p:spPr>
          <a:xfrm>
            <a:off x="296210" y="2908303"/>
            <a:ext cx="4716356" cy="461665"/>
          </a:xfrm>
          <a:prstGeom prst="rect">
            <a:avLst/>
          </a:prstGeom>
        </p:spPr>
        <p:txBody>
          <a:bodyPr wrap="none">
            <a:spAutoFit/>
          </a:bodyPr>
          <a:lstStyle/>
          <a:p>
            <a:r>
              <a:rPr lang="vi-VN" sz="2400" b="1" dirty="0">
                <a:latin typeface="Times New Roman" panose="02020603050405020304" pitchFamily="18" charset="0"/>
                <a:cs typeface="Times New Roman" panose="02020603050405020304" pitchFamily="18" charset="0"/>
              </a:rPr>
              <a:t>Đặc điểm tranh Lâp thể (trang 35)</a:t>
            </a:r>
            <a:endParaRPr lang="vi-VN" sz="2400" dirty="0"/>
          </a:p>
        </p:txBody>
      </p:sp>
    </p:spTree>
    <p:extLst>
      <p:ext uri="{BB962C8B-B14F-4D97-AF65-F5344CB8AC3E}">
        <p14:creationId xmlns:p14="http://schemas.microsoft.com/office/powerpoint/2010/main" val="2400030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3718" y="333632"/>
            <a:ext cx="2968541" cy="20224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3"/>
          <a:stretch>
            <a:fillRect/>
          </a:stretch>
        </p:blipFill>
        <p:spPr>
          <a:xfrm>
            <a:off x="3541932" y="312378"/>
            <a:ext cx="2215707" cy="20224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4"/>
          <a:stretch>
            <a:fillRect/>
          </a:stretch>
        </p:blipFill>
        <p:spPr>
          <a:xfrm>
            <a:off x="7710583" y="2678654"/>
            <a:ext cx="3776051" cy="2363513"/>
          </a:xfrm>
          <a:prstGeom prst="rect">
            <a:avLst/>
          </a:prstGeom>
          <a:ln w="228600" cap="sq" cmpd="thickThin">
            <a:solidFill>
              <a:srgbClr val="000000"/>
            </a:solidFill>
            <a:prstDash val="solid"/>
            <a:miter lim="800000"/>
          </a:ln>
          <a:effectLst>
            <a:innerShdw blurRad="76200">
              <a:srgbClr val="000000"/>
            </a:innerShdw>
          </a:effectLst>
        </p:spPr>
      </p:pic>
      <p:sp>
        <p:nvSpPr>
          <p:cNvPr id="3" name="Right Arrow 2"/>
          <p:cNvSpPr/>
          <p:nvPr/>
        </p:nvSpPr>
        <p:spPr>
          <a:xfrm>
            <a:off x="6067313" y="577637"/>
            <a:ext cx="978408" cy="1058063"/>
          </a:xfrm>
          <a:prstGeom prst="rightArrow">
            <a:avLst/>
          </a:prstGeom>
          <a:solidFill>
            <a:schemeClr val="accent5"/>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p>
        </p:txBody>
      </p:sp>
      <p:sp>
        <p:nvSpPr>
          <p:cNvPr id="4" name="Rounded Rectangle 3"/>
          <p:cNvSpPr/>
          <p:nvPr/>
        </p:nvSpPr>
        <p:spPr>
          <a:xfrm>
            <a:off x="7045721" y="256910"/>
            <a:ext cx="4884510" cy="218507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Trường phái biểu hiện có đặc điểm chung đó là hình thể được giản lược, thậm chí còn bị bóp méo, màu sắc được nhấn mạnh hoặc khuếch đại theo cảm xúc của tác giả.</a:t>
            </a:r>
            <a:endParaRPr lang="vi-VN"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flipH="1">
            <a:off x="5107832" y="4267229"/>
            <a:ext cx="1299614" cy="1091279"/>
          </a:xfrm>
          <a:prstGeom prst="rect">
            <a:avLst/>
          </a:prstGeom>
        </p:spPr>
      </p:pic>
      <p:sp>
        <p:nvSpPr>
          <p:cNvPr id="15" name="Rounded Rectangle 14"/>
          <p:cNvSpPr/>
          <p:nvPr/>
        </p:nvSpPr>
        <p:spPr>
          <a:xfrm>
            <a:off x="474321" y="3144928"/>
            <a:ext cx="4756585" cy="2973483"/>
          </a:xfrm>
          <a:prstGeom prst="roundRect">
            <a:avLst>
              <a:gd name="adj" fmla="val 4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bg1"/>
                </a:solidFill>
                <a:latin typeface="Times New Roman" panose="02020603050405020304" pitchFamily="18" charset="0"/>
                <a:cs typeface="Times New Roman" panose="02020603050405020304" pitchFamily="18" charset="0"/>
              </a:rPr>
              <a:t>Tranh Lập thể </a:t>
            </a:r>
            <a:r>
              <a:rPr lang="en-US" sz="2400" dirty="0">
                <a:latin typeface="Times New Roman" panose="02020603050405020304" pitchFamily="18" charset="0"/>
                <a:cs typeface="Times New Roman" panose="02020603050405020304" pitchFamily="18" charset="0"/>
              </a:rPr>
              <a:t>loại bỏ hoàn toàn khái niệm về hình khối, không gian, phối cảnh, đối tượng được bóc tách ở nhiều góc nhìn khác nhau. Hình thức biểu hiện của Lập thể  đa dạng gồm: hội họa, đồ họa( bản in) điêu khắc, tranh </a:t>
            </a:r>
            <a:r>
              <a:rPr lang="en-US" sz="2400" dirty="0">
                <a:solidFill>
                  <a:srgbClr val="FFFF00"/>
                </a:solidFill>
                <a:latin typeface="Times New Roman" panose="02020603050405020304" pitchFamily="18" charset="0"/>
                <a:cs typeface="Times New Roman" panose="02020603050405020304" pitchFamily="18" charset="0"/>
              </a:rPr>
              <a:t>cắt dán đa chất liệu</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6448650" y="4267230"/>
            <a:ext cx="3864015" cy="22002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p:cNvPicPr>
            <a:picLocks noChangeAspect="1"/>
          </p:cNvPicPr>
          <p:nvPr/>
        </p:nvPicPr>
        <p:blipFill>
          <a:blip r:embed="rId7"/>
          <a:stretch>
            <a:fillRect/>
          </a:stretch>
        </p:blipFill>
        <p:spPr>
          <a:xfrm>
            <a:off x="2366681" y="995585"/>
            <a:ext cx="1508365" cy="19197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09451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29400" y="309282"/>
            <a:ext cx="5351929" cy="6378815"/>
          </a:xfrm>
          <a:prstGeom prst="rect">
            <a:avLst/>
          </a:prstGeom>
        </p:spPr>
      </p:pic>
      <p:pic>
        <p:nvPicPr>
          <p:cNvPr id="6" name="Picture 5"/>
          <p:cNvPicPr>
            <a:picLocks noChangeAspect="1"/>
          </p:cNvPicPr>
          <p:nvPr/>
        </p:nvPicPr>
        <p:blipFill>
          <a:blip r:embed="rId3"/>
          <a:stretch>
            <a:fillRect/>
          </a:stretch>
        </p:blipFill>
        <p:spPr>
          <a:xfrm>
            <a:off x="206837" y="309282"/>
            <a:ext cx="5700254" cy="859611"/>
          </a:xfrm>
          <a:prstGeom prst="rect">
            <a:avLst/>
          </a:prstGeom>
        </p:spPr>
      </p:pic>
      <p:sp>
        <p:nvSpPr>
          <p:cNvPr id="7" name="Rectangle 6"/>
          <p:cNvSpPr/>
          <p:nvPr/>
        </p:nvSpPr>
        <p:spPr>
          <a:xfrm>
            <a:off x="533400" y="1439759"/>
            <a:ext cx="6096000" cy="1938992"/>
          </a:xfrm>
          <a:prstGeom prst="rect">
            <a:avLst/>
          </a:prstGeom>
        </p:spPr>
        <p:txBody>
          <a:bodyPr>
            <a:spAutoFit/>
          </a:bodyPr>
          <a:lstStyle/>
          <a:p>
            <a:pPr marL="342900" indent="-342900">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Nhìn vào hình bên, em thấy chất liệu tạo nên sản phẩm này là gì?</a:t>
            </a:r>
          </a:p>
          <a:p>
            <a:pPr marL="342900" indent="-342900">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Cách thức tạo hình được tiến hành ra sao?</a:t>
            </a:r>
          </a:p>
          <a:p>
            <a:pPr marL="342900" indent="-342900">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Hình thức trang trí mặt nạ này được thể hiện như thế nào?</a:t>
            </a:r>
          </a:p>
        </p:txBody>
      </p:sp>
    </p:spTree>
    <p:extLst>
      <p:ext uri="{BB962C8B-B14F-4D97-AF65-F5344CB8AC3E}">
        <p14:creationId xmlns:p14="http://schemas.microsoft.com/office/powerpoint/2010/main" val="531557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2400" dirty="0"/>
              <a:t>Ngoài gợi ý mặt nạ thể hiện theo phong cách lập thể, ta có thể tham khảo tạo dáng mặt nạ theo phong cách của biểu hiện; trong đó chính là hình thức mặt nạ sân khấu hoặc mặt nạ hóa trang...</a:t>
            </a:r>
          </a:p>
        </p:txBody>
      </p:sp>
      <p:pic>
        <p:nvPicPr>
          <p:cNvPr id="4" name="Content Placeholder 3"/>
          <p:cNvPicPr>
            <a:picLocks noGrp="1" noChangeAspect="1"/>
          </p:cNvPicPr>
          <p:nvPr>
            <p:ph idx="1"/>
          </p:nvPr>
        </p:nvPicPr>
        <p:blipFill>
          <a:blip r:embed="rId2"/>
          <a:stretch>
            <a:fillRect/>
          </a:stretch>
        </p:blipFill>
        <p:spPr>
          <a:xfrm>
            <a:off x="2611518" y="2127318"/>
            <a:ext cx="2523963" cy="3554276"/>
          </a:xfrm>
          <a:prstGeom prst="rect">
            <a:avLst/>
          </a:prstGeom>
        </p:spPr>
      </p:pic>
      <p:pic>
        <p:nvPicPr>
          <p:cNvPr id="5" name="Picture 4"/>
          <p:cNvPicPr>
            <a:picLocks noChangeAspect="1"/>
          </p:cNvPicPr>
          <p:nvPr/>
        </p:nvPicPr>
        <p:blipFill>
          <a:blip r:embed="rId3"/>
          <a:stretch>
            <a:fillRect/>
          </a:stretch>
        </p:blipFill>
        <p:spPr>
          <a:xfrm>
            <a:off x="5387749" y="2102932"/>
            <a:ext cx="2280102" cy="3578662"/>
          </a:xfrm>
          <a:prstGeom prst="rect">
            <a:avLst/>
          </a:prstGeom>
        </p:spPr>
      </p:pic>
    </p:spTree>
    <p:extLst>
      <p:ext uri="{BB962C8B-B14F-4D97-AF65-F5344CB8AC3E}">
        <p14:creationId xmlns:p14="http://schemas.microsoft.com/office/powerpoint/2010/main" val="1436416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3200" dirty="0"/>
              <a:t>Cách thực hiện sản phẩm mô phỏng mặt nạ theo phong cách Lập thể, biểu hiện.</a:t>
            </a:r>
          </a:p>
        </p:txBody>
      </p:sp>
      <p:pic>
        <p:nvPicPr>
          <p:cNvPr id="5" name="Nguyên liệu; cách thực hiện mô phỏng mặt nạ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00325" y="2103438"/>
            <a:ext cx="6991350" cy="3932237"/>
          </a:xfrm>
        </p:spPr>
      </p:pic>
    </p:spTree>
    <p:extLst>
      <p:ext uri="{BB962C8B-B14F-4D97-AF65-F5344CB8AC3E}">
        <p14:creationId xmlns:p14="http://schemas.microsoft.com/office/powerpoint/2010/main" val="3811160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1700" y="261594"/>
            <a:ext cx="10058400" cy="1371600"/>
          </a:xfrm>
        </p:spPr>
        <p:txBody>
          <a:bodyPr/>
          <a:lstStyle/>
          <a:p>
            <a:r>
              <a:rPr lang="en-US" b="1" dirty="0">
                <a:solidFill>
                  <a:srgbClr val="C00000"/>
                </a:solidFill>
                <a:latin typeface="Times New Roman" panose="02020603050405020304" pitchFamily="18" charset="0"/>
                <a:cs typeface="Times New Roman" panose="02020603050405020304" pitchFamily="18" charset="0"/>
              </a:rPr>
              <a:t>II/LUYỆN TẬP –SÁNG TẠO</a:t>
            </a:r>
            <a:endParaRPr lang="vi-VN" b="1"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080756" y="1510613"/>
            <a:ext cx="1771085" cy="2405406"/>
          </a:xfrm>
          <a:prstGeom prst="rect">
            <a:avLst/>
          </a:prstGeom>
        </p:spPr>
      </p:pic>
      <p:pic>
        <p:nvPicPr>
          <p:cNvPr id="7" name="Picture 6"/>
          <p:cNvPicPr>
            <a:picLocks noChangeAspect="1"/>
          </p:cNvPicPr>
          <p:nvPr/>
        </p:nvPicPr>
        <p:blipFill>
          <a:blip r:embed="rId3"/>
          <a:stretch>
            <a:fillRect/>
          </a:stretch>
        </p:blipFill>
        <p:spPr>
          <a:xfrm>
            <a:off x="3484516" y="1502244"/>
            <a:ext cx="2028480" cy="2405406"/>
          </a:xfrm>
          <a:prstGeom prst="rect">
            <a:avLst/>
          </a:prstGeom>
        </p:spPr>
      </p:pic>
      <p:pic>
        <p:nvPicPr>
          <p:cNvPr id="4" name="Picture 3"/>
          <p:cNvPicPr>
            <a:picLocks noChangeAspect="1"/>
          </p:cNvPicPr>
          <p:nvPr/>
        </p:nvPicPr>
        <p:blipFill>
          <a:blip r:embed="rId4"/>
          <a:stretch>
            <a:fillRect/>
          </a:stretch>
        </p:blipFill>
        <p:spPr>
          <a:xfrm>
            <a:off x="5958578" y="1510613"/>
            <a:ext cx="2146347" cy="2405406"/>
          </a:xfrm>
          <a:prstGeom prst="rect">
            <a:avLst/>
          </a:prstGeom>
        </p:spPr>
      </p:pic>
      <p:pic>
        <p:nvPicPr>
          <p:cNvPr id="10" name="Picture 9"/>
          <p:cNvPicPr>
            <a:picLocks noChangeAspect="1"/>
          </p:cNvPicPr>
          <p:nvPr/>
        </p:nvPicPr>
        <p:blipFill>
          <a:blip r:embed="rId5"/>
          <a:stretch>
            <a:fillRect/>
          </a:stretch>
        </p:blipFill>
        <p:spPr>
          <a:xfrm>
            <a:off x="8737600" y="1539532"/>
            <a:ext cx="1867589" cy="2470149"/>
          </a:xfrm>
          <a:prstGeom prst="rect">
            <a:avLst/>
          </a:prstGeom>
        </p:spPr>
      </p:pic>
      <p:sp>
        <p:nvSpPr>
          <p:cNvPr id="2" name="Rectangle 1"/>
          <p:cNvSpPr/>
          <p:nvPr/>
        </p:nvSpPr>
        <p:spPr>
          <a:xfrm>
            <a:off x="751933" y="4417032"/>
            <a:ext cx="10357934" cy="1366528"/>
          </a:xfrm>
          <a:prstGeom prst="rect">
            <a:avLst/>
          </a:prstGeom>
        </p:spPr>
        <p:txBody>
          <a:bodyPr wrap="square">
            <a:spAutoFit/>
          </a:bodyPr>
          <a:lstStyle/>
          <a:p>
            <a:pPr algn="just">
              <a:lnSpc>
                <a:spcPct val="115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 tập thực hành</a:t>
            </a:r>
          </a:p>
          <a:p>
            <a:pPr algn="just">
              <a:lnSpc>
                <a:spcPct val="115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Sáng tạo một SPMT vận dụng phong cách trường phái Lập thể hoặc Biểu hiện.</a:t>
            </a:r>
            <a:endParaRPr lang="vi-VN" sz="2400" b="1"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07838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3558" y="374134"/>
            <a:ext cx="7985006" cy="830997"/>
          </a:xfrm>
          <a:prstGeom prst="rect">
            <a:avLst/>
          </a:prstGeom>
        </p:spPr>
        <p:txBody>
          <a:bodyPr wrap="none">
            <a:spAutoFit/>
          </a:bodyPr>
          <a:lstStyle/>
          <a:p>
            <a:r>
              <a:rPr lang="en-US" sz="4800" b="1" dirty="0">
                <a:solidFill>
                  <a:srgbClr val="C00000"/>
                </a:solidFill>
                <a:latin typeface="Times New Roman" panose="02020603050405020304" pitchFamily="18" charset="0"/>
                <a:cs typeface="Times New Roman" panose="02020603050405020304" pitchFamily="18" charset="0"/>
              </a:rPr>
              <a:t>III/ PHÂN TÍCH-ĐÁNH GIÁ</a:t>
            </a:r>
            <a:endParaRPr lang="vi-VN" sz="4800" dirty="0"/>
          </a:p>
        </p:txBody>
      </p:sp>
      <p:sp>
        <p:nvSpPr>
          <p:cNvPr id="10" name="Rectangle 9"/>
          <p:cNvSpPr/>
          <p:nvPr/>
        </p:nvSpPr>
        <p:spPr>
          <a:xfrm>
            <a:off x="1498599" y="1443841"/>
            <a:ext cx="8827429" cy="2308324"/>
          </a:xfrm>
          <a:prstGeom prst="rect">
            <a:avLst/>
          </a:prstGeom>
        </p:spPr>
        <p:txBody>
          <a:bodyPr wrap="square">
            <a:spAutoFit/>
          </a:bodyPr>
          <a:lstStyle/>
          <a:p>
            <a:r>
              <a:rPr lang="vi-VN" sz="2400" i="1" dirty="0">
                <a:latin typeface="Times New Roman" panose="02020603050405020304" pitchFamily="18" charset="0"/>
                <a:cs typeface="Times New Roman" panose="02020603050405020304" pitchFamily="18" charset="0"/>
              </a:rPr>
              <a:t>Trình bày quan điểm của em về </a:t>
            </a:r>
            <a:r>
              <a:rPr lang="vi-VN"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	Việc vận dụng phong cách Lập thể/ Hoặc biểu hiện trong sản phẩm mĩ thuật của bạn.</a:t>
            </a:r>
          </a:p>
          <a:p>
            <a:r>
              <a:rPr lang="vi-VN" sz="2400" dirty="0">
                <a:latin typeface="Times New Roman" panose="02020603050405020304" pitchFamily="18" charset="0"/>
                <a:cs typeface="Times New Roman" panose="02020603050405020304" pitchFamily="18" charset="0"/>
              </a:rPr>
              <a:t>	Đặc điểm về màu sắc, chủ đề, chất liệu trong tác phẩm của bạn</a:t>
            </a:r>
          </a:p>
          <a:p>
            <a:r>
              <a:rPr lang="vi-VN" sz="2400" dirty="0">
                <a:latin typeface="Times New Roman" panose="02020603050405020304" pitchFamily="18" charset="0"/>
                <a:cs typeface="Times New Roman" panose="02020603050405020304" pitchFamily="18" charset="0"/>
              </a:rPr>
              <a:t>	Phân tích sự tương đồng và khác biệt giữa 2 tác phẩm Lập thể hoặc biểu hiện</a:t>
            </a:r>
          </a:p>
        </p:txBody>
      </p:sp>
    </p:spTree>
    <p:extLst>
      <p:ext uri="{BB962C8B-B14F-4D97-AF65-F5344CB8AC3E}">
        <p14:creationId xmlns:p14="http://schemas.microsoft.com/office/powerpoint/2010/main" val="1931971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3558" y="374134"/>
            <a:ext cx="4479240" cy="830997"/>
          </a:xfrm>
          <a:prstGeom prst="rect">
            <a:avLst/>
          </a:prstGeom>
        </p:spPr>
        <p:txBody>
          <a:bodyPr wrap="none">
            <a:spAutoFit/>
          </a:bodyPr>
          <a:lstStyle/>
          <a:p>
            <a:r>
              <a:rPr lang="en-US" sz="4800" b="1" dirty="0">
                <a:solidFill>
                  <a:srgbClr val="C00000"/>
                </a:solidFill>
                <a:latin typeface="Times New Roman" panose="02020603050405020304" pitchFamily="18" charset="0"/>
                <a:cs typeface="Times New Roman" panose="02020603050405020304" pitchFamily="18" charset="0"/>
              </a:rPr>
              <a:t>IV/ VẬN </a:t>
            </a:r>
            <a:r>
              <a:rPr lang="en-US" sz="4400" b="1" dirty="0">
                <a:solidFill>
                  <a:srgbClr val="C00000"/>
                </a:solidFill>
                <a:latin typeface="Times New Roman" panose="02020603050405020304" pitchFamily="18" charset="0"/>
                <a:cs typeface="Times New Roman" panose="02020603050405020304" pitchFamily="18" charset="0"/>
              </a:rPr>
              <a:t>DỤNG</a:t>
            </a:r>
            <a:endParaRPr lang="vi-VN" sz="4400" dirty="0"/>
          </a:p>
        </p:txBody>
      </p:sp>
      <p:pic>
        <p:nvPicPr>
          <p:cNvPr id="7" name="Picture 6"/>
          <p:cNvPicPr>
            <a:picLocks noChangeAspect="1"/>
          </p:cNvPicPr>
          <p:nvPr/>
        </p:nvPicPr>
        <p:blipFill>
          <a:blip r:embed="rId2"/>
          <a:stretch>
            <a:fillRect/>
          </a:stretch>
        </p:blipFill>
        <p:spPr>
          <a:xfrm>
            <a:off x="6977066" y="1968373"/>
            <a:ext cx="3414056" cy="2804403"/>
          </a:xfrm>
          <a:prstGeom prst="rect">
            <a:avLst/>
          </a:prstGeom>
        </p:spPr>
      </p:pic>
      <p:pic>
        <p:nvPicPr>
          <p:cNvPr id="8" name="Picture 7"/>
          <p:cNvPicPr>
            <a:picLocks noChangeAspect="1"/>
          </p:cNvPicPr>
          <p:nvPr/>
        </p:nvPicPr>
        <p:blipFill>
          <a:blip r:embed="rId3"/>
          <a:stretch>
            <a:fillRect/>
          </a:stretch>
        </p:blipFill>
        <p:spPr>
          <a:xfrm>
            <a:off x="9055099" y="4334682"/>
            <a:ext cx="2992111" cy="2313229"/>
          </a:xfrm>
          <a:prstGeom prst="rect">
            <a:avLst/>
          </a:prstGeom>
        </p:spPr>
      </p:pic>
      <p:sp>
        <p:nvSpPr>
          <p:cNvPr id="9" name="Rectangle 8"/>
          <p:cNvSpPr/>
          <p:nvPr/>
        </p:nvSpPr>
        <p:spPr>
          <a:xfrm>
            <a:off x="708956" y="1137376"/>
            <a:ext cx="10962344" cy="830997"/>
          </a:xfrm>
          <a:prstGeom prst="rect">
            <a:avLst/>
          </a:prstGeom>
        </p:spPr>
        <p:txBody>
          <a:bodyPr wrap="square">
            <a:spAutoFit/>
          </a:bodyPr>
          <a:lstStyle/>
          <a:p>
            <a:r>
              <a:rPr lang="en-US" sz="2400" b="1" dirty="0">
                <a:solidFill>
                  <a:schemeClr val="accent4">
                    <a:lumMod val="50000"/>
                  </a:schemeClr>
                </a:solidFill>
                <a:latin typeface="Times New Roman" panose="02020603050405020304" pitchFamily="18" charset="0"/>
                <a:cs typeface="Times New Roman" panose="02020603050405020304" pitchFamily="18" charset="0"/>
              </a:rPr>
              <a:t>Sưu tầm sách báo, internet.. Giới thiệu về cuộc đời và sự nghiệp của họa sĩ biểu hiện </a:t>
            </a:r>
            <a:r>
              <a:rPr lang="en-US" sz="2400" b="1" dirty="0" err="1">
                <a:solidFill>
                  <a:schemeClr val="accent4">
                    <a:lumMod val="50000"/>
                  </a:schemeClr>
                </a:solidFill>
                <a:latin typeface="Times New Roman" panose="02020603050405020304" pitchFamily="18" charset="0"/>
                <a:cs typeface="Times New Roman" panose="02020603050405020304" pitchFamily="18" charset="0"/>
              </a:rPr>
              <a:t>Edvard</a:t>
            </a:r>
            <a:r>
              <a:rPr lang="en-US" sz="2400" b="1" dirty="0">
                <a:solidFill>
                  <a:schemeClr val="accent4">
                    <a:lumMod val="50000"/>
                  </a:schemeClr>
                </a:solidFill>
                <a:latin typeface="Times New Roman" panose="02020603050405020304" pitchFamily="18" charset="0"/>
                <a:cs typeface="Times New Roman" panose="02020603050405020304" pitchFamily="18" charset="0"/>
              </a:rPr>
              <a:t> Munch</a:t>
            </a:r>
            <a:endParaRPr lang="vi-VN" sz="2400" dirty="0"/>
          </a:p>
        </p:txBody>
      </p:sp>
      <p:pic>
        <p:nvPicPr>
          <p:cNvPr id="12" name="Picture 11"/>
          <p:cNvPicPr>
            <a:picLocks noChangeAspect="1"/>
          </p:cNvPicPr>
          <p:nvPr/>
        </p:nvPicPr>
        <p:blipFill>
          <a:blip r:embed="rId4"/>
          <a:stretch>
            <a:fillRect/>
          </a:stretch>
        </p:blipFill>
        <p:spPr>
          <a:xfrm>
            <a:off x="364087" y="1968373"/>
            <a:ext cx="6214513" cy="4363093"/>
          </a:xfrm>
          <a:prstGeom prst="rect">
            <a:avLst/>
          </a:prstGeom>
        </p:spPr>
      </p:pic>
    </p:spTree>
    <p:extLst>
      <p:ext uri="{BB962C8B-B14F-4D97-AF65-F5344CB8AC3E}">
        <p14:creationId xmlns:p14="http://schemas.microsoft.com/office/powerpoint/2010/main" val="1404826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496300" y="259888"/>
            <a:ext cx="3390877" cy="2632216"/>
          </a:xfrm>
          <a:prstGeom prst="rect">
            <a:avLst/>
          </a:prstGeom>
        </p:spPr>
      </p:pic>
      <p:pic>
        <p:nvPicPr>
          <p:cNvPr id="10" name="Picture 9"/>
          <p:cNvPicPr>
            <a:picLocks noChangeAspect="1"/>
          </p:cNvPicPr>
          <p:nvPr/>
        </p:nvPicPr>
        <p:blipFill>
          <a:blip r:embed="rId3"/>
          <a:stretch>
            <a:fillRect/>
          </a:stretch>
        </p:blipFill>
        <p:spPr>
          <a:xfrm>
            <a:off x="7723705" y="2431588"/>
            <a:ext cx="4163472" cy="4228324"/>
          </a:xfrm>
          <a:prstGeom prst="rect">
            <a:avLst/>
          </a:prstGeom>
        </p:spPr>
      </p:pic>
      <p:sp>
        <p:nvSpPr>
          <p:cNvPr id="6" name="TextBox 5"/>
          <p:cNvSpPr txBox="1"/>
          <p:nvPr/>
        </p:nvSpPr>
        <p:spPr>
          <a:xfrm>
            <a:off x="495301" y="571500"/>
            <a:ext cx="5181600" cy="120032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Tìm kiếm thông tin;</a:t>
            </a:r>
          </a:p>
          <a:p>
            <a:r>
              <a:rPr lang="en-US" sz="2400" dirty="0">
                <a:latin typeface="Times New Roman" panose="02020603050405020304" pitchFamily="18" charset="0"/>
                <a:cs typeface="Times New Roman" panose="02020603050405020304" pitchFamily="18" charset="0"/>
              </a:rPr>
              <a:t>1. Gõ từ khóa tên (tác giả, tác phẩm hoặc tên của trường phái.. tìm kiếm)</a:t>
            </a:r>
            <a:endParaRPr lang="vi-VN"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22300" y="1943100"/>
            <a:ext cx="6070599" cy="3046988"/>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 Đọc các thông tin, đối chiếu với nội dung cần tìm để đối chiếu kết quả.</a:t>
            </a:r>
          </a:p>
          <a:p>
            <a:r>
              <a:rPr lang="en-US" sz="2400" dirty="0">
                <a:solidFill>
                  <a:srgbClr val="C00000"/>
                </a:solidFill>
                <a:latin typeface="Times New Roman" panose="02020603050405020304" pitchFamily="18" charset="0"/>
                <a:cs typeface="Times New Roman" panose="02020603050405020304" pitchFamily="18" charset="0"/>
              </a:rPr>
              <a:t>Lưu ý;</a:t>
            </a:r>
            <a:r>
              <a:rPr lang="en-US" sz="2400" dirty="0">
                <a:latin typeface="Times New Roman" panose="02020603050405020304" pitchFamily="18" charset="0"/>
                <a:cs typeface="Times New Roman" panose="02020603050405020304" pitchFamily="18" charset="0"/>
              </a:rPr>
              <a:t> Đôi khi trang web có cả tiếng nước ngoài ( tiếng Anh) . </a:t>
            </a:r>
            <a:r>
              <a:rPr lang="en-US" sz="2400" dirty="0" err="1">
                <a:latin typeface="Times New Roman" panose="02020603050405020304" pitchFamily="18" charset="0"/>
                <a:cs typeface="Times New Roman" panose="02020603050405020304" pitchFamily="18" charset="0"/>
              </a:rPr>
              <a:t>Coppy</a:t>
            </a:r>
            <a:r>
              <a:rPr lang="en-US" sz="2400" dirty="0">
                <a:latin typeface="Times New Roman" panose="02020603050405020304" pitchFamily="18" charset="0"/>
                <a:cs typeface="Times New Roman" panose="02020603050405020304" pitchFamily="18" charset="0"/>
              </a:rPr>
              <a:t> văn bản, dán vào nội dung dịch từ tiếng Anh sang tiếng Việt. Ta sẽ có nội dung cần tìm.</a:t>
            </a:r>
          </a:p>
          <a:p>
            <a:r>
              <a:rPr lang="en-US" sz="2400" dirty="0">
                <a:latin typeface="Times New Roman" panose="02020603050405020304" pitchFamily="18" charset="0"/>
                <a:cs typeface="Times New Roman" panose="02020603050405020304" pitchFamily="18" charset="0"/>
              </a:rPr>
              <a:t>3. Biên tập hình ảnh và thông tin sưu tầm để làm bài viết hoặc bài trình chiếu.</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0578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72969" y="-152400"/>
            <a:ext cx="12050486" cy="7418151"/>
          </a:xfrm>
          <a:prstGeom prst="rect">
            <a:avLst/>
          </a:prstGeom>
        </p:spPr>
      </p:pic>
      <p:sp>
        <p:nvSpPr>
          <p:cNvPr id="5" name="TextBox 4"/>
          <p:cNvSpPr txBox="1"/>
          <p:nvPr/>
        </p:nvSpPr>
        <p:spPr>
          <a:xfrm>
            <a:off x="957266" y="1779877"/>
            <a:ext cx="4647176"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Quan sát hình ảnh tư liệu để nắm bắt đặc điểm của trường phái hội họa Biểu hiện và Lập thể.</a:t>
            </a:r>
          </a:p>
          <a:p>
            <a:endParaRPr lang="vi-VN"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25282" y="3097953"/>
            <a:ext cx="4663168"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 Thảo luận đánh giá về </a:t>
            </a:r>
            <a:r>
              <a:rPr lang="vi-VN" sz="2400" dirty="0">
                <a:latin typeface="Times New Roman" panose="02020603050405020304" pitchFamily="18" charset="0"/>
                <a:cs typeface="Times New Roman" panose="02020603050405020304" pitchFamily="18" charset="0"/>
              </a:rPr>
              <a:t>màu sắc hình thể sự vật trong tác phẩm?</a:t>
            </a:r>
          </a:p>
          <a:p>
            <a:r>
              <a:rPr lang="en-US" sz="2400" dirty="0">
                <a:latin typeface="Times New Roman" panose="02020603050405020304" pitchFamily="18" charset="0"/>
                <a:cs typeface="Times New Roman" panose="02020603050405020304" pitchFamily="18" charset="0"/>
              </a:rPr>
              <a:t>Không gian và bút pháp?</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925282" y="4461397"/>
            <a:ext cx="4663167"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3. Tìm hiểu về cách thực hiện sản phẩm mĩ thuật theo phong cách Lập thể hoặc biểu hiện..</a:t>
            </a:r>
            <a:endParaRPr lang="vi-VN"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952274" y="1783741"/>
            <a:ext cx="5891893" cy="2677656"/>
          </a:xfrm>
          <a:prstGeom prst="rect">
            <a:avLst/>
          </a:prstGeom>
          <a:noFill/>
        </p:spPr>
        <p:txBody>
          <a:bodyPr wrap="square" rtlCol="0">
            <a:spAutoFit/>
          </a:bodyPr>
          <a:lstStyle/>
          <a:p>
            <a:r>
              <a:rPr lang="en-US" sz="2400" b="1" i="1" u="sng" dirty="0">
                <a:latin typeface="Times New Roman" panose="02020603050405020304" pitchFamily="18" charset="0"/>
                <a:cs typeface="Times New Roman" panose="02020603050405020304" pitchFamily="18" charset="0"/>
              </a:rPr>
              <a:t>*Quy tắc làm việc khi trình bày thảo luận và nhận xét kết quả</a:t>
            </a:r>
          </a:p>
          <a:p>
            <a:r>
              <a:rPr lang="en-US" sz="2400" dirty="0">
                <a:latin typeface="Times New Roman" panose="02020603050405020304" pitchFamily="18" charset="0"/>
                <a:cs typeface="Times New Roman" panose="02020603050405020304" pitchFamily="18" charset="0"/>
              </a:rPr>
              <a:t> Đại diện các nhóm trình bày, chia sẻ phần tìm hiểu và phân tích tác phẩm</a:t>
            </a:r>
          </a:p>
          <a:p>
            <a:r>
              <a:rPr lang="en-US" sz="2400" dirty="0">
                <a:latin typeface="Times New Roman" panose="02020603050405020304" pitchFamily="18" charset="0"/>
                <a:cs typeface="Times New Roman" panose="02020603050405020304" pitchFamily="18" charset="0"/>
              </a:rPr>
              <a:t> Các tổ, các cá nhân theo dõi và đánh giá nhận xét kết quả cho nhau.</a:t>
            </a:r>
          </a:p>
          <a:p>
            <a:endParaRPr lang="en-US" sz="2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925282" y="5680660"/>
            <a:ext cx="466316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4. Chia sẻ nhận xét..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01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4500" y="70276"/>
            <a:ext cx="6667500" cy="6787724"/>
          </a:xfrm>
          <a:prstGeom prst="rect">
            <a:avLst/>
          </a:prstGeom>
        </p:spPr>
      </p:pic>
      <p:sp>
        <p:nvSpPr>
          <p:cNvPr id="7" name="Rectangle 6"/>
          <p:cNvSpPr/>
          <p:nvPr/>
        </p:nvSpPr>
        <p:spPr>
          <a:xfrm>
            <a:off x="377511" y="285234"/>
            <a:ext cx="5045389" cy="4708981"/>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Trình bày viết;</a:t>
            </a:r>
          </a:p>
          <a:p>
            <a:pPr>
              <a:lnSpc>
                <a:spcPct val="150000"/>
              </a:lnSpc>
            </a:pPr>
            <a:r>
              <a:rPr lang="en-US" sz="2400" b="1" dirty="0">
                <a:latin typeface="Times New Roman" panose="02020603050405020304" pitchFamily="18" charset="0"/>
                <a:cs typeface="Times New Roman" panose="02020603050405020304" pitchFamily="18" charset="0"/>
              </a:rPr>
              <a:t>1/Khuyến khích sử dụng hình ảnh minh họa cho bài viết (cắt dán hình ảnh sưu tầm được).</a:t>
            </a:r>
          </a:p>
          <a:p>
            <a:pPr>
              <a:lnSpc>
                <a:spcPct val="150000"/>
              </a:lnSpc>
            </a:pPr>
            <a:r>
              <a:rPr lang="en-US" sz="2400" b="1" dirty="0">
                <a:latin typeface="Times New Roman" panose="02020603050405020304" pitchFamily="18" charset="0"/>
                <a:cs typeface="Times New Roman" panose="02020603050405020304" pitchFamily="18" charset="0"/>
              </a:rPr>
              <a:t>2/Viết tiêu đề ( chữ cần to, rõ)</a:t>
            </a:r>
          </a:p>
          <a:p>
            <a:pPr>
              <a:lnSpc>
                <a:spcPct val="150000"/>
              </a:lnSpc>
            </a:pPr>
            <a:r>
              <a:rPr lang="en-US" sz="2400" b="1" dirty="0">
                <a:latin typeface="Times New Roman" panose="02020603050405020304" pitchFamily="18" charset="0"/>
                <a:cs typeface="Times New Roman" panose="02020603050405020304" pitchFamily="18" charset="0"/>
              </a:rPr>
              <a:t>3/Một số thông tin về tác giả.</a:t>
            </a:r>
          </a:p>
          <a:p>
            <a:pPr>
              <a:lnSpc>
                <a:spcPct val="150000"/>
              </a:lnSpc>
            </a:pPr>
            <a:r>
              <a:rPr lang="en-US" sz="2400" b="1" dirty="0">
                <a:latin typeface="Times New Roman" panose="02020603050405020304" pitchFamily="18" charset="0"/>
                <a:cs typeface="Times New Roman" panose="02020603050405020304" pitchFamily="18" charset="0"/>
              </a:rPr>
              <a:t>4/Thông tin về tác phẩm em tìm được theo gợi ý ở hình bên</a:t>
            </a:r>
          </a:p>
          <a:p>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5125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5742" y="261619"/>
            <a:ext cx="11375557" cy="6353523"/>
          </a:xfrm>
          <a:prstGeom prst="rect">
            <a:avLst/>
          </a:prstGeom>
        </p:spPr>
      </p:pic>
      <p:sp>
        <p:nvSpPr>
          <p:cNvPr id="6" name="Rectangle 5"/>
          <p:cNvSpPr/>
          <p:nvPr/>
        </p:nvSpPr>
        <p:spPr>
          <a:xfrm>
            <a:off x="3519384" y="805934"/>
            <a:ext cx="2464136" cy="769441"/>
          </a:xfrm>
          <a:prstGeom prst="rect">
            <a:avLst/>
          </a:prstGeom>
        </p:spPr>
        <p:txBody>
          <a:bodyPr wrap="none">
            <a:spAutoFit/>
          </a:bodyPr>
          <a:lstStyle/>
          <a:p>
            <a:r>
              <a:rPr lang="vi-VN" sz="4400" u="sng" dirty="0">
                <a:solidFill>
                  <a:srgbClr val="C00000"/>
                </a:solidFill>
              </a:rPr>
              <a:t>Dặn dò:</a:t>
            </a:r>
          </a:p>
        </p:txBody>
      </p:sp>
    </p:spTree>
    <p:extLst>
      <p:ext uri="{BB962C8B-B14F-4D97-AF65-F5344CB8AC3E}">
        <p14:creationId xmlns:p14="http://schemas.microsoft.com/office/powerpoint/2010/main" val="900763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935755"/>
          </a:xfrm>
          <a:prstGeom prst="rect">
            <a:avLst/>
          </a:prstGeom>
        </p:spPr>
      </p:pic>
      <p:pic>
        <p:nvPicPr>
          <p:cNvPr id="4" name="Picture 3"/>
          <p:cNvPicPr>
            <a:picLocks noChangeAspect="1"/>
          </p:cNvPicPr>
          <p:nvPr/>
        </p:nvPicPr>
        <p:blipFill>
          <a:blip r:embed="rId3"/>
          <a:stretch>
            <a:fillRect/>
          </a:stretch>
        </p:blipFill>
        <p:spPr>
          <a:xfrm>
            <a:off x="0" y="0"/>
            <a:ext cx="12342278" cy="6974017"/>
          </a:xfrm>
          <a:prstGeom prst="rect">
            <a:avLst/>
          </a:prstGeom>
        </p:spPr>
      </p:pic>
    </p:spTree>
    <p:extLst>
      <p:ext uri="{BB962C8B-B14F-4D97-AF65-F5344CB8AC3E}">
        <p14:creationId xmlns:p14="http://schemas.microsoft.com/office/powerpoint/2010/main" val="28033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93054" y="753035"/>
            <a:ext cx="4733364" cy="3636085"/>
          </a:xfrm>
          <a:prstGeom prst="rect">
            <a:avLst/>
          </a:prstGeom>
        </p:spPr>
      </p:pic>
      <p:sp>
        <p:nvSpPr>
          <p:cNvPr id="6" name="Rectangle 5"/>
          <p:cNvSpPr/>
          <p:nvPr/>
        </p:nvSpPr>
        <p:spPr>
          <a:xfrm>
            <a:off x="896400" y="4647303"/>
            <a:ext cx="10126672" cy="1200329"/>
          </a:xfrm>
          <a:prstGeom prst="rect">
            <a:avLst/>
          </a:prstGeom>
          <a:solidFill>
            <a:srgbClr val="FFFF00"/>
          </a:solidFill>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Em hãy chọn mảnh ghép bất kì, để trả lời câu hỏi. Mỗi câu hỏi tưởng ứng với một ô mảnh ghép.</a:t>
            </a:r>
          </a:p>
          <a:p>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32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1)">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90011" y="4140227"/>
            <a:ext cx="10126672" cy="461665"/>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1/Họa sĩ Ấn tượng thường yêu thích vẽ về đề tài nào?</a:t>
            </a:r>
          </a:p>
        </p:txBody>
      </p:sp>
      <p:pic>
        <p:nvPicPr>
          <p:cNvPr id="8" name="Picture 7"/>
          <p:cNvPicPr>
            <a:picLocks noChangeAspect="1"/>
          </p:cNvPicPr>
          <p:nvPr/>
        </p:nvPicPr>
        <p:blipFill>
          <a:blip r:embed="rId2"/>
          <a:stretch>
            <a:fillRect/>
          </a:stretch>
        </p:blipFill>
        <p:spPr>
          <a:xfrm>
            <a:off x="7287945" y="453098"/>
            <a:ext cx="2901351" cy="3163308"/>
          </a:xfrm>
          <a:prstGeom prst="rect">
            <a:avLst/>
          </a:prstGeom>
        </p:spPr>
      </p:pic>
      <p:pic>
        <p:nvPicPr>
          <p:cNvPr id="11" name="Picture 10"/>
          <p:cNvPicPr>
            <a:picLocks noChangeAspect="1"/>
          </p:cNvPicPr>
          <p:nvPr/>
        </p:nvPicPr>
        <p:blipFill>
          <a:blip r:embed="rId3"/>
          <a:stretch>
            <a:fillRect/>
          </a:stretch>
        </p:blipFill>
        <p:spPr>
          <a:xfrm>
            <a:off x="1634829" y="493310"/>
            <a:ext cx="2818838" cy="2984900"/>
          </a:xfrm>
          <a:prstGeom prst="rect">
            <a:avLst/>
          </a:prstGeom>
        </p:spPr>
      </p:pic>
      <p:pic>
        <p:nvPicPr>
          <p:cNvPr id="12" name="Picture 11"/>
          <p:cNvPicPr>
            <a:picLocks noChangeAspect="1"/>
          </p:cNvPicPr>
          <p:nvPr/>
        </p:nvPicPr>
        <p:blipFill>
          <a:blip r:embed="rId4"/>
          <a:stretch>
            <a:fillRect/>
          </a:stretch>
        </p:blipFill>
        <p:spPr>
          <a:xfrm>
            <a:off x="1634829" y="471767"/>
            <a:ext cx="2931832" cy="3151905"/>
          </a:xfrm>
          <a:prstGeom prst="rect">
            <a:avLst/>
          </a:prstGeom>
        </p:spPr>
      </p:pic>
      <p:pic>
        <p:nvPicPr>
          <p:cNvPr id="13" name="Picture 12"/>
          <p:cNvPicPr>
            <a:picLocks noChangeAspect="1"/>
          </p:cNvPicPr>
          <p:nvPr/>
        </p:nvPicPr>
        <p:blipFill>
          <a:blip r:embed="rId5"/>
          <a:stretch>
            <a:fillRect/>
          </a:stretch>
        </p:blipFill>
        <p:spPr>
          <a:xfrm>
            <a:off x="4679654" y="453099"/>
            <a:ext cx="2122591" cy="2984899"/>
          </a:xfrm>
          <a:prstGeom prst="rect">
            <a:avLst/>
          </a:prstGeom>
        </p:spPr>
      </p:pic>
      <p:sp>
        <p:nvSpPr>
          <p:cNvPr id="14" name="Rectangle 13"/>
          <p:cNvSpPr/>
          <p:nvPr/>
        </p:nvSpPr>
        <p:spPr>
          <a:xfrm>
            <a:off x="4675749" y="453098"/>
            <a:ext cx="2122591" cy="31446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VnBodoniH" panose="020B7200000000000000" pitchFamily="34" charset="0"/>
              </a:rPr>
              <a:t>2</a:t>
            </a:r>
            <a:endParaRPr lang="vi-VN" sz="3600" dirty="0"/>
          </a:p>
        </p:txBody>
      </p:sp>
      <p:pic>
        <p:nvPicPr>
          <p:cNvPr id="15" name="Picture 14"/>
          <p:cNvPicPr>
            <a:picLocks noChangeAspect="1"/>
          </p:cNvPicPr>
          <p:nvPr/>
        </p:nvPicPr>
        <p:blipFill>
          <a:blip r:embed="rId6"/>
          <a:stretch>
            <a:fillRect/>
          </a:stretch>
        </p:blipFill>
        <p:spPr>
          <a:xfrm>
            <a:off x="7305411" y="482990"/>
            <a:ext cx="2866417" cy="3158002"/>
          </a:xfrm>
          <a:prstGeom prst="rect">
            <a:avLst/>
          </a:prstGeom>
        </p:spPr>
      </p:pic>
      <p:sp>
        <p:nvSpPr>
          <p:cNvPr id="17" name="Rectangle 16"/>
          <p:cNvSpPr/>
          <p:nvPr/>
        </p:nvSpPr>
        <p:spPr>
          <a:xfrm>
            <a:off x="690011" y="4800600"/>
            <a:ext cx="10438680" cy="461665"/>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2/Đặc trưng dễ nhận thấy nhất bút pháp  trong tranh  Ấn tượng?</a:t>
            </a:r>
          </a:p>
        </p:txBody>
      </p:sp>
      <p:sp>
        <p:nvSpPr>
          <p:cNvPr id="18" name="Rectangle 17"/>
          <p:cNvSpPr/>
          <p:nvPr/>
        </p:nvSpPr>
        <p:spPr>
          <a:xfrm>
            <a:off x="690011" y="5460973"/>
            <a:ext cx="10438680" cy="461665"/>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3/ Trong các hình ảnh này em nhận ra hình ảnh tác phẩm của họa sĩ nổi tiếng nào?</a:t>
            </a:r>
          </a:p>
        </p:txBody>
      </p:sp>
    </p:spTree>
    <p:extLst>
      <p:ext uri="{BB962C8B-B14F-4D97-AF65-F5344CB8AC3E}">
        <p14:creationId xmlns:p14="http://schemas.microsoft.com/office/powerpoint/2010/main" val="39718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6"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15"/>
                                        </p:tgtEl>
                                        <p:attrNameLst>
                                          <p:attrName>ppt_w</p:attrName>
                                        </p:attrNameLst>
                                      </p:cBhvr>
                                      <p:tavLst>
                                        <p:tav tm="0">
                                          <p:val>
                                            <p:strVal val="ppt_w"/>
                                          </p:val>
                                        </p:tav>
                                        <p:tav tm="100000">
                                          <p:val>
                                            <p:fltVal val="0"/>
                                          </p:val>
                                        </p:tav>
                                      </p:tavLst>
                                    </p:anim>
                                    <p:anim calcmode="lin" valueType="num">
                                      <p:cBhvr>
                                        <p:cTn id="23" dur="1000"/>
                                        <p:tgtEl>
                                          <p:spTgt spid="15"/>
                                        </p:tgtEl>
                                        <p:attrNameLst>
                                          <p:attrName>ppt_h</p:attrName>
                                        </p:attrNameLst>
                                      </p:cBhvr>
                                      <p:tavLst>
                                        <p:tav tm="0">
                                          <p:val>
                                            <p:strVal val="ppt_h"/>
                                          </p:val>
                                        </p:tav>
                                        <p:tav tm="100000">
                                          <p:val>
                                            <p:fltVal val="0"/>
                                          </p:val>
                                        </p:tav>
                                      </p:tavLst>
                                    </p:anim>
                                    <p:anim calcmode="lin" valueType="num">
                                      <p:cBhvr>
                                        <p:cTn id="24" dur="1000"/>
                                        <p:tgtEl>
                                          <p:spTgt spid="15"/>
                                        </p:tgtEl>
                                        <p:attrNameLst>
                                          <p:attrName>style.rotation</p:attrName>
                                        </p:attrNameLst>
                                      </p:cBhvr>
                                      <p:tavLst>
                                        <p:tav tm="0">
                                          <p:val>
                                            <p:fltVal val="0"/>
                                          </p:val>
                                        </p:tav>
                                        <p:tav tm="100000">
                                          <p:val>
                                            <p:fltVal val="90"/>
                                          </p:val>
                                        </p:tav>
                                      </p:tavLst>
                                    </p:anim>
                                    <p:animEffect transition="out" filter="fade">
                                      <p:cBhvr>
                                        <p:cTn id="25" dur="1000"/>
                                        <p:tgtEl>
                                          <p:spTgt spid="15"/>
                                        </p:tgtEl>
                                      </p:cBhvr>
                                    </p:animEffect>
                                    <p:set>
                                      <p:cBhvr>
                                        <p:cTn id="26" dur="1" fill="hold">
                                          <p:stCondLst>
                                            <p:cond delay="999"/>
                                          </p:stCondLst>
                                        </p:cTn>
                                        <p:tgtEl>
                                          <p:spTgt spid="15"/>
                                        </p:tgtEl>
                                        <p:attrNameLst>
                                          <p:attrName>style.visibility</p:attrName>
                                        </p:attrNameLst>
                                      </p:cBhvr>
                                      <p:to>
                                        <p:strVal val="hidden"/>
                                      </p:to>
                                    </p:set>
                                  </p:childTnLst>
                                </p:cTn>
                              </p:par>
                              <p:par>
                                <p:cTn id="27" presetID="6"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07894" y="522745"/>
            <a:ext cx="5528821" cy="535531"/>
          </a:xfrm>
          <a:prstGeom prst="rect">
            <a:avLst/>
          </a:prstGeom>
          <a:noFill/>
        </p:spPr>
        <p:txBody>
          <a:bodyPr wrap="none" rtlCol="0">
            <a:spAutoFit/>
          </a:bodyPr>
          <a:lstStyle/>
          <a:p>
            <a:r>
              <a:rPr lang="en-US" sz="3200" b="1" u="sng" dirty="0">
                <a:solidFill>
                  <a:srgbClr val="C00000"/>
                </a:solidFill>
                <a:latin typeface="Times New Roman" panose="02020603050405020304" pitchFamily="18" charset="0"/>
                <a:cs typeface="Times New Roman" panose="02020603050405020304" pitchFamily="18" charset="0"/>
              </a:rPr>
              <a:t>I/ QUAN SÁT- NHẬN THỨC</a:t>
            </a:r>
            <a:r>
              <a:rPr lang="en-US" sz="3200" b="1" dirty="0">
                <a:solidFill>
                  <a:srgbClr val="C00000"/>
                </a:solidFill>
                <a:latin typeface="Times New Roman" panose="02020603050405020304" pitchFamily="18" charset="0"/>
                <a:cs typeface="Times New Roman" panose="02020603050405020304" pitchFamily="18" charset="0"/>
              </a:rPr>
              <a:t>:</a:t>
            </a:r>
            <a:endParaRPr lang="vi-VN" sz="3200" b="1" dirty="0">
              <a:solidFill>
                <a:srgbClr val="C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90011" y="1536876"/>
            <a:ext cx="10126672" cy="3046988"/>
          </a:xfrm>
          <a:prstGeom prst="rect">
            <a:avLst/>
          </a:prstGeom>
        </p:spPr>
        <p:txBody>
          <a:bodyPr wrap="square">
            <a:spAutoFit/>
          </a:bodyPr>
          <a:lstStyle/>
          <a:p>
            <a:pPr marL="342900" indent="-342900">
              <a:buFont typeface="Wingdings" panose="05000000000000000000" pitchFamily="2" charset="2"/>
              <a:buChar char="q"/>
            </a:pPr>
            <a:r>
              <a:rPr lang="vi-VN" sz="2400" dirty="0">
                <a:latin typeface="Times New Roman" panose="02020603050405020304" pitchFamily="18" charset="0"/>
                <a:cs typeface="Times New Roman" panose="02020603050405020304" pitchFamily="18" charset="0"/>
              </a:rPr>
              <a:t>Tìm hiểu về một số tác phẩm tiêu biểu của một số tác giả trường phái  Biểu hiện và trường phái Lập thể thông qua quan sát và phân tích tác phẩm</a:t>
            </a:r>
          </a:p>
          <a:p>
            <a:pPr marL="342900" indent="-342900">
              <a:buFont typeface="Wingdings" panose="05000000000000000000" pitchFamily="2" charset="2"/>
              <a:buChar char="q"/>
            </a:pPr>
            <a:endParaRPr lang="vi-VN"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vi-VN" sz="2400" dirty="0">
                <a:latin typeface="Times New Roman" panose="02020603050405020304" pitchFamily="18" charset="0"/>
                <a:cs typeface="Times New Roman" panose="02020603050405020304" pitchFamily="18" charset="0"/>
              </a:rPr>
              <a:t>Nhóm 1 &amp; nhóm 2 cùng thảo luận và phân tích về </a:t>
            </a:r>
            <a:r>
              <a:rPr lang="vi-VN" sz="2400" b="1" dirty="0">
                <a:solidFill>
                  <a:srgbClr val="C00000"/>
                </a:solidFill>
                <a:latin typeface="Times New Roman" panose="02020603050405020304" pitchFamily="18" charset="0"/>
                <a:cs typeface="Times New Roman" panose="02020603050405020304" pitchFamily="18" charset="0"/>
              </a:rPr>
              <a:t>Tác phẩm “Tình yêu và nỗi nhớ”- Edvard Munch</a:t>
            </a:r>
            <a:br>
              <a:rPr lang="vi-VN" sz="2400" b="1" dirty="0">
                <a:solidFill>
                  <a:srgbClr val="C00000"/>
                </a:solidFill>
                <a:latin typeface="Times New Roman" panose="02020603050405020304" pitchFamily="18" charset="0"/>
                <a:cs typeface="Times New Roman" panose="02020603050405020304" pitchFamily="18" charset="0"/>
              </a:rPr>
            </a:br>
            <a:endParaRPr lang="vi-VN" sz="2400" b="1" dirty="0">
              <a:solidFill>
                <a:srgbClr val="C00000"/>
              </a:solidFill>
            </a:endParaRPr>
          </a:p>
          <a:p>
            <a:pPr marL="342900" indent="-342900">
              <a:buFont typeface="Wingdings" panose="05000000000000000000" pitchFamily="2" charset="2"/>
              <a:buChar char="q"/>
            </a:pPr>
            <a:r>
              <a:rPr lang="vi-VN" sz="2400" dirty="0">
                <a:latin typeface="Times New Roman" panose="02020603050405020304" pitchFamily="18" charset="0"/>
                <a:cs typeface="Times New Roman" panose="02020603050405020304" pitchFamily="18" charset="0"/>
              </a:rPr>
              <a:t>Nhóm 3 &amp; nhóm 4 cùng thảo luận và phân tích về </a:t>
            </a:r>
            <a:r>
              <a:rPr lang="vi-VN" sz="2400" b="1" dirty="0">
                <a:solidFill>
                  <a:srgbClr val="C00000"/>
                </a:solidFill>
                <a:latin typeface="Times New Roman" panose="02020603050405020304" pitchFamily="18" charset="0"/>
                <a:cs typeface="Times New Roman" panose="02020603050405020304" pitchFamily="18" charset="0"/>
              </a:rPr>
              <a:t>Tác phẩm </a:t>
            </a:r>
            <a:r>
              <a:rPr lang="en-US" sz="2400" b="1" dirty="0">
                <a:solidFill>
                  <a:srgbClr val="C00000"/>
                </a:solidFill>
                <a:latin typeface="Times New Roman" panose="02020603050405020304" pitchFamily="18" charset="0"/>
                <a:cs typeface="Times New Roman" panose="02020603050405020304" pitchFamily="18" charset="0"/>
              </a:rPr>
              <a:t>“Guernica” - Picasso </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2323652" y="5268382"/>
            <a:ext cx="4832872" cy="1371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endParaRPr lang="vi-VN" sz="3200" b="1" dirty="0">
              <a:solidFill>
                <a:srgbClr val="C00000"/>
              </a:solidFill>
            </a:endParaRPr>
          </a:p>
        </p:txBody>
      </p:sp>
    </p:spTree>
    <p:extLst>
      <p:ext uri="{BB962C8B-B14F-4D97-AF65-F5344CB8AC3E}">
        <p14:creationId xmlns:p14="http://schemas.microsoft.com/office/powerpoint/2010/main" val="280153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3024" y="106231"/>
            <a:ext cx="11933713" cy="6751769"/>
          </a:xfrm>
          <a:prstGeom prst="rect">
            <a:avLst/>
          </a:prstGeom>
        </p:spPr>
      </p:pic>
    </p:spTree>
    <p:extLst>
      <p:ext uri="{BB962C8B-B14F-4D97-AF65-F5344CB8AC3E}">
        <p14:creationId xmlns:p14="http://schemas.microsoft.com/office/powerpoint/2010/main" val="2325460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3529473907"/>
              </p:ext>
            </p:extLst>
          </p:nvPr>
        </p:nvGraphicFramePr>
        <p:xfrm>
          <a:off x="74253" y="74408"/>
          <a:ext cx="11386970" cy="6729804"/>
        </p:xfrm>
        <a:graphic>
          <a:graphicData uri="http://schemas.openxmlformats.org/drawingml/2006/table">
            <a:tbl>
              <a:tblPr firstRow="1" bandRow="1">
                <a:tableStyleId>{5C22544A-7EE6-4342-B048-85BDC9FD1C3A}</a:tableStyleId>
              </a:tblPr>
              <a:tblGrid>
                <a:gridCol w="5277676">
                  <a:extLst>
                    <a:ext uri="{9D8B030D-6E8A-4147-A177-3AD203B41FA5}">
                      <a16:colId xmlns:a16="http://schemas.microsoft.com/office/drawing/2014/main" val="2368455302"/>
                    </a:ext>
                  </a:extLst>
                </a:gridCol>
                <a:gridCol w="6109294">
                  <a:extLst>
                    <a:ext uri="{9D8B030D-6E8A-4147-A177-3AD203B41FA5}">
                      <a16:colId xmlns:a16="http://schemas.microsoft.com/office/drawing/2014/main" val="520618845"/>
                    </a:ext>
                  </a:extLst>
                </a:gridCol>
              </a:tblGrid>
              <a:tr h="1358152">
                <a:tc>
                  <a:txBody>
                    <a:bodyPr/>
                    <a:lstStyle/>
                    <a:p>
                      <a:endParaRPr lang="vi-VN" dirty="0"/>
                    </a:p>
                  </a:txBody>
                  <a:tcPr>
                    <a:solidFill>
                      <a:schemeClr val="accent4">
                        <a:lumMod val="20000"/>
                        <a:lumOff val="80000"/>
                      </a:schemeClr>
                    </a:solidFill>
                  </a:tcPr>
                </a:tc>
                <a:tc>
                  <a:txBody>
                    <a:bodyPr/>
                    <a:lstStyle/>
                    <a:p>
                      <a:r>
                        <a:rPr lang="en-US" sz="2800" b="1" dirty="0">
                          <a:solidFill>
                            <a:srgbClr val="C00000"/>
                          </a:solidFill>
                          <a:latin typeface="Times New Roman" panose="02020603050405020304" pitchFamily="18" charset="0"/>
                          <a:cs typeface="Times New Roman" panose="02020603050405020304" pitchFamily="18" charset="0"/>
                        </a:rPr>
                        <a:t>2/ Tác phẩm Guernica của Picasso </a:t>
                      </a:r>
                      <a:endParaRPr lang="vi-VN" sz="2800" dirty="0"/>
                    </a:p>
                  </a:txBody>
                  <a:tcPr>
                    <a:solidFill>
                      <a:schemeClr val="bg2">
                        <a:lumMod val="90000"/>
                      </a:schemeClr>
                    </a:solidFill>
                  </a:tcPr>
                </a:tc>
                <a:extLst>
                  <a:ext uri="{0D108BD9-81ED-4DB2-BD59-A6C34878D82A}">
                    <a16:rowId xmlns:a16="http://schemas.microsoft.com/office/drawing/2014/main" val="2022146534"/>
                  </a:ext>
                </a:extLst>
              </a:tr>
              <a:tr h="3321424">
                <a:tc>
                  <a:txBody>
                    <a:bodyPr/>
                    <a:lstStyle/>
                    <a:p>
                      <a:endParaRPr lang="vi-VN" dirty="0"/>
                    </a:p>
                  </a:txBody>
                  <a:tcPr>
                    <a:noFill/>
                  </a:tcPr>
                </a:tc>
                <a:tc>
                  <a:txBody>
                    <a:bodyPr/>
                    <a:lstStyle/>
                    <a:p>
                      <a:endParaRPr lang="vi-VN" dirty="0"/>
                    </a:p>
                  </a:txBody>
                  <a:tcPr/>
                </a:tc>
                <a:extLst>
                  <a:ext uri="{0D108BD9-81ED-4DB2-BD59-A6C34878D82A}">
                    <a16:rowId xmlns:a16="http://schemas.microsoft.com/office/drawing/2014/main" val="1779685046"/>
                  </a:ext>
                </a:extLst>
              </a:tr>
              <a:tr h="2050228">
                <a:tc>
                  <a:txBody>
                    <a:bodyPr/>
                    <a:lstStyle/>
                    <a:p>
                      <a:endParaRPr lang="vi-VN" dirty="0"/>
                    </a:p>
                  </a:txBody>
                  <a:tcPr>
                    <a:solidFill>
                      <a:schemeClr val="accent4">
                        <a:lumMod val="20000"/>
                        <a:lumOff val="80000"/>
                      </a:schemeClr>
                    </a:solidFill>
                  </a:tcPr>
                </a:tc>
                <a:tc>
                  <a:txBody>
                    <a:bodyPr/>
                    <a:lstStyle/>
                    <a:p>
                      <a:endParaRPr lang="vi-VN" dirty="0"/>
                    </a:p>
                  </a:txBody>
                  <a:tcPr/>
                </a:tc>
                <a:extLst>
                  <a:ext uri="{0D108BD9-81ED-4DB2-BD59-A6C34878D82A}">
                    <a16:rowId xmlns:a16="http://schemas.microsoft.com/office/drawing/2014/main" val="1328101349"/>
                  </a:ext>
                </a:extLst>
              </a:tr>
            </a:tbl>
          </a:graphicData>
        </a:graphic>
      </p:graphicFrame>
      <p:pic>
        <p:nvPicPr>
          <p:cNvPr id="16" name="Picture 15"/>
          <p:cNvPicPr>
            <a:picLocks noChangeAspect="1"/>
          </p:cNvPicPr>
          <p:nvPr/>
        </p:nvPicPr>
        <p:blipFill>
          <a:blip r:embed="rId2"/>
          <a:stretch>
            <a:fillRect/>
          </a:stretch>
        </p:blipFill>
        <p:spPr>
          <a:xfrm>
            <a:off x="939870" y="1493268"/>
            <a:ext cx="3726260" cy="3186308"/>
          </a:xfrm>
          <a:prstGeom prst="rect">
            <a:avLst/>
          </a:prstGeom>
        </p:spPr>
      </p:pic>
      <p:sp>
        <p:nvSpPr>
          <p:cNvPr id="17" name="Content Placeholder 2"/>
          <p:cNvSpPr txBox="1">
            <a:spLocks/>
          </p:cNvSpPr>
          <p:nvPr/>
        </p:nvSpPr>
        <p:spPr>
          <a:xfrm>
            <a:off x="74252" y="4850556"/>
            <a:ext cx="4988858" cy="2007444"/>
          </a:xfrm>
          <a:prstGeom prst="rect">
            <a:avLst/>
          </a:prstGeom>
        </p:spPr>
        <p:txBody>
          <a:bodyPr vert="horz" lIns="91440" tIns="45720" rIns="91440" bIns="45720" rtlCol="0">
            <a:normAutofit fontScale="40000" lnSpcReduction="2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buFont typeface="Wingdings" panose="05000000000000000000" pitchFamily="2" charset="2"/>
              <a:buChar char="Ø"/>
            </a:pPr>
            <a:r>
              <a:rPr lang="en-US" sz="6000" dirty="0">
                <a:latin typeface="Times New Roman" panose="02020603050405020304" pitchFamily="18" charset="0"/>
                <a:cs typeface="Times New Roman" panose="02020603050405020304" pitchFamily="18" charset="0"/>
              </a:rPr>
              <a:t>Em thấy những gì trong tác phẩm này?</a:t>
            </a:r>
            <a:endParaRPr lang="vi-VN" sz="6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6000" dirty="0">
                <a:latin typeface="Times New Roman" panose="02020603050405020304" pitchFamily="18" charset="0"/>
                <a:cs typeface="Times New Roman" panose="02020603050405020304" pitchFamily="18" charset="0"/>
              </a:rPr>
              <a:t>Em ấn tượng về điều gì nhất?</a:t>
            </a:r>
            <a:endParaRPr lang="vi-VN" sz="6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6000" dirty="0">
                <a:latin typeface="Times New Roman" panose="02020603050405020304" pitchFamily="18" charset="0"/>
                <a:cs typeface="Times New Roman" panose="02020603050405020304" pitchFamily="18" charset="0"/>
              </a:rPr>
              <a:t>Cảm xúc trong em khi quan sát tác phẩm?</a:t>
            </a:r>
            <a:endParaRPr lang="vi-VN" sz="6000" dirty="0">
              <a:latin typeface="Times New Roman" panose="02020603050405020304" pitchFamily="18" charset="0"/>
              <a:cs typeface="Times New Roman" panose="02020603050405020304" pitchFamily="18" charset="0"/>
            </a:endParaRPr>
          </a:p>
          <a:p>
            <a:endParaRPr lang="vi-VN" sz="2400" b="1"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325021" y="243880"/>
            <a:ext cx="4955957" cy="1371719"/>
          </a:xfrm>
          <a:prstGeom prst="rect">
            <a:avLst/>
          </a:prstGeom>
        </p:spPr>
      </p:pic>
      <p:pic>
        <p:nvPicPr>
          <p:cNvPr id="19" name="Picture 18"/>
          <p:cNvPicPr>
            <a:picLocks noChangeAspect="1"/>
          </p:cNvPicPr>
          <p:nvPr/>
        </p:nvPicPr>
        <p:blipFill>
          <a:blip r:embed="rId4"/>
          <a:stretch>
            <a:fillRect/>
          </a:stretch>
        </p:blipFill>
        <p:spPr>
          <a:xfrm>
            <a:off x="5895828" y="1529654"/>
            <a:ext cx="5565396" cy="3320902"/>
          </a:xfrm>
          <a:prstGeom prst="rect">
            <a:avLst/>
          </a:prstGeom>
        </p:spPr>
      </p:pic>
      <p:sp>
        <p:nvSpPr>
          <p:cNvPr id="20" name="Content Placeholder 2"/>
          <p:cNvSpPr txBox="1">
            <a:spLocks/>
          </p:cNvSpPr>
          <p:nvPr/>
        </p:nvSpPr>
        <p:spPr>
          <a:xfrm>
            <a:off x="5496132" y="4772475"/>
            <a:ext cx="6146920" cy="1791324"/>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Em nhìn thấy những gì trong tác phẩm này?</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Hình thể, diện, mảng, nét của sự vật?</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Khối và không gian (góc nhìn)?</a:t>
            </a:r>
          </a:p>
          <a:p>
            <a:r>
              <a:rPr lang="en-US" sz="2400" dirty="0">
                <a:latin typeface="Times New Roman" panose="02020603050405020304" pitchFamily="18" charset="0"/>
                <a:cs typeface="Times New Roman" panose="02020603050405020304" pitchFamily="18" charset="0"/>
              </a:rPr>
              <a:t>Em có ấn tượng ở bức tranh điểm gì nhất?</a:t>
            </a:r>
          </a:p>
          <a:p>
            <a:endParaRPr lang="vi-VN" sz="2400" dirty="0">
              <a:latin typeface="Times New Roman" panose="02020603050405020304" pitchFamily="18" charset="0"/>
              <a:cs typeface="Times New Roman" panose="02020603050405020304" pitchFamily="18" charset="0"/>
            </a:endParaRPr>
          </a:p>
          <a:p>
            <a:endParaRPr lang="vi-VN" sz="2400" dirty="0"/>
          </a:p>
        </p:txBody>
      </p:sp>
    </p:spTree>
    <p:extLst>
      <p:ext uri="{BB962C8B-B14F-4D97-AF65-F5344CB8AC3E}">
        <p14:creationId xmlns:p14="http://schemas.microsoft.com/office/powerpoint/2010/main" val="323772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309155315"/>
              </p:ext>
            </p:extLst>
          </p:nvPr>
        </p:nvGraphicFramePr>
        <p:xfrm>
          <a:off x="74252" y="74408"/>
          <a:ext cx="11839841" cy="6729804"/>
        </p:xfrm>
        <a:graphic>
          <a:graphicData uri="http://schemas.openxmlformats.org/drawingml/2006/table">
            <a:tbl>
              <a:tblPr firstRow="1" bandRow="1">
                <a:tableStyleId>{5C22544A-7EE6-4342-B048-85BDC9FD1C3A}</a:tableStyleId>
              </a:tblPr>
              <a:tblGrid>
                <a:gridCol w="5487574">
                  <a:extLst>
                    <a:ext uri="{9D8B030D-6E8A-4147-A177-3AD203B41FA5}">
                      <a16:colId xmlns:a16="http://schemas.microsoft.com/office/drawing/2014/main" val="2368455302"/>
                    </a:ext>
                  </a:extLst>
                </a:gridCol>
                <a:gridCol w="6352267">
                  <a:extLst>
                    <a:ext uri="{9D8B030D-6E8A-4147-A177-3AD203B41FA5}">
                      <a16:colId xmlns:a16="http://schemas.microsoft.com/office/drawing/2014/main" val="520618845"/>
                    </a:ext>
                  </a:extLst>
                </a:gridCol>
              </a:tblGrid>
              <a:tr h="1358152">
                <a:tc>
                  <a:txBody>
                    <a:bodyPr/>
                    <a:lstStyle/>
                    <a:p>
                      <a:endParaRPr lang="vi-VN" dirty="0"/>
                    </a:p>
                  </a:txBody>
                  <a:tcPr>
                    <a:solidFill>
                      <a:schemeClr val="accent4">
                        <a:lumMod val="20000"/>
                        <a:lumOff val="80000"/>
                      </a:schemeClr>
                    </a:solidFill>
                  </a:tcPr>
                </a:tc>
                <a:tc>
                  <a:txBody>
                    <a:bodyPr/>
                    <a:lstStyle/>
                    <a:p>
                      <a:r>
                        <a:rPr lang="en-US" sz="2800" b="1" dirty="0">
                          <a:solidFill>
                            <a:srgbClr val="C00000"/>
                          </a:solidFill>
                          <a:latin typeface="Times New Roman" panose="02020603050405020304" pitchFamily="18" charset="0"/>
                          <a:cs typeface="Times New Roman" panose="02020603050405020304" pitchFamily="18" charset="0"/>
                        </a:rPr>
                        <a:t>2/ Tác phẩm Guernica của Picasso </a:t>
                      </a:r>
                      <a:endParaRPr lang="vi-VN" sz="2800" dirty="0"/>
                    </a:p>
                  </a:txBody>
                  <a:tcPr>
                    <a:solidFill>
                      <a:schemeClr val="bg2">
                        <a:lumMod val="90000"/>
                      </a:schemeClr>
                    </a:solidFill>
                  </a:tcPr>
                </a:tc>
                <a:extLst>
                  <a:ext uri="{0D108BD9-81ED-4DB2-BD59-A6C34878D82A}">
                    <a16:rowId xmlns:a16="http://schemas.microsoft.com/office/drawing/2014/main" val="2022146534"/>
                  </a:ext>
                </a:extLst>
              </a:tr>
              <a:tr h="3321424">
                <a:tc>
                  <a:txBody>
                    <a:bodyPr/>
                    <a:lstStyle/>
                    <a:p>
                      <a:endParaRPr lang="vi-VN" dirty="0"/>
                    </a:p>
                  </a:txBody>
                  <a:tcPr>
                    <a:noFill/>
                  </a:tcPr>
                </a:tc>
                <a:tc>
                  <a:txBody>
                    <a:bodyPr/>
                    <a:lstStyle/>
                    <a:p>
                      <a:endParaRPr lang="vi-VN" dirty="0"/>
                    </a:p>
                  </a:txBody>
                  <a:tcPr/>
                </a:tc>
                <a:extLst>
                  <a:ext uri="{0D108BD9-81ED-4DB2-BD59-A6C34878D82A}">
                    <a16:rowId xmlns:a16="http://schemas.microsoft.com/office/drawing/2014/main" val="1779685046"/>
                  </a:ext>
                </a:extLst>
              </a:tr>
              <a:tr h="2050228">
                <a:tc>
                  <a:txBody>
                    <a:bodyPr/>
                    <a:lstStyle/>
                    <a:p>
                      <a:endParaRPr lang="vi-VN" dirty="0"/>
                    </a:p>
                  </a:txBody>
                  <a:tcPr>
                    <a:solidFill>
                      <a:schemeClr val="accent4">
                        <a:lumMod val="20000"/>
                        <a:lumOff val="80000"/>
                      </a:schemeClr>
                    </a:solidFill>
                  </a:tcPr>
                </a:tc>
                <a:tc>
                  <a:txBody>
                    <a:bodyPr/>
                    <a:lstStyle/>
                    <a:p>
                      <a:endParaRPr lang="vi-VN" dirty="0"/>
                    </a:p>
                  </a:txBody>
                  <a:tcPr/>
                </a:tc>
                <a:extLst>
                  <a:ext uri="{0D108BD9-81ED-4DB2-BD59-A6C34878D82A}">
                    <a16:rowId xmlns:a16="http://schemas.microsoft.com/office/drawing/2014/main" val="1328101349"/>
                  </a:ext>
                </a:extLst>
              </a:tr>
            </a:tbl>
          </a:graphicData>
        </a:graphic>
      </p:graphicFrame>
      <p:pic>
        <p:nvPicPr>
          <p:cNvPr id="16" name="Picture 15"/>
          <p:cNvPicPr>
            <a:picLocks noChangeAspect="1"/>
          </p:cNvPicPr>
          <p:nvPr/>
        </p:nvPicPr>
        <p:blipFill>
          <a:blip r:embed="rId2"/>
          <a:stretch>
            <a:fillRect/>
          </a:stretch>
        </p:blipFill>
        <p:spPr>
          <a:xfrm>
            <a:off x="939870" y="1493268"/>
            <a:ext cx="3726260" cy="3186308"/>
          </a:xfrm>
          <a:prstGeom prst="rect">
            <a:avLst/>
          </a:prstGeom>
        </p:spPr>
      </p:pic>
      <p:pic>
        <p:nvPicPr>
          <p:cNvPr id="18" name="Picture 17"/>
          <p:cNvPicPr>
            <a:picLocks noChangeAspect="1"/>
          </p:cNvPicPr>
          <p:nvPr/>
        </p:nvPicPr>
        <p:blipFill>
          <a:blip r:embed="rId3"/>
          <a:stretch>
            <a:fillRect/>
          </a:stretch>
        </p:blipFill>
        <p:spPr>
          <a:xfrm>
            <a:off x="325021" y="243880"/>
            <a:ext cx="4955957" cy="1371719"/>
          </a:xfrm>
          <a:prstGeom prst="rect">
            <a:avLst/>
          </a:prstGeom>
        </p:spPr>
      </p:pic>
      <p:pic>
        <p:nvPicPr>
          <p:cNvPr id="19" name="Picture 18"/>
          <p:cNvPicPr>
            <a:picLocks noChangeAspect="1"/>
          </p:cNvPicPr>
          <p:nvPr/>
        </p:nvPicPr>
        <p:blipFill>
          <a:blip r:embed="rId4"/>
          <a:stretch>
            <a:fillRect/>
          </a:stretch>
        </p:blipFill>
        <p:spPr>
          <a:xfrm>
            <a:off x="5895828" y="1529654"/>
            <a:ext cx="5565396" cy="3320902"/>
          </a:xfrm>
          <a:prstGeom prst="rect">
            <a:avLst/>
          </a:prstGeom>
        </p:spPr>
      </p:pic>
      <p:sp>
        <p:nvSpPr>
          <p:cNvPr id="8" name="Content Placeholder 2"/>
          <p:cNvSpPr txBox="1">
            <a:spLocks/>
          </p:cNvSpPr>
          <p:nvPr/>
        </p:nvSpPr>
        <p:spPr>
          <a:xfrm>
            <a:off x="557717" y="4772475"/>
            <a:ext cx="4323566" cy="1964485"/>
          </a:xfrm>
          <a:prstGeom prst="rect">
            <a:avLst/>
          </a:prstGeom>
        </p:spPr>
        <p:txBody>
          <a:bodyPr vert="horz" lIns="91440" tIns="45720" rIns="91440" bIns="45720" rtlCol="0">
            <a:normAutofit fontScale="70000" lnSpcReduction="2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900"/>
              </a:spcBef>
              <a:spcAft>
                <a:spcPts val="0"/>
              </a:spcAft>
              <a:buClr>
                <a:prstClr val="black">
                  <a:lumMod val="85000"/>
                  <a:lumOff val="15000"/>
                </a:prstClr>
              </a:buClr>
              <a:buSzTx/>
              <a:buFont typeface="Wingdings" panose="05000000000000000000" pitchFamily="2" charset="2"/>
              <a:buChar char="Ø"/>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tranh như thể hiện nội tâm của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sự da diết, màu sắc u buồn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182880" marR="0" lvl="0" indent="-182880" algn="l" defTabSz="914400" rtl="0" eaLnBrk="1" fontAlgn="auto" latinLnBrk="0" hangingPunct="1">
              <a:lnSpc>
                <a:spcPct val="100000"/>
              </a:lnSpc>
              <a:spcBef>
                <a:spcPts val="900"/>
              </a:spcBef>
              <a:spcAft>
                <a:spcPts val="0"/>
              </a:spcAft>
              <a:buClr>
                <a:prstClr val="black">
                  <a:lumMod val="85000"/>
                  <a:lumOff val="15000"/>
                </a:prstClr>
              </a:buClr>
              <a:buSzTx/>
              <a:buFont typeface="Wingdings" panose="05000000000000000000" pitchFamily="2" charset="2"/>
              <a:buChar char="Ø"/>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ảnh được giản lược hóa, màu sắc khuếch</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đại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thiên về cảm xúc, thể hiện cái tôi của cá nhân tác giả.</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82880" marR="0" lvl="0" indent="-18288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Char char="◦"/>
              <a:tabLst/>
              <a:defRPr/>
            </a:pP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Content Placeholder 2"/>
          <p:cNvSpPr txBox="1">
            <a:spLocks/>
          </p:cNvSpPr>
          <p:nvPr/>
        </p:nvSpPr>
        <p:spPr>
          <a:xfrm>
            <a:off x="5496133" y="4772475"/>
            <a:ext cx="5965090" cy="2547345"/>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buFont typeface="Wingdings" panose="05000000000000000000" pitchFamily="2" charset="2"/>
              <a:buChar char="Ø"/>
            </a:pPr>
            <a:r>
              <a:rPr lang="en-US" sz="2400" b="1" dirty="0">
                <a:latin typeface="Times New Roman" panose="02020603050405020304" pitchFamily="18" charset="0"/>
                <a:cs typeface="Times New Roman" panose="02020603050405020304" pitchFamily="18" charset="0"/>
              </a:rPr>
              <a:t>Bức tranh đã lược bỏ hoàn toàn khái niệm về hình khối, không gian phối cảnh,  các hình rời rạc, xắp xếp hỗn loạn, đường nét trong tranh được thể hiện bằng những nét hình </a:t>
            </a:r>
            <a:r>
              <a:rPr lang="en-US" sz="2400" b="1" dirty="0" err="1">
                <a:latin typeface="Times New Roman" panose="02020603050405020304" pitchFamily="18" charset="0"/>
                <a:cs typeface="Times New Roman" panose="02020603050405020304" pitchFamily="18" charset="0"/>
              </a:rPr>
              <a:t>kỷ</a:t>
            </a:r>
            <a:r>
              <a:rPr lang="en-US" sz="2400" b="1" dirty="0">
                <a:latin typeface="Times New Roman" panose="02020603050405020304" pitchFamily="18" charset="0"/>
                <a:cs typeface="Times New Roman" panose="02020603050405020304" pitchFamily="18" charset="0"/>
              </a:rPr>
              <a:t> hà. </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65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702936" y="236671"/>
            <a:ext cx="3216497" cy="2990475"/>
          </a:xfrm>
          <a:prstGeom prst="rect">
            <a:avLst/>
          </a:prstGeom>
        </p:spPr>
      </p:pic>
      <p:sp>
        <p:nvSpPr>
          <p:cNvPr id="11" name="Rectangle 10"/>
          <p:cNvSpPr/>
          <p:nvPr/>
        </p:nvSpPr>
        <p:spPr>
          <a:xfrm>
            <a:off x="4755192" y="531579"/>
            <a:ext cx="3947744" cy="1200329"/>
          </a:xfrm>
          <a:prstGeom prst="rect">
            <a:avLst/>
          </a:prstGeom>
          <a:solidFill>
            <a:schemeClr val="accent3">
              <a:lumMod val="20000"/>
              <a:lumOff val="80000"/>
            </a:schemeClr>
          </a:solidFill>
        </p:spPr>
        <p:txBody>
          <a:bodyPr wrap="square">
            <a:spAutoFit/>
          </a:bodyPr>
          <a:lstStyle/>
          <a:p>
            <a:r>
              <a:rPr lang="vi-VN" sz="2400" dirty="0">
                <a:latin typeface="Times New Roman" panose="02020603050405020304" pitchFamily="18" charset="0"/>
                <a:cs typeface="Times New Roman" panose="02020603050405020304" pitchFamily="18" charset="0"/>
              </a:rPr>
              <a:t>Em hãy so sánh phong cách tạo hình của trường phái biểu hiện với trường phái Lập thể?</a:t>
            </a:r>
          </a:p>
        </p:txBody>
      </p:sp>
      <p:pic>
        <p:nvPicPr>
          <p:cNvPr id="2" name="Picture 1"/>
          <p:cNvPicPr>
            <a:picLocks noChangeAspect="1"/>
          </p:cNvPicPr>
          <p:nvPr/>
        </p:nvPicPr>
        <p:blipFill>
          <a:blip r:embed="rId3"/>
          <a:stretch>
            <a:fillRect/>
          </a:stretch>
        </p:blipFill>
        <p:spPr>
          <a:xfrm>
            <a:off x="258181" y="236670"/>
            <a:ext cx="4389435" cy="2990476"/>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470167223"/>
              </p:ext>
            </p:extLst>
          </p:nvPr>
        </p:nvGraphicFramePr>
        <p:xfrm>
          <a:off x="387275" y="3343897"/>
          <a:ext cx="11532158" cy="2377440"/>
        </p:xfrm>
        <a:graphic>
          <a:graphicData uri="http://schemas.openxmlformats.org/drawingml/2006/table">
            <a:tbl>
              <a:tblPr firstRow="1" bandRow="1">
                <a:tableStyleId>{5C22544A-7EE6-4342-B048-85BDC9FD1C3A}</a:tableStyleId>
              </a:tblPr>
              <a:tblGrid>
                <a:gridCol w="5766079">
                  <a:extLst>
                    <a:ext uri="{9D8B030D-6E8A-4147-A177-3AD203B41FA5}">
                      <a16:colId xmlns:a16="http://schemas.microsoft.com/office/drawing/2014/main" val="115943836"/>
                    </a:ext>
                  </a:extLst>
                </a:gridCol>
                <a:gridCol w="5766079">
                  <a:extLst>
                    <a:ext uri="{9D8B030D-6E8A-4147-A177-3AD203B41FA5}">
                      <a16:colId xmlns:a16="http://schemas.microsoft.com/office/drawing/2014/main" val="1470379757"/>
                    </a:ext>
                  </a:extLst>
                </a:gridCol>
              </a:tblGrid>
              <a:tr h="4858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400" dirty="0">
                          <a:solidFill>
                            <a:srgbClr val="FF0000"/>
                          </a:solidFill>
                          <a:latin typeface="Times New Roman" panose="02020603050405020304" pitchFamily="18" charset="0"/>
                          <a:cs typeface="Times New Roman" panose="02020603050405020304" pitchFamily="18" charset="0"/>
                        </a:rPr>
                        <a:t>Tranh Biểu hiện</a:t>
                      </a:r>
                      <a:endParaRPr lang="vi-VN" sz="2400"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400" dirty="0">
                          <a:solidFill>
                            <a:srgbClr val="FF0000"/>
                          </a:solidFill>
                          <a:latin typeface="Times New Roman" panose="02020603050405020304" pitchFamily="18" charset="0"/>
                          <a:cs typeface="Times New Roman" panose="02020603050405020304" pitchFamily="18" charset="0"/>
                        </a:rPr>
                        <a:t>Tranh Lập thể</a:t>
                      </a:r>
                    </a:p>
                    <a:p>
                      <a:pPr algn="ctr"/>
                      <a:endParaRPr lang="vi-VN" sz="2400" dirty="0"/>
                    </a:p>
                  </a:txBody>
                  <a:tcPr>
                    <a:solidFill>
                      <a:srgbClr val="FFC000"/>
                    </a:solidFill>
                  </a:tcPr>
                </a:tc>
                <a:extLst>
                  <a:ext uri="{0D108BD9-81ED-4DB2-BD59-A6C34878D82A}">
                    <a16:rowId xmlns:a16="http://schemas.microsoft.com/office/drawing/2014/main" val="1369520848"/>
                  </a:ext>
                </a:extLst>
              </a:tr>
              <a:tr h="845997">
                <a:tc>
                  <a:txBody>
                    <a:bodyPr/>
                    <a:lstStyle/>
                    <a:p>
                      <a:r>
                        <a:rPr lang="vi-VN" sz="2400" dirty="0">
                          <a:latin typeface="Times New Roman" panose="02020603050405020304" pitchFamily="18" charset="0"/>
                          <a:cs typeface="Times New Roman" panose="02020603050405020304" pitchFamily="18" charset="0"/>
                        </a:rPr>
                        <a:t>Bức tranh thể</a:t>
                      </a:r>
                      <a:r>
                        <a:rPr lang="vi-VN" sz="2400" baseline="0" dirty="0">
                          <a:latin typeface="Times New Roman" panose="02020603050405020304" pitchFamily="18" charset="0"/>
                          <a:cs typeface="Times New Roman" panose="02020603050405020304" pitchFamily="18" charset="0"/>
                        </a:rPr>
                        <a:t> hiện bằng những màu sắc mạnh mẽ, đường nét hình thể trong tranh phụ thuộc vào nội tâm cảm xúc của tác giả.</a:t>
                      </a:r>
                      <a:endParaRPr lang="vi-VN" sz="2400" dirty="0">
                        <a:latin typeface="Times New Roman" panose="02020603050405020304" pitchFamily="18" charset="0"/>
                        <a:cs typeface="Times New Roman" panose="02020603050405020304" pitchFamily="18" charset="0"/>
                      </a:endParaRPr>
                    </a:p>
                  </a:txBody>
                  <a:tcPr>
                    <a:solidFill>
                      <a:srgbClr val="FFFF00"/>
                    </a:solidFill>
                  </a:tcPr>
                </a:tc>
                <a:tc>
                  <a:txBody>
                    <a:bodyPr/>
                    <a:lstStyle/>
                    <a:p>
                      <a:r>
                        <a:rPr lang="vi-VN" sz="2400" dirty="0">
                          <a:latin typeface="Times New Roman" panose="02020603050405020304" pitchFamily="18" charset="0"/>
                          <a:cs typeface="Times New Roman" panose="02020603050405020304" pitchFamily="18" charset="0"/>
                        </a:rPr>
                        <a:t>Bức tranh thể</a:t>
                      </a:r>
                      <a:r>
                        <a:rPr lang="vi-VN" sz="2400" baseline="0" dirty="0">
                          <a:latin typeface="Times New Roman" panose="02020603050405020304" pitchFamily="18" charset="0"/>
                          <a:cs typeface="Times New Roman" panose="02020603050405020304" pitchFamily="18" charset="0"/>
                        </a:rPr>
                        <a:t> hiện bằng hình mảng dạng kỷ hà, tạo nên sự mạnh mẽ, màu sắc đơn giản, hình ảnh không phụ thuộc vào thiên nhiên mà do suy nghĩ, cảm xúc của tác giả chi phối. </a:t>
                      </a:r>
                      <a:endParaRPr lang="vi-VN"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44956341"/>
                  </a:ext>
                </a:extLst>
              </a:tr>
            </a:tbl>
          </a:graphicData>
        </a:graphic>
      </p:graphicFrame>
    </p:spTree>
    <p:extLst>
      <p:ext uri="{BB962C8B-B14F-4D97-AF65-F5344CB8AC3E}">
        <p14:creationId xmlns:p14="http://schemas.microsoft.com/office/powerpoint/2010/main" val="200936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2785</TotalTime>
  <Words>1300</Words>
  <Application>Microsoft Office PowerPoint</Application>
  <PresentationFormat>Widescreen</PresentationFormat>
  <Paragraphs>71</Paragraphs>
  <Slides>22</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.VnBodoniH</vt:lpstr>
      <vt:lpstr>Arial</vt:lpstr>
      <vt:lpstr>Calibri</vt:lpstr>
      <vt:lpstr>Century Gothic</vt:lpstr>
      <vt:lpstr>Garamond</vt:lpstr>
      <vt:lpstr>Times New Roman</vt:lpstr>
      <vt:lpstr>Wingdings</vt:lpstr>
      <vt:lpstr>Savon</vt:lpstr>
      <vt:lpstr>Office Theme</vt:lpstr>
      <vt:lpstr>PowerPoint Presentation</vt:lpstr>
      <vt:lpstr>PowerPoint Presentation</vt:lpstr>
      <vt:lpstr>PowerPoint Presentation</vt:lpstr>
      <vt:lpstr>PowerPoint Presentation</vt:lpstr>
      <vt:lpstr>I/ QUAN SÁT- NHẬN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Ngoài gợi ý mặt nạ thể hiện theo phong cách lập thể, ta có thể tham khảo tạo dáng mặt nạ theo phong cách của biểu hiện; trong đó chính là hình thức mặt nạ sân khấu hoặc mặt nạ hóa trang...</vt:lpstr>
      <vt:lpstr>Cách thực hiện sản phẩm mô phỏng mặt nạ theo phong cách Lập thể, biểu hiện.</vt:lpstr>
      <vt:lpstr>II/LUYỆN TẬP –SÁNG TẠO</vt:lpstr>
      <vt:lpstr>PowerPoint Presentation</vt:lpstr>
      <vt:lpstr>PowerPoint Presentation</vt:lpstr>
      <vt:lpstr>PowerPoint Presentation</vt:lpstr>
      <vt:lpstr>PowerPoint Presentation</vt:lpstr>
      <vt:lpstr>PowerPoint Presentation</vt:lpstr>
      <vt:lpstr>PowerPoint Presentation</vt:lpstr>
    </vt:vector>
  </TitlesOfParts>
  <Company>00000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MAYTINH</dc:creator>
  <cp:lastModifiedBy>Hùng Cường Mai</cp:lastModifiedBy>
  <cp:revision>177</cp:revision>
  <dcterms:created xsi:type="dcterms:W3CDTF">2022-03-15T14:41:01Z</dcterms:created>
  <dcterms:modified xsi:type="dcterms:W3CDTF">2024-12-12T03:12:37Z</dcterms:modified>
</cp:coreProperties>
</file>