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70" r:id="rId6"/>
    <p:sldId id="266" r:id="rId7"/>
    <p:sldId id="269" r:id="rId8"/>
    <p:sldId id="268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9B7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978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FA41-7AE0-4713-8680-1973D1AA1B56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3068-C6C6-43CC-9319-E12591E9A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5343063" y="-114300"/>
            <a:ext cx="6923314" cy="6972300"/>
          </a:xfrm>
          <a:custGeom>
            <a:avLst/>
            <a:gdLst>
              <a:gd name="connsiteX0" fmla="*/ 0 w 6992471"/>
              <a:gd name="connsiteY0" fmla="*/ 6858000 h 6858000"/>
              <a:gd name="connsiteX1" fmla="*/ 0 w 6992471"/>
              <a:gd name="connsiteY1" fmla="*/ 0 h 6858000"/>
              <a:gd name="connsiteX2" fmla="*/ 6992471 w 6992471"/>
              <a:gd name="connsiteY2" fmla="*/ 0 h 6858000"/>
              <a:gd name="connsiteX3" fmla="*/ 6992471 w 6992471"/>
              <a:gd name="connsiteY3" fmla="*/ 6858000 h 6858000"/>
              <a:gd name="connsiteX4" fmla="*/ 0 w 6992471"/>
              <a:gd name="connsiteY4" fmla="*/ 6858000 h 6858000"/>
              <a:gd name="connsiteX0" fmla="*/ 2151529 w 6992471"/>
              <a:gd name="connsiteY0" fmla="*/ 6822141 h 6858000"/>
              <a:gd name="connsiteX1" fmla="*/ 0 w 6992471"/>
              <a:gd name="connsiteY1" fmla="*/ 0 h 6858000"/>
              <a:gd name="connsiteX2" fmla="*/ 6992471 w 6992471"/>
              <a:gd name="connsiteY2" fmla="*/ 0 h 6858000"/>
              <a:gd name="connsiteX3" fmla="*/ 6992471 w 6992471"/>
              <a:gd name="connsiteY3" fmla="*/ 6858000 h 6858000"/>
              <a:gd name="connsiteX4" fmla="*/ 2151529 w 6992471"/>
              <a:gd name="connsiteY4" fmla="*/ 6822141 h 6858000"/>
              <a:gd name="connsiteX0" fmla="*/ 1810870 w 6651812"/>
              <a:gd name="connsiteY0" fmla="*/ 6822141 h 6858000"/>
              <a:gd name="connsiteX1" fmla="*/ 0 w 6651812"/>
              <a:gd name="connsiteY1" fmla="*/ 0 h 6858000"/>
              <a:gd name="connsiteX2" fmla="*/ 6651812 w 6651812"/>
              <a:gd name="connsiteY2" fmla="*/ 0 h 6858000"/>
              <a:gd name="connsiteX3" fmla="*/ 6651812 w 6651812"/>
              <a:gd name="connsiteY3" fmla="*/ 6858000 h 6858000"/>
              <a:gd name="connsiteX4" fmla="*/ 1810870 w 6651812"/>
              <a:gd name="connsiteY4" fmla="*/ 6822141 h 6858000"/>
              <a:gd name="connsiteX0" fmla="*/ 2008094 w 6849036"/>
              <a:gd name="connsiteY0" fmla="*/ 6822141 h 6858000"/>
              <a:gd name="connsiteX1" fmla="*/ 0 w 6849036"/>
              <a:gd name="connsiteY1" fmla="*/ 35859 h 6858000"/>
              <a:gd name="connsiteX2" fmla="*/ 6849036 w 6849036"/>
              <a:gd name="connsiteY2" fmla="*/ 0 h 6858000"/>
              <a:gd name="connsiteX3" fmla="*/ 6849036 w 6849036"/>
              <a:gd name="connsiteY3" fmla="*/ 6858000 h 6858000"/>
              <a:gd name="connsiteX4" fmla="*/ 2008094 w 6849036"/>
              <a:gd name="connsiteY4" fmla="*/ 68221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9036" h="6858000">
                <a:moveTo>
                  <a:pt x="2008094" y="6822141"/>
                </a:moveTo>
                <a:lnTo>
                  <a:pt x="0" y="35859"/>
                </a:lnTo>
                <a:lnTo>
                  <a:pt x="6849036" y="0"/>
                </a:lnTo>
                <a:lnTo>
                  <a:pt x="6849036" y="6858000"/>
                </a:lnTo>
                <a:lnTo>
                  <a:pt x="2008094" y="6822141"/>
                </a:lnTo>
                <a:close/>
              </a:path>
            </a:pathLst>
          </a:custGeom>
          <a:blipFill>
            <a:blip r:embed="rId4"/>
            <a:srcRect/>
            <a:stretch>
              <a:fillRect l="1080" t="1021" r="-2816" b="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21314998">
            <a:off x="6021500" y="3708190"/>
            <a:ext cx="1333486" cy="3259082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493775">
            <a:off x="5401036" y="-239669"/>
            <a:ext cx="1389928" cy="3354505"/>
          </a:xfrm>
          <a:prstGeom prst="triangle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5737820" y="-677780"/>
            <a:ext cx="1490294" cy="7535780"/>
          </a:xfrm>
          <a:prstGeom prst="parallelogram">
            <a:avLst>
              <a:gd name="adj" fmla="val 64219"/>
            </a:avLst>
          </a:prstGeom>
          <a:solidFill>
            <a:srgbClr val="5679B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504" y="2951746"/>
            <a:ext cx="6368175" cy="156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BÀI 1: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 VẬT 3D BẰNG DÂY THÉP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66" y="2212057"/>
            <a:ext cx="688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CHỦ ĐỀ: LỄ HỘI QUÊ </a:t>
            </a:r>
            <a:r>
              <a:rPr lang="en-US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HƯƠNG</a:t>
            </a:r>
            <a:endParaRPr lang="en-US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63996">
            <a:off x="-628943" y="4082210"/>
            <a:ext cx="1231760" cy="2812045"/>
          </a:xfrm>
          <a:prstGeom prst="triangle">
            <a:avLst>
              <a:gd name="adj" fmla="val 4703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issTheRain-Yiruma-758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2547" y="7016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980"/>
            <a:ext cx="12191999" cy="55500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" y="4546886"/>
            <a:ext cx="5560121" cy="204489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06" y="2475254"/>
            <a:ext cx="3816101" cy="19677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70" y="4542440"/>
            <a:ext cx="1848137" cy="20493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64" y="2475253"/>
            <a:ext cx="2896849" cy="41165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" y="2475253"/>
            <a:ext cx="3637220" cy="19677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5 : VẬN DỤNG – PHÁT TRIỂN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08785" y="1468458"/>
            <a:ext cx="9697152" cy="891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u="sng" dirty="0" err="1" smtClean="0">
                <a:latin typeface="A4.NewParisHeadlineRegular-Seri" panose="02070500080000000003" pitchFamily="18" charset="0"/>
              </a:rPr>
              <a:t>Tìm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hiểu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các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tác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phẩm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điêu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khắc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Quan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sát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số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nhà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Alberto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Glacometti</a:t>
            </a:r>
            <a:r>
              <a:rPr lang="en-US" b="1" i="1" u="sng" dirty="0">
                <a:latin typeface="A4.NewParisHeadlineRegular-Seri" panose="02070500080000000003" pitchFamily="18" charset="0"/>
              </a:rPr>
              <a:t/>
            </a:r>
            <a:br>
              <a:rPr lang="en-US" b="1" i="1" u="sng" dirty="0"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985" y="350429"/>
            <a:ext cx="4661120" cy="984885"/>
          </a:xfrm>
        </p:spPr>
        <p:txBody>
          <a:bodyPr>
            <a:noAutofit/>
          </a:bodyPr>
          <a:lstStyle/>
          <a:p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THỰC HÀNH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/>
              <a:t>	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 dirty="0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1892" y="2855493"/>
            <a:ext cx="5069306" cy="68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Học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sinh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thực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hành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endParaRPr lang="fr-FR" sz="3600" b="1" i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 algn="just">
              <a:buNone/>
            </a:pP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3D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3600" b="1" i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600" b="1" i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endParaRPr lang="en-US" sz="3600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3" y="1623359"/>
            <a:ext cx="2849136" cy="4985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85" y="1623359"/>
            <a:ext cx="2865178" cy="49859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91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300" y="350429"/>
            <a:ext cx="5976573" cy="984885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GIÁO DỤC THỰC TẾ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8801"/>
            <a:ext cx="10515600" cy="188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Học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sinh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thể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chỉ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ra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kỹ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thuật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3D.</a:t>
            </a:r>
          </a:p>
          <a:p>
            <a:pPr lvl="1"/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dáng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bằng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lvl="1"/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Bước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đầu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nhận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tỉ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lệ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sự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cân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đối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sản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mỹ</a:t>
            </a:r>
            <a:r>
              <a:rPr lang="en-US" sz="40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thuật</a:t>
            </a:r>
            <a:r>
              <a:rPr lang="en-US" sz="40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571" y="457200"/>
            <a:ext cx="8998857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6572" y="457200"/>
            <a:ext cx="8998857" cy="5943600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495" y="1941095"/>
            <a:ext cx="9451428" cy="289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TIẾT HỌC ĐÃ KẾT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THÚC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CHÀO TẠM BIỆT CÁC EM </a:t>
            </a:r>
          </a:p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 HẸN GẶP LẠI</a:t>
            </a:r>
          </a:p>
          <a:p>
            <a:pPr algn="ctr"/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829" y="362856"/>
            <a:ext cx="6444342" cy="1074058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ĐỘNG 1 : KHÁM PHÁ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38" y="1106905"/>
            <a:ext cx="3999160" cy="4924927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Gấp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người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đơn</a:t>
            </a:r>
            <a:r>
              <a:rPr lang="fr-FR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giản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Gấp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½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tờ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A4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8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 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gợi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dưới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SGK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trang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32)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98" y="1155032"/>
            <a:ext cx="3156857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6" y="1155032"/>
            <a:ext cx="32439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1495"/>
            <a:ext cx="12191999" cy="5526505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Quan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sát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chỉ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ra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:</a:t>
            </a: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- 1.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Cắt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1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dài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1,5m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để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làm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khung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xương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ở HĐ1.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- 2.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đầu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giữa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- 3.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vai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tay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hông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khớp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xoắn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tương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ứng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với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vị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trí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đánh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dấu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trên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còn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lại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4.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Nên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quấn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thêm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cho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phần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khung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của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Kết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hợp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dây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thép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và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giấy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có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thể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tạo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được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3D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diễn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tả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được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các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động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của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nhân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vật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1428"/>
            <a:ext cx="12191999" cy="540657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        	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22" y="2278984"/>
            <a:ext cx="2477263" cy="38330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66" y="2278983"/>
            <a:ext cx="2780724" cy="383305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43215" y="2278984"/>
            <a:ext cx="3863340" cy="26776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4.NewParisHeadlineRegular-Seri" panose="02070500080000000003" pitchFamily="18" charset="0"/>
              </a:rPr>
              <a:t>- 1.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Cắt</a:t>
            </a:r>
            <a:r>
              <a:rPr lang="fr-FR" sz="2400" b="1" dirty="0">
                <a:latin typeface="A4.NewParisHeadlineRegular-Seri" panose="02070500080000000003" pitchFamily="18" charset="0"/>
              </a:rPr>
              <a:t> 1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dài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latin typeface="A4.NewParisHeadlineRegular-Seri" panose="02070500080000000003" pitchFamily="18" charset="0"/>
              </a:rPr>
              <a:t> 1,5m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để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làm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khung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xương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latin typeface="A4.NewParisHeadlineRegular-Seri" panose="02070500080000000003" pitchFamily="18" charset="0"/>
              </a:rPr>
              <a:t> ở HĐ1.</a:t>
            </a:r>
            <a:endParaRPr lang="en-US" sz="2400" b="1" dirty="0">
              <a:latin typeface="A4.NewParisHeadlineRegular-Seri" panose="02070500080000000003" pitchFamily="18" charset="0"/>
            </a:endParaRPr>
          </a:p>
          <a:p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- 2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đầu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khoảng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giữa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15" y="365125"/>
            <a:ext cx="10105571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2 : KIẾN TẠO KIẾN THỨC – KỸ NĂNG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042" y="1443790"/>
            <a:ext cx="12208041" cy="541421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       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từ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1073" y="2326105"/>
            <a:ext cx="3835919" cy="378565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4.NewParisHeadlineRegular-Seri" panose="02070500080000000003" pitchFamily="18" charset="0"/>
              </a:rPr>
              <a:t>- 3.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Từ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cổ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vai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tay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hông</a:t>
            </a:r>
            <a:r>
              <a:rPr lang="fr-FR" sz="2400" b="1" dirty="0"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và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khớp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xoắn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tương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ứng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với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các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vị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trí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đánh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dấu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trên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vẽ</a:t>
            </a:r>
            <a:r>
              <a:rPr lang="fr-FR" sz="2400" b="1" dirty="0">
                <a:latin typeface="A4.NewParisHeadlineRegular-Seri" panose="02070500080000000003" pitchFamily="18" charset="0"/>
              </a:rPr>
              <a:t>.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Đoạn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còn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lại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phần</a:t>
            </a:r>
            <a:r>
              <a:rPr lang="fr-FR" sz="2400" b="1" dirty="0"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latin typeface="A4.NewParisHeadlineRegular-Seri" panose="02070500080000000003" pitchFamily="18" charset="0"/>
              </a:rPr>
              <a:t>thân</a:t>
            </a:r>
            <a:r>
              <a:rPr lang="fr-FR" sz="2400" b="1" dirty="0"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latin typeface="A4.NewParisHeadlineRegular-Seri" panose="02070500080000000003" pitchFamily="18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- 4.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cho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bằng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quấn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giấy</a:t>
            </a:r>
            <a:r>
              <a:rPr lang="fr-FR" sz="2400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533" y="2326105"/>
            <a:ext cx="2553768" cy="3785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41" y="2326105"/>
            <a:ext cx="2619011" cy="3785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09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026695"/>
            <a:ext cx="12193057" cy="5821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471" y="245663"/>
            <a:ext cx="8567058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</a:t>
            </a: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ĐỘNG 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3 : LUYỆN TẬP – SÁNG TẠO</a:t>
            </a:r>
            <a:r>
              <a:rPr lang="fr-F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576" y="1267326"/>
            <a:ext cx="4557485" cy="514951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latin typeface="A4.NewParisHeadlineRegular-Seri" panose="02070500080000000003" pitchFamily="18" charset="0"/>
              </a:rPr>
              <a:t>   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3D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yêu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thích</a:t>
            </a:r>
            <a:r>
              <a:rPr lang="fr-FR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r>
              <a:rPr lang="en-US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endParaRPr lang="fr-FR" sz="24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-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Lựa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chọn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dây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thép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nhỏ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có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độ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dẻo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dễ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uốn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vặn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-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khối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theo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ý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thích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(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xem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mẫu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SGK </a:t>
            </a:r>
            <a:r>
              <a:rPr lang="fr-FR" sz="24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trang</a:t>
            </a:r>
            <a:r>
              <a:rPr lang="fr-FR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34).</a:t>
            </a:r>
            <a:endParaRPr lang="en-US" sz="24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	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Lưu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ý: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Hình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dạng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của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nhân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vật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phụ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thuộc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vào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lượng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giấy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quấn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vào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khung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nhân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2400" b="1" i="1" dirty="0" err="1" smtClean="0">
                <a:latin typeface="A4.NewParisHeadlineRegular-Seri" panose="02070500080000000003" pitchFamily="18" charset="0"/>
              </a:rPr>
              <a:t>vật</a:t>
            </a:r>
            <a:r>
              <a:rPr lang="fr-FR" sz="2400" b="1" i="1" dirty="0" smtClean="0">
                <a:latin typeface="A4.NewParisHeadlineRegular-Seri" panose="02070500080000000003" pitchFamily="18" charset="0"/>
              </a:rPr>
              <a:t>.</a:t>
            </a:r>
            <a:endParaRPr lang="en-US" sz="2400" b="1" dirty="0" smtClean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03" y="1267326"/>
            <a:ext cx="3163130" cy="51495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18" y="1267326"/>
            <a:ext cx="3192328" cy="51495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1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063" y="365125"/>
            <a:ext cx="10105571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HOẠT ĐỘNG 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4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 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: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PHÂN TÍCH – ĐÁNH GIÁ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  <a:t/>
            </a:r>
            <a:br>
              <a:rPr lang="en-US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FaustinaBoldBold-Serif" panose="00000800000000000000" pitchFamily="2" charset="0"/>
              </a:rPr>
            </a:b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FaustinaBoldBold-Serif" panose="000008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51429"/>
            <a:ext cx="12218102" cy="540657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         	</a:t>
            </a:r>
            <a:r>
              <a:rPr lang="en-US" sz="2400">
                <a:solidFill>
                  <a:schemeClr val="bg1"/>
                </a:solidFill>
                <a:latin typeface="A4.FaustinaBoldBold-Serif" panose="00000800000000000000" pitchFamily="2" charset="0"/>
              </a:rPr>
              <a:t/>
            </a:r>
            <a:br>
              <a:rPr lang="en-US" sz="2400">
                <a:solidFill>
                  <a:schemeClr val="bg1"/>
                </a:solidFill>
                <a:latin typeface="A4.FaustinaBoldBold-Serif" panose="00000800000000000000" pitchFamily="2" charset="0"/>
              </a:rPr>
            </a:br>
            <a:endParaRPr lang="fr-FR" sz="240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latin typeface="A4.FaustinaBoldBold-Serif" panose="000008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26" y="2197331"/>
            <a:ext cx="4800600" cy="341632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Trưng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bày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các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sản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phẩm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và</a:t>
            </a:r>
            <a:r>
              <a:rPr lang="fr-FR" sz="2400" i="1" u="sng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chia </a:t>
            </a:r>
            <a:r>
              <a:rPr lang="fr-FR" sz="2400" i="1" u="sng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sẻ</a:t>
            </a:r>
            <a:r>
              <a:rPr lang="fr-FR" sz="2400" i="1" u="sng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</a:p>
          <a:p>
            <a:r>
              <a:rPr lang="fr-FR" sz="2400" i="1" dirty="0" err="1" smtClean="0">
                <a:latin typeface="A4.FaustinaBoldBold-Serif" panose="00000800000000000000" pitchFamily="2" charset="0"/>
              </a:rPr>
              <a:t>Nêu</a:t>
            </a:r>
            <a:r>
              <a:rPr lang="fr-FR" sz="2400" i="1" dirty="0" smtClean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cảm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nhận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và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phân</a:t>
            </a:r>
            <a:r>
              <a:rPr lang="fr-FR" sz="2400" i="1" dirty="0">
                <a:latin typeface="A4.FaustinaBoldBold-Serif" panose="00000800000000000000" pitchFamily="2" charset="0"/>
              </a:rPr>
              <a:t> </a:t>
            </a:r>
            <a:r>
              <a:rPr lang="fr-FR" sz="2400" i="1" dirty="0" err="1">
                <a:latin typeface="A4.FaustinaBoldBold-Serif" panose="00000800000000000000" pitchFamily="2" charset="0"/>
              </a:rPr>
              <a:t>tích</a:t>
            </a:r>
            <a:r>
              <a:rPr lang="fr-FR" sz="2400" i="1" dirty="0" smtClean="0">
                <a:latin typeface="A4.FaustinaBoldBold-Serif" panose="00000800000000000000" pitchFamily="2" charset="0"/>
              </a:rPr>
              <a:t>:</a:t>
            </a:r>
          </a:p>
          <a:p>
            <a:endParaRPr lang="en-US" sz="2400" dirty="0">
              <a:latin typeface="A4.FaustinaBoldBold-Serif" panose="00000800000000000000" pitchFamily="2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em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yêu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thích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-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khối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tỉ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lệ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giữa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các</a:t>
            </a:r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bộ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phận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cơ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thể</a:t>
            </a:r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- </a:t>
            </a:r>
            <a:r>
              <a:rPr lang="fr-FR" sz="2400" dirty="0" err="1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Cách</a:t>
            </a:r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điều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chỉnh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để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hình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khối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nhân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vật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hoàn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A4.FaustinaBoldBold-Serif" panose="00000800000000000000" pitchFamily="2" charset="0"/>
              </a:rPr>
              <a:t>thiện</a:t>
            </a:r>
            <a:r>
              <a:rPr lang="fr-FR" sz="2400" dirty="0">
                <a:solidFill>
                  <a:schemeClr val="bg1"/>
                </a:solidFill>
                <a:latin typeface="A4.FaustinaBoldBold-Serif" panose="00000800000000000000" pitchFamily="2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hơn</a:t>
            </a:r>
            <a:r>
              <a:rPr lang="fr-FR" sz="2400" dirty="0" smtClean="0">
                <a:solidFill>
                  <a:schemeClr val="bg1"/>
                </a:solidFill>
                <a:latin typeface="A4.FaustinaBoldBold-Serif" panose="00000800000000000000" pitchFamily="2" charset="0"/>
              </a:rPr>
              <a:t>.</a:t>
            </a:r>
            <a:endParaRPr lang="fr-FR" sz="2400" dirty="0" smtClean="0">
              <a:solidFill>
                <a:schemeClr val="bg1"/>
              </a:solidFill>
              <a:latin typeface="A4.FaustinaBoldBold-Serif" panose="00000800000000000000" pitchFamily="2" charset="0"/>
            </a:endParaRPr>
          </a:p>
          <a:p>
            <a:endParaRPr lang="fr-FR" sz="2400" dirty="0" smtClean="0">
              <a:solidFill>
                <a:schemeClr val="bg1"/>
              </a:solidFill>
              <a:latin typeface="A4.FaustinaBoldBold-Serif" panose="000008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8" y="2197331"/>
            <a:ext cx="1918369" cy="3416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63" y="2197331"/>
            <a:ext cx="2084996" cy="341632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27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5 : VẬN DỤNG – PHÁT TRIỂN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67229" y="1743348"/>
            <a:ext cx="10845800" cy="291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Tìm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hiểu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i="1" u="sng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sz="3200" b="1" i="1" u="sng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/>
            </a:r>
            <a:br>
              <a:rPr lang="en-US" sz="3200" b="1" i="1" u="sng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</a:br>
            <a:r>
              <a:rPr lang="fr-FR" sz="3200" b="1" dirty="0" err="1" smtClean="0">
                <a:latin typeface="A4.NewParisHeadlineRegular-Seri" panose="02070500080000000003" pitchFamily="18" charset="0"/>
              </a:rPr>
              <a:t>Quan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sát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1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số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tác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phẩm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nhà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điêu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khắc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Alberto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Glacometti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và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cho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latin typeface="A4.NewParisHeadlineRegular-Seri" panose="02070500080000000003" pitchFamily="18" charset="0"/>
              </a:rPr>
              <a:t>biết</a:t>
            </a:r>
            <a:r>
              <a:rPr lang="fr-FR" sz="3200" b="1" dirty="0" smtClean="0">
                <a:latin typeface="A4.NewParisHeadlineRegular-Seri" panose="02070500080000000003" pitchFamily="18" charset="0"/>
              </a:rPr>
              <a:t>:</a:t>
            </a:r>
            <a:endParaRPr lang="en-US" sz="3200" b="1" dirty="0" smtClean="0"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Điểm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đặc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trưng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trong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cách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tạo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nhân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vật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giả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là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gì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?</a:t>
            </a:r>
            <a:endParaRPr lang="en-US" sz="3200" b="1" dirty="0" smtClean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-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Nét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biểu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cảm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được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thể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hiện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qua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bức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tượng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như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thế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nào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(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xem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hình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1,2,3 SGK </a:t>
            </a:r>
            <a:r>
              <a:rPr lang="fr-FR" sz="3200" b="1" dirty="0" err="1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trang</a:t>
            </a:r>
            <a:r>
              <a:rPr lang="fr-FR" sz="3200" b="1" dirty="0" smtClean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35)</a:t>
            </a:r>
            <a:endParaRPr lang="en-US" sz="3200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5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5314"/>
            <a:ext cx="12191999" cy="552268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smtClean="0"/>
              <a:t>	</a:t>
            </a:r>
          </a:p>
          <a:p>
            <a:pPr marL="0" indent="0">
              <a:buNone/>
            </a:pPr>
            <a:r>
              <a:rPr lang="fr-FR" sz="2400" b="1">
                <a:solidFill>
                  <a:schemeClr val="bg1"/>
                </a:solidFill>
                <a:latin typeface="A4.FaustinaBoldBold-Serif" panose="00000800000000000000" pitchFamily="2" charset="0"/>
              </a:rPr>
              <a:t>	</a:t>
            </a:r>
            <a:endParaRPr lang="en-US" sz="2400" i="1" u="sng">
              <a:latin typeface="A4.FaustinaBoldBold-Serif" panose="000008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08785" y="1468458"/>
            <a:ext cx="9697152" cy="891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u="sng" dirty="0" err="1" smtClean="0">
                <a:latin typeface="A4.NewParisHeadlineRegular-Seri" panose="02070500080000000003" pitchFamily="18" charset="0"/>
              </a:rPr>
              <a:t>Tìm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hiểu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các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tác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phẩm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điêu</a:t>
            </a:r>
            <a:r>
              <a:rPr lang="fr-FR" b="1" i="1" u="sng" dirty="0">
                <a:latin typeface="A4.NewParisHeadlineRegular-Seri" panose="02070500080000000003" pitchFamily="18" charset="0"/>
              </a:rPr>
              <a:t> </a:t>
            </a:r>
            <a:r>
              <a:rPr lang="fr-FR" b="1" i="1" u="sng" dirty="0" err="1">
                <a:latin typeface="A4.NewParisHeadlineRegular-Seri" panose="02070500080000000003" pitchFamily="18" charset="0"/>
              </a:rPr>
              <a:t>khắc</a:t>
            </a:r>
            <a:r>
              <a:rPr lang="fr-FR" b="1" i="1" u="sng" dirty="0" smtClean="0">
                <a:latin typeface="A4.NewParisHeadlineRegular-Seri" panose="02070500080000000003" pitchFamily="18" charset="0"/>
              </a:rPr>
              <a:t>.</a:t>
            </a:r>
          </a:p>
          <a:p>
            <a:pPr marL="0" indent="0">
              <a:buNone/>
            </a:pP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Quan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sát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1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số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tác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phẩm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của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nhà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điêu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khắc</a:t>
            </a:r>
            <a:r>
              <a:rPr lang="fr-FR" b="1" dirty="0">
                <a:solidFill>
                  <a:schemeClr val="bg1"/>
                </a:solidFill>
                <a:latin typeface="A4.NewParisHeadlineRegular-Seri" panose="02070500080000000003" pitchFamily="18" charset="0"/>
              </a:rPr>
              <a:t> Alberto </a:t>
            </a:r>
            <a:r>
              <a:rPr lang="fr-FR" b="1" dirty="0" err="1">
                <a:solidFill>
                  <a:schemeClr val="bg1"/>
                </a:solidFill>
                <a:latin typeface="A4.NewParisHeadlineRegular-Seri" panose="02070500080000000003" pitchFamily="18" charset="0"/>
              </a:rPr>
              <a:t>Glacometti</a:t>
            </a:r>
            <a:r>
              <a:rPr lang="en-US" b="1" i="1" u="sng" dirty="0">
                <a:latin typeface="A4.NewParisHeadlineRegular-Seri" panose="02070500080000000003" pitchFamily="18" charset="0"/>
              </a:rPr>
              <a:t/>
            </a:r>
            <a:br>
              <a:rPr lang="en-US" b="1" i="1" u="sng" dirty="0">
                <a:latin typeface="A4.NewParisHeadlineRegular-Seri" panose="02070500080000000003" pitchFamily="18" charset="0"/>
              </a:rPr>
            </a:br>
            <a:endParaRPr lang="en-US" b="1" dirty="0">
              <a:solidFill>
                <a:schemeClr val="bg1"/>
              </a:solidFill>
              <a:latin typeface="A4.NewParisHeadlineRegular-Seri" panose="020705000800000000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51" y="2558960"/>
            <a:ext cx="2509535" cy="3812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953140"/>
            <a:ext cx="2903174" cy="33811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86" y="2584174"/>
            <a:ext cx="2242039" cy="37873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4" y="2558960"/>
            <a:ext cx="2635717" cy="381253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15835" y="386515"/>
            <a:ext cx="9160330" cy="984885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HOẠT ĐỘNG </a:t>
            </a:r>
            <a:r>
              <a:rPr lang="fr-F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5 : VẬN DỤNG – PHÁT TRIỂN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> 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  <a:t/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.NewParisHeadlineRegular-Seri" panose="02070500080000000003" pitchFamily="18" charset="0"/>
              </a:rPr>
            </a:br>
            <a:endParaRPr lang="en-US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.NewParisHeadlineRegular-Seri" panose="0207050008000000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352</Words>
  <Application>Microsoft Office PowerPoint</Application>
  <PresentationFormat>Widescreen</PresentationFormat>
  <Paragraphs>70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A4.FaustinaBoldBold-Serif</vt:lpstr>
      <vt:lpstr>A4.NewParisHeadlineRegular-Seri</vt:lpstr>
      <vt:lpstr>Arial</vt:lpstr>
      <vt:lpstr>Calibri</vt:lpstr>
      <vt:lpstr>Calibri Light</vt:lpstr>
      <vt:lpstr>Office Theme</vt:lpstr>
      <vt:lpstr>PowerPoint Presentation</vt:lpstr>
      <vt:lpstr>          HOẠT ĐỘNG 1 : KHÁM PHÁ </vt:lpstr>
      <vt:lpstr>HOẠT ĐỘNG 2 : KIẾN TẠO KIẾN THỨC – KỸ NĂNG </vt:lpstr>
      <vt:lpstr>HOẠT ĐỘNG 2 : KIẾN TẠO KIẾN THỨC – KỸ NĂNG </vt:lpstr>
      <vt:lpstr>HOẠT ĐỘNG 2 : KIẾN TẠO KIẾN THỨC – KỸ NĂNG </vt:lpstr>
      <vt:lpstr>HOẠT ĐỘNG 3 : LUYỆN TẬP – SÁNG TẠO  </vt:lpstr>
      <vt:lpstr>HOẠT ĐỘNG 4 : PHÂN TÍCH – ĐÁNH GIÁ  </vt:lpstr>
      <vt:lpstr>  HOẠT ĐỘNG 5 : VẬN DỤNG – PHÁT TRIỂN    </vt:lpstr>
      <vt:lpstr>  HOẠT ĐỘNG 5 : VẬN DỤNG – PHÁT TRIỂN    </vt:lpstr>
      <vt:lpstr>  HOẠT ĐỘNG 5 : VẬN DỤNG – PHÁT TRIỂN    </vt:lpstr>
      <vt:lpstr>  THỰC HÀNH    </vt:lpstr>
      <vt:lpstr>  GIÁO DỤC THỰC TẾ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Lễ Hội-B1</dc:title>
  <dc:creator>Thu Minh; PBC - Q.12</dc:creator>
  <cp:lastModifiedBy>Asus-Minh</cp:lastModifiedBy>
  <cp:revision>78</cp:revision>
  <dcterms:created xsi:type="dcterms:W3CDTF">2021-08-10T06:14:53Z</dcterms:created>
  <dcterms:modified xsi:type="dcterms:W3CDTF">2021-08-15T14:02:02Z</dcterms:modified>
</cp:coreProperties>
</file>