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64" r:id="rId5"/>
    <p:sldId id="261" r:id="rId6"/>
    <p:sldId id="260" r:id="rId7"/>
    <p:sldId id="268" r:id="rId8"/>
    <p:sldId id="270" r:id="rId9"/>
    <p:sldId id="267" r:id="rId10"/>
    <p:sldId id="266" r:id="rId11"/>
    <p:sldId id="271" r:id="rId12"/>
    <p:sldId id="274" r:id="rId13"/>
    <p:sldId id="275" r:id="rId14"/>
    <p:sldId id="276" r:id="rId15"/>
    <p:sldId id="277" r:id="rId16"/>
    <p:sldId id="280" r:id="rId17"/>
    <p:sldId id="281" r:id="rId18"/>
    <p:sldId id="279" r:id="rId19"/>
    <p:sldId id="282" r:id="rId20"/>
    <p:sldId id="283" r:id="rId21"/>
    <p:sldId id="286" r:id="rId22"/>
    <p:sldId id="288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F3D-E739-4652-A6B9-1BA0A143076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500438"/>
            <a:ext cx="2411413" cy="2951162"/>
            <a:chOff x="3115" y="0"/>
            <a:chExt cx="2170" cy="2486"/>
          </a:xfrm>
        </p:grpSpPr>
        <p:grpSp>
          <p:nvGrpSpPr>
            <p:cNvPr id="4239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1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2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0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69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0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1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67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68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24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65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366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244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26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63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8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9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59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0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5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1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55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5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3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51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4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5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47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8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6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4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43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4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8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4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39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0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3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35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6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3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3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31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2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4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2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5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27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8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6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2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23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4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8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90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21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2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1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19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0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2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17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8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3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5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3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5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1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6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09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7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07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8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05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03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0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01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4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" name="Group 157"/>
          <p:cNvGrpSpPr>
            <a:grpSpLocks/>
          </p:cNvGrpSpPr>
          <p:nvPr/>
        </p:nvGrpSpPr>
        <p:grpSpPr bwMode="auto">
          <a:xfrm>
            <a:off x="6948488" y="3357563"/>
            <a:ext cx="2195512" cy="3240087"/>
            <a:chOff x="3115" y="0"/>
            <a:chExt cx="2170" cy="2486"/>
          </a:xfrm>
        </p:grpSpPr>
        <p:grpSp>
          <p:nvGrpSpPr>
            <p:cNvPr id="4105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7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8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6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5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6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7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3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4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8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1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232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110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3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9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7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5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5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6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3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1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9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9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7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8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5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6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1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3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4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2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1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2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9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4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7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8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5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5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3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1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8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9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7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0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5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1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3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1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3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9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4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6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7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7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5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3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1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9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7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5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3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1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5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9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6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7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1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40" name="WordArt 292"/>
          <p:cNvSpPr>
            <a:spLocks noChangeArrowheads="1" noChangeShapeType="1" noTextEdit="1"/>
          </p:cNvSpPr>
          <p:nvPr/>
        </p:nvSpPr>
        <p:spPr bwMode="auto">
          <a:xfrm>
            <a:off x="1361837" y="768350"/>
            <a:ext cx="6382903" cy="86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TRƯỜNG: ……</a:t>
            </a:r>
          </a:p>
          <a:p>
            <a:pPr algn="ctr">
              <a:defRPr/>
            </a:pPr>
            <a:r>
              <a:rPr lang="en-US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…………      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1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0113" y="2286000"/>
            <a:ext cx="708183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Text Box 2"/>
          <p:cNvSpPr txBox="1">
            <a:spLocks noChangeArrowheads="1"/>
          </p:cNvSpPr>
          <p:nvPr/>
        </p:nvSpPr>
        <p:spPr bwMode="auto">
          <a:xfrm>
            <a:off x="1397000" y="2679700"/>
            <a:ext cx="5705475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ĐA THỨC CHO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</a:p>
        </p:txBody>
      </p:sp>
    </p:spTree>
    <p:extLst>
      <p:ext uri="{BB962C8B-B14F-4D97-AF65-F5344CB8AC3E}">
        <p14:creationId xmlns:p14="http://schemas.microsoft.com/office/powerpoint/2010/main" val="308250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smtClean="0">
                    <a:latin typeface="+mj-lt"/>
                  </a:rPr>
                  <a:t>a) Dự đoán: Đơn </a:t>
                </a:r>
                <a:r>
                  <a:rPr lang="vi-VN" sz="2800">
                    <a:latin typeface="+mj-lt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:r>
                  <a:rPr lang="vi-VN" sz="28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smtClean="0">
                  <a:latin typeface="+mj-lt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=2 .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1=2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vi-VN" sz="2800" smtClean="0">
                    <a:latin typeface="+mj-lt"/>
                  </a:rPr>
                  <a:t>.</a:t>
                </a:r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4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unched Tape 5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/>
                  <a:t>b) </a:t>
                </a:r>
                <a:r>
                  <a:rPr lang="vi-VN" sz="2800">
                    <a:latin typeface="+mj-lt"/>
                  </a:rPr>
                  <a:t>Dự đoán: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+mj-lt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+mj-lt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(</a:t>
                </a:r>
                <a:r>
                  <a:rPr lang="vi-VN" sz="2800">
                    <a:latin typeface="+mj-lt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/>
                  <a:t> </a:t>
                </a:r>
                <a:r>
                  <a:rPr lang="vi-VN" sz="2800">
                    <a:latin typeface="+mj-lt"/>
                  </a:rPr>
                  <a:t>chia hết cho đơn thức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733" t="-4040" r="-165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6934200" cy="1066800"/>
            <a:chOff x="228600" y="1219200"/>
            <a:chExt cx="69342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HOẠT ĐỘNG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766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KẾT LUẬN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3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7010400" cy="1066800"/>
            <a:chOff x="228600" y="1219200"/>
            <a:chExt cx="70104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HOẠT ĐỘNG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528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Times New Roman" pitchFamily="18" charset="0"/>
                  <a:cs typeface="Times New Roman" pitchFamily="18" charset="0"/>
                </a:rPr>
                <a:t>VÍ DỤ 1</a:t>
              </a:r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3348" y="3962400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3000"/>
            <a:ext cx="805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56388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CHIA ĐA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Với phép chia đa thức cho đơn thức, chúng ta chỉ xét trường hợp chia hết.</a:t>
                </a:r>
              </a:p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Trước hết, ta có nhận xét: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nếu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mỗi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đều chia hết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341" r="-192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Muốn chia đa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ta chia từng hạng tử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rồi cộng các kết quả lại với nhau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23" t="-5426" r="-2000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CHIA ĐA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534400" cy="1680295"/>
            <a:chOff x="228600" y="1371600"/>
            <a:chExt cx="8534400" cy="1680295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16764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VÍ DỤ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3" y="2286000"/>
              <a:ext cx="8525627" cy="765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243348" y="3250483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63" y="3248025"/>
            <a:ext cx="466223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40277"/>
            <a:ext cx="7176838" cy="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581400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a) Là phép chia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latin typeface="Cambria Math"/>
                      </a:rPr>
                      <m:t>=−5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0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8600" y="685800"/>
            <a:ext cx="8305800" cy="3515856"/>
            <a:chOff x="228600" y="685800"/>
            <a:chExt cx="8305800" cy="351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Trong các phép chia sau đây, phép chia nào </a:t>
                  </a:r>
                  <a:r>
                    <a:rPr lang="en-US" sz="2800" i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là phép chia hết? Tại sao? Tìm thương của các phép chia còn lại: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𝑦𝑧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chia 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278" r="-1538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LUYỆN TẬP 1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Là phép chia không hết, vì: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còn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c) Là phép chia </a:t>
                </a:r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210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Callout 10"/>
          <p:cNvSpPr/>
          <p:nvPr/>
        </p:nvSpPr>
        <p:spPr>
          <a:xfrm>
            <a:off x="228600" y="4605010"/>
            <a:ext cx="1219200" cy="19639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685800"/>
            <a:ext cx="8305800" cy="1361420"/>
            <a:chOff x="228600" y="685800"/>
            <a:chExt cx="8305800" cy="13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Làm tính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−8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:2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3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LUYỆN TẬP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−8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 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1" y="2406449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924580"/>
            <a:ext cx="8153400" cy="1387906"/>
            <a:chOff x="381000" y="924580"/>
            <a:chExt cx="8153400" cy="1387906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92458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1.30 a) SGK trang 24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 smtClean="0">
                      <a:latin typeface="Times New Roman" pitchFamily="18" charset="0"/>
                      <a:cs typeface="Times New Roman" pitchFamily="18" charset="0"/>
                    </a:rPr>
                    <a:t>Tìm đơn thức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sz="3200" smtClean="0">
                      <a:latin typeface="Times New Roman" pitchFamily="18" charset="0"/>
                      <a:cs typeface="Times New Roman" pitchFamily="18" charset="0"/>
                    </a:rPr>
                    <a:t>, biết rằng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: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3" b="-10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: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blipFill rotWithShape="1">
                <a:blip r:embed="rId3"/>
                <a:stretch>
                  <a:fillRect l="-304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:7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 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−14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+2,1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:(−7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046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−14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2,1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𝑦𝑧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−0,3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990600"/>
            <a:ext cx="7924800" cy="1123818"/>
            <a:chOff x="609600" y="990600"/>
            <a:chExt cx="7924800" cy="1123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 −14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+2,1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:(−7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09600" y="990600"/>
              <a:ext cx="67793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1.32 SGK trang 24  Thực hiện phép chia: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4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308" y="916858"/>
            <a:ext cx="5879692" cy="762000"/>
            <a:chOff x="216308" y="916858"/>
            <a:chExt cx="5879692" cy="7620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16308" y="916858"/>
              <a:ext cx="2145891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VẬN DỤNG 1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95600" y="91685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Giải bài toán mở đầu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045" y="1768257"/>
            <a:ext cx="8794955" cy="3108543"/>
            <a:chOff x="349045" y="1768257"/>
            <a:chExt cx="8794955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8669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045" y="914400"/>
            <a:ext cx="8794955" cy="3108543"/>
            <a:chOff x="349045" y="914400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96646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Thể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tích khối 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Vậy, chiều cao (cạnh bên) của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990600"/>
            <a:ext cx="8700838" cy="1302068"/>
            <a:chOff x="228600" y="990600"/>
            <a:chExt cx="8700838" cy="1302068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990600"/>
              <a:ext cx="2133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VẬN DỤNG 2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smtClean="0">
                      <a:latin typeface="Times New Roman" pitchFamily="18" charset="0"/>
                      <a:cs typeface="Times New Roman" pitchFamily="18" charset="0"/>
                    </a:rPr>
                    <a:t>Tìm đa thức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a14:m>
                  <a:r>
                    <a:rPr lang="en-US" sz="2600" smtClean="0">
                      <a:latin typeface="Times New Roman" pitchFamily="18" charset="0"/>
                      <a:cs typeface="Times New Roman" pitchFamily="18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+3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81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:(−3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191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)+(−6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−3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5600" y="2438400"/>
            <a:ext cx="2768600" cy="2819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300" y="153000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lại toàn bộ nội dung bài đã </a:t>
            </a:r>
            <a:r>
              <a:rPr lang="vi-VN" sz="2800" smtClean="0">
                <a:latin typeface="+mj-lt"/>
              </a:rPr>
              <a:t>học</a:t>
            </a:r>
            <a:r>
              <a:rPr lang="vi-VN" smtClean="0"/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5146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Nắm được quy tắc chia đơn thức cho đơn thức, chia đa thức cho đa thức</a:t>
            </a:r>
            <a:endParaRPr lang="en-US" sz="28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621" y="3962400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Làm các bài tập 1.31 SGK trang 24</a:t>
            </a:r>
            <a:endParaRPr lang="en-US" sz="28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Chuẩn bị tiết sau luyện tập chung.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28700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Cho hai khối hộp chữ nhật: khối hộp thứ nhất có ba kích thước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 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khối hộp thứ hai có diện tích đáy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. Tính chiều cao (cạnh bên) của khối hộp thứ hai, biết rằng hai khối hộp có cùng thể tích.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701" r="-370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9045" y="838200"/>
            <a:ext cx="8794955" cy="3108543"/>
            <a:chOff x="349045" y="1046023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1430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smtClean="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xplosion 2 3"/>
          <p:cNvSpPr/>
          <p:nvPr/>
        </p:nvSpPr>
        <p:spPr>
          <a:xfrm>
            <a:off x="1174955" y="3429000"/>
            <a:ext cx="6978445" cy="328677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giải quyết bài toán trên là làm như thế nào?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Thể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tích khối 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- Vậy, muốn tính chiều cao (cạnh bên) của khối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hộp thứ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hai thì ta chỉ cần chia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 r="-156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95600" y="1295400"/>
            <a:ext cx="6172200" cy="3657600"/>
          </a:xfrm>
          <a:prstGeom prst="wedgeEllipseCallout">
            <a:avLst>
              <a:gd name="adj1" fmla="val -59543"/>
              <a:gd name="adj2" fmla="val 2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xong bài này các em không những sẽ thực hiện được phép chia đó mà hơn nữa còn biết cách chia một đa thức cho một đơn thức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" y="2209800"/>
            <a:ext cx="2272557" cy="28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KIẾNTHỨC</a:t>
            </a:r>
            <a:endParaRPr lang="en-US"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latin typeface="+mj-lt"/>
                  </a:rPr>
                  <a:t>Hãy nhớ lại cách chia đơn thức cho đơn thức trong trường hợp chúng có cùng một biến và hoàn thành các yêu cầu sau:</a:t>
                </a:r>
              </a:p>
              <a:p>
                <a:r>
                  <a:rPr lang="vi-VN" sz="2800">
                    <a:latin typeface="+mj-lt"/>
                  </a:rPr>
                  <a:t>a)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∈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vi-VN" sz="2800">
                    <a:latin typeface="+mj-lt"/>
                  </a:rPr>
                  <a:t> hãy cho biết:</a:t>
                </a:r>
              </a:p>
              <a:p>
                <a:r>
                  <a:rPr lang="vi-VN" sz="2800">
                    <a:latin typeface="+mj-lt"/>
                  </a:rPr>
                  <a:t>• Khi nào thì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• Nhắc lại cách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800">
                    <a:latin typeface="+mj-lt"/>
                  </a:rPr>
                  <a:t> 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898" r="-1959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 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∈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 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Thực hiện phép chia: </a:t>
                </a:r>
                <a:endParaRPr lang="en-US" sz="2800" i="1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: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  <a:blipFill rotWithShape="1">
                <a:blip r:embed="rId5"/>
                <a:stretch>
                  <a:fillRect l="-180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 smtClean="0">
                    <a:latin typeface="+mj-lt"/>
                  </a:rPr>
                  <a:t>Với mỗi trường hợp sau, hãy đoán xem đơn </a:t>
                </a:r>
                <a:r>
                  <a:rPr lang="vi-VN" sz="2800">
                    <a:latin typeface="+mj-lt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có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không; nếu chia hết, hãy tìm thương của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 smtClean="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và giải thích cách làm:</a:t>
                </a:r>
              </a:p>
              <a:p>
                <a:pPr algn="just"/>
                <a:r>
                  <a:rPr lang="vi-VN" sz="2800" smtClean="0">
                    <a:latin typeface="+mj-lt"/>
                  </a:rPr>
                  <a:t>a</a:t>
                </a:r>
                <a:r>
                  <a:rPr lang="vi-VN" sz="280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smtClean="0">
                  <a:latin typeface="+mj-lt"/>
                </a:endParaRPr>
              </a:p>
              <a:p>
                <a:pPr algn="just"/>
                <a:r>
                  <a:rPr lang="en-US" sz="2800" smtClean="0">
                    <a:latin typeface="+mj-lt"/>
                  </a:rPr>
                  <a:t>b</a:t>
                </a:r>
                <a:r>
                  <a:rPr lang="vi-VN" sz="2800" smtClean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  <a:blipFill rotWithShape="1">
                <a:blip r:embed="rId2"/>
                <a:stretch>
                  <a:fillRect l="-1569" t="-2193" r="-1569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unched Tape 6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74"/>
            <a:ext cx="3438525" cy="3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2075</Words>
  <Application>Microsoft Office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2023-06-29T12:46:50Z</dcterms:created>
  <dcterms:modified xsi:type="dcterms:W3CDTF">2023-06-30T02:30:01Z</dcterms:modified>
</cp:coreProperties>
</file>