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4" r:id="rId2"/>
    <p:sldId id="256" r:id="rId3"/>
    <p:sldId id="270" r:id="rId4"/>
    <p:sldId id="301" r:id="rId5"/>
    <p:sldId id="302" r:id="rId6"/>
    <p:sldId id="258" r:id="rId7"/>
    <p:sldId id="259" r:id="rId8"/>
    <p:sldId id="260" r:id="rId9"/>
    <p:sldId id="303" r:id="rId10"/>
    <p:sldId id="261" r:id="rId11"/>
    <p:sldId id="262" r:id="rId12"/>
    <p:sldId id="304" r:id="rId13"/>
    <p:sldId id="263" r:id="rId14"/>
    <p:sldId id="264" r:id="rId15"/>
    <p:sldId id="265" r:id="rId16"/>
    <p:sldId id="266" r:id="rId17"/>
    <p:sldId id="267" r:id="rId18"/>
    <p:sldId id="305" r:id="rId19"/>
    <p:sldId id="306" r:id="rId20"/>
    <p:sldId id="307" r:id="rId21"/>
    <p:sldId id="30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79" autoAdjust="0"/>
    <p:restoredTop sz="94660"/>
  </p:normalViewPr>
  <p:slideViewPr>
    <p:cSldViewPr>
      <p:cViewPr varScale="1">
        <p:scale>
          <a:sx n="69" d="100"/>
          <a:sy n="69" d="100"/>
        </p:scale>
        <p:origin x="492" y="72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84202-32A6-406F-8EF9-1CA0662383A9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78180-2885-402F-8B3E-0BB3DD5C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4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AA121D1-B682-4EF9-8BEC-AF132458A40B}" type="slidenum">
              <a:rPr lang="en-US" smtClean="0">
                <a:latin typeface="Arial" charset="0"/>
              </a:rPr>
              <a:pPr eaLnBrk="1" hangingPunct="1"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185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5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57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5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2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9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0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7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9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6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5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5313E-F7CE-4B4E-9A2E-CBF9411D4697}" type="datetimeFigureOut">
              <a:rPr lang="en-US" smtClean="0"/>
              <a:t>21/10/2023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47555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5" descr="bonmua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29"/>
          <a:stretch>
            <a:fillRect/>
          </a:stretch>
        </p:blipFill>
        <p:spPr bwMode="auto">
          <a:xfrm>
            <a:off x="0" y="289434"/>
            <a:ext cx="914400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8" descr="Purple mesh"/>
          <p:cNvSpPr txBox="1">
            <a:spLocks noChangeArrowheads="1"/>
          </p:cNvSpPr>
          <p:nvPr/>
        </p:nvSpPr>
        <p:spPr bwMode="auto">
          <a:xfrm>
            <a:off x="1400175" y="3201830"/>
            <a:ext cx="3108960" cy="3667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Phong cảnh mùa xuân</a:t>
            </a:r>
          </a:p>
        </p:txBody>
      </p:sp>
      <p:sp>
        <p:nvSpPr>
          <p:cNvPr id="9" name="Text Box 10" descr="Purple mesh"/>
          <p:cNvSpPr txBox="1">
            <a:spLocks noChangeArrowheads="1"/>
          </p:cNvSpPr>
          <p:nvPr/>
        </p:nvSpPr>
        <p:spPr bwMode="auto">
          <a:xfrm>
            <a:off x="4628690" y="3216118"/>
            <a:ext cx="3108960" cy="3667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Phong cảnh mùa </a:t>
            </a:r>
            <a:r>
              <a:rPr lang="en-US" sz="1800" b="1" smtClean="0">
                <a:solidFill>
                  <a:srgbClr val="FFFFCC"/>
                </a:solidFill>
              </a:rPr>
              <a:t>hạ</a:t>
            </a:r>
            <a:endParaRPr lang="en-US" sz="1800" b="1">
              <a:solidFill>
                <a:srgbClr val="FFFFCC"/>
              </a:solidFill>
            </a:endParaRPr>
          </a:p>
        </p:txBody>
      </p:sp>
      <p:sp>
        <p:nvSpPr>
          <p:cNvPr id="10" name="Text Box 11" descr="Purple mesh"/>
          <p:cNvSpPr txBox="1">
            <a:spLocks noChangeArrowheads="1"/>
          </p:cNvSpPr>
          <p:nvPr/>
        </p:nvSpPr>
        <p:spPr bwMode="auto">
          <a:xfrm>
            <a:off x="4623261" y="6169740"/>
            <a:ext cx="3108960" cy="3667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Phong cảnh mùa thu</a:t>
            </a:r>
          </a:p>
        </p:txBody>
      </p:sp>
      <p:sp>
        <p:nvSpPr>
          <p:cNvPr id="11" name="Text Box 12" descr="Purple mesh"/>
          <p:cNvSpPr txBox="1">
            <a:spLocks noChangeArrowheads="1"/>
          </p:cNvSpPr>
          <p:nvPr/>
        </p:nvSpPr>
        <p:spPr bwMode="auto">
          <a:xfrm>
            <a:off x="1400636" y="6169740"/>
            <a:ext cx="3108960" cy="3667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Phong cảnh mùa đông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26808" y="122904"/>
            <a:ext cx="78946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 tả phong cảnh 4 mùa trong các bức tranh?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32667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762000"/>
            <a:ext cx="7624645" cy="3556933"/>
            <a:chOff x="693484" y="1152525"/>
            <a:chExt cx="7624645" cy="3556933"/>
          </a:xfrm>
        </p:grpSpPr>
        <p:sp>
          <p:nvSpPr>
            <p:cNvPr id="6" name="Rectangle 5"/>
            <p:cNvSpPr/>
            <p:nvPr/>
          </p:nvSpPr>
          <p:spPr>
            <a:xfrm>
              <a:off x="6705600" y="3867150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48400" y="4023658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15000" y="4210050"/>
              <a:ext cx="1612529" cy="499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7301" y="1152525"/>
              <a:ext cx="247214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1" y="1257300"/>
              <a:ext cx="20574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3484" y="1485900"/>
              <a:ext cx="161489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" y="44196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Dựa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vào hình 1, 2 và thông tin trong mục 2, cho biết: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Vào ngày 22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6, nửa cầu Bắc đang là mùa gì, nửa cầu Nam đang là mùa 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ì?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Tại sao?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- Vào ngày 22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12, nửa cầu Bắc đang là mùa gì, nửa cầu Nam đang là mùa gì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Tại sao?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êu sự khác nhau về thời gian diễn ra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của hai nửa cầu.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C:\Users\ADMIN\Desktop\Capture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4" y="766989"/>
            <a:ext cx="7804845" cy="37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Thảo luận nhóm (5 phút)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Thông tin phản hồi hoạt động nhóm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8" descr="C:\Users\ADMIN\Desktop\Captu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0142"/>
          <a:stretch/>
        </p:blipFill>
        <p:spPr bwMode="auto">
          <a:xfrm>
            <a:off x="19050" y="933903"/>
            <a:ext cx="3902422" cy="33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65125" y="2080078"/>
            <a:ext cx="2362200" cy="1012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91000" y="1752600"/>
            <a:ext cx="487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nóng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nửa cầu Bắc ngả 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 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lớn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nhận được nhiều ánh sáng và nhiệt</a:t>
            </a:r>
          </a:p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nửa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cầu Nam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không 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nhỏ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được ít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ánh sáng và nhiệt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990600"/>
            <a:ext cx="366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22/6 (HẠ CHÍ)</a:t>
            </a:r>
            <a:endParaRPr 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Users\ADMIN\Desktop\Captu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77" b="8674"/>
          <a:stretch/>
        </p:blipFill>
        <p:spPr bwMode="auto">
          <a:xfrm>
            <a:off x="181641" y="986135"/>
            <a:ext cx="4161759" cy="338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Thông tin phản hồi hoạt động nhóm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990600"/>
            <a:ext cx="366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22/12 (ĐÔNG CHÍ)</a:t>
            </a:r>
            <a:endParaRPr 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39850" y="2133600"/>
            <a:ext cx="2362200" cy="1012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91000" y="1752600"/>
            <a:ext cx="487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nửa cầu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Bắc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 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nhỏ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nhận được ít ánh sáng và nhiệt</a:t>
            </a:r>
          </a:p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nửa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cầu Nam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lớn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nhiều ánh sáng và nhiệt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5358825"/>
            <a:ext cx="7521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Mùa 2 nửa cầu </a:t>
            </a: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Bắc và Nam trái </a:t>
            </a: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ngược nhau.</a:t>
            </a:r>
          </a:p>
        </p:txBody>
      </p:sp>
    </p:spTree>
    <p:extLst>
      <p:ext uri="{BB962C8B-B14F-4D97-AF65-F5344CB8AC3E}">
        <p14:creationId xmlns:p14="http://schemas.microsoft.com/office/powerpoint/2010/main" val="40345234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3555" y="2819400"/>
            <a:ext cx="7624645" cy="3852208"/>
            <a:chOff x="693484" y="762000"/>
            <a:chExt cx="7624645" cy="4004608"/>
          </a:xfrm>
        </p:grpSpPr>
        <p:pic>
          <p:nvPicPr>
            <p:cNvPr id="4" name="Picture 7" descr="C:\Users\ADMIN\Desktop\Captur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5000"/>
                      </a14:imgEffect>
                      <a14:imgEffect>
                        <a14:brightnessContrast bright="2000" contras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762000"/>
              <a:ext cx="7479929" cy="4004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705600" y="3867150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248400" y="4023658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715000" y="4210050"/>
              <a:ext cx="1612529" cy="499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47301" y="1152525"/>
              <a:ext cx="247214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1" y="1257300"/>
              <a:ext cx="20574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3484" y="1485900"/>
              <a:ext cx="161489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737289"/>
              </p:ext>
            </p:extLst>
          </p:nvPr>
        </p:nvGraphicFramePr>
        <p:xfrm>
          <a:off x="304800" y="717863"/>
          <a:ext cx="8577942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8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52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4574" y="136456"/>
            <a:ext cx="860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mtClean="0">
                <a:solidFill>
                  <a:srgbClr val="C00000"/>
                </a:solidFill>
              </a:rPr>
              <a:t>Điền vào bảng sau về thời gian các mùa ở 2 nửa cầu</a:t>
            </a:r>
            <a:endParaRPr lang="en-US" sz="2400" b="1" i="1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8315" y="1561981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5815" y="223404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6779" y="154746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4279" y="224856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56422" y="1345607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1" y="245019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67671" y="172024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2150" y="210180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9363" y="1345607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93877" y="1714325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01137" y="2069921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09117" y="243423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1250"/>
            <a:ext cx="861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200" i="1" smtClean="0">
                <a:latin typeface="Times New Roman" pitchFamily="18" charset="0"/>
                <a:cs typeface="Times New Roman" pitchFamily="18" charset="0"/>
              </a:rPr>
              <a:t>Dựa </a:t>
            </a:r>
            <a:r>
              <a:rPr lang="vi-VN" sz="2200" i="1">
                <a:latin typeface="Times New Roman" pitchFamily="18" charset="0"/>
                <a:cs typeface="Times New Roman" pitchFamily="18" charset="0"/>
              </a:rPr>
              <a:t>vào hình 3, nêu sự khác nhau về hiện tượng mùa theo vĩ </a:t>
            </a:r>
            <a:r>
              <a:rPr lang="vi-VN" sz="2200" i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Ở các vĩ độ thấp (đới nóng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): ………………………………………………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Ở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các vĩ độ cao (đới lạnh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): ………………………………………………..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Ở các vĩ độ trung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bình (đới ôn hoà): …………………………………......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C:\Users\ADMIN\Desktop\Capture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4" y="457200"/>
            <a:ext cx="809575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39028" y="4143828"/>
            <a:ext cx="31101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Hầu 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 nóng quanh năm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4596" y="4468129"/>
            <a:ext cx="30315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Hầu 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 </a:t>
            </a:r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 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quanh năm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4821458"/>
            <a:ext cx="3945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 năm chia thành 4 mùa (xuân, hạ, thu, đông)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8520" y="5791200"/>
            <a:ext cx="4889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Mùa </a:t>
            </a: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ở các vĩ độ cũng khác nhau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248" y="536454"/>
            <a:ext cx="5881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2 nửa cầu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Bắc và Nam trái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ngược nhau.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104583"/>
              </p:ext>
            </p:extLst>
          </p:nvPr>
        </p:nvGraphicFramePr>
        <p:xfrm>
          <a:off x="228600" y="1066800"/>
          <a:ext cx="8577942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8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52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72115" y="1910918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9615" y="258298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0579" y="189640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079" y="259749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0222" y="1694544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1" y="279913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1471" y="206917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5950" y="245074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3163" y="1694544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7677" y="206326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4937" y="2418858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2917" y="278317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4248" y="3244538"/>
            <a:ext cx="4439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/>
              </a:rPr>
              <a:t>-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ở các vĩ độ cũng khác nhau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" name="Picture 2" descr="C:\Users\ADMIN\Desktop\Tay_cam_but_b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979717" cy="82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:\Users\ADMIN\Desktop\Capture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4" y="1676400"/>
            <a:ext cx="8261779" cy="425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08858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tượng ngày - đêm dài ngắn theo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0" y="539746"/>
            <a:ext cx="5134428" cy="1150612"/>
          </a:xfrm>
          <a:prstGeom prst="roundRect">
            <a:avLst>
              <a:gd name="adj" fmla="val 655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ADMIN\Desktop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9600"/>
            <a:ext cx="4724400" cy="10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5874603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smtClean="0">
                <a:solidFill>
                  <a:srgbClr val="C00000"/>
                </a:solidFill>
              </a:rPr>
              <a:t>Nhận </a:t>
            </a:r>
            <a:r>
              <a:rPr lang="en-US" sz="2400" b="1" i="1">
                <a:solidFill>
                  <a:srgbClr val="C00000"/>
                </a:solidFill>
              </a:rPr>
              <a:t>xét đường phân chia sáng tối và trục </a:t>
            </a:r>
            <a:r>
              <a:rPr lang="en-US" sz="2400" b="1" i="1" smtClean="0">
                <a:solidFill>
                  <a:srgbClr val="C00000"/>
                </a:solidFill>
              </a:rPr>
              <a:t>Trái Đất </a:t>
            </a:r>
          </a:p>
          <a:p>
            <a:pPr algn="ctr"/>
            <a:r>
              <a:rPr lang="en-US" sz="2400" b="1" i="1" smtClean="0">
                <a:solidFill>
                  <a:srgbClr val="C00000"/>
                </a:solidFill>
              </a:rPr>
              <a:t>ở </a:t>
            </a:r>
            <a:r>
              <a:rPr lang="en-US" sz="2400" b="1" i="1">
                <a:solidFill>
                  <a:srgbClr val="C00000"/>
                </a:solidFill>
              </a:rPr>
              <a:t>các ngày 22/6 và </a:t>
            </a:r>
            <a:r>
              <a:rPr lang="en-US" sz="2400" b="1" i="1" smtClean="0">
                <a:solidFill>
                  <a:srgbClr val="C00000"/>
                </a:solidFill>
              </a:rPr>
              <a:t>22/12 ?</a:t>
            </a:r>
            <a:endParaRPr lang="en-US" sz="2400" b="1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452880" y="1948180"/>
            <a:ext cx="1371600" cy="319278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33600" y="1925320"/>
            <a:ext cx="0" cy="31546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121400" y="1950720"/>
            <a:ext cx="1371600" cy="319278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02120" y="1915160"/>
            <a:ext cx="0" cy="31546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936111"/>
              </p:ext>
            </p:extLst>
          </p:nvPr>
        </p:nvGraphicFramePr>
        <p:xfrm>
          <a:off x="267797" y="4848607"/>
          <a:ext cx="8633089" cy="167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3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7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8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Thời gian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 điểm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08858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tượng ngày - đêm dài ngắn theo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85800" y="821677"/>
            <a:ext cx="7880779" cy="3978923"/>
            <a:chOff x="533400" y="547357"/>
            <a:chExt cx="8261779" cy="4253243"/>
          </a:xfrm>
        </p:grpSpPr>
        <p:pic>
          <p:nvPicPr>
            <p:cNvPr id="4" name="Picture 10" descr="C:\Users\ADMIN\Desktop\Capture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47357"/>
              <a:ext cx="8261779" cy="4253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1431106" y="81913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11826" y="79627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099626" y="82167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780346" y="78611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9810" y="4343400"/>
            <a:ext cx="2082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Điền bảng sau:</a:t>
            </a: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2392" y="57666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6906" y="61095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4876800"/>
            <a:ext cx="1715190" cy="961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3275" y="5804284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3275" y="612405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6144392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57912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8811" y="5763010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2194" y="6118535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943428" y="1411699"/>
            <a:ext cx="7162800" cy="3465101"/>
            <a:chOff x="533400" y="547357"/>
            <a:chExt cx="8261779" cy="4253243"/>
          </a:xfrm>
        </p:grpSpPr>
        <p:pic>
          <p:nvPicPr>
            <p:cNvPr id="24" name="Picture 10" descr="C:\Users\ADMIN\Desktop\Capture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47357"/>
              <a:ext cx="8261779" cy="4253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Straight Connector 24"/>
            <p:cNvCxnSpPr/>
            <p:nvPr/>
          </p:nvCxnSpPr>
          <p:spPr>
            <a:xfrm flipH="1">
              <a:off x="1431106" y="81913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111826" y="79627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099626" y="82167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780346" y="78611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294519"/>
              </p:ext>
            </p:extLst>
          </p:nvPr>
        </p:nvGraphicFramePr>
        <p:xfrm>
          <a:off x="267797" y="4848607"/>
          <a:ext cx="8633089" cy="167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3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7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8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Thời gian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 điểm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08858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tượng ngày - đêm dài ngắn theo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2392" y="57666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6906" y="61095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4876800"/>
            <a:ext cx="1715190" cy="961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3275" y="5804284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3275" y="612405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6144392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57912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8811" y="5763010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2194" y="6118535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9200" y="493589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Nửa cầu mùa nóng: Ngày dài hơn đêm.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Nửa cầu mùa lạnh: Đêm dài hơn ngày.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Xích đạo: Ngày = đêm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 descr="C:\Users\ADMIN\Desktop\Tay_cam_but_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" y="504932"/>
            <a:ext cx="1158456" cy="97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763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ADMIN\Desktop\Capture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2" y="1676400"/>
            <a:ext cx="883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4336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TU LIEU POWER POINT\HINH NEN PP\4a9603180f768be911182399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16"/>
            <a:ext cx="9144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2844" y="18288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r>
              <a:rPr lang="en-US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cap="all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cap="all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CHUYỂN 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CỦA T</a:t>
            </a:r>
            <a:r>
              <a:rPr lang="en-US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RÁI ĐẤT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cap="all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cap="all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QUANH M</a:t>
            </a:r>
            <a:r>
              <a:rPr lang="en-US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ẶT TRỜI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VÀ HỆ QUẢ</a:t>
            </a:r>
            <a:endParaRPr lang="en-US" sz="3600" cap="all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TU LIEU DIA LI\ban do tgioi\Ban do T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138"/>
            <a:ext cx="9144000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>
            <a:endCxn id="6146" idx="1"/>
          </p:cNvCxnSpPr>
          <p:nvPr/>
        </p:nvCxnSpPr>
        <p:spPr>
          <a:xfrm flipH="1" flipV="1">
            <a:off x="0" y="3831813"/>
            <a:ext cx="9144002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3374613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Xích đạo</a:t>
            </a:r>
            <a:endParaRPr lang="en-US" sz="2800" b="1"/>
          </a:p>
        </p:txBody>
      </p:sp>
      <p:sp>
        <p:nvSpPr>
          <p:cNvPr id="9" name="Rounded Rectangular Callout 8"/>
          <p:cNvSpPr/>
          <p:nvPr/>
        </p:nvSpPr>
        <p:spPr>
          <a:xfrm>
            <a:off x="7315200" y="2612613"/>
            <a:ext cx="1752602" cy="533400"/>
          </a:xfrm>
          <a:prstGeom prst="wedgeRoundRectCallout">
            <a:avLst>
              <a:gd name="adj1" fmla="val -55335"/>
              <a:gd name="adj2" fmla="val 115035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Việt Nam</a:t>
            </a:r>
            <a:endParaRPr lang="en-US" sz="2400" b="1"/>
          </a:p>
        </p:txBody>
      </p:sp>
      <p:sp>
        <p:nvSpPr>
          <p:cNvPr id="11" name="Rounded Rectangular Callout 10"/>
          <p:cNvSpPr/>
          <p:nvPr/>
        </p:nvSpPr>
        <p:spPr>
          <a:xfrm>
            <a:off x="5333998" y="4974813"/>
            <a:ext cx="1752602" cy="533400"/>
          </a:xfrm>
          <a:prstGeom prst="wedgeRoundRectCallout">
            <a:avLst>
              <a:gd name="adj1" fmla="val 71733"/>
              <a:gd name="adj2" fmla="val -89573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Ô-xtrây-li-a</a:t>
            </a:r>
            <a:endParaRPr lang="en-US" sz="2400" b="1"/>
          </a:p>
        </p:txBody>
      </p:sp>
      <p:pic>
        <p:nvPicPr>
          <p:cNvPr id="12" name="Picture 11" descr="C:\Users\ADMIN\Desktop\Capture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2" t="59982" r="4176" b="10724"/>
          <a:stretch/>
        </p:blipFill>
        <p:spPr bwMode="auto">
          <a:xfrm>
            <a:off x="304800" y="183740"/>
            <a:ext cx="8096864" cy="82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28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948" y="801779"/>
            <a:ext cx="5658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Chuyển động của </a:t>
            </a:r>
            <a:r>
              <a:rPr lang="nl-NL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59205"/>
            <a:ext cx="868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:………………………………………...................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…………………………………………………..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:……………………………………...............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nghiêng và hướng của trục: ………………………………………….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4772" y="1159403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Hình elip gần tròn 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7860" y="1486926"/>
            <a:ext cx="56527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Tây sang Đông (ngược chiều kim đồng hồ)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796" y="1823157"/>
            <a:ext cx="50038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365 ngày 6 giờ (≈ 1 năm)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0212" y="2168046"/>
            <a:ext cx="5053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Trục nghiêng 66</a:t>
            </a:r>
            <a:r>
              <a:rPr lang="en-US" sz="2200" baseline="300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33’ trên mặt phẳng quỹ đạo và không đổi hướng.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04" y="45166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cap="all">
                <a:solidFill>
                  <a:srgbClr val="C00000"/>
                </a:solidFill>
                <a:latin typeface="+mj-lt"/>
              </a:rPr>
              <a:t>B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CHUYỂN 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 CỦA T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RÁI ĐẤT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QUAY QUANH</a:t>
            </a:r>
            <a:r>
              <a:rPr lang="en-US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ẶT TRỜI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VÀ HỆ QUẢ</a:t>
            </a:r>
            <a:endParaRPr lang="en-US" b="1" cap="all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444" y="2531013"/>
            <a:ext cx="26897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4248" y="2815141"/>
            <a:ext cx="54072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2 nửa cầu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Bắc và Nam trái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ngược nhau.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768881"/>
              </p:ext>
            </p:extLst>
          </p:nvPr>
        </p:nvGraphicFramePr>
        <p:xfrm>
          <a:off x="228600" y="3242251"/>
          <a:ext cx="8577942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8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659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0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594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000" baseline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72115" y="397534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9615" y="458494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50579" y="395623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079" y="4561216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80222" y="3774343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88193" y="471860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1471" y="407714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5950" y="4414457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03163" y="37595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17677" y="40643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24937" y="438257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47665" y="46878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5101141"/>
            <a:ext cx="40847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/>
              </a:rPr>
              <a:t>-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ở các vĩ độ cũng khác nhau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2400" y="5405941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 ngày - đêm dài ngắn theo mùa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" y="5750004"/>
            <a:ext cx="5943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Nửa cầu mùa nóng: Ngày dài hơn đêm.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Nửa cầu mùa lạnh: Đêm dài hơn ngày.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Xích đạo: Ngày = đêm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8340" y="858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DUNG CHÍNH</a:t>
            </a:r>
            <a:endParaRPr lang="en-US" sz="2400" b="1" cap="all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 descr="C:\Users\ADMIN\Desktop\Tay_cam_but_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18" y="8591"/>
            <a:ext cx="624282" cy="52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3494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9"/>
          <p:cNvSpPr>
            <a:spLocks noChangeArrowheads="1"/>
          </p:cNvSpPr>
          <p:nvPr/>
        </p:nvSpPr>
        <p:spPr bwMode="auto">
          <a:xfrm>
            <a:off x="990600" y="1408339"/>
            <a:ext cx="7148052" cy="4078061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53272" y="276225"/>
            <a:ext cx="2303463" cy="2303462"/>
            <a:chOff x="3562349" y="152400"/>
            <a:chExt cx="2303463" cy="2303462"/>
          </a:xfrm>
        </p:grpSpPr>
        <p:grpSp>
          <p:nvGrpSpPr>
            <p:cNvPr id="5128" name="Group 8"/>
            <p:cNvGrpSpPr>
              <a:grpSpLocks/>
            </p:cNvGrpSpPr>
            <p:nvPr/>
          </p:nvGrpSpPr>
          <p:grpSpPr bwMode="auto">
            <a:xfrm>
              <a:off x="3562349" y="152400"/>
              <a:ext cx="2303463" cy="2303462"/>
              <a:chOff x="-250" y="1344"/>
              <a:chExt cx="1451" cy="1451"/>
            </a:xfrm>
          </p:grpSpPr>
          <p:sp>
            <p:nvSpPr>
              <p:cNvPr id="9226" name="Line 7"/>
              <p:cNvSpPr>
                <a:spLocks noChangeShapeType="1"/>
              </p:cNvSpPr>
              <p:nvPr/>
            </p:nvSpPr>
            <p:spPr bwMode="auto">
              <a:xfrm flipH="1">
                <a:off x="332" y="1541"/>
                <a:ext cx="272" cy="10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227" name="Picture 6" descr="GLOBE1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0" y="1344"/>
                <a:ext cx="1451" cy="1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Oval 2"/>
            <p:cNvSpPr/>
            <p:nvPr/>
          </p:nvSpPr>
          <p:spPr>
            <a:xfrm>
              <a:off x="4035837" y="628813"/>
              <a:ext cx="1325880" cy="132588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7375950" y="3124200"/>
            <a:ext cx="15394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22 - 12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(Đông chí)</a:t>
            </a:r>
            <a:endParaRPr lang="en-US" sz="20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9223" name="Text Box 18"/>
          <p:cNvSpPr txBox="1">
            <a:spLocks noChangeArrowheads="1"/>
          </p:cNvSpPr>
          <p:nvPr/>
        </p:nvSpPr>
        <p:spPr bwMode="auto">
          <a:xfrm>
            <a:off x="3352800" y="5105400"/>
            <a:ext cx="25892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23 </a:t>
            </a: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- 9 </a:t>
            </a:r>
          </a:p>
          <a:p>
            <a:pPr algn="ctr" eaLnBrk="1" hangingPunct="1"/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(Thu phân)</a:t>
            </a:r>
            <a:endParaRPr lang="en-US" sz="20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9224" name="Text Box 19"/>
          <p:cNvSpPr txBox="1">
            <a:spLocks noChangeArrowheads="1"/>
          </p:cNvSpPr>
          <p:nvPr/>
        </p:nvSpPr>
        <p:spPr bwMode="auto">
          <a:xfrm>
            <a:off x="5370037" y="731295"/>
            <a:ext cx="17258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21 - 3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(Xuân phân)</a:t>
            </a:r>
            <a:endParaRPr lang="en-US" sz="20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9225" name="Text Box 20"/>
          <p:cNvSpPr txBox="1">
            <a:spLocks noChangeArrowheads="1"/>
          </p:cNvSpPr>
          <p:nvPr/>
        </p:nvSpPr>
        <p:spPr bwMode="auto">
          <a:xfrm>
            <a:off x="37414" y="3069090"/>
            <a:ext cx="192927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(22 </a:t>
            </a: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- 6 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Hạ chí)</a:t>
            </a:r>
            <a:endParaRPr lang="en-US" sz="20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71735"/>
            <a:ext cx="6156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>
                <a:latin typeface="Times New Roman" pitchFamily="18" charset="0"/>
                <a:cs typeface="Times New Roman" pitchFamily="18" charset="0"/>
              </a:rPr>
              <a:t>1. Chuyển động của </a:t>
            </a:r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4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194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783005" y="6248400"/>
            <a:ext cx="5608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smtClean="0">
                <a:latin typeface="Times New Roman" pitchFamily="18" charset="0"/>
                <a:cs typeface="Times New Roman" pitchFamily="18" charset="0"/>
              </a:rPr>
              <a:t>Hình: Chuyển </a:t>
            </a:r>
            <a:r>
              <a:rPr lang="nl-NL" sz="2000" b="1">
                <a:latin typeface="Times New Roman" pitchFamily="18" charset="0"/>
                <a:cs typeface="Times New Roman" pitchFamily="18" charset="0"/>
              </a:rPr>
              <a:t>động của </a:t>
            </a:r>
            <a:r>
              <a:rPr lang="nl-NL" sz="20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0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0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288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5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0208 C 0.21163 -0.00208 0.38854 0.13017 0.38854 0.29364 C 0.38854 0.45665 0.21163 0.5889 -0.00486 0.5889 C -0.22187 0.5889 -0.39826 0.45665 -0.39826 0.29364 C -0.39826 0.13017 -0.22187 -0.00208 -0.00486 -0.00208 Z " pathEditMode="relative" rAng="0" ptsTypes="fffff">
                                      <p:cBhvr>
                                        <p:cTn id="6" dur="10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5720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Dựa vào hình 1,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điền tiếp vào nội dung sau về đặc điểm chuyển động của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Mặt Trời: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:…………………………………………………...................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Góc nghiêng và hướng của trục: ..……………………………………………….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C:\Users\ADMIN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brightnessContrast bright="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479929" cy="400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PHIẾU HỌC TẬP SỐ 1 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334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Thảo luận theo cặp. Thời gian: 5 phút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4884120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5720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Dựa vào hình 1,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điền tiếp vào nội dung sau về đặc điểm chuyển động của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Mặt Trời: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:…………………………………………………...................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Góc nghiêng và hướng của trục: ..……………………………………………….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C:\Users\ADMIN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brightnessContrast bright="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479929" cy="400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THÔNG TIN PHẢN HỒI PHIẾU HỌC TẬP SỐ 1 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334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Thảo luận theo cặp. Thời gian: 5 phút</a:t>
            </a:r>
            <a:endParaRPr lang="en-US" sz="2000" b="1"/>
          </a:p>
        </p:txBody>
      </p:sp>
      <p:sp>
        <p:nvSpPr>
          <p:cNvPr id="2" name="TextBox 1"/>
          <p:cNvSpPr txBox="1"/>
          <p:nvPr/>
        </p:nvSpPr>
        <p:spPr>
          <a:xfrm>
            <a:off x="2717796" y="5168507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 elip gần tròn 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2396" y="5480814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Tây sang Đông (ngược chiều kim đồng hồ)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1996" y="5784790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365 ngày 6 giờ (≈ 1 năm)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5756" y="6088662"/>
            <a:ext cx="5588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Trục nghiêng 66</a:t>
            </a:r>
            <a:r>
              <a:rPr lang="en-US" sz="2000" baseline="30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33’ trên mặt phẳng quỹ đạo và không đổi hướng.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016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1735"/>
            <a:ext cx="6156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>
                <a:latin typeface="Times New Roman" pitchFamily="18" charset="0"/>
                <a:cs typeface="Times New Roman" pitchFamily="18" charset="0"/>
              </a:rPr>
              <a:t>1. Chuyển động của </a:t>
            </a:r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4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29348" y="2514600"/>
            <a:ext cx="3962400" cy="3429000"/>
            <a:chOff x="2529348" y="2514600"/>
            <a:chExt cx="3962400" cy="3429000"/>
          </a:xfrm>
        </p:grpSpPr>
        <p:sp>
          <p:nvSpPr>
            <p:cNvPr id="10" name="Rounded Rectangle 9"/>
            <p:cNvSpPr/>
            <p:nvPr/>
          </p:nvSpPr>
          <p:spPr>
            <a:xfrm>
              <a:off x="2529348" y="2743200"/>
              <a:ext cx="3962400" cy="3200400"/>
            </a:xfrm>
            <a:prstGeom prst="roundRect">
              <a:avLst>
                <a:gd name="adj" fmla="val 655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 descr="C:\Users\ADMIN\Desktop\7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" t="18904" r="8379" b="8322"/>
            <a:stretch/>
          </p:blipFill>
          <p:spPr bwMode="auto">
            <a:xfrm>
              <a:off x="2635044" y="3052917"/>
              <a:ext cx="3751006" cy="2772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2590800" y="2514600"/>
              <a:ext cx="2286000" cy="4572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smtClean="0"/>
                <a:t>Em có biết ?</a:t>
              </a:r>
              <a:endParaRPr lang="en-US" sz="2800" b="1" i="1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52400" y="505361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:…………………………………………………...................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Góc nghiêng và hướng của trục: ..……………………………………………….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7796" y="505559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elip gần tròn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2396" y="788838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Tây sang Đông (ngược chiều kim đồng hồ)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1996" y="1107094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365 ngày 6 giờ (≈ 1 năm)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5756" y="1410966"/>
            <a:ext cx="5588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Trục nghiêng 66</a:t>
            </a:r>
            <a:r>
              <a:rPr lang="en-US" sz="2000" baseline="300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33’ trên mặt phẳng quỹ đạo và không đổi hướng.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\Desktop\Tay_cam_but_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544" y="372208"/>
            <a:ext cx="1158456" cy="97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bonmua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9" t="5901" r="4653" b="4830"/>
          <a:stretch/>
        </p:blipFill>
        <p:spPr bwMode="auto">
          <a:xfrm>
            <a:off x="538317" y="1066800"/>
            <a:ext cx="7919883" cy="561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8" descr="Purple mesh"/>
          <p:cNvSpPr txBox="1">
            <a:spLocks noChangeArrowheads="1"/>
          </p:cNvSpPr>
          <p:nvPr/>
        </p:nvSpPr>
        <p:spPr bwMode="auto">
          <a:xfrm>
            <a:off x="1566763" y="3412397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FFFFCC"/>
                </a:solidFill>
              </a:rPr>
              <a:t>Mùa </a:t>
            </a:r>
            <a:r>
              <a:rPr lang="en-US" sz="1800" b="1">
                <a:solidFill>
                  <a:srgbClr val="FFFFCC"/>
                </a:solidFill>
              </a:rPr>
              <a:t>xuân</a:t>
            </a:r>
          </a:p>
        </p:txBody>
      </p:sp>
      <p:sp>
        <p:nvSpPr>
          <p:cNvPr id="6" name="Text Box 10" descr="Purple mesh"/>
          <p:cNvSpPr txBox="1">
            <a:spLocks noChangeArrowheads="1"/>
          </p:cNvSpPr>
          <p:nvPr/>
        </p:nvSpPr>
        <p:spPr bwMode="auto">
          <a:xfrm>
            <a:off x="4606948" y="3425798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FFFFCC"/>
                </a:solidFill>
              </a:rPr>
              <a:t>Mùa hạ</a:t>
            </a:r>
            <a:endParaRPr lang="en-US" sz="1800" b="1">
              <a:solidFill>
                <a:srgbClr val="FFFFCC"/>
              </a:solidFill>
            </a:endParaRPr>
          </a:p>
        </p:txBody>
      </p:sp>
      <p:sp>
        <p:nvSpPr>
          <p:cNvPr id="7" name="Text Box 11" descr="Purple mesh"/>
          <p:cNvSpPr txBox="1">
            <a:spLocks noChangeArrowheads="1"/>
          </p:cNvSpPr>
          <p:nvPr/>
        </p:nvSpPr>
        <p:spPr bwMode="auto">
          <a:xfrm>
            <a:off x="4601836" y="6195972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FFFFCC"/>
                </a:solidFill>
              </a:rPr>
              <a:t>Mùa </a:t>
            </a:r>
            <a:r>
              <a:rPr lang="en-US" sz="1800" b="1">
                <a:solidFill>
                  <a:srgbClr val="FFFFCC"/>
                </a:solidFill>
              </a:rPr>
              <a:t>thu</a:t>
            </a:r>
          </a:p>
        </p:txBody>
      </p:sp>
      <p:sp>
        <p:nvSpPr>
          <p:cNvPr id="8" name="Text Box 12" descr="Purple mesh"/>
          <p:cNvSpPr txBox="1">
            <a:spLocks noChangeArrowheads="1"/>
          </p:cNvSpPr>
          <p:nvPr/>
        </p:nvSpPr>
        <p:spPr bwMode="auto">
          <a:xfrm>
            <a:off x="1567197" y="6195972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FFFFCC"/>
                </a:solidFill>
              </a:rPr>
              <a:t>Mùa </a:t>
            </a:r>
            <a:r>
              <a:rPr lang="en-US" sz="1800" b="1">
                <a:solidFill>
                  <a:srgbClr val="FFFFCC"/>
                </a:solidFill>
              </a:rPr>
              <a:t>đông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" y="559713"/>
            <a:ext cx="8915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Mùa là khoảng thời gian trong năm có đặc điểm riêng về thời tiết, khí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hậu.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3484" y="381000"/>
            <a:ext cx="7624645" cy="4004608"/>
            <a:chOff x="693484" y="762000"/>
            <a:chExt cx="7624645" cy="4004608"/>
          </a:xfrm>
        </p:grpSpPr>
        <p:pic>
          <p:nvPicPr>
            <p:cNvPr id="4" name="Picture 7" descr="C:\Users\ADMIN\Desktop\Captur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5000"/>
                      </a14:imgEffect>
                      <a14:imgEffect>
                        <a14:brightnessContrast bright="2000" contras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762000"/>
              <a:ext cx="7479929" cy="4004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705600" y="3867150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48400" y="4023658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15000" y="4210050"/>
              <a:ext cx="1612529" cy="499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7301" y="1152525"/>
              <a:ext cx="247214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8201" y="1257300"/>
              <a:ext cx="20574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3484" y="1485900"/>
              <a:ext cx="161489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C:\Users\ADMIN\Desktop\Capture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4" y="4696060"/>
            <a:ext cx="7929557" cy="17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57200" y="4557252"/>
            <a:ext cx="8165729" cy="1995948"/>
          </a:xfrm>
          <a:prstGeom prst="roundRect">
            <a:avLst>
              <a:gd name="adj" fmla="val 655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ADMIN\Desktop\Capture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4" y="700314"/>
            <a:ext cx="7804845" cy="37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Capture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4" y="4696060"/>
            <a:ext cx="7929557" cy="17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57200" y="4557252"/>
            <a:ext cx="8165729" cy="1995948"/>
          </a:xfrm>
          <a:prstGeom prst="roundRect">
            <a:avLst>
              <a:gd name="adj" fmla="val 655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869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1242</Words>
  <Application>Microsoft Office PowerPoint</Application>
  <PresentationFormat>On-screen Show (4:3)</PresentationFormat>
  <Paragraphs>232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186</cp:revision>
  <dcterms:created xsi:type="dcterms:W3CDTF">2021-08-09T09:16:11Z</dcterms:created>
  <dcterms:modified xsi:type="dcterms:W3CDTF">2023-10-21T00:44:26Z</dcterms:modified>
</cp:coreProperties>
</file>