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7" r:id="rId2"/>
    <p:sldId id="290" r:id="rId3"/>
    <p:sldId id="261"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76" r:id="rId18"/>
    <p:sldId id="260" r:id="rId19"/>
    <p:sldId id="262" r:id="rId20"/>
    <p:sldId id="263" r:id="rId21"/>
    <p:sldId id="291" r:id="rId22"/>
    <p:sldId id="293" r:id="rId23"/>
    <p:sldId id="268" r:id="rId24"/>
    <p:sldId id="264" r:id="rId25"/>
    <p:sldId id="297" r:id="rId26"/>
    <p:sldId id="294" r:id="rId27"/>
    <p:sldId id="265" r:id="rId28"/>
    <p:sldId id="298" r:id="rId29"/>
    <p:sldId id="295" r:id="rId30"/>
    <p:sldId id="267" r:id="rId31"/>
    <p:sldId id="296" r:id="rId32"/>
    <p:sldId id="299" r:id="rId33"/>
    <p:sldId id="271" r:id="rId34"/>
    <p:sldId id="308" r:id="rId35"/>
    <p:sldId id="258" r:id="rId36"/>
    <p:sldId id="274" r:id="rId37"/>
    <p:sldId id="301" r:id="rId38"/>
    <p:sldId id="302" r:id="rId39"/>
    <p:sldId id="303" r:id="rId40"/>
    <p:sldId id="304" r:id="rId41"/>
    <p:sldId id="305" r:id="rId42"/>
    <p:sldId id="306" r:id="rId43"/>
    <p:sldId id="307" r:id="rId44"/>
    <p:sldId id="300" r:id="rId45"/>
  </p:sldIdLst>
  <p:sldSz cx="12192000" cy="6858000"/>
  <p:notesSz cx="7104063" cy="10234613"/>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C872"/>
    <a:srgbClr val="F6C438"/>
    <a:srgbClr val="F2DC73"/>
    <a:srgbClr val="009193"/>
    <a:srgbClr val="B7D886"/>
    <a:srgbClr val="9ECC6A"/>
    <a:srgbClr val="73FEFF"/>
    <a:srgbClr val="E7FFFF"/>
    <a:srgbClr val="EDF08F"/>
    <a:srgbClr val="68C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26" autoAdjust="0"/>
    <p:restoredTop sz="94660"/>
  </p:normalViewPr>
  <p:slideViewPr>
    <p:cSldViewPr snapToGrid="0">
      <p:cViewPr varScale="1">
        <p:scale>
          <a:sx n="85" d="100"/>
          <a:sy n="85" d="100"/>
        </p:scale>
        <p:origin x="1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2025/11/8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517631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1007003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3813464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3577295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9475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415240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3384054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2361809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3448164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659530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1346983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25</a:t>
            </a:fld>
            <a:endParaRPr lang="zh-CN" altLang="en-US"/>
          </a:p>
        </p:txBody>
      </p:sp>
    </p:spTree>
    <p:extLst>
      <p:ext uri="{BB962C8B-B14F-4D97-AF65-F5344CB8AC3E}">
        <p14:creationId xmlns:p14="http://schemas.microsoft.com/office/powerpoint/2010/main" val="3105008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26</a:t>
            </a:fld>
            <a:endParaRPr lang="zh-CN" altLang="en-US"/>
          </a:p>
        </p:txBody>
      </p:sp>
    </p:spTree>
    <p:extLst>
      <p:ext uri="{BB962C8B-B14F-4D97-AF65-F5344CB8AC3E}">
        <p14:creationId xmlns:p14="http://schemas.microsoft.com/office/powerpoint/2010/main" val="317516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27</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28</a:t>
            </a:fld>
            <a:endParaRPr lang="zh-CN" altLang="en-US"/>
          </a:p>
        </p:txBody>
      </p:sp>
    </p:spTree>
    <p:extLst>
      <p:ext uri="{BB962C8B-B14F-4D97-AF65-F5344CB8AC3E}">
        <p14:creationId xmlns:p14="http://schemas.microsoft.com/office/powerpoint/2010/main" val="2799906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29</a:t>
            </a:fld>
            <a:endParaRPr lang="zh-CN" altLang="en-US"/>
          </a:p>
        </p:txBody>
      </p:sp>
    </p:spTree>
    <p:extLst>
      <p:ext uri="{BB962C8B-B14F-4D97-AF65-F5344CB8AC3E}">
        <p14:creationId xmlns:p14="http://schemas.microsoft.com/office/powerpoint/2010/main" val="382273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30</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31</a:t>
            </a:fld>
            <a:endParaRPr lang="zh-CN" altLang="en-US"/>
          </a:p>
        </p:txBody>
      </p:sp>
    </p:spTree>
    <p:extLst>
      <p:ext uri="{BB962C8B-B14F-4D97-AF65-F5344CB8AC3E}">
        <p14:creationId xmlns:p14="http://schemas.microsoft.com/office/powerpoint/2010/main" val="3586126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4158625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33</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35</a:t>
            </a:fld>
            <a:endParaRPr lang="zh-CN" altLang="en-US"/>
          </a:p>
        </p:txBody>
      </p:sp>
    </p:spTree>
    <p:extLst>
      <p:ext uri="{BB962C8B-B14F-4D97-AF65-F5344CB8AC3E}">
        <p14:creationId xmlns:p14="http://schemas.microsoft.com/office/powerpoint/2010/main" val="2593764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36</a:t>
            </a:fld>
            <a:endParaRPr lang="zh-CN" altLang="en-US"/>
          </a:p>
        </p:txBody>
      </p:sp>
    </p:spTree>
    <p:extLst>
      <p:ext uri="{BB962C8B-B14F-4D97-AF65-F5344CB8AC3E}">
        <p14:creationId xmlns:p14="http://schemas.microsoft.com/office/powerpoint/2010/main" val="3724605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37</a:t>
            </a:fld>
            <a:endParaRPr lang="zh-CN" altLang="en-US"/>
          </a:p>
        </p:txBody>
      </p:sp>
    </p:spTree>
    <p:extLst>
      <p:ext uri="{BB962C8B-B14F-4D97-AF65-F5344CB8AC3E}">
        <p14:creationId xmlns:p14="http://schemas.microsoft.com/office/powerpoint/2010/main" val="3246097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38</a:t>
            </a:fld>
            <a:endParaRPr lang="zh-CN" altLang="en-US"/>
          </a:p>
        </p:txBody>
      </p:sp>
    </p:spTree>
    <p:extLst>
      <p:ext uri="{BB962C8B-B14F-4D97-AF65-F5344CB8AC3E}">
        <p14:creationId xmlns:p14="http://schemas.microsoft.com/office/powerpoint/2010/main" val="1284366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39</a:t>
            </a:fld>
            <a:endParaRPr lang="zh-CN" altLang="en-US"/>
          </a:p>
        </p:txBody>
      </p:sp>
    </p:spTree>
    <p:extLst>
      <p:ext uri="{BB962C8B-B14F-4D97-AF65-F5344CB8AC3E}">
        <p14:creationId xmlns:p14="http://schemas.microsoft.com/office/powerpoint/2010/main" val="2215506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40</a:t>
            </a:fld>
            <a:endParaRPr lang="zh-CN" altLang="en-US"/>
          </a:p>
        </p:txBody>
      </p:sp>
    </p:spTree>
    <p:extLst>
      <p:ext uri="{BB962C8B-B14F-4D97-AF65-F5344CB8AC3E}">
        <p14:creationId xmlns:p14="http://schemas.microsoft.com/office/powerpoint/2010/main" val="400216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414680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41</a:t>
            </a:fld>
            <a:endParaRPr lang="zh-CN" altLang="en-US"/>
          </a:p>
        </p:txBody>
      </p:sp>
    </p:spTree>
    <p:extLst>
      <p:ext uri="{BB962C8B-B14F-4D97-AF65-F5344CB8AC3E}">
        <p14:creationId xmlns:p14="http://schemas.microsoft.com/office/powerpoint/2010/main" val="3702008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42</a:t>
            </a:fld>
            <a:endParaRPr lang="zh-CN" altLang="en-US"/>
          </a:p>
        </p:txBody>
      </p:sp>
    </p:spTree>
    <p:extLst>
      <p:ext uri="{BB962C8B-B14F-4D97-AF65-F5344CB8AC3E}">
        <p14:creationId xmlns:p14="http://schemas.microsoft.com/office/powerpoint/2010/main" val="4121567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43</a:t>
            </a:fld>
            <a:endParaRPr lang="zh-CN" altLang="en-US"/>
          </a:p>
        </p:txBody>
      </p:sp>
    </p:spTree>
    <p:extLst>
      <p:ext uri="{BB962C8B-B14F-4D97-AF65-F5344CB8AC3E}">
        <p14:creationId xmlns:p14="http://schemas.microsoft.com/office/powerpoint/2010/main" val="1477375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44</a:t>
            </a:fld>
            <a:endParaRPr lang="zh-CN" altLang="en-US"/>
          </a:p>
        </p:txBody>
      </p:sp>
    </p:spTree>
    <p:extLst>
      <p:ext uri="{BB962C8B-B14F-4D97-AF65-F5344CB8AC3E}">
        <p14:creationId xmlns:p14="http://schemas.microsoft.com/office/powerpoint/2010/main" val="254180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670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60490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35640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98497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1793187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1.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3.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5.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7.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9.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1.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png"/><Relationship Id="rId3" Type="http://schemas.openxmlformats.org/officeDocument/2006/relationships/image" Target="../media/image3.jpeg"/><Relationship Id="rId7" Type="http://schemas.openxmlformats.org/officeDocument/2006/relationships/image" Target="../media/image42.png"/><Relationship Id="rId12" Type="http://schemas.openxmlformats.org/officeDocument/2006/relationships/image" Target="../media/image9.png"/><Relationship Id="rId2" Type="http://schemas.openxmlformats.org/officeDocument/2006/relationships/notesSlide" Target="../notesSlides/notesSlide17.xml"/><Relationship Id="rId16"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4.jpeg"/><Relationship Id="rId9" Type="http://schemas.openxmlformats.org/officeDocument/2006/relationships/image" Target="../media/image43.png"/><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jpeg"/><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jpeg"/><Relationship Id="rId7"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6.emf"/><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3.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5.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22BC42E9-0220-6843-BF9A-D737DBAC5B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17" b="89946" l="8260" r="99558">
                        <a14:foregroundMark x1="34956" y1="5707" x2="40855" y2="9239"/>
                        <a14:foregroundMark x1="8407" y1="23913" x2="8407" y2="35326"/>
                        <a14:foregroundMark x1="89823" y1="12500" x2="99558" y2="13587"/>
                        <a14:foregroundMark x1="90560" y1="4891" x2="93215" y2="5163"/>
                        <a14:foregroundMark x1="85841" y1="13315" x2="90118" y2="25000"/>
                        <a14:foregroundMark x1="90118" y1="25000" x2="91888" y2="26630"/>
                        <a14:foregroundMark x1="91445" y1="20380" x2="97198" y2="25000"/>
                        <a14:foregroundMark x1="87021" y1="16848" x2="90560" y2="22283"/>
                        <a14:foregroundMark x1="87758" y1="5707" x2="87758" y2="19565"/>
                        <a14:foregroundMark x1="35398" y1="2717" x2="40118" y2="4076"/>
                        <a14:foregroundMark x1="9292" y1="68478" x2="14749" y2="73913"/>
                        <a14:foregroundMark x1="11357" y1="84783" x2="16077" y2="83696"/>
                        <a14:foregroundMark x1="80973" y1="75543" x2="83923" y2="62500"/>
                        <a14:foregroundMark x1="83923" y1="62500" x2="83923" y2="62500"/>
                      </a14:backgroundRemoval>
                    </a14:imgEffect>
                  </a14:imgLayer>
                </a14:imgProps>
              </a:ext>
            </a:extLst>
          </a:blip>
          <a:stretch>
            <a:fillRect/>
          </a:stretch>
        </p:blipFill>
        <p:spPr>
          <a:xfrm>
            <a:off x="1930190" y="954494"/>
            <a:ext cx="8331619" cy="4497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artoon frog&#10;&#10;Description automatically generated with low confidence">
            <a:extLst>
              <a:ext uri="{FF2B5EF4-FFF2-40B4-BE49-F238E27FC236}">
                <a16:creationId xmlns:a16="http://schemas.microsoft.com/office/drawing/2014/main" id="{DA652091-5DFD-814B-BB0E-5D62345197E5}"/>
              </a:ext>
            </a:extLst>
          </p:cNvPr>
          <p:cNvPicPr>
            <a:picLocks noChangeAspect="1"/>
          </p:cNvPicPr>
          <p:nvPr/>
        </p:nvPicPr>
        <p:blipFill rotWithShape="1">
          <a:blip r:embed="rId12">
            <a:extLst>
              <a:ext uri="{28A0092B-C50C-407E-A947-70E740481C1C}">
                <a14:useLocalDpi xmlns:a14="http://schemas.microsoft.com/office/drawing/2010/main" val="0"/>
              </a:ext>
            </a:extLst>
          </a:blip>
          <a:srcRect l="9673" r="9785"/>
          <a:stretch/>
        </p:blipFill>
        <p:spPr>
          <a:xfrm>
            <a:off x="1179296" y="615461"/>
            <a:ext cx="9819722" cy="5627077"/>
          </a:xfrm>
          <a:prstGeom prst="rect">
            <a:avLst/>
          </a:prstGeom>
        </p:spPr>
      </p:pic>
      <p:pic>
        <p:nvPicPr>
          <p:cNvPr id="11" name="Picture 10" descr="A picture containing text, bird, colorful, hummingbird&#10;&#10;Description automatically generated">
            <a:extLst>
              <a:ext uri="{FF2B5EF4-FFF2-40B4-BE49-F238E27FC236}">
                <a16:creationId xmlns:a16="http://schemas.microsoft.com/office/drawing/2014/main" id="{910D9B68-C70D-1649-8364-8E65DFA14E94}"/>
              </a:ext>
            </a:extLst>
          </p:cNvPr>
          <p:cNvPicPr>
            <a:picLocks noChangeAspect="1"/>
          </p:cNvPicPr>
          <p:nvPr/>
        </p:nvPicPr>
        <p:blipFill rotWithShape="1">
          <a:blip r:embed="rId13">
            <a:extLst>
              <a:ext uri="{28A0092B-C50C-407E-A947-70E740481C1C}">
                <a14:useLocalDpi xmlns:a14="http://schemas.microsoft.com/office/drawing/2010/main" val="0"/>
              </a:ext>
            </a:extLst>
          </a:blip>
          <a:srcRect l="9238" r="9378"/>
          <a:stretch/>
        </p:blipFill>
        <p:spPr>
          <a:xfrm>
            <a:off x="1179296" y="601814"/>
            <a:ext cx="9922375" cy="5627077"/>
          </a:xfrm>
          <a:prstGeom prst="rect">
            <a:avLst/>
          </a:prstGeom>
        </p:spPr>
      </p:pic>
    </p:spTree>
    <p:extLst>
      <p:ext uri="{BB962C8B-B14F-4D97-AF65-F5344CB8AC3E}">
        <p14:creationId xmlns:p14="http://schemas.microsoft.com/office/powerpoint/2010/main" val="2762971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5"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2000"/>
                                        <p:tgtEl>
                                          <p:spTgt spid="11"/>
                                        </p:tgtEl>
                                      </p:cBhvr>
                                    </p:animEffect>
                                    <p:anim calcmode="lin" valueType="num">
                                      <p:cBhvr>
                                        <p:cTn id="75" dur="2000" fill="hold"/>
                                        <p:tgtEl>
                                          <p:spTgt spid="11"/>
                                        </p:tgtEl>
                                        <p:attrNameLst>
                                          <p:attrName>ppt_w</p:attrName>
                                        </p:attrNameLst>
                                      </p:cBhvr>
                                      <p:tavLst>
                                        <p:tav tm="0" fmla="#ppt_w*sin(2.5*pi*$)">
                                          <p:val>
                                            <p:fltVal val="0"/>
                                          </p:val>
                                        </p:tav>
                                        <p:tav tm="100000">
                                          <p:val>
                                            <p:fltVal val="1"/>
                                          </p:val>
                                        </p:tav>
                                      </p:tavLst>
                                    </p:anim>
                                    <p:anim calcmode="lin" valueType="num">
                                      <p:cBhvr>
                                        <p:cTn id="7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11</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E69F1EC0-B368-5941-9D9A-76EF87043BC0}"/>
              </a:ext>
            </a:extLst>
          </p:cNvPr>
          <p:cNvPicPr>
            <a:picLocks noChangeAspect="1"/>
          </p:cNvPicPr>
          <p:nvPr/>
        </p:nvPicPr>
        <p:blipFill rotWithShape="1">
          <a:blip r:embed="rId12">
            <a:extLst>
              <a:ext uri="{28A0092B-C50C-407E-A947-70E740481C1C}">
                <a14:useLocalDpi xmlns:a14="http://schemas.microsoft.com/office/drawing/2010/main" val="0"/>
              </a:ext>
            </a:extLst>
          </a:blip>
          <a:srcRect l="9380" r="9236"/>
          <a:stretch/>
        </p:blipFill>
        <p:spPr>
          <a:xfrm>
            <a:off x="1143590" y="615461"/>
            <a:ext cx="9922375" cy="5627077"/>
          </a:xfrm>
          <a:prstGeom prst="rect">
            <a:avLst/>
          </a:prstGeom>
        </p:spPr>
      </p:pic>
      <p:pic>
        <p:nvPicPr>
          <p:cNvPr id="12" name="Picture 11" descr="A bird on a branch&#10;&#10;Description automatically generated with medium confidence">
            <a:extLst>
              <a:ext uri="{FF2B5EF4-FFF2-40B4-BE49-F238E27FC236}">
                <a16:creationId xmlns:a16="http://schemas.microsoft.com/office/drawing/2014/main" id="{D03CEAB7-D5AE-2343-9C40-B6D65368D92F}"/>
              </a:ext>
            </a:extLst>
          </p:cNvPr>
          <p:cNvPicPr>
            <a:picLocks noChangeAspect="1"/>
          </p:cNvPicPr>
          <p:nvPr/>
        </p:nvPicPr>
        <p:blipFill rotWithShape="1">
          <a:blip r:embed="rId13">
            <a:extLst>
              <a:ext uri="{28A0092B-C50C-407E-A947-70E740481C1C}">
                <a14:useLocalDpi xmlns:a14="http://schemas.microsoft.com/office/drawing/2010/main" val="0"/>
              </a:ext>
            </a:extLst>
          </a:blip>
          <a:srcRect l="9238" r="9378"/>
          <a:stretch/>
        </p:blipFill>
        <p:spPr>
          <a:xfrm>
            <a:off x="1179296" y="623178"/>
            <a:ext cx="9922375" cy="5627077"/>
          </a:xfrm>
          <a:prstGeom prst="rect">
            <a:avLst/>
          </a:prstGeom>
        </p:spPr>
      </p:pic>
    </p:spTree>
    <p:extLst>
      <p:ext uri="{BB962C8B-B14F-4D97-AF65-F5344CB8AC3E}">
        <p14:creationId xmlns:p14="http://schemas.microsoft.com/office/powerpoint/2010/main" val="3443604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12</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clipart, screenshot&#10;&#10;Description automatically generated">
            <a:extLst>
              <a:ext uri="{FF2B5EF4-FFF2-40B4-BE49-F238E27FC236}">
                <a16:creationId xmlns:a16="http://schemas.microsoft.com/office/drawing/2014/main" id="{C69DAB62-1E04-C546-8A31-A4B4D537C67A}"/>
              </a:ext>
            </a:extLst>
          </p:cNvPr>
          <p:cNvPicPr>
            <a:picLocks noChangeAspect="1"/>
          </p:cNvPicPr>
          <p:nvPr/>
        </p:nvPicPr>
        <p:blipFill rotWithShape="1">
          <a:blip r:embed="rId12">
            <a:extLst>
              <a:ext uri="{28A0092B-C50C-407E-A947-70E740481C1C}">
                <a14:useLocalDpi xmlns:a14="http://schemas.microsoft.com/office/drawing/2010/main" val="0"/>
              </a:ext>
            </a:extLst>
          </a:blip>
          <a:srcRect l="9785" r="9236"/>
          <a:stretch/>
        </p:blipFill>
        <p:spPr>
          <a:xfrm>
            <a:off x="1192982" y="615461"/>
            <a:ext cx="9872983" cy="5627077"/>
          </a:xfrm>
          <a:prstGeom prst="rect">
            <a:avLst/>
          </a:prstGeom>
        </p:spPr>
      </p:pic>
      <p:pic>
        <p:nvPicPr>
          <p:cNvPr id="11" name="Picture 10" descr="A colorful bird on a branch&#10;&#10;Description automatically generated with medium confidence">
            <a:extLst>
              <a:ext uri="{FF2B5EF4-FFF2-40B4-BE49-F238E27FC236}">
                <a16:creationId xmlns:a16="http://schemas.microsoft.com/office/drawing/2014/main" id="{C20F07E1-9E65-4840-BD8C-6E606999042E}"/>
              </a:ext>
            </a:extLst>
          </p:cNvPr>
          <p:cNvPicPr>
            <a:picLocks noChangeAspect="1"/>
          </p:cNvPicPr>
          <p:nvPr/>
        </p:nvPicPr>
        <p:blipFill rotWithShape="1">
          <a:blip r:embed="rId13">
            <a:extLst>
              <a:ext uri="{28A0092B-C50C-407E-A947-70E740481C1C}">
                <a14:useLocalDpi xmlns:a14="http://schemas.microsoft.com/office/drawing/2010/main" val="0"/>
              </a:ext>
            </a:extLst>
          </a:blip>
          <a:srcRect l="9484" r="9379"/>
          <a:stretch/>
        </p:blipFill>
        <p:spPr>
          <a:xfrm>
            <a:off x="1153464" y="592748"/>
            <a:ext cx="9892229" cy="5627077"/>
          </a:xfrm>
          <a:prstGeom prst="rect">
            <a:avLst/>
          </a:prstGeom>
        </p:spPr>
      </p:pic>
    </p:spTree>
    <p:extLst>
      <p:ext uri="{BB962C8B-B14F-4D97-AF65-F5344CB8AC3E}">
        <p14:creationId xmlns:p14="http://schemas.microsoft.com/office/powerpoint/2010/main" val="556089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randombar(horizont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13</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with medium confidence">
            <a:extLst>
              <a:ext uri="{FF2B5EF4-FFF2-40B4-BE49-F238E27FC236}">
                <a16:creationId xmlns:a16="http://schemas.microsoft.com/office/drawing/2014/main" id="{9B71B2B6-C10B-124A-BDDE-2D0A5E6398F8}"/>
              </a:ext>
            </a:extLst>
          </p:cNvPr>
          <p:cNvPicPr>
            <a:picLocks noChangeAspect="1"/>
          </p:cNvPicPr>
          <p:nvPr/>
        </p:nvPicPr>
        <p:blipFill rotWithShape="1">
          <a:blip r:embed="rId12">
            <a:extLst>
              <a:ext uri="{28A0092B-C50C-407E-A947-70E740481C1C}">
                <a14:useLocalDpi xmlns:a14="http://schemas.microsoft.com/office/drawing/2010/main" val="0"/>
              </a:ext>
            </a:extLst>
          </a:blip>
          <a:srcRect l="9673" r="9785"/>
          <a:stretch/>
        </p:blipFill>
        <p:spPr>
          <a:xfrm>
            <a:off x="1179296" y="615461"/>
            <a:ext cx="9819722" cy="5627077"/>
          </a:xfrm>
          <a:prstGeom prst="rect">
            <a:avLst/>
          </a:prstGeom>
        </p:spPr>
      </p:pic>
      <p:pic>
        <p:nvPicPr>
          <p:cNvPr id="12" name="Picture 11" descr="A blue bird on a branch&#10;&#10;Description automatically generated">
            <a:extLst>
              <a:ext uri="{FF2B5EF4-FFF2-40B4-BE49-F238E27FC236}">
                <a16:creationId xmlns:a16="http://schemas.microsoft.com/office/drawing/2014/main" id="{9DD1F22D-1522-6E4F-A127-56C956A04A20}"/>
              </a:ext>
            </a:extLst>
          </p:cNvPr>
          <p:cNvPicPr>
            <a:picLocks noChangeAspect="1"/>
          </p:cNvPicPr>
          <p:nvPr/>
        </p:nvPicPr>
        <p:blipFill rotWithShape="1">
          <a:blip r:embed="rId13">
            <a:extLst>
              <a:ext uri="{28A0092B-C50C-407E-A947-70E740481C1C}">
                <a14:useLocalDpi xmlns:a14="http://schemas.microsoft.com/office/drawing/2010/main" val="0"/>
              </a:ext>
            </a:extLst>
          </a:blip>
          <a:srcRect l="9319" r="9379"/>
          <a:stretch/>
        </p:blipFill>
        <p:spPr>
          <a:xfrm>
            <a:off x="1096712" y="592748"/>
            <a:ext cx="9912327" cy="5627077"/>
          </a:xfrm>
          <a:prstGeom prst="rect">
            <a:avLst/>
          </a:prstGeom>
        </p:spPr>
      </p:pic>
    </p:spTree>
    <p:extLst>
      <p:ext uri="{BB962C8B-B14F-4D97-AF65-F5344CB8AC3E}">
        <p14:creationId xmlns:p14="http://schemas.microsoft.com/office/powerpoint/2010/main" val="2065414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circle(in)">
                                      <p:cBhvr>
                                        <p:cTn id="7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14</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with medium confidence">
            <a:extLst>
              <a:ext uri="{FF2B5EF4-FFF2-40B4-BE49-F238E27FC236}">
                <a16:creationId xmlns:a16="http://schemas.microsoft.com/office/drawing/2014/main" id="{0D47715D-8480-C943-9A84-334AB245956E}"/>
              </a:ext>
            </a:extLst>
          </p:cNvPr>
          <p:cNvPicPr>
            <a:picLocks noChangeAspect="1"/>
          </p:cNvPicPr>
          <p:nvPr/>
        </p:nvPicPr>
        <p:blipFill rotWithShape="1">
          <a:blip r:embed="rId12">
            <a:extLst>
              <a:ext uri="{28A0092B-C50C-407E-A947-70E740481C1C}">
                <a14:useLocalDpi xmlns:a14="http://schemas.microsoft.com/office/drawing/2010/main" val="0"/>
              </a:ext>
            </a:extLst>
          </a:blip>
          <a:srcRect l="9213" r="9568"/>
          <a:stretch/>
        </p:blipFill>
        <p:spPr>
          <a:xfrm>
            <a:off x="1123156" y="615461"/>
            <a:ext cx="9902279" cy="5627077"/>
          </a:xfrm>
          <a:prstGeom prst="rect">
            <a:avLst/>
          </a:prstGeom>
        </p:spPr>
      </p:pic>
      <p:pic>
        <p:nvPicPr>
          <p:cNvPr id="11" name="Picture 10" descr="A bird on a branch&#10;&#10;Description automatically generated with low confidence">
            <a:extLst>
              <a:ext uri="{FF2B5EF4-FFF2-40B4-BE49-F238E27FC236}">
                <a16:creationId xmlns:a16="http://schemas.microsoft.com/office/drawing/2014/main" id="{B5415626-A8A5-974F-A935-0684F68910AD}"/>
              </a:ext>
            </a:extLst>
          </p:cNvPr>
          <p:cNvPicPr>
            <a:picLocks noChangeAspect="1"/>
          </p:cNvPicPr>
          <p:nvPr/>
        </p:nvPicPr>
        <p:blipFill rotWithShape="1">
          <a:blip r:embed="rId13">
            <a:extLst>
              <a:ext uri="{28A0092B-C50C-407E-A947-70E740481C1C}">
                <a14:useLocalDpi xmlns:a14="http://schemas.microsoft.com/office/drawing/2010/main" val="0"/>
              </a:ext>
            </a:extLst>
          </a:blip>
          <a:srcRect l="9402" r="9379"/>
          <a:stretch/>
        </p:blipFill>
        <p:spPr>
          <a:xfrm>
            <a:off x="1117054" y="596160"/>
            <a:ext cx="9902279" cy="5627077"/>
          </a:xfrm>
          <a:prstGeom prst="rect">
            <a:avLst/>
          </a:prstGeom>
        </p:spPr>
      </p:pic>
    </p:spTree>
    <p:extLst>
      <p:ext uri="{BB962C8B-B14F-4D97-AF65-F5344CB8AC3E}">
        <p14:creationId xmlns:p14="http://schemas.microsoft.com/office/powerpoint/2010/main" val="3017690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F7B495A1-4E79-0741-944D-50986897E136}"/>
              </a:ext>
            </a:extLst>
          </p:cNvPr>
          <p:cNvPicPr>
            <a:picLocks noChangeAspect="1"/>
          </p:cNvPicPr>
          <p:nvPr/>
        </p:nvPicPr>
        <p:blipFill rotWithShape="1">
          <a:blip r:embed="rId12">
            <a:extLst>
              <a:ext uri="{28A0092B-C50C-407E-A947-70E740481C1C}">
                <a14:useLocalDpi xmlns:a14="http://schemas.microsoft.com/office/drawing/2010/main" val="0"/>
              </a:ext>
            </a:extLst>
          </a:blip>
          <a:srcRect l="9213" r="9486"/>
          <a:stretch/>
        </p:blipFill>
        <p:spPr>
          <a:xfrm>
            <a:off x="1123156" y="615461"/>
            <a:ext cx="9912326" cy="5627077"/>
          </a:xfrm>
          <a:prstGeom prst="rect">
            <a:avLst/>
          </a:prstGeom>
        </p:spPr>
      </p:pic>
      <p:pic>
        <p:nvPicPr>
          <p:cNvPr id="12" name="Picture 11" descr="A screenshot of a bird&#10;&#10;Description automatically generated with low confidence">
            <a:extLst>
              <a:ext uri="{FF2B5EF4-FFF2-40B4-BE49-F238E27FC236}">
                <a16:creationId xmlns:a16="http://schemas.microsoft.com/office/drawing/2014/main" id="{34E577DC-2665-4941-A0E7-A3AD2830EF46}"/>
              </a:ext>
            </a:extLst>
          </p:cNvPr>
          <p:cNvPicPr>
            <a:picLocks noChangeAspect="1"/>
          </p:cNvPicPr>
          <p:nvPr/>
        </p:nvPicPr>
        <p:blipFill rotWithShape="1">
          <a:blip r:embed="rId13">
            <a:extLst>
              <a:ext uri="{28A0092B-C50C-407E-A947-70E740481C1C}">
                <a14:useLocalDpi xmlns:a14="http://schemas.microsoft.com/office/drawing/2010/main" val="0"/>
              </a:ext>
            </a:extLst>
          </a:blip>
          <a:srcRect l="9318" r="9380"/>
          <a:stretch/>
        </p:blipFill>
        <p:spPr>
          <a:xfrm>
            <a:off x="1103222" y="612873"/>
            <a:ext cx="9912326" cy="5627077"/>
          </a:xfrm>
          <a:prstGeom prst="rect">
            <a:avLst/>
          </a:prstGeom>
        </p:spPr>
      </p:pic>
    </p:spTree>
    <p:extLst>
      <p:ext uri="{BB962C8B-B14F-4D97-AF65-F5344CB8AC3E}">
        <p14:creationId xmlns:p14="http://schemas.microsoft.com/office/powerpoint/2010/main" val="499768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strips(downLeft)">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7FDB5F37-0A47-4049-9FF6-A451EE20BC10}"/>
              </a:ext>
            </a:extLst>
          </p:cNvPr>
          <p:cNvPicPr>
            <a:picLocks noChangeAspect="1"/>
          </p:cNvPicPr>
          <p:nvPr/>
        </p:nvPicPr>
        <p:blipFill rotWithShape="1">
          <a:blip r:embed="rId12">
            <a:extLst>
              <a:ext uri="{28A0092B-C50C-407E-A947-70E740481C1C}">
                <a14:useLocalDpi xmlns:a14="http://schemas.microsoft.com/office/drawing/2010/main" val="0"/>
              </a:ext>
            </a:extLst>
          </a:blip>
          <a:srcRect l="9785" r="9236"/>
          <a:stretch/>
        </p:blipFill>
        <p:spPr>
          <a:xfrm>
            <a:off x="1192982" y="615461"/>
            <a:ext cx="9872983" cy="5627077"/>
          </a:xfrm>
          <a:prstGeom prst="rect">
            <a:avLst/>
          </a:prstGeom>
        </p:spPr>
      </p:pic>
      <p:pic>
        <p:nvPicPr>
          <p:cNvPr id="11" name="Picture 10" descr="A picture containing text, grass, outdoor, black&#10;&#10;Description automatically generated">
            <a:extLst>
              <a:ext uri="{FF2B5EF4-FFF2-40B4-BE49-F238E27FC236}">
                <a16:creationId xmlns:a16="http://schemas.microsoft.com/office/drawing/2014/main" id="{5977780D-0739-E748-9788-6B3C3156B6FB}"/>
              </a:ext>
            </a:extLst>
          </p:cNvPr>
          <p:cNvPicPr>
            <a:picLocks noChangeAspect="1"/>
          </p:cNvPicPr>
          <p:nvPr/>
        </p:nvPicPr>
        <p:blipFill rotWithShape="1">
          <a:blip r:embed="rId13">
            <a:extLst>
              <a:ext uri="{28A0092B-C50C-407E-A947-70E740481C1C}">
                <a14:useLocalDpi xmlns:a14="http://schemas.microsoft.com/office/drawing/2010/main" val="0"/>
              </a:ext>
            </a:extLst>
          </a:blip>
          <a:srcRect l="9238" r="9378"/>
          <a:stretch/>
        </p:blipFill>
        <p:spPr>
          <a:xfrm>
            <a:off x="1179367" y="600744"/>
            <a:ext cx="9922375" cy="5627077"/>
          </a:xfrm>
          <a:prstGeom prst="rect">
            <a:avLst/>
          </a:prstGeom>
        </p:spPr>
      </p:pic>
    </p:spTree>
    <p:extLst>
      <p:ext uri="{BB962C8B-B14F-4D97-AF65-F5344CB8AC3E}">
        <p14:creationId xmlns:p14="http://schemas.microsoft.com/office/powerpoint/2010/main" val="3183761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heel(1)">
                                      <p:cBhvr>
                                        <p:cTn id="7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vi-VN" sz="2400" cap="small" dirty="0">
                <a:solidFill>
                  <a:srgbClr val="68C5CD"/>
                </a:solidFill>
                <a:latin typeface="Times New Roman" panose="02020603050405020304" pitchFamily="18" charset="0"/>
                <a:ea typeface="微软雅黑" panose="020B0503020204020204" charset="-122"/>
                <a:cs typeface="Times New Roman" panose="02020603050405020304" pitchFamily="18" charset="0"/>
              </a:rPr>
              <a:t>TIẾT 37 – 38:</a:t>
            </a:r>
            <a:endParaRPr sz="2400" cap="small" dirty="0">
              <a:solidFill>
                <a:srgbClr val="68C5CD"/>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29" name="Picture 5"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l="15443" t="3279" r="21015" b="1397"/>
          <a:stretch>
            <a:fillRect/>
          </a:stretch>
        </p:blipFill>
        <p:spPr bwMode="auto">
          <a:xfrm rot="21292182">
            <a:off x="1035070" y="711672"/>
            <a:ext cx="5747528" cy="54592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未标题-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p:nvPr/>
        </p:nvSpPr>
        <p:spPr>
          <a:xfrm>
            <a:off x="6681239" y="1300251"/>
            <a:ext cx="4304963" cy="3554819"/>
          </a:xfrm>
          <a:prstGeom prst="rect">
            <a:avLst/>
          </a:prstGeom>
          <a:noFill/>
        </p:spPr>
        <p:txBody>
          <a:bodyPr wrap="square" rtlCol="0">
            <a:spAutoFit/>
          </a:bodyPr>
          <a:lstStyle/>
          <a:p>
            <a:pPr algn="ctr"/>
            <a:r>
              <a:rPr lang="vi-VN" altLang="zh-CN" sz="7500" dirty="0">
                <a:ln w="38100">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CON CHÀO MÀO</a:t>
            </a:r>
            <a:endParaRPr lang="zh-CN" altLang="en-US" sz="7500" dirty="0">
              <a:ln w="38100">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sp>
        <p:nvSpPr>
          <p:cNvPr id="16" name="TextBox 2"/>
          <p:cNvSpPr txBox="1"/>
          <p:nvPr/>
        </p:nvSpPr>
        <p:spPr>
          <a:xfrm>
            <a:off x="6859537" y="4972984"/>
            <a:ext cx="3923030" cy="553998"/>
          </a:xfrm>
          <a:prstGeom prst="rect">
            <a:avLst/>
          </a:prstGeom>
          <a:noFill/>
        </p:spPr>
        <p:txBody>
          <a:bodyPr wrap="square" rtlCol="0">
            <a:spAutoFit/>
          </a:bodyPr>
          <a:lstStyle/>
          <a:p>
            <a:pPr algn="ctr"/>
            <a:r>
              <a:rPr lang="vi-VN" altLang="zh-CN" sz="3000" b="1"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rPr>
              <a:t>- Mai Văn Phấn -</a:t>
            </a:r>
            <a:endParaRPr lang="zh-CN" altLang="en-US" sz="3000" b="1"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033" name="Picture 9" descr="F:\未标题-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4347" y="458406"/>
            <a:ext cx="2403341" cy="24033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14501" t="8694" r="15868" b="18041"/>
          <a:stretch>
            <a:fillRect/>
          </a:stretch>
        </p:blipFill>
        <p:spPr bwMode="auto">
          <a:xfrm>
            <a:off x="5765240" y="5263636"/>
            <a:ext cx="1534783" cy="161486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3">
            <a:extLst>
              <a:ext uri="{28A0092B-C50C-407E-A947-70E740481C1C}">
                <a14:useLocalDpi xmlns:a14="http://schemas.microsoft.com/office/drawing/2010/main" val="0"/>
              </a:ext>
            </a:extLst>
          </a:blip>
          <a:srcRect l="26590" t="26889" r="23240" b="36556"/>
          <a:stretch>
            <a:fillRect/>
          </a:stretch>
        </p:blipFill>
        <p:spPr bwMode="auto">
          <a:xfrm>
            <a:off x="5929811" y="865193"/>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ỹ thuật nuôi chào mào quảng trị sinh sản - nhân giống chim chào mào">
            <a:extLst>
              <a:ext uri="{FF2B5EF4-FFF2-40B4-BE49-F238E27FC236}">
                <a16:creationId xmlns:a16="http://schemas.microsoft.com/office/drawing/2014/main" id="{B64063A7-57AA-9941-BE2B-1F9FAC11D6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209578">
            <a:off x="2160633" y="1917883"/>
            <a:ext cx="3638717" cy="304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4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53" presetClass="entr" presetSubtype="16"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250" fill="hold"/>
                                        <p:tgtEl>
                                          <p:spTgt spid="12"/>
                                        </p:tgtEl>
                                        <p:attrNameLst>
                                          <p:attrName>ppt_w</p:attrName>
                                        </p:attrNameLst>
                                      </p:cBhvr>
                                      <p:tavLst>
                                        <p:tav tm="0">
                                          <p:val>
                                            <p:fltVal val="0"/>
                                          </p:val>
                                        </p:tav>
                                        <p:tav tm="100000">
                                          <p:val>
                                            <p:strVal val="#ppt_w"/>
                                          </p:val>
                                        </p:tav>
                                      </p:tavLst>
                                    </p:anim>
                                    <p:anim calcmode="lin" valueType="num">
                                      <p:cBhvr>
                                        <p:cTn id="74" dur="1250" fill="hold"/>
                                        <p:tgtEl>
                                          <p:spTgt spid="12"/>
                                        </p:tgtEl>
                                        <p:attrNameLst>
                                          <p:attrName>ppt_h</p:attrName>
                                        </p:attrNameLst>
                                      </p:cBhvr>
                                      <p:tavLst>
                                        <p:tav tm="0">
                                          <p:val>
                                            <p:fltVal val="0"/>
                                          </p:val>
                                        </p:tav>
                                        <p:tav tm="100000">
                                          <p:val>
                                            <p:strVal val="#ppt_h"/>
                                          </p:val>
                                        </p:tav>
                                      </p:tavLst>
                                    </p:anim>
                                    <p:animEffect transition="in" filter="fade">
                                      <p:cBhvr>
                                        <p:cTn id="75" dur="1250"/>
                                        <p:tgtEl>
                                          <p:spTgt spid="12"/>
                                        </p:tgtEl>
                                      </p:cBhvr>
                                    </p:animEffect>
                                  </p:childTnLst>
                                </p:cTn>
                              </p:par>
                              <p:par>
                                <p:cTn id="76" presetID="32" presetClass="emph" presetSubtype="0" fill="hold" grpId="1" nodeType="withEffect">
                                  <p:stCondLst>
                                    <p:cond delay="0"/>
                                  </p:stCondLst>
                                  <p:childTnLst>
                                    <p:animRot by="120000">
                                      <p:cBhvr>
                                        <p:cTn id="77" dur="100" fill="hold">
                                          <p:stCondLst>
                                            <p:cond delay="0"/>
                                          </p:stCondLst>
                                        </p:cTn>
                                        <p:tgtEl>
                                          <p:spTgt spid="12"/>
                                        </p:tgtEl>
                                        <p:attrNameLst>
                                          <p:attrName>r</p:attrName>
                                        </p:attrNameLst>
                                      </p:cBhvr>
                                    </p:animRot>
                                    <p:animRot by="-240000">
                                      <p:cBhvr>
                                        <p:cTn id="78" dur="200" fill="hold">
                                          <p:stCondLst>
                                            <p:cond delay="200"/>
                                          </p:stCondLst>
                                        </p:cTn>
                                        <p:tgtEl>
                                          <p:spTgt spid="12"/>
                                        </p:tgtEl>
                                        <p:attrNameLst>
                                          <p:attrName>r</p:attrName>
                                        </p:attrNameLst>
                                      </p:cBhvr>
                                    </p:animRot>
                                    <p:animRot by="240000">
                                      <p:cBhvr>
                                        <p:cTn id="79" dur="200" fill="hold">
                                          <p:stCondLst>
                                            <p:cond delay="400"/>
                                          </p:stCondLst>
                                        </p:cTn>
                                        <p:tgtEl>
                                          <p:spTgt spid="12"/>
                                        </p:tgtEl>
                                        <p:attrNameLst>
                                          <p:attrName>r</p:attrName>
                                        </p:attrNameLst>
                                      </p:cBhvr>
                                    </p:animRot>
                                    <p:animRot by="-240000">
                                      <p:cBhvr>
                                        <p:cTn id="80" dur="200" fill="hold">
                                          <p:stCondLst>
                                            <p:cond delay="600"/>
                                          </p:stCondLst>
                                        </p:cTn>
                                        <p:tgtEl>
                                          <p:spTgt spid="12"/>
                                        </p:tgtEl>
                                        <p:attrNameLst>
                                          <p:attrName>r</p:attrName>
                                        </p:attrNameLst>
                                      </p:cBhvr>
                                    </p:animRot>
                                    <p:animRot by="120000">
                                      <p:cBhvr>
                                        <p:cTn id="81" dur="200" fill="hold">
                                          <p:stCondLst>
                                            <p:cond delay="800"/>
                                          </p:stCondLst>
                                        </p:cTn>
                                        <p:tgtEl>
                                          <p:spTgt spid="12"/>
                                        </p:tgtEl>
                                        <p:attrNameLst>
                                          <p:attrName>r</p:attrName>
                                        </p:attrNameLst>
                                      </p:cBhvr>
                                    </p:animRot>
                                  </p:childTnLst>
                                </p:cTn>
                              </p:par>
                              <p:par>
                                <p:cTn id="82" presetID="41" presetClass="entr" presetSubtype="0" fill="hold" grpId="0" nodeType="withEffect">
                                  <p:stCondLst>
                                    <p:cond delay="0"/>
                                  </p:stCondLst>
                                  <p:iterate type="lt">
                                    <p:tmPct val="10000"/>
                                  </p:iterate>
                                  <p:childTnLst>
                                    <p:set>
                                      <p:cBhvr>
                                        <p:cTn id="83" dur="1" fill="hold">
                                          <p:stCondLst>
                                            <p:cond delay="0"/>
                                          </p:stCondLst>
                                        </p:cTn>
                                        <p:tgtEl>
                                          <p:spTgt spid="16"/>
                                        </p:tgtEl>
                                        <p:attrNameLst>
                                          <p:attrName>style.visibility</p:attrName>
                                        </p:attrNameLst>
                                      </p:cBhvr>
                                      <p:to>
                                        <p:strVal val="visible"/>
                                      </p:to>
                                    </p:set>
                                    <p:anim calcmode="lin" valueType="num">
                                      <p:cBhvr>
                                        <p:cTn id="84" dur="12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5" dur="1250" fill="hold"/>
                                        <p:tgtEl>
                                          <p:spTgt spid="16"/>
                                        </p:tgtEl>
                                        <p:attrNameLst>
                                          <p:attrName>ppt_y</p:attrName>
                                        </p:attrNameLst>
                                      </p:cBhvr>
                                      <p:tavLst>
                                        <p:tav tm="0">
                                          <p:val>
                                            <p:strVal val="#ppt_y"/>
                                          </p:val>
                                        </p:tav>
                                        <p:tav tm="100000">
                                          <p:val>
                                            <p:strVal val="#ppt_y"/>
                                          </p:val>
                                        </p:tav>
                                      </p:tavLst>
                                    </p:anim>
                                    <p:anim calcmode="lin" valueType="num">
                                      <p:cBhvr>
                                        <p:cTn id="86" dur="12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7" dur="12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1250" tmFilter="0,0; .5, 1; 1, 1"/>
                                        <p:tgtEl>
                                          <p:spTgt spid="16"/>
                                        </p:tgtEl>
                                      </p:cBhvr>
                                    </p:animEffect>
                                  </p:childTnLst>
                                </p:cTn>
                              </p:par>
                              <p:par>
                                <p:cTn id="89" presetID="53" presetClass="entr" presetSubtype="16" fill="hold" nodeType="withEffect">
                                  <p:stCondLst>
                                    <p:cond delay="0"/>
                                  </p:stCondLst>
                                  <p:childTnLst>
                                    <p:set>
                                      <p:cBhvr>
                                        <p:cTn id="90" dur="1" fill="hold">
                                          <p:stCondLst>
                                            <p:cond delay="0"/>
                                          </p:stCondLst>
                                        </p:cTn>
                                        <p:tgtEl>
                                          <p:spTgt spid="1034"/>
                                        </p:tgtEl>
                                        <p:attrNameLst>
                                          <p:attrName>style.visibility</p:attrName>
                                        </p:attrNameLst>
                                      </p:cBhvr>
                                      <p:to>
                                        <p:strVal val="visible"/>
                                      </p:to>
                                    </p:set>
                                    <p:anim calcmode="lin" valueType="num">
                                      <p:cBhvr>
                                        <p:cTn id="91" dur="500" fill="hold"/>
                                        <p:tgtEl>
                                          <p:spTgt spid="1034"/>
                                        </p:tgtEl>
                                        <p:attrNameLst>
                                          <p:attrName>ppt_w</p:attrName>
                                        </p:attrNameLst>
                                      </p:cBhvr>
                                      <p:tavLst>
                                        <p:tav tm="0">
                                          <p:val>
                                            <p:fltVal val="0"/>
                                          </p:val>
                                        </p:tav>
                                        <p:tav tm="100000">
                                          <p:val>
                                            <p:strVal val="#ppt_w"/>
                                          </p:val>
                                        </p:tav>
                                      </p:tavLst>
                                    </p:anim>
                                    <p:anim calcmode="lin" valueType="num">
                                      <p:cBhvr>
                                        <p:cTn id="92" dur="500" fill="hold"/>
                                        <p:tgtEl>
                                          <p:spTgt spid="1034"/>
                                        </p:tgtEl>
                                        <p:attrNameLst>
                                          <p:attrName>ppt_h</p:attrName>
                                        </p:attrNameLst>
                                      </p:cBhvr>
                                      <p:tavLst>
                                        <p:tav tm="0">
                                          <p:val>
                                            <p:fltVal val="0"/>
                                          </p:val>
                                        </p:tav>
                                        <p:tav tm="100000">
                                          <p:val>
                                            <p:strVal val="#ppt_h"/>
                                          </p:val>
                                        </p:tav>
                                      </p:tavLst>
                                    </p:anim>
                                    <p:animEffect transition="in" filter="fade">
                                      <p:cBhvr>
                                        <p:cTn id="93" dur="500"/>
                                        <p:tgtEl>
                                          <p:spTgt spid="1034"/>
                                        </p:tgtEl>
                                      </p:cBhvr>
                                    </p:animEffect>
                                  </p:childTnLst>
                                </p:cTn>
                              </p:par>
                              <p:par>
                                <p:cTn id="94" presetID="2" presetClass="entr" presetSubtype="8" fill="hold" nodeType="withEffect">
                                  <p:stCondLst>
                                    <p:cond delay="0"/>
                                  </p:stCondLst>
                                  <p:childTnLst>
                                    <p:set>
                                      <p:cBhvr>
                                        <p:cTn id="95" dur="1" fill="hold">
                                          <p:stCondLst>
                                            <p:cond delay="0"/>
                                          </p:stCondLst>
                                        </p:cTn>
                                        <p:tgtEl>
                                          <p:spTgt spid="1030"/>
                                        </p:tgtEl>
                                        <p:attrNameLst>
                                          <p:attrName>style.visibility</p:attrName>
                                        </p:attrNameLst>
                                      </p:cBhvr>
                                      <p:to>
                                        <p:strVal val="visible"/>
                                      </p:to>
                                    </p:set>
                                    <p:anim calcmode="lin" valueType="num">
                                      <p:cBhvr additive="base">
                                        <p:cTn id="96" dur="2000" fill="hold"/>
                                        <p:tgtEl>
                                          <p:spTgt spid="1030"/>
                                        </p:tgtEl>
                                        <p:attrNameLst>
                                          <p:attrName>ppt_x</p:attrName>
                                        </p:attrNameLst>
                                      </p:cBhvr>
                                      <p:tavLst>
                                        <p:tav tm="0">
                                          <p:val>
                                            <p:strVal val="0-#ppt_w/2"/>
                                          </p:val>
                                        </p:tav>
                                        <p:tav tm="100000">
                                          <p:val>
                                            <p:strVal val="#ppt_x"/>
                                          </p:val>
                                        </p:tav>
                                      </p:tavLst>
                                    </p:anim>
                                    <p:anim calcmode="lin" valueType="num">
                                      <p:cBhvr additive="base">
                                        <p:cTn id="97"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1810871" y="1811383"/>
            <a:ext cx="7631057" cy="861774"/>
          </a:xfrm>
          <a:prstGeom prst="rect">
            <a:avLst/>
          </a:prstGeom>
        </p:spPr>
        <p:txBody>
          <a:bodyPr wrap="square">
            <a:spAutoFit/>
          </a:bodyPr>
          <a:lstStyle/>
          <a:p>
            <a:pPr algn="ctr"/>
            <a:r>
              <a:rPr lang="vi-VN" altLang="zh-CN" sz="5000" b="1">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I.</a:t>
            </a:r>
            <a:r>
              <a:rPr lang="vi-VN" altLang="zh-CN" sz="5000" b="1" dirty="0">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 </a:t>
            </a:r>
            <a:r>
              <a:rPr lang="vi-VN" altLang="zh-CN" sz="5000" b="1">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TÌM </a:t>
            </a:r>
            <a:r>
              <a:rPr lang="vi-VN" altLang="zh-CN" sz="5000" b="1" dirty="0">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HIỂU CHUNG</a:t>
            </a:r>
            <a:endParaRPr lang="zh-CN" altLang="en-US" sz="5000" b="1" dirty="0">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11" name="矩形 10"/>
          <p:cNvSpPr/>
          <p:nvPr/>
        </p:nvSpPr>
        <p:spPr>
          <a:xfrm>
            <a:off x="838200" y="942297"/>
            <a:ext cx="5793890" cy="4914217"/>
          </a:xfrm>
          <a:prstGeom prst="rect">
            <a:avLst/>
          </a:prstGeom>
          <a:no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Đặc trưng thế giới nghệ thuật thơ Mai Văn Phấn - Tạp chí Tao Đàn">
            <a:extLst>
              <a:ext uri="{FF2B5EF4-FFF2-40B4-BE49-F238E27FC236}">
                <a16:creationId xmlns:a16="http://schemas.microsoft.com/office/drawing/2014/main" id="{C7AFF648-59BB-5942-8D15-4EF7A266AE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3260">
            <a:off x="7441839" y="732447"/>
            <a:ext cx="3965090" cy="52495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D4154E-75F6-584B-BDF0-E858AFA8F9E9}"/>
              </a:ext>
            </a:extLst>
          </p:cNvPr>
          <p:cNvSpPr txBox="1"/>
          <p:nvPr/>
        </p:nvSpPr>
        <p:spPr>
          <a:xfrm>
            <a:off x="980678" y="1228397"/>
            <a:ext cx="5508934" cy="4401205"/>
          </a:xfrm>
          <a:prstGeom prst="rect">
            <a:avLst/>
          </a:prstGeom>
          <a:noFill/>
        </p:spPr>
        <p:txBody>
          <a:bodyPr wrap="square" rtlCol="0">
            <a:spAutoFit/>
          </a:bodyPr>
          <a:lstStyle/>
          <a:p>
            <a:pPr marL="457200" indent="-457200">
              <a:buFontTx/>
              <a:buChar char="-"/>
            </a:pPr>
            <a:r>
              <a:rPr lang="en-VN" sz="3500" dirty="0">
                <a:latin typeface="Times New Roman" panose="02020603050405020304" pitchFamily="18" charset="0"/>
                <a:cs typeface="Times New Roman" panose="02020603050405020304" pitchFamily="18" charset="0"/>
              </a:rPr>
              <a:t>Tên: Mai Văn Phấn</a:t>
            </a:r>
          </a:p>
          <a:p>
            <a:pPr marL="457200" indent="-457200">
              <a:buFontTx/>
              <a:buChar char="-"/>
            </a:pPr>
            <a:r>
              <a:rPr lang="en-VN" sz="3500" dirty="0">
                <a:latin typeface="Times New Roman" panose="02020603050405020304" pitchFamily="18" charset="0"/>
                <a:cs typeface="Times New Roman" panose="02020603050405020304" pitchFamily="18" charset="0"/>
              </a:rPr>
              <a:t>Năm sinh: 1955</a:t>
            </a:r>
          </a:p>
          <a:p>
            <a:pPr marL="457200" indent="-457200">
              <a:buFontTx/>
              <a:buChar char="-"/>
            </a:pPr>
            <a:r>
              <a:rPr lang="en-VN" sz="3500" dirty="0">
                <a:latin typeface="Times New Roman" panose="02020603050405020304" pitchFamily="18" charset="0"/>
                <a:cs typeface="Times New Roman" panose="02020603050405020304" pitchFamily="18" charset="0"/>
              </a:rPr>
              <a:t>Quê quán: Ninh Bình</a:t>
            </a:r>
          </a:p>
          <a:p>
            <a:pPr marL="457200" indent="-457200">
              <a:buFontTx/>
              <a:buChar char="-"/>
            </a:pPr>
            <a:r>
              <a:rPr lang="en-VN" sz="3500" dirty="0">
                <a:latin typeface="Times New Roman" panose="02020603050405020304" pitchFamily="18" charset="0"/>
                <a:cs typeface="Times New Roman" panose="02020603050405020304" pitchFamily="18" charset="0"/>
              </a:rPr>
              <a:t>Sáng tác thơ và viết tiểu luận phê bình.</a:t>
            </a:r>
          </a:p>
          <a:p>
            <a:pPr marL="457200" indent="-457200">
              <a:buFontTx/>
              <a:buChar char="-"/>
            </a:pPr>
            <a:r>
              <a:rPr lang="en-VN" sz="3500" dirty="0">
                <a:latin typeface="Times New Roman" panose="02020603050405020304" pitchFamily="18" charset="0"/>
                <a:cs typeface="Times New Roman" panose="02020603050405020304" pitchFamily="18" charset="0"/>
              </a:rPr>
              <a:t>Thơ phong phú về đề tài, có những cách tân nội dung và nghệ thuật.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linds(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5"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linds(vertical)">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blinds(vertical)">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5"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blinds(vertical)">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5"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blinds(vertical)">
                                      <p:cBhvr>
                                        <p:cTn id="4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2</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10;&#10;Description automatically generated">
            <a:extLst>
              <a:ext uri="{FF2B5EF4-FFF2-40B4-BE49-F238E27FC236}">
                <a16:creationId xmlns:a16="http://schemas.microsoft.com/office/drawing/2014/main" id="{5EC98ACF-B7B9-014A-9661-53316DE3B2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4571" y="699146"/>
            <a:ext cx="7275448" cy="5709521"/>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DD8A82E0-935B-384A-8DD4-D3DBFE352A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1869" y="653614"/>
            <a:ext cx="7358150" cy="5806040"/>
          </a:xfrm>
          <a:prstGeom prst="rect">
            <a:avLst/>
          </a:prstGeom>
        </p:spPr>
      </p:pic>
    </p:spTree>
    <p:extLst>
      <p:ext uri="{BB962C8B-B14F-4D97-AF65-F5344CB8AC3E}">
        <p14:creationId xmlns:p14="http://schemas.microsoft.com/office/powerpoint/2010/main" val="1661307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ppt_w</p:attrName>
                                        </p:attrNameLst>
                                      </p:cBhvr>
                                      <p:tavLst>
                                        <p:tav tm="0">
                                          <p:val>
                                            <p:strVal val="#ppt_w*0.70"/>
                                          </p:val>
                                        </p:tav>
                                        <p:tav tm="100000">
                                          <p:val>
                                            <p:strVal val="#ppt_w"/>
                                          </p:val>
                                        </p:tav>
                                      </p:tavLst>
                                    </p:anim>
                                    <p:anim calcmode="lin" valueType="num">
                                      <p:cBhvr>
                                        <p:cTn id="75" dur="1000" fill="hold"/>
                                        <p:tgtEl>
                                          <p:spTgt spid="12"/>
                                        </p:tgtEl>
                                        <p:attrNameLst>
                                          <p:attrName>ppt_h</p:attrName>
                                        </p:attrNameLst>
                                      </p:cBhvr>
                                      <p:tavLst>
                                        <p:tav tm="0">
                                          <p:val>
                                            <p:strVal val="#ppt_h"/>
                                          </p:val>
                                        </p:tav>
                                        <p:tav tm="100000">
                                          <p:val>
                                            <p:strVal val="#ppt_h"/>
                                          </p:val>
                                        </p:tav>
                                      </p:tavLst>
                                    </p:anim>
                                    <p:animEffect transition="in" filter="fade">
                                      <p:cBhvr>
                                        <p:cTn id="7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p:nvPicPr>
        <p:blipFill>
          <a:blip r:embed="rId6"/>
          <a:stretch>
            <a:fillRect/>
          </a:stretch>
        </p:blipFill>
        <p:spPr>
          <a:xfrm>
            <a:off x="8544272" y="188640"/>
            <a:ext cx="1512168" cy="753657"/>
          </a:xfrm>
          <a:prstGeom prst="rect">
            <a:avLst/>
          </a:prstGeom>
        </p:spPr>
      </p:pic>
      <p:pic>
        <p:nvPicPr>
          <p:cNvPr id="3076" name="Picture 4" descr="Kỹ Thuật Nuôi Chim Chào Mào - Máy nông nghiệp Bình Minh">
            <a:extLst>
              <a:ext uri="{FF2B5EF4-FFF2-40B4-BE49-F238E27FC236}">
                <a16:creationId xmlns:a16="http://schemas.microsoft.com/office/drawing/2014/main" id="{1F302307-156E-E246-A360-610E796376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7797">
            <a:off x="1167105" y="680671"/>
            <a:ext cx="4303165" cy="286698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74" name="Picture 2" descr="Soạn văn 6 trang 67 Kết nối tri thức - Tập 1">
            <a:extLst>
              <a:ext uri="{FF2B5EF4-FFF2-40B4-BE49-F238E27FC236}">
                <a16:creationId xmlns:a16="http://schemas.microsoft.com/office/drawing/2014/main" id="{2BA1EBA5-4D5A-AC49-9B5E-14CA8EFB7F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28327">
            <a:off x="1983426" y="2783843"/>
            <a:ext cx="4110348" cy="28139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矩形 10">
            <a:extLst>
              <a:ext uri="{FF2B5EF4-FFF2-40B4-BE49-F238E27FC236}">
                <a16:creationId xmlns:a16="http://schemas.microsoft.com/office/drawing/2014/main" id="{41BB6076-BF1A-3945-8001-B0AAD7A6E7F7}"/>
              </a:ext>
            </a:extLst>
          </p:cNvPr>
          <p:cNvSpPr/>
          <p:nvPr/>
        </p:nvSpPr>
        <p:spPr>
          <a:xfrm>
            <a:off x="7222682" y="1828062"/>
            <a:ext cx="4297869" cy="2832656"/>
          </a:xfrm>
          <a:prstGeom prst="rect">
            <a:avLst/>
          </a:prstGeom>
          <a:no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a:extLst>
              <a:ext uri="{FF2B5EF4-FFF2-40B4-BE49-F238E27FC236}">
                <a16:creationId xmlns:a16="http://schemas.microsoft.com/office/drawing/2014/main" id="{65079D67-6615-9840-B930-62913C6A2A89}"/>
              </a:ext>
            </a:extLst>
          </p:cNvPr>
          <p:cNvSpPr txBox="1"/>
          <p:nvPr/>
        </p:nvSpPr>
        <p:spPr>
          <a:xfrm>
            <a:off x="7365160" y="2114162"/>
            <a:ext cx="4086491" cy="2246769"/>
          </a:xfrm>
          <a:prstGeom prst="rect">
            <a:avLst/>
          </a:prstGeom>
          <a:noFill/>
        </p:spPr>
        <p:txBody>
          <a:bodyPr wrap="square" rtlCol="0">
            <a:spAutoFit/>
          </a:bodyPr>
          <a:lstStyle/>
          <a:p>
            <a:pPr algn="ctr"/>
            <a:r>
              <a:rPr lang="en-VN" sz="3500" dirty="0">
                <a:latin typeface="Times New Roman" panose="02020603050405020304" pitchFamily="18" charset="0"/>
                <a:cs typeface="Times New Roman" panose="02020603050405020304" pitchFamily="18" charset="0"/>
              </a:rPr>
              <a:t>Bài thơ “Con chào mào” được trích trong “Bầu trời không mái che”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dissolve">
                                      <p:cBhvr>
                                        <p:cTn id="19" dur="500"/>
                                        <p:tgtEl>
                                          <p:spTgt spid="3076"/>
                                        </p:tgtEl>
                                      </p:cBhvr>
                                    </p:animEffect>
                                  </p:childTnLst>
                                </p:cTn>
                              </p:par>
                              <p:par>
                                <p:cTn id="20" presetID="6"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circle(in)">
                                      <p:cBhvr>
                                        <p:cTn id="22" dur="2000"/>
                                        <p:tgtEl>
                                          <p:spTgt spid="307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2684756" y="2246812"/>
            <a:ext cx="7569585" cy="861774"/>
          </a:xfrm>
          <a:prstGeom prst="rect">
            <a:avLst/>
          </a:prstGeom>
        </p:spPr>
        <p:txBody>
          <a:bodyPr wrap="square">
            <a:spAutoFit/>
          </a:bodyPr>
          <a:lstStyle/>
          <a:p>
            <a:pPr algn="ctr"/>
            <a:r>
              <a:rPr lang="vi-VN" altLang="zh-CN" sz="5000" b="1">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I. TÌM HIỂU </a:t>
            </a:r>
            <a:r>
              <a:rPr lang="vi-VN" altLang="zh-CN" sz="5000" b="1" dirty="0">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VĂN BẢN</a:t>
            </a:r>
          </a:p>
        </p:txBody>
      </p:sp>
    </p:spTree>
    <p:extLst>
      <p:ext uri="{BB962C8B-B14F-4D97-AF65-F5344CB8AC3E}">
        <p14:creationId xmlns:p14="http://schemas.microsoft.com/office/powerpoint/2010/main" val="598039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2" name="组合 136">
            <a:extLst>
              <a:ext uri="{FF2B5EF4-FFF2-40B4-BE49-F238E27FC236}">
                <a16:creationId xmlns:a16="http://schemas.microsoft.com/office/drawing/2014/main" id="{CE1739D9-3B92-234C-BFBA-FCAD27BAD64A}"/>
              </a:ext>
            </a:extLst>
          </p:cNvPr>
          <p:cNvGrpSpPr/>
          <p:nvPr/>
        </p:nvGrpSpPr>
        <p:grpSpPr>
          <a:xfrm>
            <a:off x="5595257" y="1130936"/>
            <a:ext cx="5628903" cy="3832949"/>
            <a:chOff x="7512431" y="1646790"/>
            <a:chExt cx="2698523" cy="1980244"/>
          </a:xfrm>
        </p:grpSpPr>
        <p:grpSp>
          <p:nvGrpSpPr>
            <p:cNvPr id="23" name="组合 137">
              <a:extLst>
                <a:ext uri="{FF2B5EF4-FFF2-40B4-BE49-F238E27FC236}">
                  <a16:creationId xmlns:a16="http://schemas.microsoft.com/office/drawing/2014/main" id="{DFFABD5D-D455-AC48-860F-69C4AB293B7E}"/>
                </a:ext>
              </a:extLst>
            </p:cNvPr>
            <p:cNvGrpSpPr/>
            <p:nvPr/>
          </p:nvGrpSpPr>
          <p:grpSpPr>
            <a:xfrm flipH="1">
              <a:off x="7512431" y="1646790"/>
              <a:ext cx="2698523" cy="1980244"/>
              <a:chOff x="3246438" y="1068388"/>
              <a:chExt cx="5711825" cy="4678363"/>
            </a:xfrm>
            <a:solidFill>
              <a:schemeClr val="tx1">
                <a:lumMod val="65000"/>
                <a:lumOff val="35000"/>
              </a:schemeClr>
            </a:solidFill>
          </p:grpSpPr>
          <p:sp>
            <p:nvSpPr>
              <p:cNvPr id="25" name="Freeform 5">
                <a:extLst>
                  <a:ext uri="{FF2B5EF4-FFF2-40B4-BE49-F238E27FC236}">
                    <a16:creationId xmlns:a16="http://schemas.microsoft.com/office/drawing/2014/main" id="{1CAD8BBF-5BFB-C84B-94FE-D84984860EE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6" name="Freeform 6">
                <a:extLst>
                  <a:ext uri="{FF2B5EF4-FFF2-40B4-BE49-F238E27FC236}">
                    <a16:creationId xmlns:a16="http://schemas.microsoft.com/office/drawing/2014/main" id="{37D58C74-4485-684F-9259-7323ED07E34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7" name="Freeform 7">
                <a:extLst>
                  <a:ext uri="{FF2B5EF4-FFF2-40B4-BE49-F238E27FC236}">
                    <a16:creationId xmlns:a16="http://schemas.microsoft.com/office/drawing/2014/main" id="{4E099139-A3CB-8545-BE05-BA58234A54E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8" name="Freeform 8">
                <a:extLst>
                  <a:ext uri="{FF2B5EF4-FFF2-40B4-BE49-F238E27FC236}">
                    <a16:creationId xmlns:a16="http://schemas.microsoft.com/office/drawing/2014/main" id="{24093C34-DAB3-8145-965C-811B57E65A8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9" name="Freeform 9">
                <a:extLst>
                  <a:ext uri="{FF2B5EF4-FFF2-40B4-BE49-F238E27FC236}">
                    <a16:creationId xmlns:a16="http://schemas.microsoft.com/office/drawing/2014/main" id="{26325B6A-A682-D745-B8FC-B6F1C325A83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0" name="Freeform 10">
                <a:extLst>
                  <a:ext uri="{FF2B5EF4-FFF2-40B4-BE49-F238E27FC236}">
                    <a16:creationId xmlns:a16="http://schemas.microsoft.com/office/drawing/2014/main" id="{3B3C1F6E-0CE3-064B-BD12-1E384947683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1" name="Freeform 11">
                <a:extLst>
                  <a:ext uri="{FF2B5EF4-FFF2-40B4-BE49-F238E27FC236}">
                    <a16:creationId xmlns:a16="http://schemas.microsoft.com/office/drawing/2014/main" id="{798E19BF-A66F-9E45-BDF8-1A43B2F9D2C9}"/>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grpSp>
            <p:nvGrpSpPr>
              <p:cNvPr id="32" name="组合 146">
                <a:extLst>
                  <a:ext uri="{FF2B5EF4-FFF2-40B4-BE49-F238E27FC236}">
                    <a16:creationId xmlns:a16="http://schemas.microsoft.com/office/drawing/2014/main" id="{5E2644D2-696E-384F-B14F-830C95A912D8}"/>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id="{5BA0305A-2547-7944-A0C5-CC80BA29C946}"/>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4" name="Freeform 13">
                  <a:extLst>
                    <a:ext uri="{FF2B5EF4-FFF2-40B4-BE49-F238E27FC236}">
                      <a16:creationId xmlns:a16="http://schemas.microsoft.com/office/drawing/2014/main" id="{9EDD1C4B-ED62-6C4D-8D68-BF3458D26671}"/>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5" name="Freeform 14">
                  <a:extLst>
                    <a:ext uri="{FF2B5EF4-FFF2-40B4-BE49-F238E27FC236}">
                      <a16:creationId xmlns:a16="http://schemas.microsoft.com/office/drawing/2014/main" id="{D75AAF59-653F-6F48-B759-674BB752E99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6" name="Freeform 15">
                  <a:extLst>
                    <a:ext uri="{FF2B5EF4-FFF2-40B4-BE49-F238E27FC236}">
                      <a16:creationId xmlns:a16="http://schemas.microsoft.com/office/drawing/2014/main" id="{7FBED484-626F-0446-BDED-BF1595D60DB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7" name="Freeform 16">
                  <a:extLst>
                    <a:ext uri="{FF2B5EF4-FFF2-40B4-BE49-F238E27FC236}">
                      <a16:creationId xmlns:a16="http://schemas.microsoft.com/office/drawing/2014/main" id="{C19E8A06-682A-B043-BED4-F894D95B4711}"/>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8" name="Freeform 17">
                  <a:extLst>
                    <a:ext uri="{FF2B5EF4-FFF2-40B4-BE49-F238E27FC236}">
                      <a16:creationId xmlns:a16="http://schemas.microsoft.com/office/drawing/2014/main" id="{8A0ABAB5-FA84-D242-BFFE-6CD67510EEE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9" name="Freeform 18">
                  <a:extLst>
                    <a:ext uri="{FF2B5EF4-FFF2-40B4-BE49-F238E27FC236}">
                      <a16:creationId xmlns:a16="http://schemas.microsoft.com/office/drawing/2014/main" id="{BE280A6B-3909-7846-BC7F-1A1030B793F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0" name="Freeform 19">
                  <a:extLst>
                    <a:ext uri="{FF2B5EF4-FFF2-40B4-BE49-F238E27FC236}">
                      <a16:creationId xmlns:a16="http://schemas.microsoft.com/office/drawing/2014/main" id="{D1266EA4-9A94-A24F-9B53-19BF7FF8E82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1" name="Freeform 20">
                  <a:extLst>
                    <a:ext uri="{FF2B5EF4-FFF2-40B4-BE49-F238E27FC236}">
                      <a16:creationId xmlns:a16="http://schemas.microsoft.com/office/drawing/2014/main" id="{1352E390-7F1D-F44E-8B4F-029438076FB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2" name="Freeform 21">
                  <a:extLst>
                    <a:ext uri="{FF2B5EF4-FFF2-40B4-BE49-F238E27FC236}">
                      <a16:creationId xmlns:a16="http://schemas.microsoft.com/office/drawing/2014/main" id="{28580B37-47AE-EA41-A952-2EFAF25CDA9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3" name="Freeform 22">
                  <a:extLst>
                    <a:ext uri="{FF2B5EF4-FFF2-40B4-BE49-F238E27FC236}">
                      <a16:creationId xmlns:a16="http://schemas.microsoft.com/office/drawing/2014/main" id="{404B2155-4F07-3940-AA44-0D5ABFD7AF4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4" name="Freeform 23">
                  <a:extLst>
                    <a:ext uri="{FF2B5EF4-FFF2-40B4-BE49-F238E27FC236}">
                      <a16:creationId xmlns:a16="http://schemas.microsoft.com/office/drawing/2014/main" id="{A0F29BBC-9746-0749-8461-CC4DC70EE34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5" name="Freeform 24">
                  <a:extLst>
                    <a:ext uri="{FF2B5EF4-FFF2-40B4-BE49-F238E27FC236}">
                      <a16:creationId xmlns:a16="http://schemas.microsoft.com/office/drawing/2014/main" id="{EFD4D031-6A55-774D-879C-F992A8C3615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6" name="Freeform 25">
                  <a:extLst>
                    <a:ext uri="{FF2B5EF4-FFF2-40B4-BE49-F238E27FC236}">
                      <a16:creationId xmlns:a16="http://schemas.microsoft.com/office/drawing/2014/main" id="{3E8013A0-C23D-8C4D-A718-0C98AEBE407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7" name="Freeform 26">
                  <a:extLst>
                    <a:ext uri="{FF2B5EF4-FFF2-40B4-BE49-F238E27FC236}">
                      <a16:creationId xmlns:a16="http://schemas.microsoft.com/office/drawing/2014/main" id="{838AB392-0BC5-3146-8124-1901962BBE4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8" name="Freeform 27">
                  <a:extLst>
                    <a:ext uri="{FF2B5EF4-FFF2-40B4-BE49-F238E27FC236}">
                      <a16:creationId xmlns:a16="http://schemas.microsoft.com/office/drawing/2014/main" id="{A9BC4040-BDD6-CD45-85F8-D6168AF4BE1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9" name="Freeform 28">
                  <a:extLst>
                    <a:ext uri="{FF2B5EF4-FFF2-40B4-BE49-F238E27FC236}">
                      <a16:creationId xmlns:a16="http://schemas.microsoft.com/office/drawing/2014/main" id="{305CCABF-D010-9F4E-AB13-03B00C79F28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0" name="Freeform 29">
                  <a:extLst>
                    <a:ext uri="{FF2B5EF4-FFF2-40B4-BE49-F238E27FC236}">
                      <a16:creationId xmlns:a16="http://schemas.microsoft.com/office/drawing/2014/main" id="{4B36B040-F876-3546-AF7A-4D3C0E23A720}"/>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1" name="Freeform 30">
                  <a:extLst>
                    <a:ext uri="{FF2B5EF4-FFF2-40B4-BE49-F238E27FC236}">
                      <a16:creationId xmlns:a16="http://schemas.microsoft.com/office/drawing/2014/main" id="{FCD05044-37D9-5041-8A51-2FA4DBA59F0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2" name="Freeform 31">
                  <a:extLst>
                    <a:ext uri="{FF2B5EF4-FFF2-40B4-BE49-F238E27FC236}">
                      <a16:creationId xmlns:a16="http://schemas.microsoft.com/office/drawing/2014/main" id="{1B234F6E-8560-4B45-90BC-CBDE4AC6E2A9}"/>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3" name="Freeform 32">
                  <a:extLst>
                    <a:ext uri="{FF2B5EF4-FFF2-40B4-BE49-F238E27FC236}">
                      <a16:creationId xmlns:a16="http://schemas.microsoft.com/office/drawing/2014/main" id="{276DB2A1-B36C-8641-9E25-B60D3A9F4FD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4" name="Freeform 33">
                  <a:extLst>
                    <a:ext uri="{FF2B5EF4-FFF2-40B4-BE49-F238E27FC236}">
                      <a16:creationId xmlns:a16="http://schemas.microsoft.com/office/drawing/2014/main" id="{EF6ABCB1-3DC3-DC42-9F1F-71C59726333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5" name="Freeform 34">
                  <a:extLst>
                    <a:ext uri="{FF2B5EF4-FFF2-40B4-BE49-F238E27FC236}">
                      <a16:creationId xmlns:a16="http://schemas.microsoft.com/office/drawing/2014/main" id="{FF433EA9-5B8A-214B-8FCB-9C993CDFFAA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6" name="Freeform 35">
                  <a:extLst>
                    <a:ext uri="{FF2B5EF4-FFF2-40B4-BE49-F238E27FC236}">
                      <a16:creationId xmlns:a16="http://schemas.microsoft.com/office/drawing/2014/main" id="{0B78C443-5E4E-D140-ABEC-898F039CA3C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7" name="Freeform 36">
                  <a:extLst>
                    <a:ext uri="{FF2B5EF4-FFF2-40B4-BE49-F238E27FC236}">
                      <a16:creationId xmlns:a16="http://schemas.microsoft.com/office/drawing/2014/main" id="{F62C1FCD-B5A7-BD47-9608-3639C98264B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8" name="Freeform 37">
                  <a:extLst>
                    <a:ext uri="{FF2B5EF4-FFF2-40B4-BE49-F238E27FC236}">
                      <a16:creationId xmlns:a16="http://schemas.microsoft.com/office/drawing/2014/main" id="{65A76121-47D6-6844-BD69-473BD6705A8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9" name="Freeform 38">
                  <a:extLst>
                    <a:ext uri="{FF2B5EF4-FFF2-40B4-BE49-F238E27FC236}">
                      <a16:creationId xmlns:a16="http://schemas.microsoft.com/office/drawing/2014/main" id="{37BB449A-9611-2245-A470-A71F794ED2C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0" name="Freeform 39">
                  <a:extLst>
                    <a:ext uri="{FF2B5EF4-FFF2-40B4-BE49-F238E27FC236}">
                      <a16:creationId xmlns:a16="http://schemas.microsoft.com/office/drawing/2014/main" id="{31DF0450-5DA6-6C4B-8AD3-5360B098CC6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1" name="Freeform 40">
                  <a:extLst>
                    <a:ext uri="{FF2B5EF4-FFF2-40B4-BE49-F238E27FC236}">
                      <a16:creationId xmlns:a16="http://schemas.microsoft.com/office/drawing/2014/main" id="{4AA95EC9-D5A4-874C-BD34-C9275B36BB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2" name="Freeform 41">
                  <a:extLst>
                    <a:ext uri="{FF2B5EF4-FFF2-40B4-BE49-F238E27FC236}">
                      <a16:creationId xmlns:a16="http://schemas.microsoft.com/office/drawing/2014/main" id="{827A857C-772A-E145-B99C-AD46213A263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3" name="Freeform 42">
                  <a:extLst>
                    <a:ext uri="{FF2B5EF4-FFF2-40B4-BE49-F238E27FC236}">
                      <a16:creationId xmlns:a16="http://schemas.microsoft.com/office/drawing/2014/main" id="{05C9B0C5-9947-FD44-A74D-1DCC8B445115}"/>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4" name="Freeform 43">
                  <a:extLst>
                    <a:ext uri="{FF2B5EF4-FFF2-40B4-BE49-F238E27FC236}">
                      <a16:creationId xmlns:a16="http://schemas.microsoft.com/office/drawing/2014/main" id="{748A435F-96C8-8C41-81E7-66CD19C7ADB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5" name="Freeform 44">
                  <a:extLst>
                    <a:ext uri="{FF2B5EF4-FFF2-40B4-BE49-F238E27FC236}">
                      <a16:creationId xmlns:a16="http://schemas.microsoft.com/office/drawing/2014/main" id="{0AD60985-4682-AB4B-A3EA-80F52E05B41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6" name="Freeform 45">
                  <a:extLst>
                    <a:ext uri="{FF2B5EF4-FFF2-40B4-BE49-F238E27FC236}">
                      <a16:creationId xmlns:a16="http://schemas.microsoft.com/office/drawing/2014/main" id="{43DC545A-D4B9-7B4D-909A-8EA185B3DF6B}"/>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7" name="Freeform 46">
                  <a:extLst>
                    <a:ext uri="{FF2B5EF4-FFF2-40B4-BE49-F238E27FC236}">
                      <a16:creationId xmlns:a16="http://schemas.microsoft.com/office/drawing/2014/main" id="{44050433-C465-314C-9499-AE1FC763731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8" name="Freeform 47">
                  <a:extLst>
                    <a:ext uri="{FF2B5EF4-FFF2-40B4-BE49-F238E27FC236}">
                      <a16:creationId xmlns:a16="http://schemas.microsoft.com/office/drawing/2014/main" id="{40B4A097-49E8-6241-8025-5908D2A713A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9" name="Freeform 48">
                  <a:extLst>
                    <a:ext uri="{FF2B5EF4-FFF2-40B4-BE49-F238E27FC236}">
                      <a16:creationId xmlns:a16="http://schemas.microsoft.com/office/drawing/2014/main" id="{0A93288E-99B8-AA4D-8ADE-317C1AE69E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0" name="Freeform 49">
                  <a:extLst>
                    <a:ext uri="{FF2B5EF4-FFF2-40B4-BE49-F238E27FC236}">
                      <a16:creationId xmlns:a16="http://schemas.microsoft.com/office/drawing/2014/main" id="{04C3B823-5970-2443-AC49-13F0589F13C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1" name="Freeform 50">
                  <a:extLst>
                    <a:ext uri="{FF2B5EF4-FFF2-40B4-BE49-F238E27FC236}">
                      <a16:creationId xmlns:a16="http://schemas.microsoft.com/office/drawing/2014/main" id="{ABECE079-A836-8F48-A717-E81A0D03E82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2" name="Freeform 51">
                  <a:extLst>
                    <a:ext uri="{FF2B5EF4-FFF2-40B4-BE49-F238E27FC236}">
                      <a16:creationId xmlns:a16="http://schemas.microsoft.com/office/drawing/2014/main" id="{967E11AD-645A-6C46-8D8B-41131490276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3" name="Freeform 52">
                  <a:extLst>
                    <a:ext uri="{FF2B5EF4-FFF2-40B4-BE49-F238E27FC236}">
                      <a16:creationId xmlns:a16="http://schemas.microsoft.com/office/drawing/2014/main" id="{3C7E04E4-0700-8547-80EA-14DFDC7F953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4" name="Freeform 53">
                  <a:extLst>
                    <a:ext uri="{FF2B5EF4-FFF2-40B4-BE49-F238E27FC236}">
                      <a16:creationId xmlns:a16="http://schemas.microsoft.com/office/drawing/2014/main" id="{FC2F9A7F-A7D8-9E4D-BDA7-CB4BBFEA932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5" name="Freeform 54">
                  <a:extLst>
                    <a:ext uri="{FF2B5EF4-FFF2-40B4-BE49-F238E27FC236}">
                      <a16:creationId xmlns:a16="http://schemas.microsoft.com/office/drawing/2014/main" id="{FF3BA55F-8394-DD41-A1C8-65FBF15B24A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6" name="Freeform 55">
                  <a:extLst>
                    <a:ext uri="{FF2B5EF4-FFF2-40B4-BE49-F238E27FC236}">
                      <a16:creationId xmlns:a16="http://schemas.microsoft.com/office/drawing/2014/main" id="{89F831E3-6A5F-CF44-84F4-F786AF6E05C5}"/>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7" name="Freeform 56">
                  <a:extLst>
                    <a:ext uri="{FF2B5EF4-FFF2-40B4-BE49-F238E27FC236}">
                      <a16:creationId xmlns:a16="http://schemas.microsoft.com/office/drawing/2014/main" id="{44AF908C-A328-E342-9959-283D093F2D4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8" name="Freeform 57">
                  <a:extLst>
                    <a:ext uri="{FF2B5EF4-FFF2-40B4-BE49-F238E27FC236}">
                      <a16:creationId xmlns:a16="http://schemas.microsoft.com/office/drawing/2014/main" id="{6A5C17BF-E699-8A4E-9C31-BF437E6CDF7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9" name="Freeform 58">
                  <a:extLst>
                    <a:ext uri="{FF2B5EF4-FFF2-40B4-BE49-F238E27FC236}">
                      <a16:creationId xmlns:a16="http://schemas.microsoft.com/office/drawing/2014/main" id="{9A354310-8FBD-5F44-82A6-64F4E4855196}"/>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0" name="Freeform 59">
                  <a:extLst>
                    <a:ext uri="{FF2B5EF4-FFF2-40B4-BE49-F238E27FC236}">
                      <a16:creationId xmlns:a16="http://schemas.microsoft.com/office/drawing/2014/main" id="{CCA20C18-684A-464D-BFDB-734D1B45AD3C}"/>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1" name="Freeform 60">
                  <a:extLst>
                    <a:ext uri="{FF2B5EF4-FFF2-40B4-BE49-F238E27FC236}">
                      <a16:creationId xmlns:a16="http://schemas.microsoft.com/office/drawing/2014/main" id="{C9369653-98E7-5B4F-874B-DD006559AAE2}"/>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2" name="Freeform 61">
                  <a:extLst>
                    <a:ext uri="{FF2B5EF4-FFF2-40B4-BE49-F238E27FC236}">
                      <a16:creationId xmlns:a16="http://schemas.microsoft.com/office/drawing/2014/main" id="{8E2354AA-3D2E-1449-8192-431C0C3798F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3" name="Freeform 62">
                  <a:extLst>
                    <a:ext uri="{FF2B5EF4-FFF2-40B4-BE49-F238E27FC236}">
                      <a16:creationId xmlns:a16="http://schemas.microsoft.com/office/drawing/2014/main" id="{A99C64A0-D654-CD4C-9BED-8BFF3F88E576}"/>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4" name="Freeform 63">
                  <a:extLst>
                    <a:ext uri="{FF2B5EF4-FFF2-40B4-BE49-F238E27FC236}">
                      <a16:creationId xmlns:a16="http://schemas.microsoft.com/office/drawing/2014/main" id="{1F677D30-CAAB-0047-92F3-ED4FB74F90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5" name="Freeform 64">
                  <a:extLst>
                    <a:ext uri="{FF2B5EF4-FFF2-40B4-BE49-F238E27FC236}">
                      <a16:creationId xmlns:a16="http://schemas.microsoft.com/office/drawing/2014/main" id="{B8CC8576-8577-8A4C-A228-269F454E0803}"/>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6" name="Freeform 65">
                  <a:extLst>
                    <a:ext uri="{FF2B5EF4-FFF2-40B4-BE49-F238E27FC236}">
                      <a16:creationId xmlns:a16="http://schemas.microsoft.com/office/drawing/2014/main" id="{5C48FF3B-611F-B145-941E-D377B6D3EB27}"/>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7" name="Freeform 66">
                  <a:extLst>
                    <a:ext uri="{FF2B5EF4-FFF2-40B4-BE49-F238E27FC236}">
                      <a16:creationId xmlns:a16="http://schemas.microsoft.com/office/drawing/2014/main" id="{995E967C-C9DF-1640-B9A8-EA26187CFB1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8" name="Freeform 67">
                  <a:extLst>
                    <a:ext uri="{FF2B5EF4-FFF2-40B4-BE49-F238E27FC236}">
                      <a16:creationId xmlns:a16="http://schemas.microsoft.com/office/drawing/2014/main" id="{CA897F67-F90D-D941-8B97-975480BC6BD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9" name="Freeform 68">
                  <a:extLst>
                    <a:ext uri="{FF2B5EF4-FFF2-40B4-BE49-F238E27FC236}">
                      <a16:creationId xmlns:a16="http://schemas.microsoft.com/office/drawing/2014/main" id="{AD42B1F3-AE66-7A4E-9D17-49282AB9E6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0" name="Freeform 69">
                  <a:extLst>
                    <a:ext uri="{FF2B5EF4-FFF2-40B4-BE49-F238E27FC236}">
                      <a16:creationId xmlns:a16="http://schemas.microsoft.com/office/drawing/2014/main" id="{B93CC208-0980-144E-9D4A-7BCFF583E8BF}"/>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1" name="Freeform 70">
                  <a:extLst>
                    <a:ext uri="{FF2B5EF4-FFF2-40B4-BE49-F238E27FC236}">
                      <a16:creationId xmlns:a16="http://schemas.microsoft.com/office/drawing/2014/main" id="{CEEEE01C-23E2-2948-8AED-F6B0DBD2945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2" name="Freeform 71">
                  <a:extLst>
                    <a:ext uri="{FF2B5EF4-FFF2-40B4-BE49-F238E27FC236}">
                      <a16:creationId xmlns:a16="http://schemas.microsoft.com/office/drawing/2014/main" id="{5BC841AB-13E7-D749-AFA9-3C5644FE6D0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3" name="Freeform 72">
                  <a:extLst>
                    <a:ext uri="{FF2B5EF4-FFF2-40B4-BE49-F238E27FC236}">
                      <a16:creationId xmlns:a16="http://schemas.microsoft.com/office/drawing/2014/main" id="{C4D896AF-89E4-F346-BAA3-4206F7EF9D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4" name="Freeform 73">
                  <a:extLst>
                    <a:ext uri="{FF2B5EF4-FFF2-40B4-BE49-F238E27FC236}">
                      <a16:creationId xmlns:a16="http://schemas.microsoft.com/office/drawing/2014/main" id="{8261B52B-6439-F44C-A8C8-2ADAE75F35F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5" name="Freeform 74">
                  <a:extLst>
                    <a:ext uri="{FF2B5EF4-FFF2-40B4-BE49-F238E27FC236}">
                      <a16:creationId xmlns:a16="http://schemas.microsoft.com/office/drawing/2014/main" id="{A3CA5F12-1AC0-7C43-B5B2-B95ACA81FE8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6" name="Freeform 75">
                  <a:extLst>
                    <a:ext uri="{FF2B5EF4-FFF2-40B4-BE49-F238E27FC236}">
                      <a16:creationId xmlns:a16="http://schemas.microsoft.com/office/drawing/2014/main" id="{599D490A-DCAC-2645-A3B4-C5246228A6B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7" name="Freeform 76">
                  <a:extLst>
                    <a:ext uri="{FF2B5EF4-FFF2-40B4-BE49-F238E27FC236}">
                      <a16:creationId xmlns:a16="http://schemas.microsoft.com/office/drawing/2014/main" id="{6BFF2029-4253-4A40-BF58-890B29414E2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8" name="Freeform 77">
                  <a:extLst>
                    <a:ext uri="{FF2B5EF4-FFF2-40B4-BE49-F238E27FC236}">
                      <a16:creationId xmlns:a16="http://schemas.microsoft.com/office/drawing/2014/main" id="{5CD5CC9C-4A5C-744E-AD74-FDE0F867F2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9" name="Freeform 78">
                  <a:extLst>
                    <a:ext uri="{FF2B5EF4-FFF2-40B4-BE49-F238E27FC236}">
                      <a16:creationId xmlns:a16="http://schemas.microsoft.com/office/drawing/2014/main" id="{D7A7B7A3-B221-1D44-8996-63883F8B135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0" name="Freeform 79">
                  <a:extLst>
                    <a:ext uri="{FF2B5EF4-FFF2-40B4-BE49-F238E27FC236}">
                      <a16:creationId xmlns:a16="http://schemas.microsoft.com/office/drawing/2014/main" id="{2A641C26-D179-FD45-87A4-A5D4CEC102A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1" name="Freeform 80">
                  <a:extLst>
                    <a:ext uri="{FF2B5EF4-FFF2-40B4-BE49-F238E27FC236}">
                      <a16:creationId xmlns:a16="http://schemas.microsoft.com/office/drawing/2014/main" id="{529A42D4-7A70-6745-AB3B-12B03049B49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2" name="Freeform 81">
                  <a:extLst>
                    <a:ext uri="{FF2B5EF4-FFF2-40B4-BE49-F238E27FC236}">
                      <a16:creationId xmlns:a16="http://schemas.microsoft.com/office/drawing/2014/main" id="{B4172884-3A21-B94A-BC23-7BCBEE9F7DCE}"/>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3" name="Freeform 82">
                  <a:extLst>
                    <a:ext uri="{FF2B5EF4-FFF2-40B4-BE49-F238E27FC236}">
                      <a16:creationId xmlns:a16="http://schemas.microsoft.com/office/drawing/2014/main" id="{3AF5BC8E-C54E-344D-AC92-A0660AF9A25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4" name="Freeform 83">
                  <a:extLst>
                    <a:ext uri="{FF2B5EF4-FFF2-40B4-BE49-F238E27FC236}">
                      <a16:creationId xmlns:a16="http://schemas.microsoft.com/office/drawing/2014/main" id="{2B5367BD-81B0-9143-A4F2-248C6638750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5" name="Freeform 84">
                  <a:extLst>
                    <a:ext uri="{FF2B5EF4-FFF2-40B4-BE49-F238E27FC236}">
                      <a16:creationId xmlns:a16="http://schemas.microsoft.com/office/drawing/2014/main" id="{1FEA224B-EFE0-AA4C-85E4-CF2DEB2B2B8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6" name="Freeform 85">
                  <a:extLst>
                    <a:ext uri="{FF2B5EF4-FFF2-40B4-BE49-F238E27FC236}">
                      <a16:creationId xmlns:a16="http://schemas.microsoft.com/office/drawing/2014/main" id="{02AB77C5-2F97-F241-B157-8DCAB8DCB3D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7" name="Freeform 86">
                  <a:extLst>
                    <a:ext uri="{FF2B5EF4-FFF2-40B4-BE49-F238E27FC236}">
                      <a16:creationId xmlns:a16="http://schemas.microsoft.com/office/drawing/2014/main" id="{6A192B96-0B20-614B-AD18-C63DAD9A2B7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8" name="Freeform 87">
                  <a:extLst>
                    <a:ext uri="{FF2B5EF4-FFF2-40B4-BE49-F238E27FC236}">
                      <a16:creationId xmlns:a16="http://schemas.microsoft.com/office/drawing/2014/main" id="{0BC7B9F6-2F80-3749-BA60-5DA1C21AF13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9" name="Freeform 88">
                  <a:extLst>
                    <a:ext uri="{FF2B5EF4-FFF2-40B4-BE49-F238E27FC236}">
                      <a16:creationId xmlns:a16="http://schemas.microsoft.com/office/drawing/2014/main" id="{F44CF3BB-4CA2-F14F-B0C5-A39393BF31D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0" name="Freeform 89">
                  <a:extLst>
                    <a:ext uri="{FF2B5EF4-FFF2-40B4-BE49-F238E27FC236}">
                      <a16:creationId xmlns:a16="http://schemas.microsoft.com/office/drawing/2014/main" id="{59911BBC-81B0-774E-98C2-DBA86D717D1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1" name="Freeform 90">
                  <a:extLst>
                    <a:ext uri="{FF2B5EF4-FFF2-40B4-BE49-F238E27FC236}">
                      <a16:creationId xmlns:a16="http://schemas.microsoft.com/office/drawing/2014/main" id="{FD8E8D91-C378-CC49-9960-7A6FC56894B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2" name="Freeform 91">
                  <a:extLst>
                    <a:ext uri="{FF2B5EF4-FFF2-40B4-BE49-F238E27FC236}">
                      <a16:creationId xmlns:a16="http://schemas.microsoft.com/office/drawing/2014/main" id="{EC4B527F-8C94-8543-B43C-D7F88EE714D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3" name="Freeform 92">
                  <a:extLst>
                    <a:ext uri="{FF2B5EF4-FFF2-40B4-BE49-F238E27FC236}">
                      <a16:creationId xmlns:a16="http://schemas.microsoft.com/office/drawing/2014/main" id="{751EA962-1539-3640-8E1F-508970F184F1}"/>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grpSp>
        </p:grpSp>
        <p:sp>
          <p:nvSpPr>
            <p:cNvPr id="24" name="文本框 49">
              <a:extLst>
                <a:ext uri="{FF2B5EF4-FFF2-40B4-BE49-F238E27FC236}">
                  <a16:creationId xmlns:a16="http://schemas.microsoft.com/office/drawing/2014/main" id="{CE157FCF-78AC-3A40-81ED-DF4A2543DEC1}"/>
                </a:ext>
              </a:extLst>
            </p:cNvPr>
            <p:cNvSpPr txBox="1">
              <a:spLocks noChangeArrowheads="1"/>
            </p:cNvSpPr>
            <p:nvPr/>
          </p:nvSpPr>
          <p:spPr bwMode="auto">
            <a:xfrm>
              <a:off x="8122075" y="1999512"/>
              <a:ext cx="1705736" cy="118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en-US" altLang="zh-CN" sz="3200" i="1" dirty="0" err="1">
                  <a:solidFill>
                    <a:srgbClr val="000000"/>
                  </a:solidFill>
                  <a:latin typeface="Cambria" panose="02040503050406030204" pitchFamily="18" charset="0"/>
                  <a:ea typeface="Cambria" panose="02040503050406030204" pitchFamily="18" charset="0"/>
                  <a:cs typeface="+mn-ea"/>
                  <a:sym typeface="+mn-lt"/>
                </a:rPr>
                <a:t>Em</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có</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thể</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hình</a:t>
              </a:r>
              <a:r>
                <a:rPr lang="en-US" altLang="zh-CN" sz="3200" i="1" dirty="0">
                  <a:solidFill>
                    <a:srgbClr val="000000"/>
                  </a:solidFill>
                  <a:latin typeface="Cambria" panose="02040503050406030204" pitchFamily="18" charset="0"/>
                  <a:ea typeface="Cambria" panose="02040503050406030204" pitchFamily="18" charset="0"/>
                  <a:cs typeface="+mn-ea"/>
                  <a:sym typeface="+mn-lt"/>
                </a:rPr>
                <a:t> dung,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tưởng</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tượng</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những</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gì</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khi</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đọc</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ba</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dòng</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thơ</a:t>
              </a:r>
              <a:r>
                <a:rPr lang="en-US" altLang="zh-CN" sz="3200" i="1" dirty="0">
                  <a:solidFill>
                    <a:srgbClr val="000000"/>
                  </a:solidFill>
                  <a:latin typeface="Cambria" panose="02040503050406030204" pitchFamily="18" charset="0"/>
                  <a:ea typeface="Cambria" panose="02040503050406030204" pitchFamily="18" charset="0"/>
                  <a:cs typeface="+mn-ea"/>
                  <a:sym typeface="+mn-lt"/>
                </a:rPr>
                <a:t> </a:t>
              </a:r>
              <a:r>
                <a:rPr lang="en-US" altLang="zh-CN" sz="3200" i="1" dirty="0" err="1">
                  <a:solidFill>
                    <a:srgbClr val="000000"/>
                  </a:solidFill>
                  <a:latin typeface="Cambria" panose="02040503050406030204" pitchFamily="18" charset="0"/>
                  <a:ea typeface="Cambria" panose="02040503050406030204" pitchFamily="18" charset="0"/>
                  <a:cs typeface="+mn-ea"/>
                  <a:sym typeface="+mn-lt"/>
                </a:rPr>
                <a:t>đầu</a:t>
              </a:r>
              <a:r>
                <a:rPr lang="en-US" altLang="zh-CN" sz="3200" i="1" dirty="0">
                  <a:solidFill>
                    <a:srgbClr val="000000"/>
                  </a:solidFill>
                  <a:latin typeface="Cambria" panose="02040503050406030204" pitchFamily="18" charset="0"/>
                  <a:ea typeface="Cambria" panose="02040503050406030204" pitchFamily="18" charset="0"/>
                  <a:cs typeface="+mn-ea"/>
                  <a:sym typeface="+mn-lt"/>
                </a:rPr>
                <a:t>?</a:t>
              </a:r>
              <a:endParaRPr kumimoji="0" lang="en-US" altLang="zh-CN" sz="320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pic>
        <p:nvPicPr>
          <p:cNvPr id="4098" name="Picture 2" descr="Soạn bài Con chào mào Kết nối tri thức đầy đủ: ngữ văn 6 mới">
            <a:extLst>
              <a:ext uri="{FF2B5EF4-FFF2-40B4-BE49-F238E27FC236}">
                <a16:creationId xmlns:a16="http://schemas.microsoft.com/office/drawing/2014/main" id="{0946CB3C-D5C0-5D44-AE8F-47261D203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764" y="1153088"/>
            <a:ext cx="4256563" cy="4013653"/>
          </a:xfrm>
          <a:prstGeom prst="ellipse">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511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53" presetClass="entr" presetSubtype="16" fill="hold" nodeType="withEffect">
                                  <p:stCondLst>
                                    <p:cond delay="25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矩形 11"/>
          <p:cNvSpPr/>
          <p:nvPr/>
        </p:nvSpPr>
        <p:spPr>
          <a:xfrm>
            <a:off x="2575254" y="3792749"/>
            <a:ext cx="6877055" cy="1692771"/>
          </a:xfrm>
          <a:prstGeom prst="rect">
            <a:avLst/>
          </a:prstGeom>
        </p:spPr>
        <p:txBody>
          <a:bodyPr wrap="square" lIns="0" tIns="0" rIns="0" bIns="0">
            <a:spAutoFit/>
          </a:bodyPr>
          <a:lstStyle/>
          <a:p>
            <a:pPr algn="ctr" eaLnBrk="1" hangingPunct="1">
              <a:defRPr/>
            </a:pPr>
            <a:r>
              <a:rPr lang="vi-VN" altLang="zh-CN"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rPr>
              <a:t>Hình ảnh và tiếng hót của con chào mào</a:t>
            </a:r>
            <a:endParaRPr lang="zh-CN" altLang="en-US"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endParaRPr>
          </a:p>
        </p:txBody>
      </p:sp>
      <p:sp>
        <p:nvSpPr>
          <p:cNvPr id="18" name="MH_Number_1"/>
          <p:cNvSpPr/>
          <p:nvPr>
            <p:custDataLst>
              <p:tags r:id="rId1"/>
            </p:custDataLst>
          </p:nvPr>
        </p:nvSpPr>
        <p:spPr>
          <a:xfrm>
            <a:off x="5301298" y="2086610"/>
            <a:ext cx="1497965" cy="1508760"/>
          </a:xfrm>
          <a:prstGeom prst="ellipse">
            <a:avLst/>
          </a:prstGeom>
          <a:solidFill>
            <a:srgbClr val="68C5CD"/>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1</a:t>
            </a:r>
            <a:endParaRPr lang="zh-CN" altLang="en-US"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2" grpId="0"/>
      <p:bldP spid="1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947055" y="6356350"/>
            <a:ext cx="2743200" cy="365125"/>
          </a:xfrm>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a:xfrm>
            <a:off x="4147455" y="6356350"/>
            <a:ext cx="4114800" cy="365125"/>
          </a:xfrm>
        </p:spPr>
        <p:txBody>
          <a:bodyPr/>
          <a:lstStyle/>
          <a:p>
            <a:endParaRPr lang="zh-CN" altLang="en-US"/>
          </a:p>
        </p:txBody>
      </p:sp>
      <p:sp>
        <p:nvSpPr>
          <p:cNvPr id="7" name="灯片编号占位符 6"/>
          <p:cNvSpPr>
            <a:spLocks noGrp="1"/>
          </p:cNvSpPr>
          <p:nvPr>
            <p:ph type="sldNum" sz="quarter" idx="12"/>
          </p:nvPr>
        </p:nvSpPr>
        <p:spPr>
          <a:xfrm>
            <a:off x="8719455" y="6356350"/>
            <a:ext cx="2743200" cy="365125"/>
          </a:xfrm>
        </p:spPr>
        <p:txBody>
          <a:bodyPr/>
          <a:lstStyle/>
          <a:p>
            <a:fld id="{0C913308-F349-4B6D-A68A-DD1791B4A57B}" type="slidenum">
              <a:rPr lang="zh-CN" altLang="en-US" smtClean="0"/>
              <a:t>24</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p:nvPicPr>
        <p:blipFill>
          <a:blip r:embed="rId5"/>
          <a:stretch>
            <a:fillRect/>
          </a:stretch>
        </p:blipFill>
        <p:spPr>
          <a:xfrm>
            <a:off x="0" y="139622"/>
            <a:ext cx="1123156" cy="826939"/>
          </a:xfrm>
          <a:prstGeom prst="rect">
            <a:avLst/>
          </a:prstGeom>
        </p:spPr>
      </p:pic>
      <p:sp>
        <p:nvSpPr>
          <p:cNvPr id="5" name="TextBox 4">
            <a:extLst>
              <a:ext uri="{FF2B5EF4-FFF2-40B4-BE49-F238E27FC236}">
                <a16:creationId xmlns:a16="http://schemas.microsoft.com/office/drawing/2014/main" id="{DEC825F5-DFD3-E941-A668-01304218050F}"/>
              </a:ext>
            </a:extLst>
          </p:cNvPr>
          <p:cNvSpPr txBox="1"/>
          <p:nvPr/>
        </p:nvSpPr>
        <p:spPr>
          <a:xfrm>
            <a:off x="1651353" y="-19654"/>
            <a:ext cx="8534400" cy="523220"/>
          </a:xfrm>
          <a:prstGeom prst="rect">
            <a:avLst/>
          </a:prstGeom>
          <a:noFill/>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PHIẾU HỌC TẬP SỐ 1 – LÀM VIỆC CÁ NHÂN</a:t>
            </a:r>
          </a:p>
        </p:txBody>
      </p:sp>
      <p:sp>
        <p:nvSpPr>
          <p:cNvPr id="6" name="Oval 5">
            <a:extLst>
              <a:ext uri="{FF2B5EF4-FFF2-40B4-BE49-F238E27FC236}">
                <a16:creationId xmlns:a16="http://schemas.microsoft.com/office/drawing/2014/main" id="{8191F4D8-DCB1-D848-B991-981334314626}"/>
              </a:ext>
            </a:extLst>
          </p:cNvPr>
          <p:cNvSpPr/>
          <p:nvPr/>
        </p:nvSpPr>
        <p:spPr>
          <a:xfrm rot="611397">
            <a:off x="1779810" y="733338"/>
            <a:ext cx="4778829" cy="33092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5" name="Oval 24">
            <a:extLst>
              <a:ext uri="{FF2B5EF4-FFF2-40B4-BE49-F238E27FC236}">
                <a16:creationId xmlns:a16="http://schemas.microsoft.com/office/drawing/2014/main" id="{3FE12670-9DAD-9845-9963-29481CBAD09C}"/>
              </a:ext>
            </a:extLst>
          </p:cNvPr>
          <p:cNvSpPr/>
          <p:nvPr/>
        </p:nvSpPr>
        <p:spPr>
          <a:xfrm rot="20419440">
            <a:off x="5479540" y="844432"/>
            <a:ext cx="4778829" cy="33092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6" name="Oval 25">
            <a:extLst>
              <a:ext uri="{FF2B5EF4-FFF2-40B4-BE49-F238E27FC236}">
                <a16:creationId xmlns:a16="http://schemas.microsoft.com/office/drawing/2014/main" id="{8D20F4E3-12DF-9848-8D83-23C94BDC6BBD}"/>
              </a:ext>
            </a:extLst>
          </p:cNvPr>
          <p:cNvSpPr/>
          <p:nvPr/>
        </p:nvSpPr>
        <p:spPr>
          <a:xfrm rot="16200000">
            <a:off x="4558512" y="2538760"/>
            <a:ext cx="3076531" cy="52888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8" name="Oval 27">
            <a:extLst>
              <a:ext uri="{FF2B5EF4-FFF2-40B4-BE49-F238E27FC236}">
                <a16:creationId xmlns:a16="http://schemas.microsoft.com/office/drawing/2014/main" id="{AF364087-AC72-B94A-9A90-1ADA4BACA689}"/>
              </a:ext>
            </a:extLst>
          </p:cNvPr>
          <p:cNvSpPr/>
          <p:nvPr/>
        </p:nvSpPr>
        <p:spPr>
          <a:xfrm>
            <a:off x="4785437" y="1730328"/>
            <a:ext cx="2804327" cy="263496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9" name="TextBox 28">
            <a:extLst>
              <a:ext uri="{FF2B5EF4-FFF2-40B4-BE49-F238E27FC236}">
                <a16:creationId xmlns:a16="http://schemas.microsoft.com/office/drawing/2014/main" id="{F60BBB4A-D816-B240-907F-8665E1BFA2FD}"/>
              </a:ext>
            </a:extLst>
          </p:cNvPr>
          <p:cNvSpPr txBox="1"/>
          <p:nvPr/>
        </p:nvSpPr>
        <p:spPr>
          <a:xfrm>
            <a:off x="2886488" y="1025952"/>
            <a:ext cx="2565475"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Màu sắc:</a:t>
            </a:r>
          </a:p>
        </p:txBody>
      </p:sp>
      <p:sp>
        <p:nvSpPr>
          <p:cNvPr id="30" name="TextBox 29">
            <a:extLst>
              <a:ext uri="{FF2B5EF4-FFF2-40B4-BE49-F238E27FC236}">
                <a16:creationId xmlns:a16="http://schemas.microsoft.com/office/drawing/2014/main" id="{14A360E5-C75F-EA4E-9980-FF5916AAEC26}"/>
              </a:ext>
            </a:extLst>
          </p:cNvPr>
          <p:cNvSpPr txBox="1"/>
          <p:nvPr/>
        </p:nvSpPr>
        <p:spPr>
          <a:xfrm>
            <a:off x="7822634" y="1120008"/>
            <a:ext cx="2565475"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Hình ảnh:</a:t>
            </a:r>
          </a:p>
        </p:txBody>
      </p:sp>
      <p:sp>
        <p:nvSpPr>
          <p:cNvPr id="31" name="TextBox 30">
            <a:extLst>
              <a:ext uri="{FF2B5EF4-FFF2-40B4-BE49-F238E27FC236}">
                <a16:creationId xmlns:a16="http://schemas.microsoft.com/office/drawing/2014/main" id="{31E68E40-DCAB-0845-ADFB-375EF8422CB0}"/>
              </a:ext>
            </a:extLst>
          </p:cNvPr>
          <p:cNvSpPr txBox="1"/>
          <p:nvPr/>
        </p:nvSpPr>
        <p:spPr>
          <a:xfrm>
            <a:off x="5121615" y="4317213"/>
            <a:ext cx="2565475"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Không gian: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947055" y="6356350"/>
            <a:ext cx="2743200" cy="365125"/>
          </a:xfrm>
        </p:spPr>
        <p:txBody>
          <a:bodyPr/>
          <a:lstStyle/>
          <a:p>
            <a:fld id="{530820CF-B880-4189-942D-D702A7CBA730}" type="datetimeFigureOut">
              <a:rPr lang="zh-CN" altLang="en-US" smtClean="0"/>
              <a:t>2025/11/8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p:nvPicPr>
        <p:blipFill>
          <a:blip r:embed="rId5"/>
          <a:stretch>
            <a:fillRect/>
          </a:stretch>
        </p:blipFill>
        <p:spPr>
          <a:xfrm>
            <a:off x="0" y="139622"/>
            <a:ext cx="1123156" cy="826939"/>
          </a:xfrm>
          <a:prstGeom prst="rect">
            <a:avLst/>
          </a:prstGeom>
        </p:spPr>
      </p:pic>
      <p:sp>
        <p:nvSpPr>
          <p:cNvPr id="4" name="Rounded Rectangle 3">
            <a:extLst>
              <a:ext uri="{FF2B5EF4-FFF2-40B4-BE49-F238E27FC236}">
                <a16:creationId xmlns:a16="http://schemas.microsoft.com/office/drawing/2014/main" id="{A148BE78-0E37-364B-99F6-915234049A31}"/>
              </a:ext>
            </a:extLst>
          </p:cNvPr>
          <p:cNvSpPr/>
          <p:nvPr/>
        </p:nvSpPr>
        <p:spPr>
          <a:xfrm>
            <a:off x="751112" y="1395895"/>
            <a:ext cx="2579916" cy="818696"/>
          </a:xfrm>
          <a:prstGeom prst="roundRect">
            <a:avLst/>
          </a:prstGeom>
          <a:solidFill>
            <a:srgbClr val="EDF08F"/>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b="1" dirty="0">
                <a:latin typeface="Times New Roman" panose="02020603050405020304" pitchFamily="18" charset="0"/>
                <a:cs typeface="Times New Roman" panose="02020603050405020304" pitchFamily="18" charset="0"/>
              </a:rPr>
              <a:t>Màu sắc</a:t>
            </a:r>
          </a:p>
        </p:txBody>
      </p:sp>
      <p:sp>
        <p:nvSpPr>
          <p:cNvPr id="16" name="Rounded Rectangle 15">
            <a:extLst>
              <a:ext uri="{FF2B5EF4-FFF2-40B4-BE49-F238E27FC236}">
                <a16:creationId xmlns:a16="http://schemas.microsoft.com/office/drawing/2014/main" id="{520D9E17-FC37-3345-A890-8E48088375D8}"/>
              </a:ext>
            </a:extLst>
          </p:cNvPr>
          <p:cNvSpPr/>
          <p:nvPr/>
        </p:nvSpPr>
        <p:spPr>
          <a:xfrm>
            <a:off x="751112" y="2771804"/>
            <a:ext cx="2579916" cy="818696"/>
          </a:xfrm>
          <a:prstGeom prst="roundRect">
            <a:avLst/>
          </a:prstGeom>
          <a:solidFill>
            <a:srgbClr val="EDF08F"/>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b="1" dirty="0">
                <a:latin typeface="Times New Roman" panose="02020603050405020304" pitchFamily="18" charset="0"/>
                <a:cs typeface="Times New Roman" panose="02020603050405020304" pitchFamily="18" charset="0"/>
              </a:rPr>
              <a:t>Âm thanh</a:t>
            </a:r>
          </a:p>
        </p:txBody>
      </p:sp>
      <p:sp>
        <p:nvSpPr>
          <p:cNvPr id="17" name="Rounded Rectangle 16">
            <a:extLst>
              <a:ext uri="{FF2B5EF4-FFF2-40B4-BE49-F238E27FC236}">
                <a16:creationId xmlns:a16="http://schemas.microsoft.com/office/drawing/2014/main" id="{DA89C3EF-E214-AD4E-9BDC-E370AC8A137B}"/>
              </a:ext>
            </a:extLst>
          </p:cNvPr>
          <p:cNvSpPr/>
          <p:nvPr/>
        </p:nvSpPr>
        <p:spPr>
          <a:xfrm>
            <a:off x="751112" y="4147713"/>
            <a:ext cx="2579916" cy="818696"/>
          </a:xfrm>
          <a:prstGeom prst="roundRect">
            <a:avLst/>
          </a:prstGeom>
          <a:solidFill>
            <a:srgbClr val="EDF08F"/>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b="1" dirty="0">
                <a:latin typeface="Times New Roman" panose="02020603050405020304" pitchFamily="18" charset="0"/>
                <a:cs typeface="Times New Roman" panose="02020603050405020304" pitchFamily="18" charset="0"/>
              </a:rPr>
              <a:t>Không gian</a:t>
            </a:r>
          </a:p>
        </p:txBody>
      </p:sp>
      <p:sp>
        <p:nvSpPr>
          <p:cNvPr id="18" name="Rounded Rectangle 17">
            <a:extLst>
              <a:ext uri="{FF2B5EF4-FFF2-40B4-BE49-F238E27FC236}">
                <a16:creationId xmlns:a16="http://schemas.microsoft.com/office/drawing/2014/main" id="{16C42FEC-2DCD-1C41-B55C-406FEADCEB04}"/>
              </a:ext>
            </a:extLst>
          </p:cNvPr>
          <p:cNvSpPr/>
          <p:nvPr/>
        </p:nvSpPr>
        <p:spPr>
          <a:xfrm>
            <a:off x="3806007" y="1265269"/>
            <a:ext cx="4140563" cy="1086530"/>
          </a:xfrm>
          <a:prstGeom prst="roundRect">
            <a:avLst/>
          </a:prstGeom>
          <a:solidFill>
            <a:srgbClr val="92C872"/>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Đốm trắng mũ đỏ </a:t>
            </a:r>
          </a:p>
          <a:p>
            <a:pPr algn="ctr"/>
            <a:r>
              <a:rPr lang="en-VN" sz="3200" dirty="0">
                <a:latin typeface="Times New Roman" panose="02020603050405020304" pitchFamily="18" charset="0"/>
                <a:cs typeface="Times New Roman" panose="02020603050405020304" pitchFamily="18" charset="0"/>
              </a:rPr>
              <a:t>→ Tươi tắn</a:t>
            </a:r>
          </a:p>
        </p:txBody>
      </p:sp>
      <p:sp>
        <p:nvSpPr>
          <p:cNvPr id="19" name="Rounded Rectangle 18">
            <a:extLst>
              <a:ext uri="{FF2B5EF4-FFF2-40B4-BE49-F238E27FC236}">
                <a16:creationId xmlns:a16="http://schemas.microsoft.com/office/drawing/2014/main" id="{30056B82-6CDC-D643-9D56-FCAD18B88325}"/>
              </a:ext>
            </a:extLst>
          </p:cNvPr>
          <p:cNvSpPr/>
          <p:nvPr/>
        </p:nvSpPr>
        <p:spPr>
          <a:xfrm>
            <a:off x="3806007" y="2634596"/>
            <a:ext cx="4140563" cy="1086530"/>
          </a:xfrm>
          <a:prstGeom prst="roundRect">
            <a:avLst/>
          </a:prstGeom>
          <a:solidFill>
            <a:srgbClr val="92C872"/>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Tiếng hót dài, </a:t>
            </a:r>
          </a:p>
          <a:p>
            <a:pPr algn="ctr"/>
            <a:r>
              <a:rPr lang="en-VN" sz="3200" dirty="0">
                <a:latin typeface="Times New Roman" panose="02020603050405020304" pitchFamily="18" charset="0"/>
                <a:cs typeface="Times New Roman" panose="02020603050405020304" pitchFamily="18" charset="0"/>
              </a:rPr>
              <a:t>trong trẻo</a:t>
            </a:r>
          </a:p>
        </p:txBody>
      </p:sp>
      <p:sp>
        <p:nvSpPr>
          <p:cNvPr id="20" name="Rounded Rectangle 19">
            <a:extLst>
              <a:ext uri="{FF2B5EF4-FFF2-40B4-BE49-F238E27FC236}">
                <a16:creationId xmlns:a16="http://schemas.microsoft.com/office/drawing/2014/main" id="{38B185BC-5BF6-E049-BDF1-FF8D64BE3322}"/>
              </a:ext>
            </a:extLst>
          </p:cNvPr>
          <p:cNvSpPr/>
          <p:nvPr/>
        </p:nvSpPr>
        <p:spPr>
          <a:xfrm>
            <a:off x="3806007" y="4008470"/>
            <a:ext cx="4140563" cy="1086530"/>
          </a:xfrm>
          <a:prstGeom prst="roundRect">
            <a:avLst/>
          </a:prstGeom>
          <a:solidFill>
            <a:srgbClr val="92C872"/>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Cây cao chót vót → thoáng đãng, bình yên </a:t>
            </a:r>
          </a:p>
        </p:txBody>
      </p:sp>
      <p:cxnSp>
        <p:nvCxnSpPr>
          <p:cNvPr id="10" name="Straight Arrow Connector 9">
            <a:extLst>
              <a:ext uri="{FF2B5EF4-FFF2-40B4-BE49-F238E27FC236}">
                <a16:creationId xmlns:a16="http://schemas.microsoft.com/office/drawing/2014/main" id="{D7988F6A-6B02-D342-856A-6CAF50C62AD1}"/>
              </a:ext>
            </a:extLst>
          </p:cNvPr>
          <p:cNvCxnSpPr>
            <a:cxnSpLocks/>
            <a:stCxn id="4" idx="3"/>
            <a:endCxn id="18" idx="1"/>
          </p:cNvCxnSpPr>
          <p:nvPr/>
        </p:nvCxnSpPr>
        <p:spPr>
          <a:xfrm>
            <a:off x="3331028" y="1805243"/>
            <a:ext cx="474979" cy="32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282D97E4-B412-F947-B182-C0AACDFFDA23}"/>
              </a:ext>
            </a:extLst>
          </p:cNvPr>
          <p:cNvCxnSpPr>
            <a:cxnSpLocks/>
          </p:cNvCxnSpPr>
          <p:nvPr/>
        </p:nvCxnSpPr>
        <p:spPr>
          <a:xfrm>
            <a:off x="3331028" y="3176215"/>
            <a:ext cx="474979" cy="32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E9710CA5-6CE7-9246-A4A4-D13F0E42A558}"/>
              </a:ext>
            </a:extLst>
          </p:cNvPr>
          <p:cNvCxnSpPr>
            <a:cxnSpLocks/>
          </p:cNvCxnSpPr>
          <p:nvPr/>
        </p:nvCxnSpPr>
        <p:spPr>
          <a:xfrm>
            <a:off x="3331028" y="4547187"/>
            <a:ext cx="474979" cy="32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2" name="Right Brace 11">
            <a:extLst>
              <a:ext uri="{FF2B5EF4-FFF2-40B4-BE49-F238E27FC236}">
                <a16:creationId xmlns:a16="http://schemas.microsoft.com/office/drawing/2014/main" id="{C022C8AA-8BEE-0947-AF29-641CD66E055F}"/>
              </a:ext>
            </a:extLst>
          </p:cNvPr>
          <p:cNvSpPr/>
          <p:nvPr/>
        </p:nvSpPr>
        <p:spPr>
          <a:xfrm>
            <a:off x="8120743" y="1265269"/>
            <a:ext cx="544285" cy="382973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VN"/>
          </a:p>
        </p:txBody>
      </p:sp>
      <p:sp>
        <p:nvSpPr>
          <p:cNvPr id="32" name="Rounded Rectangle 31">
            <a:extLst>
              <a:ext uri="{FF2B5EF4-FFF2-40B4-BE49-F238E27FC236}">
                <a16:creationId xmlns:a16="http://schemas.microsoft.com/office/drawing/2014/main" id="{3C94E45A-5F47-154A-AC4F-3C35DFDE77B2}"/>
              </a:ext>
            </a:extLst>
          </p:cNvPr>
          <p:cNvSpPr/>
          <p:nvPr/>
        </p:nvSpPr>
        <p:spPr>
          <a:xfrm>
            <a:off x="9152507" y="1261350"/>
            <a:ext cx="2380751" cy="3829730"/>
          </a:xfrm>
          <a:prstGeom prst="roundRect">
            <a:avLst/>
          </a:prstGeom>
          <a:solidFill>
            <a:srgbClr val="F6C438"/>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Vừa gợi ra vẻ đẹp của chú chim chào mào, vừa gợi ra vẻ đẹp của thiên nhiên</a:t>
            </a:r>
          </a:p>
        </p:txBody>
      </p:sp>
    </p:spTree>
    <p:extLst>
      <p:ext uri="{BB962C8B-B14F-4D97-AF65-F5344CB8AC3E}">
        <p14:creationId xmlns:p14="http://schemas.microsoft.com/office/powerpoint/2010/main" val="402290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heckerboard(across)">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0-#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P spid="19" grpId="0" animBg="1"/>
      <p:bldP spid="20" grpId="0" animBg="1"/>
      <p:bldP spid="12"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矩形 11"/>
          <p:cNvSpPr/>
          <p:nvPr/>
        </p:nvSpPr>
        <p:spPr>
          <a:xfrm>
            <a:off x="1800719" y="3805258"/>
            <a:ext cx="8426126" cy="2539157"/>
          </a:xfrm>
          <a:prstGeom prst="rect">
            <a:avLst/>
          </a:prstGeom>
        </p:spPr>
        <p:txBody>
          <a:bodyPr wrap="square" lIns="0" tIns="0" rIns="0" bIns="0">
            <a:spAutoFit/>
          </a:bodyPr>
          <a:lstStyle/>
          <a:p>
            <a:pPr algn="ctr" eaLnBrk="1" hangingPunct="1">
              <a:defRPr/>
            </a:pPr>
            <a:r>
              <a:rPr lang="vi-VN" altLang="zh-CN"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rPr>
              <a:t>Ý nghĩ, cảm xúc của nhân vật “tôi” về con chim chào mào</a:t>
            </a:r>
            <a:endParaRPr lang="zh-CN" altLang="en-US"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endParaRPr>
          </a:p>
        </p:txBody>
      </p:sp>
      <p:sp>
        <p:nvSpPr>
          <p:cNvPr id="18" name="MH_Number_1"/>
          <p:cNvSpPr/>
          <p:nvPr>
            <p:custDataLst>
              <p:tags r:id="rId1"/>
            </p:custDataLst>
          </p:nvPr>
        </p:nvSpPr>
        <p:spPr>
          <a:xfrm>
            <a:off x="5301298" y="2086610"/>
            <a:ext cx="1497965" cy="1508760"/>
          </a:xfrm>
          <a:prstGeom prst="ellipse">
            <a:avLst/>
          </a:prstGeom>
          <a:solidFill>
            <a:srgbClr val="68C5CD"/>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2</a:t>
            </a:r>
            <a:endParaRPr lang="zh-CN" altLang="en-US"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404348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2" grpId="0"/>
      <p:bldP spid="1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27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22" name="TextBox 21">
            <a:extLst>
              <a:ext uri="{FF2B5EF4-FFF2-40B4-BE49-F238E27FC236}">
                <a16:creationId xmlns:a16="http://schemas.microsoft.com/office/drawing/2014/main" id="{610D27ED-EC37-1744-81A6-EA33C15B5D23}"/>
              </a:ext>
            </a:extLst>
          </p:cNvPr>
          <p:cNvSpPr txBox="1"/>
          <p:nvPr/>
        </p:nvSpPr>
        <p:spPr>
          <a:xfrm>
            <a:off x="1651353" y="-19654"/>
            <a:ext cx="8534400" cy="523220"/>
          </a:xfrm>
          <a:prstGeom prst="rect">
            <a:avLst/>
          </a:prstGeom>
          <a:noFill/>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PHIẾU HỌC TẬP SỐ 1 – LÀM VIỆC NHÓM ĐÔI</a:t>
            </a:r>
          </a:p>
        </p:txBody>
      </p:sp>
      <p:sp>
        <p:nvSpPr>
          <p:cNvPr id="4" name="Rounded Rectangle 3">
            <a:extLst>
              <a:ext uri="{FF2B5EF4-FFF2-40B4-BE49-F238E27FC236}">
                <a16:creationId xmlns:a16="http://schemas.microsoft.com/office/drawing/2014/main" id="{456BB674-8DA6-4A46-A118-E005B3006AE9}"/>
              </a:ext>
            </a:extLst>
          </p:cNvPr>
          <p:cNvSpPr/>
          <p:nvPr/>
        </p:nvSpPr>
        <p:spPr>
          <a:xfrm>
            <a:off x="279753" y="749676"/>
            <a:ext cx="4778829" cy="11234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Vì sao nhân vật tôi lại vội vàng “vẽ chiếc lồng trong ý nghĩ”</a:t>
            </a:r>
          </a:p>
        </p:txBody>
      </p:sp>
      <p:sp>
        <p:nvSpPr>
          <p:cNvPr id="23" name="Rounded Rectangle 22">
            <a:extLst>
              <a:ext uri="{FF2B5EF4-FFF2-40B4-BE49-F238E27FC236}">
                <a16:creationId xmlns:a16="http://schemas.microsoft.com/office/drawing/2014/main" id="{CD4A7B0F-9AA8-2049-952D-B55ECFA96A11}"/>
              </a:ext>
            </a:extLst>
          </p:cNvPr>
          <p:cNvSpPr/>
          <p:nvPr/>
        </p:nvSpPr>
        <p:spPr>
          <a:xfrm>
            <a:off x="1651353" y="2398686"/>
            <a:ext cx="4778829" cy="11234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Nhân vật “hối hả đuổi theo” con chim chào mào để làm gì?</a:t>
            </a:r>
          </a:p>
        </p:txBody>
      </p:sp>
      <p:sp>
        <p:nvSpPr>
          <p:cNvPr id="24" name="Rounded Rectangle 23">
            <a:extLst>
              <a:ext uri="{FF2B5EF4-FFF2-40B4-BE49-F238E27FC236}">
                <a16:creationId xmlns:a16="http://schemas.microsoft.com/office/drawing/2014/main" id="{1EBFADA3-79A4-5C44-B27E-1F143DFC2A92}"/>
              </a:ext>
            </a:extLst>
          </p:cNvPr>
          <p:cNvSpPr/>
          <p:nvPr/>
        </p:nvSpPr>
        <p:spPr>
          <a:xfrm>
            <a:off x="3022953" y="4047696"/>
            <a:ext cx="4778829" cy="23086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không thấy tăm tích con chim chào mào, tại sao nhân vật tôi lại hình dung về những con sâu, trái cây chín đỏ, giọt nước thanh sạch?</a:t>
            </a:r>
          </a:p>
        </p:txBody>
      </p:sp>
      <p:sp>
        <p:nvSpPr>
          <p:cNvPr id="25" name="AutoShape 15">
            <a:extLst>
              <a:ext uri="{FF2B5EF4-FFF2-40B4-BE49-F238E27FC236}">
                <a16:creationId xmlns:a16="http://schemas.microsoft.com/office/drawing/2014/main" id="{7A2FF3F7-26B7-AE40-BB12-8975D14D8D99}"/>
              </a:ext>
            </a:extLst>
          </p:cNvPr>
          <p:cNvSpPr>
            <a:spLocks noChangeArrowheads="1"/>
          </p:cNvSpPr>
          <p:nvPr/>
        </p:nvSpPr>
        <p:spPr bwMode="auto">
          <a:xfrm rot="5400000">
            <a:off x="503731" y="2207640"/>
            <a:ext cx="1482090" cy="81315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5E0B3"/>
          </a:solidFill>
          <a:ln w="9525">
            <a:solidFill>
              <a:srgbClr val="538135"/>
            </a:solidFill>
            <a:miter lim="800000"/>
            <a:headEnd/>
            <a:tailEnd/>
          </a:ln>
        </p:spPr>
        <p:txBody>
          <a:bodyPr rot="0" vert="horz" wrap="square" lIns="91440" tIns="45720" rIns="91440" bIns="45720" anchor="t" anchorCtr="0" upright="1">
            <a:noAutofit/>
          </a:bodyPr>
          <a:lstStyle/>
          <a:p>
            <a:endParaRPr lang="en-US"/>
          </a:p>
        </p:txBody>
      </p:sp>
      <p:sp>
        <p:nvSpPr>
          <p:cNvPr id="26" name="AutoShape 15">
            <a:extLst>
              <a:ext uri="{FF2B5EF4-FFF2-40B4-BE49-F238E27FC236}">
                <a16:creationId xmlns:a16="http://schemas.microsoft.com/office/drawing/2014/main" id="{9D32D152-8041-F148-9F45-5E080FD5E29A}"/>
              </a:ext>
            </a:extLst>
          </p:cNvPr>
          <p:cNvSpPr>
            <a:spLocks noChangeArrowheads="1"/>
          </p:cNvSpPr>
          <p:nvPr/>
        </p:nvSpPr>
        <p:spPr bwMode="auto">
          <a:xfrm rot="5400000">
            <a:off x="1462049" y="4252405"/>
            <a:ext cx="2308655" cy="81315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5E0B3"/>
          </a:solidFill>
          <a:ln w="9525">
            <a:solidFill>
              <a:srgbClr val="538135"/>
            </a:solidFill>
            <a:miter lim="800000"/>
            <a:headEnd/>
            <a:tailEnd/>
          </a:ln>
        </p:spPr>
        <p:txBody>
          <a:bodyPr rot="0" vert="horz" wrap="square" lIns="91440" tIns="45720" rIns="91440" bIns="45720" anchor="t" anchorCtr="0" upright="1">
            <a:noAutofit/>
          </a:bodyPr>
          <a:lstStyle/>
          <a:p>
            <a:endParaRPr lang="en-US"/>
          </a:p>
        </p:txBody>
      </p:sp>
      <p:sp>
        <p:nvSpPr>
          <p:cNvPr id="5" name="TextBox 4">
            <a:extLst>
              <a:ext uri="{FF2B5EF4-FFF2-40B4-BE49-F238E27FC236}">
                <a16:creationId xmlns:a16="http://schemas.microsoft.com/office/drawing/2014/main" id="{A5C390AE-CFD0-C34B-A050-78FE5F8D4EA5}"/>
              </a:ext>
            </a:extLst>
          </p:cNvPr>
          <p:cNvSpPr txBox="1"/>
          <p:nvPr/>
        </p:nvSpPr>
        <p:spPr>
          <a:xfrm>
            <a:off x="5181600" y="553091"/>
            <a:ext cx="3349451" cy="1295868"/>
          </a:xfrm>
          <a:prstGeom prst="rect">
            <a:avLst/>
          </a:prstGeom>
          <a:noFill/>
        </p:spPr>
        <p:txBody>
          <a:bodyPr wrap="square" rtlCol="0" anchor="ctr">
            <a:spAutoFit/>
          </a:bodyPr>
          <a:lstStyle/>
          <a:p>
            <a:pPr>
              <a:lnSpc>
                <a:spcPct val="150000"/>
              </a:lnSpc>
            </a:pPr>
            <a:r>
              <a:rPr lang="en-VN" dirty="0"/>
              <a:t>……………………………………………….</a:t>
            </a:r>
          </a:p>
          <a:p>
            <a:pPr>
              <a:lnSpc>
                <a:spcPct val="150000"/>
              </a:lnSpc>
            </a:pPr>
            <a:r>
              <a:rPr lang="en-VN" dirty="0"/>
              <a:t>……………………………………………….</a:t>
            </a:r>
          </a:p>
          <a:p>
            <a:pPr>
              <a:lnSpc>
                <a:spcPct val="150000"/>
              </a:lnSpc>
            </a:pPr>
            <a:r>
              <a:rPr lang="en-VN" dirty="0"/>
              <a:t>……………………………………………….</a:t>
            </a:r>
          </a:p>
        </p:txBody>
      </p:sp>
      <p:sp>
        <p:nvSpPr>
          <p:cNvPr id="28" name="TextBox 27">
            <a:extLst>
              <a:ext uri="{FF2B5EF4-FFF2-40B4-BE49-F238E27FC236}">
                <a16:creationId xmlns:a16="http://schemas.microsoft.com/office/drawing/2014/main" id="{1B92A797-15F1-4545-A363-943341C1CB02}"/>
              </a:ext>
            </a:extLst>
          </p:cNvPr>
          <p:cNvSpPr txBox="1"/>
          <p:nvPr/>
        </p:nvSpPr>
        <p:spPr>
          <a:xfrm>
            <a:off x="6632749" y="2208786"/>
            <a:ext cx="3349451" cy="1295868"/>
          </a:xfrm>
          <a:prstGeom prst="rect">
            <a:avLst/>
          </a:prstGeom>
          <a:noFill/>
        </p:spPr>
        <p:txBody>
          <a:bodyPr wrap="square" rtlCol="0" anchor="ctr">
            <a:spAutoFit/>
          </a:bodyPr>
          <a:lstStyle/>
          <a:p>
            <a:pPr>
              <a:lnSpc>
                <a:spcPct val="150000"/>
              </a:lnSpc>
            </a:pPr>
            <a:r>
              <a:rPr lang="en-VN" dirty="0"/>
              <a:t>……………………………………………….</a:t>
            </a:r>
          </a:p>
          <a:p>
            <a:pPr>
              <a:lnSpc>
                <a:spcPct val="150000"/>
              </a:lnSpc>
            </a:pPr>
            <a:r>
              <a:rPr lang="en-VN" dirty="0"/>
              <a:t>……………………………………………….</a:t>
            </a:r>
          </a:p>
          <a:p>
            <a:pPr>
              <a:lnSpc>
                <a:spcPct val="150000"/>
              </a:lnSpc>
            </a:pPr>
            <a:r>
              <a:rPr lang="en-VN" dirty="0"/>
              <a:t>……………………………………………….</a:t>
            </a:r>
          </a:p>
        </p:txBody>
      </p:sp>
      <p:sp>
        <p:nvSpPr>
          <p:cNvPr id="29" name="TextBox 28">
            <a:extLst>
              <a:ext uri="{FF2B5EF4-FFF2-40B4-BE49-F238E27FC236}">
                <a16:creationId xmlns:a16="http://schemas.microsoft.com/office/drawing/2014/main" id="{8BB97BA8-147D-B741-A5C7-6F68C1BA93C3}"/>
              </a:ext>
            </a:extLst>
          </p:cNvPr>
          <p:cNvSpPr txBox="1"/>
          <p:nvPr/>
        </p:nvSpPr>
        <p:spPr>
          <a:xfrm>
            <a:off x="7872120" y="4020063"/>
            <a:ext cx="3349451" cy="2126864"/>
          </a:xfrm>
          <a:prstGeom prst="rect">
            <a:avLst/>
          </a:prstGeom>
          <a:noFill/>
        </p:spPr>
        <p:txBody>
          <a:bodyPr wrap="square" rtlCol="0" anchor="ctr">
            <a:spAutoFit/>
          </a:bodyPr>
          <a:lstStyle/>
          <a:p>
            <a:pPr>
              <a:lnSpc>
                <a:spcPct val="150000"/>
              </a:lnSpc>
            </a:pPr>
            <a:r>
              <a:rPr lang="en-VN" dirty="0"/>
              <a:t>……………………………………………….</a:t>
            </a:r>
          </a:p>
          <a:p>
            <a:pPr>
              <a:lnSpc>
                <a:spcPct val="150000"/>
              </a:lnSpc>
            </a:pPr>
            <a:r>
              <a:rPr lang="en-VN" dirty="0"/>
              <a:t>……………………………………………….</a:t>
            </a:r>
          </a:p>
          <a:p>
            <a:pPr>
              <a:lnSpc>
                <a:spcPct val="150000"/>
              </a:lnSpc>
            </a:pPr>
            <a:r>
              <a:rPr lang="en-VN" dirty="0"/>
              <a:t>………………………………………………. ……………………………………………….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28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TextBox 3">
            <a:extLst>
              <a:ext uri="{FF2B5EF4-FFF2-40B4-BE49-F238E27FC236}">
                <a16:creationId xmlns:a16="http://schemas.microsoft.com/office/drawing/2014/main" id="{F84AA19A-E13B-1440-8099-794751B10315}"/>
              </a:ext>
            </a:extLst>
          </p:cNvPr>
          <p:cNvSpPr txBox="1"/>
          <p:nvPr/>
        </p:nvSpPr>
        <p:spPr>
          <a:xfrm>
            <a:off x="838200" y="792519"/>
            <a:ext cx="10515600" cy="4832092"/>
          </a:xfrm>
          <a:prstGeom prst="rect">
            <a:avLst/>
          </a:prstGeom>
          <a:noFill/>
        </p:spPr>
        <p:txBody>
          <a:bodyPr wrap="square" rtlCol="0">
            <a:spAutoFit/>
          </a:bodyPr>
          <a:lstStyle/>
          <a:p>
            <a:pPr marL="457200" indent="-457200" algn="just">
              <a:buFont typeface="Wingdings" pitchFamily="2" charset="2"/>
              <a:buChar char="ü"/>
            </a:pPr>
            <a:r>
              <a:rPr lang="en-US" sz="2800" b="1" dirty="0">
                <a:latin typeface="Times New Roman" panose="02020603050405020304" pitchFamily="18" charset="0"/>
                <a:cs typeface="Times New Roman" panose="02020603050405020304" pitchFamily="18" charset="0"/>
              </a:rPr>
              <a:t>Khi </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vội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lồng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nghĩ</a:t>
            </a:r>
            <a:r>
              <a:rPr lang="en-US" sz="2800" b="1"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giam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cầm</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mào</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chiếm</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en-US" sz="2800" b="1" dirty="0">
                <a:latin typeface="Times New Roman" panose="02020603050405020304" pitchFamily="18" charset="0"/>
                <a:cs typeface="Times New Roman" panose="02020603050405020304" pitchFamily="18" charset="0"/>
              </a:rPr>
              <a:t>Khi </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hối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đuổi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theo</a:t>
            </a:r>
            <a:r>
              <a:rPr lang="en-US" sz="2800" b="1"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a:t>
            </a:r>
          </a:p>
          <a:p>
            <a:pPr marL="457200" indent="-457200" algn="just">
              <a:buFont typeface="Wingdings" pitchFamily="2" charset="2"/>
              <a:buChar char="ü"/>
            </a:pPr>
            <a:r>
              <a:rPr lang="en-US" sz="2800" b="1" dirty="0">
                <a:latin typeface="Times New Roman" panose="02020603050405020304" pitchFamily="18" charset="0"/>
                <a:cs typeface="Times New Roman" panose="02020603050405020304" pitchFamily="18" charset="0"/>
              </a:rPr>
              <a:t>Khi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con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“con </a:t>
            </a:r>
            <a:r>
              <a:rPr lang="en-US" sz="2800" i="1" dirty="0" err="1">
                <a:latin typeface="Times New Roman" panose="02020603050405020304" pitchFamily="18" charset="0"/>
                <a:cs typeface="Times New Roman" panose="02020603050405020304" pitchFamily="18" charset="0"/>
              </a:rPr>
              <a:t>sâu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giọt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chuộc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lỗi</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33258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矩形 11"/>
          <p:cNvSpPr/>
          <p:nvPr/>
        </p:nvSpPr>
        <p:spPr>
          <a:xfrm>
            <a:off x="1800719" y="3805258"/>
            <a:ext cx="8426126" cy="1692771"/>
          </a:xfrm>
          <a:prstGeom prst="rect">
            <a:avLst/>
          </a:prstGeom>
        </p:spPr>
        <p:txBody>
          <a:bodyPr wrap="square" lIns="0" tIns="0" rIns="0" bIns="0">
            <a:spAutoFit/>
          </a:bodyPr>
          <a:lstStyle/>
          <a:p>
            <a:pPr algn="ctr" eaLnBrk="1" hangingPunct="1">
              <a:defRPr/>
            </a:pPr>
            <a:r>
              <a:rPr lang="vi-VN" altLang="zh-CN"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rPr>
              <a:t>Những thay đổi trong suy nghĩ của nhân vật tôi</a:t>
            </a:r>
            <a:endParaRPr lang="zh-CN" altLang="en-US"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endParaRPr>
          </a:p>
        </p:txBody>
      </p:sp>
      <p:sp>
        <p:nvSpPr>
          <p:cNvPr id="18" name="MH_Number_1"/>
          <p:cNvSpPr/>
          <p:nvPr>
            <p:custDataLst>
              <p:tags r:id="rId1"/>
            </p:custDataLst>
          </p:nvPr>
        </p:nvSpPr>
        <p:spPr>
          <a:xfrm>
            <a:off x="5301298" y="2086610"/>
            <a:ext cx="1497965" cy="1508760"/>
          </a:xfrm>
          <a:prstGeom prst="ellipse">
            <a:avLst/>
          </a:prstGeom>
          <a:solidFill>
            <a:srgbClr val="68C5CD"/>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70730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2" grpId="0"/>
      <p:bldP spid="1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3</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670AAB99-0EBB-BD47-9967-AEF82E8239E1}"/>
              </a:ext>
            </a:extLst>
          </p:cNvPr>
          <p:cNvPicPr>
            <a:picLocks noChangeAspect="1"/>
          </p:cNvPicPr>
          <p:nvPr/>
        </p:nvPicPr>
        <p:blipFill rotWithShape="1">
          <a:blip r:embed="rId12">
            <a:extLst>
              <a:ext uri="{28A0092B-C50C-407E-A947-70E740481C1C}">
                <a14:useLocalDpi xmlns:a14="http://schemas.microsoft.com/office/drawing/2010/main" val="0"/>
              </a:ext>
            </a:extLst>
          </a:blip>
          <a:srcRect l="9213" r="9236"/>
          <a:stretch/>
        </p:blipFill>
        <p:spPr>
          <a:xfrm>
            <a:off x="896282" y="482326"/>
            <a:ext cx="10277553" cy="5816523"/>
          </a:xfrm>
          <a:prstGeom prst="rect">
            <a:avLst/>
          </a:prstGeom>
        </p:spPr>
      </p:pic>
      <p:pic>
        <p:nvPicPr>
          <p:cNvPr id="32" name="Picture 31" descr="A bird perched on a branch&#10;&#10;Description automatically generated with medium confidence">
            <a:extLst>
              <a:ext uri="{FF2B5EF4-FFF2-40B4-BE49-F238E27FC236}">
                <a16:creationId xmlns:a16="http://schemas.microsoft.com/office/drawing/2014/main" id="{27E7A131-6E85-614F-9F9C-3181BFA20ACF}"/>
              </a:ext>
            </a:extLst>
          </p:cNvPr>
          <p:cNvPicPr>
            <a:picLocks noChangeAspect="1"/>
          </p:cNvPicPr>
          <p:nvPr/>
        </p:nvPicPr>
        <p:blipFill rotWithShape="1">
          <a:blip r:embed="rId13">
            <a:extLst>
              <a:ext uri="{28A0092B-C50C-407E-A947-70E740481C1C}">
                <a14:useLocalDpi xmlns:a14="http://schemas.microsoft.com/office/drawing/2010/main" val="0"/>
              </a:ext>
            </a:extLst>
          </a:blip>
          <a:srcRect l="9651" r="9642"/>
          <a:stretch/>
        </p:blipFill>
        <p:spPr>
          <a:xfrm>
            <a:off x="919817" y="453605"/>
            <a:ext cx="10247284" cy="58601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ppt_x"/>
                                          </p:val>
                                        </p:tav>
                                        <p:tav tm="100000">
                                          <p:val>
                                            <p:strVal val="#ppt_x"/>
                                          </p:val>
                                        </p:tav>
                                      </p:tavLst>
                                    </p:anim>
                                    <p:anim calcmode="lin" valueType="num">
                                      <p:cBhvr additive="base">
                                        <p:cTn id="7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30</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44" y="-19654"/>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22" name="TextBox 21">
            <a:extLst>
              <a:ext uri="{FF2B5EF4-FFF2-40B4-BE49-F238E27FC236}">
                <a16:creationId xmlns:a16="http://schemas.microsoft.com/office/drawing/2014/main" id="{F07F840A-6DC1-FD48-BDFD-B8AD56924823}"/>
              </a:ext>
            </a:extLst>
          </p:cNvPr>
          <p:cNvSpPr txBox="1"/>
          <p:nvPr/>
        </p:nvSpPr>
        <p:spPr>
          <a:xfrm>
            <a:off x="1651353" y="-19654"/>
            <a:ext cx="8534400" cy="523220"/>
          </a:xfrm>
          <a:prstGeom prst="rect">
            <a:avLst/>
          </a:prstGeom>
          <a:noFill/>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KỸ THUẬT KHĂN TRẢI BÀN</a:t>
            </a:r>
          </a:p>
        </p:txBody>
      </p:sp>
      <p:pic>
        <p:nvPicPr>
          <p:cNvPr id="116" name="Picture 115">
            <a:extLst>
              <a:ext uri="{FF2B5EF4-FFF2-40B4-BE49-F238E27FC236}">
                <a16:creationId xmlns:a16="http://schemas.microsoft.com/office/drawing/2014/main" id="{90D59917-A4D8-2743-B16A-D590B3F3F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872" y="-45384"/>
            <a:ext cx="6995657" cy="6115984"/>
          </a:xfrm>
          <a:prstGeom prst="rect">
            <a:avLst/>
          </a:prstGeom>
        </p:spPr>
      </p:pic>
      <p:sp>
        <p:nvSpPr>
          <p:cNvPr id="26" name="文本框 49">
            <a:extLst>
              <a:ext uri="{FF2B5EF4-FFF2-40B4-BE49-F238E27FC236}">
                <a16:creationId xmlns:a16="http://schemas.microsoft.com/office/drawing/2014/main" id="{F1B14D00-3ECA-AF4E-A18F-9D13FEBCCE96}"/>
              </a:ext>
            </a:extLst>
          </p:cNvPr>
          <p:cNvSpPr txBox="1">
            <a:spLocks noChangeArrowheads="1"/>
          </p:cNvSpPr>
          <p:nvPr/>
        </p:nvSpPr>
        <p:spPr bwMode="auto">
          <a:xfrm>
            <a:off x="6503721" y="1334033"/>
            <a:ext cx="4710379" cy="341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Vì</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sao</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lúc</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đầu</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nhân</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vật</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tôi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sợ</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chim</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bay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đi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nhưng</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kết</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thúc</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bài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thơ</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lại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khẳng</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định</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Chẳng</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cần</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chim</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lại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bay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về</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Tiếng</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hót</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ấy</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giờ</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tôi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nghe</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rất</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rõ</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a:t>
            </a:r>
            <a:endParaRPr kumimoji="0" lang="en-US" altLang="zh-CN" sz="320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5122" name="Picture 2" descr="Những điều không nên làm khi nuôi chim chào mào | Yêu Thú Cưng">
            <a:extLst>
              <a:ext uri="{FF2B5EF4-FFF2-40B4-BE49-F238E27FC236}">
                <a16:creationId xmlns:a16="http://schemas.microsoft.com/office/drawing/2014/main" id="{7B8565F9-0766-DF40-810D-FF156D3D98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500" b="10500"/>
          <a:stretch/>
        </p:blipFill>
        <p:spPr bwMode="auto">
          <a:xfrm flipH="1">
            <a:off x="3046126" y="3198461"/>
            <a:ext cx="2375984" cy="2261062"/>
          </a:xfrm>
          <a:prstGeom prst="ellipse">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124" name="Picture 4" descr="kỹ thuật nuôi chào mào quảng trị sinh sản - nhân giống chim chào mào">
            <a:extLst>
              <a:ext uri="{FF2B5EF4-FFF2-40B4-BE49-F238E27FC236}">
                <a16:creationId xmlns:a16="http://schemas.microsoft.com/office/drawing/2014/main" id="{BE3F4F86-BD02-8042-89EC-783FAA04EA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083" r="16083"/>
          <a:stretch/>
        </p:blipFill>
        <p:spPr bwMode="auto">
          <a:xfrm flipH="1">
            <a:off x="643656" y="762994"/>
            <a:ext cx="2898462" cy="289846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checkerboard(across)">
                                      <p:cBhvr>
                                        <p:cTn id="12" dur="500"/>
                                        <p:tgtEl>
                                          <p:spTgt spid="116"/>
                                        </p:tgtEl>
                                      </p:cBhvr>
                                    </p:animEffect>
                                  </p:childTnLst>
                                </p:cTn>
                              </p:par>
                              <p:par>
                                <p:cTn id="13" presetID="2" presetClass="entr" presetSubtype="4"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 calcmode="lin" valueType="num">
                                      <p:cBhvr additive="base">
                                        <p:cTn id="15" dur="500" fill="hold"/>
                                        <p:tgtEl>
                                          <p:spTgt spid="5124"/>
                                        </p:tgtEl>
                                        <p:attrNameLst>
                                          <p:attrName>ppt_x</p:attrName>
                                        </p:attrNameLst>
                                      </p:cBhvr>
                                      <p:tavLst>
                                        <p:tav tm="0">
                                          <p:val>
                                            <p:strVal val="#ppt_x"/>
                                          </p:val>
                                        </p:tav>
                                        <p:tav tm="100000">
                                          <p:val>
                                            <p:strVal val="#ppt_x"/>
                                          </p:val>
                                        </p:tav>
                                      </p:tavLst>
                                    </p:anim>
                                    <p:anim calcmode="lin" valueType="num">
                                      <p:cBhvr additive="base">
                                        <p:cTn id="16" dur="500" fill="hold"/>
                                        <p:tgtEl>
                                          <p:spTgt spid="512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矩形 11"/>
          <p:cNvSpPr/>
          <p:nvPr/>
        </p:nvSpPr>
        <p:spPr>
          <a:xfrm>
            <a:off x="1800719" y="3106010"/>
            <a:ext cx="8426126" cy="846386"/>
          </a:xfrm>
          <a:prstGeom prst="rect">
            <a:avLst/>
          </a:prstGeom>
        </p:spPr>
        <p:txBody>
          <a:bodyPr wrap="square" lIns="0" tIns="0" rIns="0" bIns="0">
            <a:spAutoFit/>
          </a:bodyPr>
          <a:lstStyle/>
          <a:p>
            <a:pPr algn="ctr" eaLnBrk="1" hangingPunct="1">
              <a:defRPr/>
            </a:pPr>
            <a:r>
              <a:rPr lang="vi-VN" altLang="zh-CN"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rPr>
              <a:t>Nghệ thuật</a:t>
            </a:r>
            <a:endParaRPr lang="zh-CN" altLang="en-US" sz="5500" b="1" noProof="1">
              <a:solidFill>
                <a:srgbClr val="68C5CD"/>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072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2" name="组合 136">
            <a:extLst>
              <a:ext uri="{FF2B5EF4-FFF2-40B4-BE49-F238E27FC236}">
                <a16:creationId xmlns:a16="http://schemas.microsoft.com/office/drawing/2014/main" id="{CE1739D9-3B92-234C-BFBA-FCAD27BAD64A}"/>
              </a:ext>
            </a:extLst>
          </p:cNvPr>
          <p:cNvGrpSpPr/>
          <p:nvPr/>
        </p:nvGrpSpPr>
        <p:grpSpPr>
          <a:xfrm>
            <a:off x="5595257" y="1130936"/>
            <a:ext cx="5628903" cy="3832949"/>
            <a:chOff x="7512431" y="1646790"/>
            <a:chExt cx="2698523" cy="1980244"/>
          </a:xfrm>
        </p:grpSpPr>
        <p:grpSp>
          <p:nvGrpSpPr>
            <p:cNvPr id="23" name="组合 137">
              <a:extLst>
                <a:ext uri="{FF2B5EF4-FFF2-40B4-BE49-F238E27FC236}">
                  <a16:creationId xmlns:a16="http://schemas.microsoft.com/office/drawing/2014/main" id="{DFFABD5D-D455-AC48-860F-69C4AB293B7E}"/>
                </a:ext>
              </a:extLst>
            </p:cNvPr>
            <p:cNvGrpSpPr/>
            <p:nvPr/>
          </p:nvGrpSpPr>
          <p:grpSpPr>
            <a:xfrm flipH="1">
              <a:off x="7512431" y="1646790"/>
              <a:ext cx="2698523" cy="1980244"/>
              <a:chOff x="3246438" y="1068388"/>
              <a:chExt cx="5711825" cy="4678363"/>
            </a:xfrm>
            <a:solidFill>
              <a:schemeClr val="tx1">
                <a:lumMod val="65000"/>
                <a:lumOff val="35000"/>
              </a:schemeClr>
            </a:solidFill>
          </p:grpSpPr>
          <p:sp>
            <p:nvSpPr>
              <p:cNvPr id="25" name="Freeform 5">
                <a:extLst>
                  <a:ext uri="{FF2B5EF4-FFF2-40B4-BE49-F238E27FC236}">
                    <a16:creationId xmlns:a16="http://schemas.microsoft.com/office/drawing/2014/main" id="{1CAD8BBF-5BFB-C84B-94FE-D84984860EE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6" name="Freeform 6">
                <a:extLst>
                  <a:ext uri="{FF2B5EF4-FFF2-40B4-BE49-F238E27FC236}">
                    <a16:creationId xmlns:a16="http://schemas.microsoft.com/office/drawing/2014/main" id="{37D58C74-4485-684F-9259-7323ED07E34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7" name="Freeform 7">
                <a:extLst>
                  <a:ext uri="{FF2B5EF4-FFF2-40B4-BE49-F238E27FC236}">
                    <a16:creationId xmlns:a16="http://schemas.microsoft.com/office/drawing/2014/main" id="{4E099139-A3CB-8545-BE05-BA58234A54E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8" name="Freeform 8">
                <a:extLst>
                  <a:ext uri="{FF2B5EF4-FFF2-40B4-BE49-F238E27FC236}">
                    <a16:creationId xmlns:a16="http://schemas.microsoft.com/office/drawing/2014/main" id="{24093C34-DAB3-8145-965C-811B57E65A8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29" name="Freeform 9">
                <a:extLst>
                  <a:ext uri="{FF2B5EF4-FFF2-40B4-BE49-F238E27FC236}">
                    <a16:creationId xmlns:a16="http://schemas.microsoft.com/office/drawing/2014/main" id="{26325B6A-A682-D745-B8FC-B6F1C325A83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0" name="Freeform 10">
                <a:extLst>
                  <a:ext uri="{FF2B5EF4-FFF2-40B4-BE49-F238E27FC236}">
                    <a16:creationId xmlns:a16="http://schemas.microsoft.com/office/drawing/2014/main" id="{3B3C1F6E-0CE3-064B-BD12-1E384947683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1" name="Freeform 11">
                <a:extLst>
                  <a:ext uri="{FF2B5EF4-FFF2-40B4-BE49-F238E27FC236}">
                    <a16:creationId xmlns:a16="http://schemas.microsoft.com/office/drawing/2014/main" id="{798E19BF-A66F-9E45-BDF8-1A43B2F9D2C9}"/>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grpSp>
            <p:nvGrpSpPr>
              <p:cNvPr id="32" name="组合 146">
                <a:extLst>
                  <a:ext uri="{FF2B5EF4-FFF2-40B4-BE49-F238E27FC236}">
                    <a16:creationId xmlns:a16="http://schemas.microsoft.com/office/drawing/2014/main" id="{5E2644D2-696E-384F-B14F-830C95A912D8}"/>
                  </a:ext>
                </a:extLst>
              </p:cNvPr>
              <p:cNvGrpSpPr/>
              <p:nvPr/>
            </p:nvGrpSpPr>
            <p:grpSpPr>
              <a:xfrm>
                <a:off x="3517901" y="1225551"/>
                <a:ext cx="5260975" cy="4090987"/>
                <a:chOff x="3517901" y="1225551"/>
                <a:chExt cx="5260975" cy="4090987"/>
              </a:xfrm>
              <a:grpFill/>
            </p:grpSpPr>
            <p:sp>
              <p:nvSpPr>
                <p:cNvPr id="33" name="Freeform 12">
                  <a:extLst>
                    <a:ext uri="{FF2B5EF4-FFF2-40B4-BE49-F238E27FC236}">
                      <a16:creationId xmlns:a16="http://schemas.microsoft.com/office/drawing/2014/main" id="{5BA0305A-2547-7944-A0C5-CC80BA29C946}"/>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4" name="Freeform 13">
                  <a:extLst>
                    <a:ext uri="{FF2B5EF4-FFF2-40B4-BE49-F238E27FC236}">
                      <a16:creationId xmlns:a16="http://schemas.microsoft.com/office/drawing/2014/main" id="{9EDD1C4B-ED62-6C4D-8D68-BF3458D26671}"/>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5" name="Freeform 14">
                  <a:extLst>
                    <a:ext uri="{FF2B5EF4-FFF2-40B4-BE49-F238E27FC236}">
                      <a16:creationId xmlns:a16="http://schemas.microsoft.com/office/drawing/2014/main" id="{D75AAF59-653F-6F48-B759-674BB752E99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6" name="Freeform 15">
                  <a:extLst>
                    <a:ext uri="{FF2B5EF4-FFF2-40B4-BE49-F238E27FC236}">
                      <a16:creationId xmlns:a16="http://schemas.microsoft.com/office/drawing/2014/main" id="{7FBED484-626F-0446-BDED-BF1595D60DB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7" name="Freeform 16">
                  <a:extLst>
                    <a:ext uri="{FF2B5EF4-FFF2-40B4-BE49-F238E27FC236}">
                      <a16:creationId xmlns:a16="http://schemas.microsoft.com/office/drawing/2014/main" id="{C19E8A06-682A-B043-BED4-F894D95B4711}"/>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8" name="Freeform 17">
                  <a:extLst>
                    <a:ext uri="{FF2B5EF4-FFF2-40B4-BE49-F238E27FC236}">
                      <a16:creationId xmlns:a16="http://schemas.microsoft.com/office/drawing/2014/main" id="{8A0ABAB5-FA84-D242-BFFE-6CD67510EEE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39" name="Freeform 18">
                  <a:extLst>
                    <a:ext uri="{FF2B5EF4-FFF2-40B4-BE49-F238E27FC236}">
                      <a16:creationId xmlns:a16="http://schemas.microsoft.com/office/drawing/2014/main" id="{BE280A6B-3909-7846-BC7F-1A1030B793F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0" name="Freeform 19">
                  <a:extLst>
                    <a:ext uri="{FF2B5EF4-FFF2-40B4-BE49-F238E27FC236}">
                      <a16:creationId xmlns:a16="http://schemas.microsoft.com/office/drawing/2014/main" id="{D1266EA4-9A94-A24F-9B53-19BF7FF8E82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1" name="Freeform 20">
                  <a:extLst>
                    <a:ext uri="{FF2B5EF4-FFF2-40B4-BE49-F238E27FC236}">
                      <a16:creationId xmlns:a16="http://schemas.microsoft.com/office/drawing/2014/main" id="{1352E390-7F1D-F44E-8B4F-029438076FB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2" name="Freeform 21">
                  <a:extLst>
                    <a:ext uri="{FF2B5EF4-FFF2-40B4-BE49-F238E27FC236}">
                      <a16:creationId xmlns:a16="http://schemas.microsoft.com/office/drawing/2014/main" id="{28580B37-47AE-EA41-A952-2EFAF25CDA9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3" name="Freeform 22">
                  <a:extLst>
                    <a:ext uri="{FF2B5EF4-FFF2-40B4-BE49-F238E27FC236}">
                      <a16:creationId xmlns:a16="http://schemas.microsoft.com/office/drawing/2014/main" id="{404B2155-4F07-3940-AA44-0D5ABFD7AF4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4" name="Freeform 23">
                  <a:extLst>
                    <a:ext uri="{FF2B5EF4-FFF2-40B4-BE49-F238E27FC236}">
                      <a16:creationId xmlns:a16="http://schemas.microsoft.com/office/drawing/2014/main" id="{A0F29BBC-9746-0749-8461-CC4DC70EE34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5" name="Freeform 24">
                  <a:extLst>
                    <a:ext uri="{FF2B5EF4-FFF2-40B4-BE49-F238E27FC236}">
                      <a16:creationId xmlns:a16="http://schemas.microsoft.com/office/drawing/2014/main" id="{EFD4D031-6A55-774D-879C-F992A8C3615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6" name="Freeform 25">
                  <a:extLst>
                    <a:ext uri="{FF2B5EF4-FFF2-40B4-BE49-F238E27FC236}">
                      <a16:creationId xmlns:a16="http://schemas.microsoft.com/office/drawing/2014/main" id="{3E8013A0-C23D-8C4D-A718-0C98AEBE407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7" name="Freeform 26">
                  <a:extLst>
                    <a:ext uri="{FF2B5EF4-FFF2-40B4-BE49-F238E27FC236}">
                      <a16:creationId xmlns:a16="http://schemas.microsoft.com/office/drawing/2014/main" id="{838AB392-0BC5-3146-8124-1901962BBE4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8" name="Freeform 27">
                  <a:extLst>
                    <a:ext uri="{FF2B5EF4-FFF2-40B4-BE49-F238E27FC236}">
                      <a16:creationId xmlns:a16="http://schemas.microsoft.com/office/drawing/2014/main" id="{A9BC4040-BDD6-CD45-85F8-D6168AF4BE1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49" name="Freeform 28">
                  <a:extLst>
                    <a:ext uri="{FF2B5EF4-FFF2-40B4-BE49-F238E27FC236}">
                      <a16:creationId xmlns:a16="http://schemas.microsoft.com/office/drawing/2014/main" id="{305CCABF-D010-9F4E-AB13-03B00C79F28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0" name="Freeform 29">
                  <a:extLst>
                    <a:ext uri="{FF2B5EF4-FFF2-40B4-BE49-F238E27FC236}">
                      <a16:creationId xmlns:a16="http://schemas.microsoft.com/office/drawing/2014/main" id="{4B36B040-F876-3546-AF7A-4D3C0E23A720}"/>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1" name="Freeform 30">
                  <a:extLst>
                    <a:ext uri="{FF2B5EF4-FFF2-40B4-BE49-F238E27FC236}">
                      <a16:creationId xmlns:a16="http://schemas.microsoft.com/office/drawing/2014/main" id="{FCD05044-37D9-5041-8A51-2FA4DBA59F0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2" name="Freeform 31">
                  <a:extLst>
                    <a:ext uri="{FF2B5EF4-FFF2-40B4-BE49-F238E27FC236}">
                      <a16:creationId xmlns:a16="http://schemas.microsoft.com/office/drawing/2014/main" id="{1B234F6E-8560-4B45-90BC-CBDE4AC6E2A9}"/>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3" name="Freeform 32">
                  <a:extLst>
                    <a:ext uri="{FF2B5EF4-FFF2-40B4-BE49-F238E27FC236}">
                      <a16:creationId xmlns:a16="http://schemas.microsoft.com/office/drawing/2014/main" id="{276DB2A1-B36C-8641-9E25-B60D3A9F4FD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4" name="Freeform 33">
                  <a:extLst>
                    <a:ext uri="{FF2B5EF4-FFF2-40B4-BE49-F238E27FC236}">
                      <a16:creationId xmlns:a16="http://schemas.microsoft.com/office/drawing/2014/main" id="{EF6ABCB1-3DC3-DC42-9F1F-71C59726333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5" name="Freeform 34">
                  <a:extLst>
                    <a:ext uri="{FF2B5EF4-FFF2-40B4-BE49-F238E27FC236}">
                      <a16:creationId xmlns:a16="http://schemas.microsoft.com/office/drawing/2014/main" id="{FF433EA9-5B8A-214B-8FCB-9C993CDFFAA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6" name="Freeform 35">
                  <a:extLst>
                    <a:ext uri="{FF2B5EF4-FFF2-40B4-BE49-F238E27FC236}">
                      <a16:creationId xmlns:a16="http://schemas.microsoft.com/office/drawing/2014/main" id="{0B78C443-5E4E-D140-ABEC-898F039CA3C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7" name="Freeform 36">
                  <a:extLst>
                    <a:ext uri="{FF2B5EF4-FFF2-40B4-BE49-F238E27FC236}">
                      <a16:creationId xmlns:a16="http://schemas.microsoft.com/office/drawing/2014/main" id="{F62C1FCD-B5A7-BD47-9608-3639C98264B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8" name="Freeform 37">
                  <a:extLst>
                    <a:ext uri="{FF2B5EF4-FFF2-40B4-BE49-F238E27FC236}">
                      <a16:creationId xmlns:a16="http://schemas.microsoft.com/office/drawing/2014/main" id="{65A76121-47D6-6844-BD69-473BD6705A8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59" name="Freeform 38">
                  <a:extLst>
                    <a:ext uri="{FF2B5EF4-FFF2-40B4-BE49-F238E27FC236}">
                      <a16:creationId xmlns:a16="http://schemas.microsoft.com/office/drawing/2014/main" id="{37BB449A-9611-2245-A470-A71F794ED2C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0" name="Freeform 39">
                  <a:extLst>
                    <a:ext uri="{FF2B5EF4-FFF2-40B4-BE49-F238E27FC236}">
                      <a16:creationId xmlns:a16="http://schemas.microsoft.com/office/drawing/2014/main" id="{31DF0450-5DA6-6C4B-8AD3-5360B098CC6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1" name="Freeform 40">
                  <a:extLst>
                    <a:ext uri="{FF2B5EF4-FFF2-40B4-BE49-F238E27FC236}">
                      <a16:creationId xmlns:a16="http://schemas.microsoft.com/office/drawing/2014/main" id="{4AA95EC9-D5A4-874C-BD34-C9275B36BB7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2" name="Freeform 41">
                  <a:extLst>
                    <a:ext uri="{FF2B5EF4-FFF2-40B4-BE49-F238E27FC236}">
                      <a16:creationId xmlns:a16="http://schemas.microsoft.com/office/drawing/2014/main" id="{827A857C-772A-E145-B99C-AD46213A263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3" name="Freeform 42">
                  <a:extLst>
                    <a:ext uri="{FF2B5EF4-FFF2-40B4-BE49-F238E27FC236}">
                      <a16:creationId xmlns:a16="http://schemas.microsoft.com/office/drawing/2014/main" id="{05C9B0C5-9947-FD44-A74D-1DCC8B445115}"/>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4" name="Freeform 43">
                  <a:extLst>
                    <a:ext uri="{FF2B5EF4-FFF2-40B4-BE49-F238E27FC236}">
                      <a16:creationId xmlns:a16="http://schemas.microsoft.com/office/drawing/2014/main" id="{748A435F-96C8-8C41-81E7-66CD19C7ADB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5" name="Freeform 44">
                  <a:extLst>
                    <a:ext uri="{FF2B5EF4-FFF2-40B4-BE49-F238E27FC236}">
                      <a16:creationId xmlns:a16="http://schemas.microsoft.com/office/drawing/2014/main" id="{0AD60985-4682-AB4B-A3EA-80F52E05B41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6" name="Freeform 45">
                  <a:extLst>
                    <a:ext uri="{FF2B5EF4-FFF2-40B4-BE49-F238E27FC236}">
                      <a16:creationId xmlns:a16="http://schemas.microsoft.com/office/drawing/2014/main" id="{43DC545A-D4B9-7B4D-909A-8EA185B3DF6B}"/>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7" name="Freeform 46">
                  <a:extLst>
                    <a:ext uri="{FF2B5EF4-FFF2-40B4-BE49-F238E27FC236}">
                      <a16:creationId xmlns:a16="http://schemas.microsoft.com/office/drawing/2014/main" id="{44050433-C465-314C-9499-AE1FC763731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8" name="Freeform 47">
                  <a:extLst>
                    <a:ext uri="{FF2B5EF4-FFF2-40B4-BE49-F238E27FC236}">
                      <a16:creationId xmlns:a16="http://schemas.microsoft.com/office/drawing/2014/main" id="{40B4A097-49E8-6241-8025-5908D2A713A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69" name="Freeform 48">
                  <a:extLst>
                    <a:ext uri="{FF2B5EF4-FFF2-40B4-BE49-F238E27FC236}">
                      <a16:creationId xmlns:a16="http://schemas.microsoft.com/office/drawing/2014/main" id="{0A93288E-99B8-AA4D-8ADE-317C1AE69E3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0" name="Freeform 49">
                  <a:extLst>
                    <a:ext uri="{FF2B5EF4-FFF2-40B4-BE49-F238E27FC236}">
                      <a16:creationId xmlns:a16="http://schemas.microsoft.com/office/drawing/2014/main" id="{04C3B823-5970-2443-AC49-13F0589F13C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1" name="Freeform 50">
                  <a:extLst>
                    <a:ext uri="{FF2B5EF4-FFF2-40B4-BE49-F238E27FC236}">
                      <a16:creationId xmlns:a16="http://schemas.microsoft.com/office/drawing/2014/main" id="{ABECE079-A836-8F48-A717-E81A0D03E82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2" name="Freeform 51">
                  <a:extLst>
                    <a:ext uri="{FF2B5EF4-FFF2-40B4-BE49-F238E27FC236}">
                      <a16:creationId xmlns:a16="http://schemas.microsoft.com/office/drawing/2014/main" id="{967E11AD-645A-6C46-8D8B-41131490276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3" name="Freeform 52">
                  <a:extLst>
                    <a:ext uri="{FF2B5EF4-FFF2-40B4-BE49-F238E27FC236}">
                      <a16:creationId xmlns:a16="http://schemas.microsoft.com/office/drawing/2014/main" id="{3C7E04E4-0700-8547-80EA-14DFDC7F953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4" name="Freeform 53">
                  <a:extLst>
                    <a:ext uri="{FF2B5EF4-FFF2-40B4-BE49-F238E27FC236}">
                      <a16:creationId xmlns:a16="http://schemas.microsoft.com/office/drawing/2014/main" id="{FC2F9A7F-A7D8-9E4D-BDA7-CB4BBFEA932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5" name="Freeform 54">
                  <a:extLst>
                    <a:ext uri="{FF2B5EF4-FFF2-40B4-BE49-F238E27FC236}">
                      <a16:creationId xmlns:a16="http://schemas.microsoft.com/office/drawing/2014/main" id="{FF3BA55F-8394-DD41-A1C8-65FBF15B24A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6" name="Freeform 55">
                  <a:extLst>
                    <a:ext uri="{FF2B5EF4-FFF2-40B4-BE49-F238E27FC236}">
                      <a16:creationId xmlns:a16="http://schemas.microsoft.com/office/drawing/2014/main" id="{89F831E3-6A5F-CF44-84F4-F786AF6E05C5}"/>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7" name="Freeform 56">
                  <a:extLst>
                    <a:ext uri="{FF2B5EF4-FFF2-40B4-BE49-F238E27FC236}">
                      <a16:creationId xmlns:a16="http://schemas.microsoft.com/office/drawing/2014/main" id="{44AF908C-A328-E342-9959-283D093F2D4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8" name="Freeform 57">
                  <a:extLst>
                    <a:ext uri="{FF2B5EF4-FFF2-40B4-BE49-F238E27FC236}">
                      <a16:creationId xmlns:a16="http://schemas.microsoft.com/office/drawing/2014/main" id="{6A5C17BF-E699-8A4E-9C31-BF437E6CDF7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79" name="Freeform 58">
                  <a:extLst>
                    <a:ext uri="{FF2B5EF4-FFF2-40B4-BE49-F238E27FC236}">
                      <a16:creationId xmlns:a16="http://schemas.microsoft.com/office/drawing/2014/main" id="{9A354310-8FBD-5F44-82A6-64F4E4855196}"/>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0" name="Freeform 59">
                  <a:extLst>
                    <a:ext uri="{FF2B5EF4-FFF2-40B4-BE49-F238E27FC236}">
                      <a16:creationId xmlns:a16="http://schemas.microsoft.com/office/drawing/2014/main" id="{CCA20C18-684A-464D-BFDB-734D1B45AD3C}"/>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1" name="Freeform 60">
                  <a:extLst>
                    <a:ext uri="{FF2B5EF4-FFF2-40B4-BE49-F238E27FC236}">
                      <a16:creationId xmlns:a16="http://schemas.microsoft.com/office/drawing/2014/main" id="{C9369653-98E7-5B4F-874B-DD006559AAE2}"/>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2" name="Freeform 61">
                  <a:extLst>
                    <a:ext uri="{FF2B5EF4-FFF2-40B4-BE49-F238E27FC236}">
                      <a16:creationId xmlns:a16="http://schemas.microsoft.com/office/drawing/2014/main" id="{8E2354AA-3D2E-1449-8192-431C0C3798F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3" name="Freeform 62">
                  <a:extLst>
                    <a:ext uri="{FF2B5EF4-FFF2-40B4-BE49-F238E27FC236}">
                      <a16:creationId xmlns:a16="http://schemas.microsoft.com/office/drawing/2014/main" id="{A99C64A0-D654-CD4C-9BED-8BFF3F88E576}"/>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4" name="Freeform 63">
                  <a:extLst>
                    <a:ext uri="{FF2B5EF4-FFF2-40B4-BE49-F238E27FC236}">
                      <a16:creationId xmlns:a16="http://schemas.microsoft.com/office/drawing/2014/main" id="{1F677D30-CAAB-0047-92F3-ED4FB74F909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5" name="Freeform 64">
                  <a:extLst>
                    <a:ext uri="{FF2B5EF4-FFF2-40B4-BE49-F238E27FC236}">
                      <a16:creationId xmlns:a16="http://schemas.microsoft.com/office/drawing/2014/main" id="{B8CC8576-8577-8A4C-A228-269F454E0803}"/>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6" name="Freeform 65">
                  <a:extLst>
                    <a:ext uri="{FF2B5EF4-FFF2-40B4-BE49-F238E27FC236}">
                      <a16:creationId xmlns:a16="http://schemas.microsoft.com/office/drawing/2014/main" id="{5C48FF3B-611F-B145-941E-D377B6D3EB27}"/>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7" name="Freeform 66">
                  <a:extLst>
                    <a:ext uri="{FF2B5EF4-FFF2-40B4-BE49-F238E27FC236}">
                      <a16:creationId xmlns:a16="http://schemas.microsoft.com/office/drawing/2014/main" id="{995E967C-C9DF-1640-B9A8-EA26187CFB1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8" name="Freeform 67">
                  <a:extLst>
                    <a:ext uri="{FF2B5EF4-FFF2-40B4-BE49-F238E27FC236}">
                      <a16:creationId xmlns:a16="http://schemas.microsoft.com/office/drawing/2014/main" id="{CA897F67-F90D-D941-8B97-975480BC6BD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89" name="Freeform 68">
                  <a:extLst>
                    <a:ext uri="{FF2B5EF4-FFF2-40B4-BE49-F238E27FC236}">
                      <a16:creationId xmlns:a16="http://schemas.microsoft.com/office/drawing/2014/main" id="{AD42B1F3-AE66-7A4E-9D17-49282AB9E6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0" name="Freeform 69">
                  <a:extLst>
                    <a:ext uri="{FF2B5EF4-FFF2-40B4-BE49-F238E27FC236}">
                      <a16:creationId xmlns:a16="http://schemas.microsoft.com/office/drawing/2014/main" id="{B93CC208-0980-144E-9D4A-7BCFF583E8BF}"/>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1" name="Freeform 70">
                  <a:extLst>
                    <a:ext uri="{FF2B5EF4-FFF2-40B4-BE49-F238E27FC236}">
                      <a16:creationId xmlns:a16="http://schemas.microsoft.com/office/drawing/2014/main" id="{CEEEE01C-23E2-2948-8AED-F6B0DBD29458}"/>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2" name="Freeform 71">
                  <a:extLst>
                    <a:ext uri="{FF2B5EF4-FFF2-40B4-BE49-F238E27FC236}">
                      <a16:creationId xmlns:a16="http://schemas.microsoft.com/office/drawing/2014/main" id="{5BC841AB-13E7-D749-AFA9-3C5644FE6D0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3" name="Freeform 72">
                  <a:extLst>
                    <a:ext uri="{FF2B5EF4-FFF2-40B4-BE49-F238E27FC236}">
                      <a16:creationId xmlns:a16="http://schemas.microsoft.com/office/drawing/2014/main" id="{C4D896AF-89E4-F346-BAA3-4206F7EF9D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4" name="Freeform 73">
                  <a:extLst>
                    <a:ext uri="{FF2B5EF4-FFF2-40B4-BE49-F238E27FC236}">
                      <a16:creationId xmlns:a16="http://schemas.microsoft.com/office/drawing/2014/main" id="{8261B52B-6439-F44C-A8C8-2ADAE75F35F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5" name="Freeform 74">
                  <a:extLst>
                    <a:ext uri="{FF2B5EF4-FFF2-40B4-BE49-F238E27FC236}">
                      <a16:creationId xmlns:a16="http://schemas.microsoft.com/office/drawing/2014/main" id="{A3CA5F12-1AC0-7C43-B5B2-B95ACA81FE8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6" name="Freeform 75">
                  <a:extLst>
                    <a:ext uri="{FF2B5EF4-FFF2-40B4-BE49-F238E27FC236}">
                      <a16:creationId xmlns:a16="http://schemas.microsoft.com/office/drawing/2014/main" id="{599D490A-DCAC-2645-A3B4-C5246228A6B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7" name="Freeform 76">
                  <a:extLst>
                    <a:ext uri="{FF2B5EF4-FFF2-40B4-BE49-F238E27FC236}">
                      <a16:creationId xmlns:a16="http://schemas.microsoft.com/office/drawing/2014/main" id="{6BFF2029-4253-4A40-BF58-890B29414E2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8" name="Freeform 77">
                  <a:extLst>
                    <a:ext uri="{FF2B5EF4-FFF2-40B4-BE49-F238E27FC236}">
                      <a16:creationId xmlns:a16="http://schemas.microsoft.com/office/drawing/2014/main" id="{5CD5CC9C-4A5C-744E-AD74-FDE0F867F2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99" name="Freeform 78">
                  <a:extLst>
                    <a:ext uri="{FF2B5EF4-FFF2-40B4-BE49-F238E27FC236}">
                      <a16:creationId xmlns:a16="http://schemas.microsoft.com/office/drawing/2014/main" id="{D7A7B7A3-B221-1D44-8996-63883F8B135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0" name="Freeform 79">
                  <a:extLst>
                    <a:ext uri="{FF2B5EF4-FFF2-40B4-BE49-F238E27FC236}">
                      <a16:creationId xmlns:a16="http://schemas.microsoft.com/office/drawing/2014/main" id="{2A641C26-D179-FD45-87A4-A5D4CEC102A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1" name="Freeform 80">
                  <a:extLst>
                    <a:ext uri="{FF2B5EF4-FFF2-40B4-BE49-F238E27FC236}">
                      <a16:creationId xmlns:a16="http://schemas.microsoft.com/office/drawing/2014/main" id="{529A42D4-7A70-6745-AB3B-12B03049B49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2" name="Freeform 81">
                  <a:extLst>
                    <a:ext uri="{FF2B5EF4-FFF2-40B4-BE49-F238E27FC236}">
                      <a16:creationId xmlns:a16="http://schemas.microsoft.com/office/drawing/2014/main" id="{B4172884-3A21-B94A-BC23-7BCBEE9F7DCE}"/>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3" name="Freeform 82">
                  <a:extLst>
                    <a:ext uri="{FF2B5EF4-FFF2-40B4-BE49-F238E27FC236}">
                      <a16:creationId xmlns:a16="http://schemas.microsoft.com/office/drawing/2014/main" id="{3AF5BC8E-C54E-344D-AC92-A0660AF9A25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4" name="Freeform 83">
                  <a:extLst>
                    <a:ext uri="{FF2B5EF4-FFF2-40B4-BE49-F238E27FC236}">
                      <a16:creationId xmlns:a16="http://schemas.microsoft.com/office/drawing/2014/main" id="{2B5367BD-81B0-9143-A4F2-248C6638750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5" name="Freeform 84">
                  <a:extLst>
                    <a:ext uri="{FF2B5EF4-FFF2-40B4-BE49-F238E27FC236}">
                      <a16:creationId xmlns:a16="http://schemas.microsoft.com/office/drawing/2014/main" id="{1FEA224B-EFE0-AA4C-85E4-CF2DEB2B2B8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6" name="Freeform 85">
                  <a:extLst>
                    <a:ext uri="{FF2B5EF4-FFF2-40B4-BE49-F238E27FC236}">
                      <a16:creationId xmlns:a16="http://schemas.microsoft.com/office/drawing/2014/main" id="{02AB77C5-2F97-F241-B157-8DCAB8DCB3D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7" name="Freeform 86">
                  <a:extLst>
                    <a:ext uri="{FF2B5EF4-FFF2-40B4-BE49-F238E27FC236}">
                      <a16:creationId xmlns:a16="http://schemas.microsoft.com/office/drawing/2014/main" id="{6A192B96-0B20-614B-AD18-C63DAD9A2B7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8" name="Freeform 87">
                  <a:extLst>
                    <a:ext uri="{FF2B5EF4-FFF2-40B4-BE49-F238E27FC236}">
                      <a16:creationId xmlns:a16="http://schemas.microsoft.com/office/drawing/2014/main" id="{0BC7B9F6-2F80-3749-BA60-5DA1C21AF13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09" name="Freeform 88">
                  <a:extLst>
                    <a:ext uri="{FF2B5EF4-FFF2-40B4-BE49-F238E27FC236}">
                      <a16:creationId xmlns:a16="http://schemas.microsoft.com/office/drawing/2014/main" id="{F44CF3BB-4CA2-F14F-B0C5-A39393BF31D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0" name="Freeform 89">
                  <a:extLst>
                    <a:ext uri="{FF2B5EF4-FFF2-40B4-BE49-F238E27FC236}">
                      <a16:creationId xmlns:a16="http://schemas.microsoft.com/office/drawing/2014/main" id="{59911BBC-81B0-774E-98C2-DBA86D717D1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1" name="Freeform 90">
                  <a:extLst>
                    <a:ext uri="{FF2B5EF4-FFF2-40B4-BE49-F238E27FC236}">
                      <a16:creationId xmlns:a16="http://schemas.microsoft.com/office/drawing/2014/main" id="{FD8E8D91-C378-CC49-9960-7A6FC56894B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2" name="Freeform 91">
                  <a:extLst>
                    <a:ext uri="{FF2B5EF4-FFF2-40B4-BE49-F238E27FC236}">
                      <a16:creationId xmlns:a16="http://schemas.microsoft.com/office/drawing/2014/main" id="{EC4B527F-8C94-8543-B43C-D7F88EE714D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sp>
              <p:nvSpPr>
                <p:cNvPr id="113" name="Freeform 92">
                  <a:extLst>
                    <a:ext uri="{FF2B5EF4-FFF2-40B4-BE49-F238E27FC236}">
                      <a16:creationId xmlns:a16="http://schemas.microsoft.com/office/drawing/2014/main" id="{751EA962-1539-3640-8E1F-508970F184F1}"/>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pitchFamily="18" charset="0"/>
                    <a:ea typeface="方正静蕾简体"/>
                    <a:cs typeface="+mn-ea"/>
                    <a:sym typeface="+mn-lt"/>
                  </a:endParaRPr>
                </a:p>
              </p:txBody>
            </p:sp>
          </p:grpSp>
        </p:grpSp>
        <p:sp>
          <p:nvSpPr>
            <p:cNvPr id="24" name="文本框 49">
              <a:extLst>
                <a:ext uri="{FF2B5EF4-FFF2-40B4-BE49-F238E27FC236}">
                  <a16:creationId xmlns:a16="http://schemas.microsoft.com/office/drawing/2014/main" id="{CE157FCF-78AC-3A40-81ED-DF4A2543DEC1}"/>
                </a:ext>
              </a:extLst>
            </p:cNvPr>
            <p:cNvSpPr txBox="1">
              <a:spLocks noChangeArrowheads="1"/>
            </p:cNvSpPr>
            <p:nvPr/>
          </p:nvSpPr>
          <p:spPr bwMode="auto">
            <a:xfrm>
              <a:off x="7931685" y="1919603"/>
              <a:ext cx="1896126" cy="147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Dòng</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thơ</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nào</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được</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lặp</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lại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trong</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bài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 Theo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em</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việc</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lặp</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lại</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như</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vậy</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có</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tác</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dụng</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gì</a:t>
              </a:r>
              <a:r>
                <a:rPr lang="en-US" altLang="zh-C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 ?</a:t>
              </a:r>
              <a:endParaRPr kumimoji="0" lang="en-US" altLang="zh-CN" sz="320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grpSp>
      <p:pic>
        <p:nvPicPr>
          <p:cNvPr id="114" name="图片 67">
            <a:extLst>
              <a:ext uri="{FF2B5EF4-FFF2-40B4-BE49-F238E27FC236}">
                <a16:creationId xmlns:a16="http://schemas.microsoft.com/office/drawing/2014/main" id="{CF1ECF82-A852-8547-8774-325FF9BEAD55}"/>
              </a:ext>
            </a:extLst>
          </p:cNvPr>
          <p:cNvPicPr>
            <a:picLocks noChangeAspect="1"/>
          </p:cNvPicPr>
          <p:nvPr/>
        </p:nvPicPr>
        <p:blipFill>
          <a:blip r:embed="rId6"/>
          <a:stretch>
            <a:fillRect/>
          </a:stretch>
        </p:blipFill>
        <p:spPr>
          <a:xfrm flipH="1">
            <a:off x="880384" y="1488609"/>
            <a:ext cx="4276909" cy="3298425"/>
          </a:xfrm>
          <a:prstGeom prst="rect">
            <a:avLst/>
          </a:prstGeom>
        </p:spPr>
      </p:pic>
    </p:spTree>
    <p:extLst>
      <p:ext uri="{BB962C8B-B14F-4D97-AF65-F5344CB8AC3E}">
        <p14:creationId xmlns:p14="http://schemas.microsoft.com/office/powerpoint/2010/main" val="142564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53" presetClass="entr" presetSubtype="16" fill="hold" nodeType="withEffect">
                                  <p:stCondLst>
                                    <p:cond delay="25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53" presetClass="entr" presetSubtype="16"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p:cTn id="18" dur="500" fill="hold"/>
                                        <p:tgtEl>
                                          <p:spTgt spid="114"/>
                                        </p:tgtEl>
                                        <p:attrNameLst>
                                          <p:attrName>ppt_w</p:attrName>
                                        </p:attrNameLst>
                                      </p:cBhvr>
                                      <p:tavLst>
                                        <p:tav tm="0">
                                          <p:val>
                                            <p:fltVal val="0"/>
                                          </p:val>
                                        </p:tav>
                                        <p:tav tm="100000">
                                          <p:val>
                                            <p:strVal val="#ppt_w"/>
                                          </p:val>
                                        </p:tav>
                                      </p:tavLst>
                                    </p:anim>
                                    <p:anim calcmode="lin" valueType="num">
                                      <p:cBhvr>
                                        <p:cTn id="19" dur="500" fill="hold"/>
                                        <p:tgtEl>
                                          <p:spTgt spid="114"/>
                                        </p:tgtEl>
                                        <p:attrNameLst>
                                          <p:attrName>ppt_h</p:attrName>
                                        </p:attrNameLst>
                                      </p:cBhvr>
                                      <p:tavLst>
                                        <p:tav tm="0">
                                          <p:val>
                                            <p:fltVal val="0"/>
                                          </p:val>
                                        </p:tav>
                                        <p:tav tm="100000">
                                          <p:val>
                                            <p:strVal val="#ppt_h"/>
                                          </p:val>
                                        </p:tav>
                                      </p:tavLst>
                                    </p:anim>
                                    <p:animEffect transition="in" filter="fade">
                                      <p:cBhvr>
                                        <p:cTn id="2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33</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26" name="TextBox 25">
            <a:extLst>
              <a:ext uri="{FF2B5EF4-FFF2-40B4-BE49-F238E27FC236}">
                <a16:creationId xmlns:a16="http://schemas.microsoft.com/office/drawing/2014/main" id="{89F6CFF0-1341-2740-8E95-0993AFA557A9}"/>
              </a:ext>
            </a:extLst>
          </p:cNvPr>
          <p:cNvSpPr txBox="1"/>
          <p:nvPr/>
        </p:nvSpPr>
        <p:spPr>
          <a:xfrm>
            <a:off x="3213846" y="756647"/>
            <a:ext cx="7682754" cy="4843057"/>
          </a:xfrm>
          <a:prstGeom prst="rect">
            <a:avLst/>
          </a:prstGeom>
          <a:noFill/>
        </p:spPr>
        <p:txBody>
          <a:bodyPr wrap="square" rtlCol="0">
            <a:spAutoFit/>
          </a:bodyPr>
          <a:lstStyle/>
          <a:p>
            <a:pPr marL="457200" indent="-457200">
              <a:lnSpc>
                <a:spcPct val="150000"/>
              </a:lnSpc>
              <a:buFont typeface="Wingdings" pitchFamily="2" charset="2"/>
              <a:buChar char="ü"/>
            </a:pPr>
            <a:r>
              <a:rPr lang="vi-VN" sz="3500" b="1" dirty="0">
                <a:latin typeface="Times New Roman" panose="02020603050405020304" pitchFamily="18" charset="0"/>
                <a:cs typeface="Times New Roman" panose="02020603050405020304" pitchFamily="18" charset="0"/>
              </a:rPr>
              <a:t>Dòng thơ lặp lại:</a:t>
            </a:r>
            <a:r>
              <a:rPr lang="vi-VN" sz="3500" i="1" dirty="0">
                <a:latin typeface="Times New Roman" panose="02020603050405020304" pitchFamily="18" charset="0"/>
                <a:cs typeface="Times New Roman" panose="02020603050405020304" pitchFamily="18" charset="0"/>
              </a:rPr>
              <a:t> “triu…uýt…huýt…tu   hìu” (2 lần)</a:t>
            </a:r>
            <a:endParaRPr lang="vi-VN" sz="3500"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itchFamily="2" charset="2"/>
              <a:buChar char="ü"/>
            </a:pPr>
            <a:r>
              <a:rPr lang="vi-VN" sz="3500" b="1" dirty="0">
                <a:latin typeface="Times New Roman" panose="02020603050405020304" pitchFamily="18" charset="0"/>
                <a:cs typeface="Times New Roman" panose="02020603050405020304" pitchFamily="18" charset="0"/>
              </a:rPr>
              <a:t>Điệp ngữ:</a:t>
            </a:r>
            <a:r>
              <a:rPr lang="vi-VN" sz="3500" dirty="0">
                <a:latin typeface="Times New Roman" panose="02020603050405020304" pitchFamily="18" charset="0"/>
                <a:cs typeface="Times New Roman" panose="02020603050405020304" pitchFamily="18" charset="0"/>
              </a:rPr>
              <a:t> Nhấn mạnh âm thanh của tiếng chim chào mào hót. Tiếng chim vang lên từ trên cành cây cao hót, vang lên ngay trong tâm hồn nhà thơ</a:t>
            </a:r>
            <a:endParaRPr lang="en-VN" sz="3500" b="1" dirty="0">
              <a:latin typeface="Times New Roman" panose="02020603050405020304" pitchFamily="18" charset="0"/>
              <a:cs typeface="Times New Roman" panose="02020603050405020304" pitchFamily="18" charset="0"/>
            </a:endParaRPr>
          </a:p>
        </p:txBody>
      </p:sp>
      <p:pic>
        <p:nvPicPr>
          <p:cNvPr id="7170" name="Picture 2" descr="hình ảnh chim chào mào | hình chim chào mào | ảnh chim chào mào | clipart chim  chào mào | Clipart cho học tập | Clipart cho dạy học | thư">
            <a:extLst>
              <a:ext uri="{FF2B5EF4-FFF2-40B4-BE49-F238E27FC236}">
                <a16:creationId xmlns:a16="http://schemas.microsoft.com/office/drawing/2014/main" id="{70581ED9-9566-F84C-B304-123DDCBF5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8" y="966561"/>
            <a:ext cx="3671046" cy="36423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checkerboard(across)">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checkerboard(across)">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9">
            <a:extLst>
              <a:ext uri="{FF2B5EF4-FFF2-40B4-BE49-F238E27FC236}">
                <a16:creationId xmlns:a16="http://schemas.microsoft.com/office/drawing/2014/main" id="{A4EFE6F4-345E-E162-B058-765F5C9E6EA8}"/>
              </a:ext>
            </a:extLst>
          </p:cNvPr>
          <p:cNvSpPr txBox="1">
            <a:spLocks noGrp="1" noChangeArrowheads="1"/>
          </p:cNvSpPr>
          <p:nvPr>
            <p:ph idx="1"/>
          </p:nvPr>
        </p:nvSpPr>
        <p:spPr bwMode="auto">
          <a:xfrm>
            <a:off x="838200" y="660211"/>
            <a:ext cx="10515600" cy="60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vi-VN" altLang="zh-CN" sz="3600" i="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Khái quát lại nội dung của văn bản</a:t>
            </a:r>
            <a:r>
              <a:rPr lang="en-US" altLang="zh-CN" sz="3600" i="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a:t>
            </a:r>
            <a:endParaRPr lang="vi-VN" altLang="zh-CN" sz="3600" i="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endParaRPr>
          </a:p>
          <a:p>
            <a:pPr marL="0" lvl="0" indent="0" algn="just" defTabSz="1218565">
              <a:lnSpc>
                <a:spcPct val="114000"/>
              </a:lnSpc>
              <a:spcBef>
                <a:spcPts val="0"/>
              </a:spcBef>
              <a:buNone/>
              <a:defRPr/>
            </a:pPr>
            <a:r>
              <a:rPr lang="vi-VN" sz="4000">
                <a:latin typeface="+mj-lt"/>
              </a:rPr>
              <a:t>	Bài thơ "Con chào mào" thể hiện sự rung động trước vẻ đẹp tự nhiên, ước muốn chiếm hữu cái đẹp, nhưng cuối cùng nhận ra và tôn trọng tự do của tự nhiên</a:t>
            </a:r>
            <a:r>
              <a:rPr lang="vi-VN" sz="3200">
                <a:latin typeface="+mj-lt"/>
              </a:rPr>
              <a:t>. </a:t>
            </a:r>
            <a:r>
              <a:rPr lang="vi-VN" sz="3600">
                <a:latin typeface="+mj-lt"/>
              </a:rPr>
              <a:t>Nội dung chính xoay quanh tâm trạng của nhân vật "tôi" khi nghe tiếng chim chào mào, mong muốn giữ chim lại bên mình nhưng rồi lại buông bỏ để nó được sống tự do, từ đó khám phá cách yêu và trân trọng thiên nhiên bằng trái tim thay vì sự chiếm hữu. </a:t>
            </a:r>
            <a:endParaRPr kumimoji="0" lang="en-US" altLang="zh-CN" sz="4000" i="1"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sym typeface="+mn-lt"/>
            </a:endParaRPr>
          </a:p>
        </p:txBody>
      </p:sp>
    </p:spTree>
    <p:extLst>
      <p:ext uri="{BB962C8B-B14F-4D97-AF65-F5344CB8AC3E}">
        <p14:creationId xmlns:p14="http://schemas.microsoft.com/office/powerpoint/2010/main" val="796859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6" name="日期占位符 45"/>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47" name="页脚占位符 46"/>
          <p:cNvSpPr>
            <a:spLocks noGrp="1"/>
          </p:cNvSpPr>
          <p:nvPr>
            <p:ph type="ftr" sz="quarter" idx="11"/>
          </p:nvPr>
        </p:nvSpPr>
        <p:spPr>
          <a:xfrm>
            <a:off x="4038600" y="6244590"/>
            <a:ext cx="4114800" cy="365125"/>
          </a:xfrm>
        </p:spPr>
        <p:txBody>
          <a:bodyPr/>
          <a:lstStyle/>
          <a:p>
            <a:endParaRPr lang="zh-CN" altLang="en-US"/>
          </a:p>
        </p:txBody>
      </p:sp>
      <p:sp>
        <p:nvSpPr>
          <p:cNvPr id="48" name="灯片编号占位符 47"/>
          <p:cNvSpPr>
            <a:spLocks noGrp="1"/>
          </p:cNvSpPr>
          <p:nvPr>
            <p:ph type="sldNum" sz="quarter" idx="12"/>
          </p:nvPr>
        </p:nvSpPr>
        <p:spPr/>
        <p:txBody>
          <a:bodyPr/>
          <a:lstStyle/>
          <a:p>
            <a:fld id="{0C913308-F349-4B6D-A68A-DD1791B4A57B}" type="slidenum">
              <a:rPr lang="zh-CN" altLang="en-US" smtClean="0"/>
              <a:t>35</a:t>
            </a:fld>
            <a:endParaRPr lang="zh-CN" altLang="en-US"/>
          </a:p>
        </p:txBody>
      </p:sp>
      <p:pic>
        <p:nvPicPr>
          <p:cNvPr id="69" name="图片 68"/>
          <p:cNvPicPr>
            <a:picLocks noChangeAspect="1"/>
          </p:cNvPicPr>
          <p:nvPr/>
        </p:nvPicPr>
        <p:blipFill>
          <a:blip r:embed="rId4"/>
          <a:stretch>
            <a:fillRect/>
          </a:stretch>
        </p:blipFill>
        <p:spPr>
          <a:xfrm>
            <a:off x="6096000" y="-1644562"/>
            <a:ext cx="1255885" cy="1024217"/>
          </a:xfrm>
          <a:prstGeom prst="rect">
            <a:avLst/>
          </a:prstGeom>
        </p:spPr>
      </p:pic>
      <p:pic>
        <p:nvPicPr>
          <p:cNvPr id="70" name="图片 69"/>
          <p:cNvPicPr>
            <a:picLocks noChangeAspect="1"/>
          </p:cNvPicPr>
          <p:nvPr/>
        </p:nvPicPr>
        <p:blipFill>
          <a:blip r:embed="rId5"/>
          <a:stretch>
            <a:fillRect/>
          </a:stretch>
        </p:blipFill>
        <p:spPr>
          <a:xfrm>
            <a:off x="8306189" y="-1611664"/>
            <a:ext cx="1188823" cy="1012024"/>
          </a:xfrm>
          <a:prstGeom prst="rect">
            <a:avLst/>
          </a:prstGeom>
        </p:spPr>
      </p:pic>
      <p:sp>
        <p:nvSpPr>
          <p:cNvPr id="27" name="矩形 3">
            <a:extLst>
              <a:ext uri="{FF2B5EF4-FFF2-40B4-BE49-F238E27FC236}">
                <a16:creationId xmlns:a16="http://schemas.microsoft.com/office/drawing/2014/main" id="{7929C8A0-C5B9-0445-8781-8EC2D39B930B}"/>
              </a:ext>
            </a:extLst>
          </p:cNvPr>
          <p:cNvSpPr/>
          <p:nvPr/>
        </p:nvSpPr>
        <p:spPr>
          <a:xfrm>
            <a:off x="2750072" y="2594984"/>
            <a:ext cx="6691856" cy="861774"/>
          </a:xfrm>
          <a:prstGeom prst="rect">
            <a:avLst/>
          </a:prstGeom>
        </p:spPr>
        <p:txBody>
          <a:bodyPr wrap="square">
            <a:spAutoFit/>
          </a:bodyPr>
          <a:lstStyle/>
          <a:p>
            <a:pPr algn="ctr"/>
            <a:r>
              <a:rPr lang="vi-VN" altLang="zh-CN" sz="5000" b="1" dirty="0">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LUYỆN TẬP</a:t>
            </a:r>
            <a:endParaRPr lang="zh-CN" altLang="en-US" sz="5000" b="1" dirty="0">
              <a:ln>
                <a:solidFill>
                  <a:schemeClr val="bg1"/>
                </a:solidFill>
              </a:ln>
              <a:solidFill>
                <a:srgbClr val="009193"/>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500" fill="hold"/>
                                        <p:tgtEl>
                                          <p:spTgt spid="70"/>
                                        </p:tgtEl>
                                        <p:attrNameLst>
                                          <p:attrName>ppt_w</p:attrName>
                                        </p:attrNameLst>
                                      </p:cBhvr>
                                      <p:tavLst>
                                        <p:tav tm="0">
                                          <p:val>
                                            <p:fltVal val="0"/>
                                          </p:val>
                                        </p:tav>
                                        <p:tav tm="100000">
                                          <p:val>
                                            <p:strVal val="#ppt_w"/>
                                          </p:val>
                                        </p:tav>
                                      </p:tavLst>
                                    </p:anim>
                                    <p:anim calcmode="lin" valueType="num">
                                      <p:cBhvr>
                                        <p:cTn id="13" dur="500" fill="hold"/>
                                        <p:tgtEl>
                                          <p:spTgt spid="70"/>
                                        </p:tgtEl>
                                        <p:attrNameLst>
                                          <p:attrName>ppt_h</p:attrName>
                                        </p:attrNameLst>
                                      </p:cBhvr>
                                      <p:tavLst>
                                        <p:tav tm="0">
                                          <p:val>
                                            <p:fltVal val="0"/>
                                          </p:val>
                                        </p:tav>
                                        <p:tav tm="100000">
                                          <p:val>
                                            <p:strVal val="#ppt_h"/>
                                          </p:val>
                                        </p:tav>
                                      </p:tavLst>
                                    </p:anim>
                                    <p:animEffect transition="in" filter="fade">
                                      <p:cBhvr>
                                        <p:cTn id="14" dur="500"/>
                                        <p:tgtEl>
                                          <p:spTgt spid="7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36</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478971" y="1847588"/>
            <a:ext cx="3644328" cy="4508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5E1C58BE-C260-C746-8084-0F0DE26AF250}"/>
              </a:ext>
            </a:extLst>
          </p:cNvPr>
          <p:cNvGraphicFramePr>
            <a:graphicFrameLocks noGrp="1"/>
          </p:cNvGraphicFramePr>
          <p:nvPr>
            <p:extLst>
              <p:ext uri="{D42A27DB-BD31-4B8C-83A1-F6EECF244321}">
                <p14:modId xmlns:p14="http://schemas.microsoft.com/office/powerpoint/2010/main" val="2540381304"/>
              </p:ext>
            </p:extLst>
          </p:nvPr>
        </p:nvGraphicFramePr>
        <p:xfrm>
          <a:off x="4123299" y="977041"/>
          <a:ext cx="7690338" cy="3653802"/>
        </p:xfrm>
        <a:graphic>
          <a:graphicData uri="http://schemas.openxmlformats.org/drawingml/2006/table">
            <a:tbl>
              <a:tblPr firstRow="1" bandRow="1">
                <a:tableStyleId>{21E4AEA4-8DFA-4A89-87EB-49C32662AFE0}</a:tableStyleId>
              </a:tblPr>
              <a:tblGrid>
                <a:gridCol w="3845169">
                  <a:extLst>
                    <a:ext uri="{9D8B030D-6E8A-4147-A177-3AD203B41FA5}">
                      <a16:colId xmlns:a16="http://schemas.microsoft.com/office/drawing/2014/main" val="3353027662"/>
                    </a:ext>
                  </a:extLst>
                </a:gridCol>
                <a:gridCol w="3845169">
                  <a:extLst>
                    <a:ext uri="{9D8B030D-6E8A-4147-A177-3AD203B41FA5}">
                      <a16:colId xmlns:a16="http://schemas.microsoft.com/office/drawing/2014/main" val="4079215316"/>
                    </a:ext>
                  </a:extLst>
                </a:gridCol>
              </a:tblGrid>
              <a:tr h="1123962">
                <a:tc>
                  <a:txBody>
                    <a:bodyPr/>
                    <a:lstStyle/>
                    <a:p>
                      <a:pPr algn="ctr"/>
                      <a:r>
                        <a:rPr lang="en-VN" sz="3200" dirty="0">
                          <a:solidFill>
                            <a:schemeClr val="bg1"/>
                          </a:solidFill>
                          <a:latin typeface="Times New Roman" panose="02020603050405020304" pitchFamily="18" charset="0"/>
                          <a:cs typeface="Times New Roman" panose="02020603050405020304" pitchFamily="18" charset="0"/>
                        </a:rPr>
                        <a:t>Những điều em nhận biết và làm được</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6">
                        <a:lumMod val="75000"/>
                      </a:schemeClr>
                    </a:solidFill>
                  </a:tcPr>
                </a:tc>
                <a:tc>
                  <a:txBody>
                    <a:bodyPr/>
                    <a:lstStyle/>
                    <a:p>
                      <a:pPr algn="ctr"/>
                      <a:r>
                        <a:rPr lang="en-VN" sz="3200" dirty="0">
                          <a:solidFill>
                            <a:schemeClr val="bg1"/>
                          </a:solidFill>
                          <a:latin typeface="Times New Roman" panose="02020603050405020304" pitchFamily="18" charset="0"/>
                          <a:cs typeface="Times New Roman" panose="02020603050405020304" pitchFamily="18" charset="0"/>
                        </a:rPr>
                        <a:t>Những điều em còn băn khoăn</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667250629"/>
                  </a:ext>
                </a:extLst>
              </a:tr>
              <a:tr h="2176539">
                <a:tc>
                  <a:txBody>
                    <a:bodyPr/>
                    <a:lstStyle/>
                    <a:p>
                      <a:pPr algn="ctr"/>
                      <a:endParaRPr lang="en-VN" sz="32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endParaRPr lang="en-VN" sz="32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endParaRPr lang="en-VN" sz="32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endParaRPr lang="en-VN" sz="32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endParaRPr lang="en-VN" sz="3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a:endParaRPr lang="en-VN" sz="3200"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378393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0-#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37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0" name="Hexagon 9">
            <a:extLst>
              <a:ext uri="{FF2B5EF4-FFF2-40B4-BE49-F238E27FC236}">
                <a16:creationId xmlns:a16="http://schemas.microsoft.com/office/drawing/2014/main" id="{79ED5EEA-AF96-5648-BF23-B99E244AACE9}"/>
              </a:ext>
            </a:extLst>
          </p:cNvPr>
          <p:cNvSpPr/>
          <p:nvPr/>
        </p:nvSpPr>
        <p:spPr>
          <a:xfrm>
            <a:off x="561578" y="825044"/>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500" b="1" dirty="0">
                <a:solidFill>
                  <a:schemeClr val="bg1"/>
                </a:solidFill>
                <a:latin typeface="Times New Roman" panose="02020603050405020304" pitchFamily="18" charset="0"/>
                <a:cs typeface="Times New Roman" panose="02020603050405020304" pitchFamily="18" charset="0"/>
              </a:rPr>
              <a:t>B</a:t>
            </a:r>
            <a:r>
              <a:rPr lang="en-VN" sz="4500" b="1" dirty="0">
                <a:solidFill>
                  <a:schemeClr val="bg1"/>
                </a:solidFill>
                <a:latin typeface="Times New Roman" panose="02020603050405020304" pitchFamily="18" charset="0"/>
                <a:cs typeface="Times New Roman" panose="02020603050405020304" pitchFamily="18" charset="0"/>
              </a:rPr>
              <a:t>ài thơ “Con chào mào” được viết theo phương thức biểu đạt nào?</a:t>
            </a:r>
          </a:p>
        </p:txBody>
      </p:sp>
      <p:sp>
        <p:nvSpPr>
          <p:cNvPr id="11" name="TextBox 10">
            <a:extLst>
              <a:ext uri="{FF2B5EF4-FFF2-40B4-BE49-F238E27FC236}">
                <a16:creationId xmlns:a16="http://schemas.microsoft.com/office/drawing/2014/main" id="{B3336B04-A6E1-3746-B716-945490018AEF}"/>
              </a:ext>
            </a:extLst>
          </p:cNvPr>
          <p:cNvSpPr txBox="1"/>
          <p:nvPr/>
        </p:nvSpPr>
        <p:spPr>
          <a:xfrm>
            <a:off x="838200" y="3121079"/>
            <a:ext cx="3362739"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Tự sự</a:t>
            </a:r>
          </a:p>
        </p:txBody>
      </p:sp>
      <p:sp>
        <p:nvSpPr>
          <p:cNvPr id="12" name="TextBox 11">
            <a:extLst>
              <a:ext uri="{FF2B5EF4-FFF2-40B4-BE49-F238E27FC236}">
                <a16:creationId xmlns:a16="http://schemas.microsoft.com/office/drawing/2014/main" id="{C3B30D6A-0D0C-844E-8239-0A46669AE145}"/>
              </a:ext>
            </a:extLst>
          </p:cNvPr>
          <p:cNvSpPr txBox="1"/>
          <p:nvPr/>
        </p:nvSpPr>
        <p:spPr>
          <a:xfrm>
            <a:off x="838200" y="4383349"/>
            <a:ext cx="3362739"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Biểu cảm</a:t>
            </a:r>
          </a:p>
        </p:txBody>
      </p:sp>
      <p:sp>
        <p:nvSpPr>
          <p:cNvPr id="14" name="TextBox 13">
            <a:extLst>
              <a:ext uri="{FF2B5EF4-FFF2-40B4-BE49-F238E27FC236}">
                <a16:creationId xmlns:a16="http://schemas.microsoft.com/office/drawing/2014/main" id="{3436B7A2-DFC2-9449-B9ED-F13A1E6EA56F}"/>
              </a:ext>
            </a:extLst>
          </p:cNvPr>
          <p:cNvSpPr txBox="1"/>
          <p:nvPr/>
        </p:nvSpPr>
        <p:spPr>
          <a:xfrm>
            <a:off x="5291404" y="3121079"/>
            <a:ext cx="69005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a:t>
            </a:r>
            <a:r>
              <a:rPr lang="en-US" sz="3500" dirty="0">
                <a:latin typeface="Times New Roman" panose="02020603050405020304" pitchFamily="18" charset="0"/>
                <a:cs typeface="Times New Roman" panose="02020603050405020304" pitchFamily="18" charset="0"/>
              </a:rPr>
              <a:t>N</a:t>
            </a:r>
            <a:r>
              <a:rPr lang="en-VN" sz="3500" dirty="0">
                <a:latin typeface="Times New Roman" panose="02020603050405020304" pitchFamily="18" charset="0"/>
                <a:cs typeface="Times New Roman" panose="02020603050405020304" pitchFamily="18" charset="0"/>
              </a:rPr>
              <a:t>ghị luận kết hợp với biểu cảm</a:t>
            </a:r>
          </a:p>
        </p:txBody>
      </p:sp>
      <p:sp>
        <p:nvSpPr>
          <p:cNvPr id="15" name="TextBox 14">
            <a:extLst>
              <a:ext uri="{FF2B5EF4-FFF2-40B4-BE49-F238E27FC236}">
                <a16:creationId xmlns:a16="http://schemas.microsoft.com/office/drawing/2014/main" id="{F6C47909-6F5F-EE4D-A1A0-D0AEEA709131}"/>
              </a:ext>
            </a:extLst>
          </p:cNvPr>
          <p:cNvSpPr txBox="1"/>
          <p:nvPr/>
        </p:nvSpPr>
        <p:spPr>
          <a:xfrm>
            <a:off x="5291404" y="4383349"/>
            <a:ext cx="69005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Miêu tả kết hợp với tự sự</a:t>
            </a:r>
          </a:p>
        </p:txBody>
      </p:sp>
    </p:spTree>
    <p:extLst>
      <p:ext uri="{BB962C8B-B14F-4D97-AF65-F5344CB8AC3E}">
        <p14:creationId xmlns:p14="http://schemas.microsoft.com/office/powerpoint/2010/main" val="1193671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38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0" name="Hexagon 9">
            <a:extLst>
              <a:ext uri="{FF2B5EF4-FFF2-40B4-BE49-F238E27FC236}">
                <a16:creationId xmlns:a16="http://schemas.microsoft.com/office/drawing/2014/main" id="{79ED5EEA-AF96-5648-BF23-B99E244AACE9}"/>
              </a:ext>
            </a:extLst>
          </p:cNvPr>
          <p:cNvSpPr/>
          <p:nvPr/>
        </p:nvSpPr>
        <p:spPr>
          <a:xfrm>
            <a:off x="561578" y="825044"/>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500" b="1" dirty="0">
                <a:solidFill>
                  <a:schemeClr val="bg1"/>
                </a:solidFill>
                <a:latin typeface="Times New Roman" panose="02020603050405020304" pitchFamily="18" charset="0"/>
                <a:cs typeface="Times New Roman" panose="02020603050405020304" pitchFamily="18" charset="0"/>
              </a:rPr>
              <a:t>B</a:t>
            </a:r>
            <a:r>
              <a:rPr lang="en-VN" sz="4500" b="1" dirty="0">
                <a:solidFill>
                  <a:schemeClr val="bg1"/>
                </a:solidFill>
                <a:latin typeface="Times New Roman" panose="02020603050405020304" pitchFamily="18" charset="0"/>
                <a:cs typeface="Times New Roman" panose="02020603050405020304" pitchFamily="18" charset="0"/>
              </a:rPr>
              <a:t>ài thơ “Con chào mào” được viết theo thể thơ nào ?</a:t>
            </a:r>
          </a:p>
        </p:txBody>
      </p:sp>
      <p:sp>
        <p:nvSpPr>
          <p:cNvPr id="11" name="TextBox 10">
            <a:extLst>
              <a:ext uri="{FF2B5EF4-FFF2-40B4-BE49-F238E27FC236}">
                <a16:creationId xmlns:a16="http://schemas.microsoft.com/office/drawing/2014/main" id="{B3336B04-A6E1-3746-B716-945490018AEF}"/>
              </a:ext>
            </a:extLst>
          </p:cNvPr>
          <p:cNvSpPr txBox="1"/>
          <p:nvPr/>
        </p:nvSpPr>
        <p:spPr>
          <a:xfrm>
            <a:off x="2536372" y="3121079"/>
            <a:ext cx="3362739"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Tự do</a:t>
            </a:r>
          </a:p>
        </p:txBody>
      </p:sp>
      <p:sp>
        <p:nvSpPr>
          <p:cNvPr id="12" name="TextBox 11">
            <a:extLst>
              <a:ext uri="{FF2B5EF4-FFF2-40B4-BE49-F238E27FC236}">
                <a16:creationId xmlns:a16="http://schemas.microsoft.com/office/drawing/2014/main" id="{C3B30D6A-0D0C-844E-8239-0A46669AE145}"/>
              </a:ext>
            </a:extLst>
          </p:cNvPr>
          <p:cNvSpPr txBox="1"/>
          <p:nvPr/>
        </p:nvSpPr>
        <p:spPr>
          <a:xfrm>
            <a:off x="2536372" y="4383349"/>
            <a:ext cx="3362739"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Lục bát</a:t>
            </a:r>
          </a:p>
        </p:txBody>
      </p:sp>
      <p:sp>
        <p:nvSpPr>
          <p:cNvPr id="14" name="TextBox 13">
            <a:extLst>
              <a:ext uri="{FF2B5EF4-FFF2-40B4-BE49-F238E27FC236}">
                <a16:creationId xmlns:a16="http://schemas.microsoft.com/office/drawing/2014/main" id="{3436B7A2-DFC2-9449-B9ED-F13A1E6EA56F}"/>
              </a:ext>
            </a:extLst>
          </p:cNvPr>
          <p:cNvSpPr txBox="1"/>
          <p:nvPr/>
        </p:nvSpPr>
        <p:spPr>
          <a:xfrm>
            <a:off x="6989576" y="3121079"/>
            <a:ext cx="69005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a:t>
            </a:r>
            <a:r>
              <a:rPr lang="vi-VN" sz="3500" dirty="0">
                <a:latin typeface="Times New Roman" panose="02020603050405020304" pitchFamily="18" charset="0"/>
                <a:cs typeface="Times New Roman" panose="02020603050405020304" pitchFamily="18" charset="0"/>
              </a:rPr>
              <a:t>Bốn chữ</a:t>
            </a:r>
            <a:endParaRPr lang="en-VN" sz="35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6C47909-6F5F-EE4D-A1A0-D0AEEA709131}"/>
              </a:ext>
            </a:extLst>
          </p:cNvPr>
          <p:cNvSpPr txBox="1"/>
          <p:nvPr/>
        </p:nvSpPr>
        <p:spPr>
          <a:xfrm>
            <a:off x="6989576" y="4383349"/>
            <a:ext cx="69005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Năm chữ</a:t>
            </a:r>
          </a:p>
        </p:txBody>
      </p:sp>
    </p:spTree>
    <p:extLst>
      <p:ext uri="{BB962C8B-B14F-4D97-AF65-F5344CB8AC3E}">
        <p14:creationId xmlns:p14="http://schemas.microsoft.com/office/powerpoint/2010/main" val="799914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39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0" name="Hexagon 9">
            <a:extLst>
              <a:ext uri="{FF2B5EF4-FFF2-40B4-BE49-F238E27FC236}">
                <a16:creationId xmlns:a16="http://schemas.microsoft.com/office/drawing/2014/main" id="{79ED5EEA-AF96-5648-BF23-B99E244AACE9}"/>
              </a:ext>
            </a:extLst>
          </p:cNvPr>
          <p:cNvSpPr/>
          <p:nvPr/>
        </p:nvSpPr>
        <p:spPr>
          <a:xfrm>
            <a:off x="561578" y="825044"/>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200" b="1" dirty="0">
                <a:solidFill>
                  <a:schemeClr val="bg1"/>
                </a:solidFill>
                <a:latin typeface="Times New Roman" panose="02020603050405020304" pitchFamily="18" charset="0"/>
                <a:cs typeface="Times New Roman" panose="02020603050405020304" pitchFamily="18" charset="0"/>
              </a:rPr>
              <a:t>Con chào mào trong bài thơ “Con chào mào” được miêu tả như thế nào ?</a:t>
            </a:r>
            <a:endParaRPr lang="en-VN" sz="42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336B04-A6E1-3746-B716-945490018AEF}"/>
              </a:ext>
            </a:extLst>
          </p:cNvPr>
          <p:cNvSpPr txBox="1"/>
          <p:nvPr/>
        </p:nvSpPr>
        <p:spPr>
          <a:xfrm>
            <a:off x="838200" y="3121079"/>
            <a:ext cx="442852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Đốm trắng, mũ vàng</a:t>
            </a:r>
          </a:p>
        </p:txBody>
      </p:sp>
      <p:sp>
        <p:nvSpPr>
          <p:cNvPr id="12" name="TextBox 11">
            <a:extLst>
              <a:ext uri="{FF2B5EF4-FFF2-40B4-BE49-F238E27FC236}">
                <a16:creationId xmlns:a16="http://schemas.microsoft.com/office/drawing/2014/main" id="{C3B30D6A-0D0C-844E-8239-0A46669AE145}"/>
              </a:ext>
            </a:extLst>
          </p:cNvPr>
          <p:cNvSpPr txBox="1"/>
          <p:nvPr/>
        </p:nvSpPr>
        <p:spPr>
          <a:xfrm>
            <a:off x="838200" y="4383349"/>
            <a:ext cx="442852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Đốm trắng, mũ đỏ</a:t>
            </a:r>
          </a:p>
        </p:txBody>
      </p:sp>
      <p:sp>
        <p:nvSpPr>
          <p:cNvPr id="14" name="TextBox 13">
            <a:extLst>
              <a:ext uri="{FF2B5EF4-FFF2-40B4-BE49-F238E27FC236}">
                <a16:creationId xmlns:a16="http://schemas.microsoft.com/office/drawing/2014/main" id="{3436B7A2-DFC2-9449-B9ED-F13A1E6EA56F}"/>
              </a:ext>
            </a:extLst>
          </p:cNvPr>
          <p:cNvSpPr txBox="1"/>
          <p:nvPr/>
        </p:nvSpPr>
        <p:spPr>
          <a:xfrm>
            <a:off x="5291404" y="3121079"/>
            <a:ext cx="69005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a:t>
            </a:r>
            <a:r>
              <a:rPr lang="vi-VN" sz="3500" dirty="0">
                <a:latin typeface="Times New Roman" panose="02020603050405020304" pitchFamily="18" charset="0"/>
                <a:cs typeface="Times New Roman" panose="02020603050405020304" pitchFamily="18" charset="0"/>
              </a:rPr>
              <a:t>Đốm đỏ, mũ xanh</a:t>
            </a:r>
            <a:endParaRPr lang="en-VN" sz="35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6C47909-6F5F-EE4D-A1A0-D0AEEA709131}"/>
              </a:ext>
            </a:extLst>
          </p:cNvPr>
          <p:cNvSpPr txBox="1"/>
          <p:nvPr/>
        </p:nvSpPr>
        <p:spPr>
          <a:xfrm>
            <a:off x="5291404" y="4383349"/>
            <a:ext cx="69005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Đốm vàng, mũ xanh</a:t>
            </a:r>
          </a:p>
        </p:txBody>
      </p:sp>
    </p:spTree>
    <p:extLst>
      <p:ext uri="{BB962C8B-B14F-4D97-AF65-F5344CB8AC3E}">
        <p14:creationId xmlns:p14="http://schemas.microsoft.com/office/powerpoint/2010/main" val="2504527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4</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D2CEFABC-AC3D-C340-BEAC-B483B411E848}"/>
              </a:ext>
            </a:extLst>
          </p:cNvPr>
          <p:cNvPicPr>
            <a:picLocks noChangeAspect="1"/>
          </p:cNvPicPr>
          <p:nvPr/>
        </p:nvPicPr>
        <p:blipFill rotWithShape="1">
          <a:blip r:embed="rId12">
            <a:extLst>
              <a:ext uri="{28A0092B-C50C-407E-A947-70E740481C1C}">
                <a14:useLocalDpi xmlns:a14="http://schemas.microsoft.com/office/drawing/2010/main" val="0"/>
              </a:ext>
            </a:extLst>
          </a:blip>
          <a:srcRect l="9673" r="9236"/>
          <a:stretch/>
        </p:blipFill>
        <p:spPr>
          <a:xfrm>
            <a:off x="913501" y="559151"/>
            <a:ext cx="9798738" cy="5577030"/>
          </a:xfrm>
          <a:prstGeom prst="rect">
            <a:avLst/>
          </a:prstGeom>
        </p:spPr>
      </p:pic>
      <p:pic>
        <p:nvPicPr>
          <p:cNvPr id="11" name="Picture 10" descr="A group of penguins&#10;&#10;Description automatically generated">
            <a:extLst>
              <a:ext uri="{FF2B5EF4-FFF2-40B4-BE49-F238E27FC236}">
                <a16:creationId xmlns:a16="http://schemas.microsoft.com/office/drawing/2014/main" id="{34216055-C408-304D-BE4A-163B9271B099}"/>
              </a:ext>
            </a:extLst>
          </p:cNvPr>
          <p:cNvPicPr>
            <a:picLocks noChangeAspect="1"/>
          </p:cNvPicPr>
          <p:nvPr/>
        </p:nvPicPr>
        <p:blipFill rotWithShape="1">
          <a:blip r:embed="rId13">
            <a:extLst>
              <a:ext uri="{28A0092B-C50C-407E-A947-70E740481C1C}">
                <a14:useLocalDpi xmlns:a14="http://schemas.microsoft.com/office/drawing/2010/main" val="0"/>
              </a:ext>
            </a:extLst>
          </a:blip>
          <a:srcRect l="9379" r="9379"/>
          <a:stretch/>
        </p:blipFill>
        <p:spPr>
          <a:xfrm>
            <a:off x="919817" y="549003"/>
            <a:ext cx="10121021" cy="5749846"/>
          </a:xfrm>
          <a:prstGeom prst="rect">
            <a:avLst/>
          </a:prstGeom>
        </p:spPr>
      </p:pic>
    </p:spTree>
    <p:extLst>
      <p:ext uri="{BB962C8B-B14F-4D97-AF65-F5344CB8AC3E}">
        <p14:creationId xmlns:p14="http://schemas.microsoft.com/office/powerpoint/2010/main" val="2453987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40</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0" name="Hexagon 9">
            <a:extLst>
              <a:ext uri="{FF2B5EF4-FFF2-40B4-BE49-F238E27FC236}">
                <a16:creationId xmlns:a16="http://schemas.microsoft.com/office/drawing/2014/main" id="{79ED5EEA-AF96-5648-BF23-B99E244AACE9}"/>
              </a:ext>
            </a:extLst>
          </p:cNvPr>
          <p:cNvSpPr/>
          <p:nvPr/>
        </p:nvSpPr>
        <p:spPr>
          <a:xfrm>
            <a:off x="561578" y="825044"/>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500" b="1" dirty="0">
                <a:solidFill>
                  <a:schemeClr val="bg1"/>
                </a:solidFill>
                <a:latin typeface="Times New Roman" panose="02020603050405020304" pitchFamily="18" charset="0"/>
                <a:cs typeface="Times New Roman" panose="02020603050405020304" pitchFamily="18" charset="0"/>
              </a:rPr>
              <a:t>Câu thơ “triu…uýt…huýt…tu hìu” trong bài thơ “Con chào mào” được lặp lại mấy lần ?</a:t>
            </a:r>
            <a:endParaRPr lang="en-VN" sz="35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336B04-A6E1-3746-B716-945490018AEF}"/>
              </a:ext>
            </a:extLst>
          </p:cNvPr>
          <p:cNvSpPr txBox="1"/>
          <p:nvPr/>
        </p:nvSpPr>
        <p:spPr>
          <a:xfrm>
            <a:off x="2775857" y="3121079"/>
            <a:ext cx="442852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Hai lần</a:t>
            </a:r>
          </a:p>
        </p:txBody>
      </p:sp>
      <p:sp>
        <p:nvSpPr>
          <p:cNvPr id="12" name="TextBox 11">
            <a:extLst>
              <a:ext uri="{FF2B5EF4-FFF2-40B4-BE49-F238E27FC236}">
                <a16:creationId xmlns:a16="http://schemas.microsoft.com/office/drawing/2014/main" id="{C3B30D6A-0D0C-844E-8239-0A46669AE145}"/>
              </a:ext>
            </a:extLst>
          </p:cNvPr>
          <p:cNvSpPr txBox="1"/>
          <p:nvPr/>
        </p:nvSpPr>
        <p:spPr>
          <a:xfrm>
            <a:off x="2775857" y="4383349"/>
            <a:ext cx="442852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Bốn lần</a:t>
            </a:r>
          </a:p>
        </p:txBody>
      </p:sp>
      <p:sp>
        <p:nvSpPr>
          <p:cNvPr id="14" name="TextBox 13">
            <a:extLst>
              <a:ext uri="{FF2B5EF4-FFF2-40B4-BE49-F238E27FC236}">
                <a16:creationId xmlns:a16="http://schemas.microsoft.com/office/drawing/2014/main" id="{3436B7A2-DFC2-9449-B9ED-F13A1E6EA56F}"/>
              </a:ext>
            </a:extLst>
          </p:cNvPr>
          <p:cNvSpPr txBox="1"/>
          <p:nvPr/>
        </p:nvSpPr>
        <p:spPr>
          <a:xfrm>
            <a:off x="7229061" y="3121079"/>
            <a:ext cx="28619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a:t>
            </a:r>
            <a:r>
              <a:rPr lang="vi-VN" sz="3500" dirty="0">
                <a:latin typeface="Times New Roman" panose="02020603050405020304" pitchFamily="18" charset="0"/>
                <a:cs typeface="Times New Roman" panose="02020603050405020304" pitchFamily="18" charset="0"/>
              </a:rPr>
              <a:t>Ba lần</a:t>
            </a:r>
            <a:endParaRPr lang="en-VN" sz="35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6C47909-6F5F-EE4D-A1A0-D0AEEA709131}"/>
              </a:ext>
            </a:extLst>
          </p:cNvPr>
          <p:cNvSpPr txBox="1"/>
          <p:nvPr/>
        </p:nvSpPr>
        <p:spPr>
          <a:xfrm>
            <a:off x="7229061" y="4383349"/>
            <a:ext cx="286199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Năm lần</a:t>
            </a:r>
          </a:p>
        </p:txBody>
      </p:sp>
    </p:spTree>
    <p:extLst>
      <p:ext uri="{BB962C8B-B14F-4D97-AF65-F5344CB8AC3E}">
        <p14:creationId xmlns:p14="http://schemas.microsoft.com/office/powerpoint/2010/main" val="1508492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41</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0" name="Hexagon 9">
            <a:extLst>
              <a:ext uri="{FF2B5EF4-FFF2-40B4-BE49-F238E27FC236}">
                <a16:creationId xmlns:a16="http://schemas.microsoft.com/office/drawing/2014/main" id="{79ED5EEA-AF96-5648-BF23-B99E244AACE9}"/>
              </a:ext>
            </a:extLst>
          </p:cNvPr>
          <p:cNvSpPr/>
          <p:nvPr/>
        </p:nvSpPr>
        <p:spPr>
          <a:xfrm>
            <a:off x="561578" y="825044"/>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500" b="1" dirty="0">
                <a:solidFill>
                  <a:schemeClr val="bg1"/>
                </a:solidFill>
                <a:latin typeface="Times New Roman" panose="02020603050405020304" pitchFamily="18" charset="0"/>
                <a:cs typeface="Times New Roman" panose="02020603050405020304" pitchFamily="18" charset="0"/>
              </a:rPr>
              <a:t>Nhân vật “tôi” trong bài thơ “Con chào mào” nghĩ con chào mào sẽ ăn trái cây loại nào ?</a:t>
            </a:r>
            <a:endParaRPr lang="en-VN" sz="35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336B04-A6E1-3746-B716-945490018AEF}"/>
              </a:ext>
            </a:extLst>
          </p:cNvPr>
          <p:cNvSpPr txBox="1"/>
          <p:nvPr/>
        </p:nvSpPr>
        <p:spPr>
          <a:xfrm>
            <a:off x="1872216" y="3064115"/>
            <a:ext cx="442852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Trái táo đang chín</a:t>
            </a:r>
          </a:p>
        </p:txBody>
      </p:sp>
      <p:sp>
        <p:nvSpPr>
          <p:cNvPr id="12" name="TextBox 11">
            <a:extLst>
              <a:ext uri="{FF2B5EF4-FFF2-40B4-BE49-F238E27FC236}">
                <a16:creationId xmlns:a16="http://schemas.microsoft.com/office/drawing/2014/main" id="{C3B30D6A-0D0C-844E-8239-0A46669AE145}"/>
              </a:ext>
            </a:extLst>
          </p:cNvPr>
          <p:cNvSpPr txBox="1"/>
          <p:nvPr/>
        </p:nvSpPr>
        <p:spPr>
          <a:xfrm>
            <a:off x="1872216" y="4326385"/>
            <a:ext cx="442852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Trái cây chín đỏ</a:t>
            </a:r>
          </a:p>
        </p:txBody>
      </p:sp>
      <p:sp>
        <p:nvSpPr>
          <p:cNvPr id="14" name="TextBox 13">
            <a:extLst>
              <a:ext uri="{FF2B5EF4-FFF2-40B4-BE49-F238E27FC236}">
                <a16:creationId xmlns:a16="http://schemas.microsoft.com/office/drawing/2014/main" id="{3436B7A2-DFC2-9449-B9ED-F13A1E6EA56F}"/>
              </a:ext>
            </a:extLst>
          </p:cNvPr>
          <p:cNvSpPr txBox="1"/>
          <p:nvPr/>
        </p:nvSpPr>
        <p:spPr>
          <a:xfrm>
            <a:off x="6325420" y="3064115"/>
            <a:ext cx="4570360"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a:t>
            </a:r>
            <a:r>
              <a:rPr lang="vi-VN" sz="3500" dirty="0">
                <a:latin typeface="Times New Roman" panose="02020603050405020304" pitchFamily="18" charset="0"/>
                <a:cs typeface="Times New Roman" panose="02020603050405020304" pitchFamily="18" charset="0"/>
              </a:rPr>
              <a:t>Trái cam đang chín</a:t>
            </a:r>
            <a:endParaRPr lang="en-VN" sz="35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6C47909-6F5F-EE4D-A1A0-D0AEEA709131}"/>
              </a:ext>
            </a:extLst>
          </p:cNvPr>
          <p:cNvSpPr txBox="1"/>
          <p:nvPr/>
        </p:nvSpPr>
        <p:spPr>
          <a:xfrm>
            <a:off x="6325420" y="4326385"/>
            <a:ext cx="4570360"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Trái cây đang chín</a:t>
            </a:r>
          </a:p>
        </p:txBody>
      </p:sp>
    </p:spTree>
    <p:extLst>
      <p:ext uri="{BB962C8B-B14F-4D97-AF65-F5344CB8AC3E}">
        <p14:creationId xmlns:p14="http://schemas.microsoft.com/office/powerpoint/2010/main" val="371458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42</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0" name="Hexagon 9">
            <a:extLst>
              <a:ext uri="{FF2B5EF4-FFF2-40B4-BE49-F238E27FC236}">
                <a16:creationId xmlns:a16="http://schemas.microsoft.com/office/drawing/2014/main" id="{79ED5EEA-AF96-5648-BF23-B99E244AACE9}"/>
              </a:ext>
            </a:extLst>
          </p:cNvPr>
          <p:cNvSpPr/>
          <p:nvPr/>
        </p:nvSpPr>
        <p:spPr>
          <a:xfrm>
            <a:off x="561578" y="318366"/>
            <a:ext cx="11237843" cy="116955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500" b="1" dirty="0">
                <a:solidFill>
                  <a:schemeClr val="bg1"/>
                </a:solidFill>
                <a:latin typeface="Times New Roman" panose="02020603050405020304" pitchFamily="18" charset="0"/>
                <a:cs typeface="Times New Roman" panose="02020603050405020304" pitchFamily="18" charset="0"/>
              </a:rPr>
              <a:t>Chào mào là loại chim như thế nào ?</a:t>
            </a:r>
            <a:endParaRPr lang="en-VN" sz="35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336B04-A6E1-3746-B716-945490018AEF}"/>
              </a:ext>
            </a:extLst>
          </p:cNvPr>
          <p:cNvSpPr txBox="1"/>
          <p:nvPr/>
        </p:nvSpPr>
        <p:spPr>
          <a:xfrm>
            <a:off x="892629" y="1610864"/>
            <a:ext cx="10319784" cy="1169551"/>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Loài chim đầu có chỏm lông màu vàng rực rỡ, tiếng hót trong, cao.</a:t>
            </a:r>
          </a:p>
        </p:txBody>
      </p:sp>
      <p:sp>
        <p:nvSpPr>
          <p:cNvPr id="12" name="TextBox 11">
            <a:extLst>
              <a:ext uri="{FF2B5EF4-FFF2-40B4-BE49-F238E27FC236}">
                <a16:creationId xmlns:a16="http://schemas.microsoft.com/office/drawing/2014/main" id="{C3B30D6A-0D0C-844E-8239-0A46669AE145}"/>
              </a:ext>
            </a:extLst>
          </p:cNvPr>
          <p:cNvSpPr txBox="1"/>
          <p:nvPr/>
        </p:nvSpPr>
        <p:spPr>
          <a:xfrm>
            <a:off x="892629" y="2903362"/>
            <a:ext cx="10678886" cy="1169551"/>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Loài chim đầu có chỏm lông màu đỏ tía, tiếng hót trong, cao.</a:t>
            </a:r>
          </a:p>
        </p:txBody>
      </p:sp>
      <p:sp>
        <p:nvSpPr>
          <p:cNvPr id="16" name="TextBox 15">
            <a:extLst>
              <a:ext uri="{FF2B5EF4-FFF2-40B4-BE49-F238E27FC236}">
                <a16:creationId xmlns:a16="http://schemas.microsoft.com/office/drawing/2014/main" id="{C6AE6538-AF9A-F242-AFAE-5C10A8D10A21}"/>
              </a:ext>
            </a:extLst>
          </p:cNvPr>
          <p:cNvSpPr txBox="1"/>
          <p:nvPr/>
        </p:nvSpPr>
        <p:spPr>
          <a:xfrm>
            <a:off x="838200" y="4077585"/>
            <a:ext cx="10319784" cy="1169551"/>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Loài chim đầu có chỏm lông màu trắng, tiếng hót trong, cao.</a:t>
            </a:r>
          </a:p>
        </p:txBody>
      </p:sp>
      <p:sp>
        <p:nvSpPr>
          <p:cNvPr id="17" name="TextBox 16">
            <a:extLst>
              <a:ext uri="{FF2B5EF4-FFF2-40B4-BE49-F238E27FC236}">
                <a16:creationId xmlns:a16="http://schemas.microsoft.com/office/drawing/2014/main" id="{3B66AE48-9070-4740-92B8-7BE03DAB5967}"/>
              </a:ext>
            </a:extLst>
          </p:cNvPr>
          <p:cNvSpPr txBox="1"/>
          <p:nvPr/>
        </p:nvSpPr>
        <p:spPr>
          <a:xfrm>
            <a:off x="838200" y="5370083"/>
            <a:ext cx="10678886"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Loài chim đầu có chỏm lông nhọn, tiếng hót trong, cao.</a:t>
            </a:r>
          </a:p>
        </p:txBody>
      </p:sp>
    </p:spTree>
    <p:extLst>
      <p:ext uri="{BB962C8B-B14F-4D97-AF65-F5344CB8AC3E}">
        <p14:creationId xmlns:p14="http://schemas.microsoft.com/office/powerpoint/2010/main" val="2601310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accent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43</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0" name="Hexagon 9">
            <a:extLst>
              <a:ext uri="{FF2B5EF4-FFF2-40B4-BE49-F238E27FC236}">
                <a16:creationId xmlns:a16="http://schemas.microsoft.com/office/drawing/2014/main" id="{79ED5EEA-AF96-5648-BF23-B99E244AACE9}"/>
              </a:ext>
            </a:extLst>
          </p:cNvPr>
          <p:cNvSpPr/>
          <p:nvPr/>
        </p:nvSpPr>
        <p:spPr>
          <a:xfrm>
            <a:off x="561578" y="825044"/>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500" b="1" dirty="0">
                <a:solidFill>
                  <a:schemeClr val="bg1"/>
                </a:solidFill>
                <a:latin typeface="Times New Roman" panose="02020603050405020304" pitchFamily="18" charset="0"/>
                <a:cs typeface="Times New Roman" panose="02020603050405020304" pitchFamily="18" charset="0"/>
              </a:rPr>
              <a:t>Nghĩa của từ “vô tăm tích” là gì?</a:t>
            </a:r>
            <a:endParaRPr lang="en-VN" sz="35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336B04-A6E1-3746-B716-945490018AEF}"/>
              </a:ext>
            </a:extLst>
          </p:cNvPr>
          <p:cNvSpPr txBox="1"/>
          <p:nvPr/>
        </p:nvSpPr>
        <p:spPr>
          <a:xfrm>
            <a:off x="1123156" y="3064115"/>
            <a:ext cx="517758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A. Đi chơi xa</a:t>
            </a:r>
          </a:p>
        </p:txBody>
      </p:sp>
      <p:sp>
        <p:nvSpPr>
          <p:cNvPr id="12" name="TextBox 11">
            <a:extLst>
              <a:ext uri="{FF2B5EF4-FFF2-40B4-BE49-F238E27FC236}">
                <a16:creationId xmlns:a16="http://schemas.microsoft.com/office/drawing/2014/main" id="{C3B30D6A-0D0C-844E-8239-0A46669AE145}"/>
              </a:ext>
            </a:extLst>
          </p:cNvPr>
          <p:cNvSpPr txBox="1"/>
          <p:nvPr/>
        </p:nvSpPr>
        <p:spPr>
          <a:xfrm>
            <a:off x="1123156" y="4326385"/>
            <a:ext cx="517758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B. Không có dấu vết nào</a:t>
            </a:r>
          </a:p>
        </p:txBody>
      </p:sp>
      <p:sp>
        <p:nvSpPr>
          <p:cNvPr id="14" name="TextBox 13">
            <a:extLst>
              <a:ext uri="{FF2B5EF4-FFF2-40B4-BE49-F238E27FC236}">
                <a16:creationId xmlns:a16="http://schemas.microsoft.com/office/drawing/2014/main" id="{3436B7A2-DFC2-9449-B9ED-F13A1E6EA56F}"/>
              </a:ext>
            </a:extLst>
          </p:cNvPr>
          <p:cNvSpPr txBox="1"/>
          <p:nvPr/>
        </p:nvSpPr>
        <p:spPr>
          <a:xfrm>
            <a:off x="6325420" y="3064115"/>
            <a:ext cx="517758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C. </a:t>
            </a:r>
            <a:r>
              <a:rPr lang="vi-VN" sz="3500" dirty="0">
                <a:latin typeface="Times New Roman" panose="02020603050405020304" pitchFamily="18" charset="0"/>
                <a:cs typeface="Times New Roman" panose="02020603050405020304" pitchFamily="18" charset="0"/>
              </a:rPr>
              <a:t>Đi chơi một thời gian</a:t>
            </a:r>
            <a:endParaRPr lang="en-VN" sz="35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6C47909-6F5F-EE4D-A1A0-D0AEEA709131}"/>
              </a:ext>
            </a:extLst>
          </p:cNvPr>
          <p:cNvSpPr txBox="1"/>
          <p:nvPr/>
        </p:nvSpPr>
        <p:spPr>
          <a:xfrm>
            <a:off x="6325420" y="4326385"/>
            <a:ext cx="5177584" cy="630942"/>
          </a:xfrm>
          <a:prstGeom prst="rect">
            <a:avLst/>
          </a:prstGeom>
          <a:noFill/>
        </p:spPr>
        <p:txBody>
          <a:bodyPr wrap="square" rtlCol="0">
            <a:spAutoFit/>
          </a:bodyPr>
          <a:lstStyle/>
          <a:p>
            <a:r>
              <a:rPr lang="en-VN" sz="3500" dirty="0">
                <a:latin typeface="Times New Roman" panose="02020603050405020304" pitchFamily="18" charset="0"/>
                <a:cs typeface="Times New Roman" panose="02020603050405020304" pitchFamily="18" charset="0"/>
              </a:rPr>
              <a:t>D. Mất tích một thời gian</a:t>
            </a:r>
          </a:p>
        </p:txBody>
      </p:sp>
    </p:spTree>
    <p:extLst>
      <p:ext uri="{BB962C8B-B14F-4D97-AF65-F5344CB8AC3E}">
        <p14:creationId xmlns:p14="http://schemas.microsoft.com/office/powerpoint/2010/main" val="4012519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44</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5" name="Picture 4">
            <a:extLst>
              <a:ext uri="{FF2B5EF4-FFF2-40B4-BE49-F238E27FC236}">
                <a16:creationId xmlns:a16="http://schemas.microsoft.com/office/drawing/2014/main" id="{6E7071DA-282F-7B4F-BC08-F35877124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77925"/>
            <a:ext cx="5638800" cy="4000500"/>
          </a:xfrm>
          <a:prstGeom prst="rect">
            <a:avLst/>
          </a:prstGeom>
        </p:spPr>
      </p:pic>
      <p:sp>
        <p:nvSpPr>
          <p:cNvPr id="51" name="TextBox 50">
            <a:extLst>
              <a:ext uri="{FF2B5EF4-FFF2-40B4-BE49-F238E27FC236}">
                <a16:creationId xmlns:a16="http://schemas.microsoft.com/office/drawing/2014/main" id="{735222FD-7C68-C146-884B-2080D55D1C8C}"/>
              </a:ext>
            </a:extLst>
          </p:cNvPr>
          <p:cNvSpPr txBox="1"/>
          <p:nvPr/>
        </p:nvSpPr>
        <p:spPr>
          <a:xfrm>
            <a:off x="5331904" y="1049564"/>
            <a:ext cx="5642992" cy="4371581"/>
          </a:xfrm>
          <a:prstGeom prst="rect">
            <a:avLst/>
          </a:prstGeom>
          <a:noFill/>
        </p:spPr>
        <p:txBody>
          <a:bodyPr wrap="square" rtlCol="0">
            <a:spAutoFit/>
          </a:bodyPr>
          <a:lstStyle/>
          <a:p>
            <a:pPr algn="ctr">
              <a:lnSpc>
                <a:spcPct val="114000"/>
              </a:lnSpc>
            </a:pPr>
            <a:r>
              <a:rPr lang="en-US" sz="3500" dirty="0">
                <a:solidFill>
                  <a:schemeClr val="accent2">
                    <a:lumMod val="75000"/>
                  </a:schemeClr>
                </a:solidFill>
                <a:latin typeface="Times New Roman" panose="02020603050405020304" pitchFamily="18" charset="0"/>
                <a:cs typeface="Times New Roman" panose="02020603050405020304" pitchFamily="18" charset="0"/>
              </a:rPr>
              <a:t>Con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chim</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chào</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mào</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đã</a:t>
            </a:r>
            <a:r>
              <a:rPr lang="en-US" sz="3500" dirty="0">
                <a:solidFill>
                  <a:schemeClr val="accent2">
                    <a:lumMod val="75000"/>
                  </a:schemeClr>
                </a:solidFill>
                <a:latin typeface="Times New Roman" panose="02020603050405020304" pitchFamily="18" charset="0"/>
                <a:cs typeface="Times New Roman" panose="02020603050405020304" pitchFamily="18" charset="0"/>
              </a:rPr>
              <a:t> bay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đi</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rồi</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nhưng</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vật</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tôi</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vẫn</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nghe</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rất</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rõ</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tiếng</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chim</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hót</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Viết</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một</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khoảng</a:t>
            </a:r>
            <a:r>
              <a:rPr lang="en-US" sz="3500" dirty="0">
                <a:solidFill>
                  <a:schemeClr val="accent2">
                    <a:lumMod val="75000"/>
                  </a:schemeClr>
                </a:solidFill>
                <a:latin typeface="Times New Roman" panose="02020603050405020304" pitchFamily="18" charset="0"/>
                <a:cs typeface="Times New Roman" panose="02020603050405020304" pitchFamily="18" charset="0"/>
              </a:rPr>
              <a:t> 5-7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miêu</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tả</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một</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hình</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ảnh</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thiên</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nhiên</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tươi</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đẹp</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được</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em</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lưu</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giữ</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trong</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ký</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3500" dirty="0" err="1">
                <a:solidFill>
                  <a:schemeClr val="accent2">
                    <a:lumMod val="75000"/>
                  </a:schemeClr>
                </a:solidFill>
                <a:latin typeface="Times New Roman" panose="02020603050405020304" pitchFamily="18" charset="0"/>
                <a:cs typeface="Times New Roman" panose="02020603050405020304" pitchFamily="18" charset="0"/>
              </a:rPr>
              <a:t>ức</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VN" sz="3500" dirty="0">
                <a:solidFill>
                  <a:schemeClr val="accent2">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15420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with medium confidence">
            <a:extLst>
              <a:ext uri="{FF2B5EF4-FFF2-40B4-BE49-F238E27FC236}">
                <a16:creationId xmlns:a16="http://schemas.microsoft.com/office/drawing/2014/main" id="{E3062B5D-588C-4849-A1A0-81D811D96322}"/>
              </a:ext>
            </a:extLst>
          </p:cNvPr>
          <p:cNvPicPr>
            <a:picLocks noChangeAspect="1"/>
          </p:cNvPicPr>
          <p:nvPr/>
        </p:nvPicPr>
        <p:blipFill rotWithShape="1">
          <a:blip r:embed="rId12">
            <a:extLst>
              <a:ext uri="{28A0092B-C50C-407E-A947-70E740481C1C}">
                <a14:useLocalDpi xmlns:a14="http://schemas.microsoft.com/office/drawing/2010/main" val="0"/>
              </a:ext>
            </a:extLst>
          </a:blip>
          <a:srcRect l="9672" r="9109"/>
          <a:stretch/>
        </p:blipFill>
        <p:spPr>
          <a:xfrm>
            <a:off x="1179296" y="615461"/>
            <a:ext cx="9902279" cy="5627077"/>
          </a:xfrm>
          <a:prstGeom prst="rect">
            <a:avLst/>
          </a:prstGeom>
        </p:spPr>
      </p:pic>
      <p:pic>
        <p:nvPicPr>
          <p:cNvPr id="12" name="Picture 11" descr="A bird with a long beak&#10;&#10;Description automatically generated with low confidence">
            <a:extLst>
              <a:ext uri="{FF2B5EF4-FFF2-40B4-BE49-F238E27FC236}">
                <a16:creationId xmlns:a16="http://schemas.microsoft.com/office/drawing/2014/main" id="{12FCAEC5-50C4-4246-8798-489AF071D4C4}"/>
              </a:ext>
            </a:extLst>
          </p:cNvPr>
          <p:cNvPicPr>
            <a:picLocks noChangeAspect="1"/>
          </p:cNvPicPr>
          <p:nvPr/>
        </p:nvPicPr>
        <p:blipFill rotWithShape="1">
          <a:blip r:embed="rId13">
            <a:extLst>
              <a:ext uri="{28A0092B-C50C-407E-A947-70E740481C1C}">
                <a14:useLocalDpi xmlns:a14="http://schemas.microsoft.com/office/drawing/2010/main" val="0"/>
              </a:ext>
            </a:extLst>
          </a:blip>
          <a:srcRect l="9402" r="9379"/>
          <a:stretch/>
        </p:blipFill>
        <p:spPr>
          <a:xfrm>
            <a:off x="1179296" y="582826"/>
            <a:ext cx="9902279" cy="5627077"/>
          </a:xfrm>
          <a:prstGeom prst="rect">
            <a:avLst/>
          </a:prstGeom>
        </p:spPr>
      </p:pic>
    </p:spTree>
    <p:extLst>
      <p:ext uri="{BB962C8B-B14F-4D97-AF65-F5344CB8AC3E}">
        <p14:creationId xmlns:p14="http://schemas.microsoft.com/office/powerpoint/2010/main" val="2332257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circle(in)">
                                      <p:cBhvr>
                                        <p:cTn id="7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clipart&#10;&#10;Description automatically generated">
            <a:extLst>
              <a:ext uri="{FF2B5EF4-FFF2-40B4-BE49-F238E27FC236}">
                <a16:creationId xmlns:a16="http://schemas.microsoft.com/office/drawing/2014/main" id="{3763183C-CFA5-1E4E-B5E3-B6A908134EC1}"/>
              </a:ext>
            </a:extLst>
          </p:cNvPr>
          <p:cNvPicPr>
            <a:picLocks noChangeAspect="1"/>
          </p:cNvPicPr>
          <p:nvPr/>
        </p:nvPicPr>
        <p:blipFill rotWithShape="1">
          <a:blip r:embed="rId12">
            <a:extLst>
              <a:ext uri="{28A0092B-C50C-407E-A947-70E740481C1C}">
                <a14:useLocalDpi xmlns:a14="http://schemas.microsoft.com/office/drawing/2010/main" val="0"/>
              </a:ext>
            </a:extLst>
          </a:blip>
          <a:srcRect l="9673" r="9785"/>
          <a:stretch/>
        </p:blipFill>
        <p:spPr>
          <a:xfrm>
            <a:off x="1179296" y="615461"/>
            <a:ext cx="9819722" cy="562707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8269CA5-C9B3-9D45-9D8C-AE6E2C0E6B41}"/>
              </a:ext>
            </a:extLst>
          </p:cNvPr>
          <p:cNvPicPr>
            <a:picLocks noChangeAspect="1"/>
          </p:cNvPicPr>
          <p:nvPr/>
        </p:nvPicPr>
        <p:blipFill rotWithShape="1">
          <a:blip r:embed="rId13">
            <a:extLst>
              <a:ext uri="{28A0092B-C50C-407E-A947-70E740481C1C}">
                <a14:useLocalDpi xmlns:a14="http://schemas.microsoft.com/office/drawing/2010/main" val="0"/>
              </a:ext>
            </a:extLst>
          </a:blip>
          <a:srcRect l="9402" r="9379"/>
          <a:stretch/>
        </p:blipFill>
        <p:spPr>
          <a:xfrm>
            <a:off x="1163686" y="613834"/>
            <a:ext cx="9902279" cy="5627077"/>
          </a:xfrm>
          <a:prstGeom prst="rect">
            <a:avLst/>
          </a:prstGeom>
        </p:spPr>
      </p:pic>
    </p:spTree>
    <p:extLst>
      <p:ext uri="{BB962C8B-B14F-4D97-AF65-F5344CB8AC3E}">
        <p14:creationId xmlns:p14="http://schemas.microsoft.com/office/powerpoint/2010/main" val="3908636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1F3B4871-6EDC-BE4F-80BA-5C2C813E0783}"/>
              </a:ext>
            </a:extLst>
          </p:cNvPr>
          <p:cNvPicPr>
            <a:picLocks noChangeAspect="1"/>
          </p:cNvPicPr>
          <p:nvPr/>
        </p:nvPicPr>
        <p:blipFill rotWithShape="1">
          <a:blip r:embed="rId12">
            <a:extLst>
              <a:ext uri="{28A0092B-C50C-407E-A947-70E740481C1C}">
                <a14:useLocalDpi xmlns:a14="http://schemas.microsoft.com/office/drawing/2010/main" val="0"/>
              </a:ext>
            </a:extLst>
          </a:blip>
          <a:srcRect l="9673" r="9236"/>
          <a:stretch/>
        </p:blipFill>
        <p:spPr>
          <a:xfrm>
            <a:off x="1179296" y="615461"/>
            <a:ext cx="9886669" cy="5627077"/>
          </a:xfrm>
          <a:prstGeom prst="rect">
            <a:avLst/>
          </a:prstGeom>
        </p:spPr>
      </p:pic>
      <p:pic>
        <p:nvPicPr>
          <p:cNvPr id="12" name="Picture 11" descr="A bird walking on sand&#10;&#10;Description automatically generated with low confidence">
            <a:extLst>
              <a:ext uri="{FF2B5EF4-FFF2-40B4-BE49-F238E27FC236}">
                <a16:creationId xmlns:a16="http://schemas.microsoft.com/office/drawing/2014/main" id="{40B99CC0-A90E-FC42-84D1-BDA7E6C83160}"/>
              </a:ext>
            </a:extLst>
          </p:cNvPr>
          <p:cNvPicPr>
            <a:picLocks noChangeAspect="1"/>
          </p:cNvPicPr>
          <p:nvPr/>
        </p:nvPicPr>
        <p:blipFill rotWithShape="1">
          <a:blip r:embed="rId13">
            <a:extLst>
              <a:ext uri="{28A0092B-C50C-407E-A947-70E740481C1C}">
                <a14:useLocalDpi xmlns:a14="http://schemas.microsoft.com/office/drawing/2010/main" val="0"/>
              </a:ext>
            </a:extLst>
          </a:blip>
          <a:srcRect l="9402" r="9379"/>
          <a:stretch/>
        </p:blipFill>
        <p:spPr>
          <a:xfrm>
            <a:off x="1182126" y="592748"/>
            <a:ext cx="9902279" cy="5627077"/>
          </a:xfrm>
          <a:prstGeom prst="rect">
            <a:avLst/>
          </a:prstGeom>
        </p:spPr>
      </p:pic>
    </p:spTree>
    <p:extLst>
      <p:ext uri="{BB962C8B-B14F-4D97-AF65-F5344CB8AC3E}">
        <p14:creationId xmlns:p14="http://schemas.microsoft.com/office/powerpoint/2010/main" val="2801951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3"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
                                        <p:tgtEl>
                                          <p:spTgt spid="12"/>
                                        </p:tgtEl>
                                      </p:cBhvr>
                                    </p:animEffect>
                                    <p:anim calcmode="lin" valueType="num">
                                      <p:cBhvr>
                                        <p:cTn id="75" dur="400" fill="hold"/>
                                        <p:tgtEl>
                                          <p:spTgt spid="12"/>
                                        </p:tgtEl>
                                        <p:attrNameLst>
                                          <p:attrName>ppt_x</p:attrName>
                                        </p:attrNameLst>
                                      </p:cBhvr>
                                      <p:tavLst>
                                        <p:tav tm="0">
                                          <p:val>
                                            <p:strVal val="#ppt_x"/>
                                          </p:val>
                                        </p:tav>
                                        <p:tav tm="100000">
                                          <p:val>
                                            <p:strVal val="#ppt_x"/>
                                          </p:val>
                                        </p:tav>
                                      </p:tavLst>
                                    </p:anim>
                                    <p:anim calcmode="lin" valueType="num">
                                      <p:cBhvr>
                                        <p:cTn id="76" dur="400" fill="hold"/>
                                        <p:tgtEl>
                                          <p:spTgt spid="12"/>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 arrow&#10;&#10;Description automatically generated">
            <a:extLst>
              <a:ext uri="{FF2B5EF4-FFF2-40B4-BE49-F238E27FC236}">
                <a16:creationId xmlns:a16="http://schemas.microsoft.com/office/drawing/2014/main" id="{26C5D20F-5781-A94D-82B4-46CE18C1FF1F}"/>
              </a:ext>
            </a:extLst>
          </p:cNvPr>
          <p:cNvPicPr>
            <a:picLocks noChangeAspect="1"/>
          </p:cNvPicPr>
          <p:nvPr/>
        </p:nvPicPr>
        <p:blipFill rotWithShape="1">
          <a:blip r:embed="rId12">
            <a:extLst>
              <a:ext uri="{28A0092B-C50C-407E-A947-70E740481C1C}">
                <a14:useLocalDpi xmlns:a14="http://schemas.microsoft.com/office/drawing/2010/main" val="0"/>
              </a:ext>
            </a:extLst>
          </a:blip>
          <a:srcRect l="9213" r="9236"/>
          <a:stretch/>
        </p:blipFill>
        <p:spPr>
          <a:xfrm>
            <a:off x="1123156" y="615461"/>
            <a:ext cx="9942809" cy="5627077"/>
          </a:xfrm>
          <a:prstGeom prst="rect">
            <a:avLst/>
          </a:prstGeom>
        </p:spPr>
      </p:pic>
      <p:pic>
        <p:nvPicPr>
          <p:cNvPr id="11" name="Picture 10" descr="A woodpecker on a tree&#10;&#10;Description automatically generated with medium confidence">
            <a:extLst>
              <a:ext uri="{FF2B5EF4-FFF2-40B4-BE49-F238E27FC236}">
                <a16:creationId xmlns:a16="http://schemas.microsoft.com/office/drawing/2014/main" id="{FCDEC970-5BDF-3749-B2BA-89672BC4C2D5}"/>
              </a:ext>
            </a:extLst>
          </p:cNvPr>
          <p:cNvPicPr>
            <a:picLocks noChangeAspect="1"/>
          </p:cNvPicPr>
          <p:nvPr/>
        </p:nvPicPr>
        <p:blipFill rotWithShape="1">
          <a:blip r:embed="rId13">
            <a:extLst>
              <a:ext uri="{28A0092B-C50C-407E-A947-70E740481C1C}">
                <a14:useLocalDpi xmlns:a14="http://schemas.microsoft.com/office/drawing/2010/main" val="0"/>
              </a:ext>
            </a:extLst>
          </a:blip>
          <a:srcRect l="9319" r="9379"/>
          <a:stretch/>
        </p:blipFill>
        <p:spPr>
          <a:xfrm>
            <a:off x="1140215" y="592748"/>
            <a:ext cx="9912327" cy="5627077"/>
          </a:xfrm>
          <a:prstGeom prst="rect">
            <a:avLst/>
          </a:prstGeom>
        </p:spPr>
      </p:pic>
    </p:spTree>
    <p:extLst>
      <p:ext uri="{BB962C8B-B14F-4D97-AF65-F5344CB8AC3E}">
        <p14:creationId xmlns:p14="http://schemas.microsoft.com/office/powerpoint/2010/main" val="708395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0B9FA93C-F63E-2D4D-8DC9-CA1DC8971DFB}"/>
              </a:ext>
            </a:extLst>
          </p:cNvPr>
          <p:cNvPicPr>
            <a:picLocks noChangeAspect="1"/>
          </p:cNvPicPr>
          <p:nvPr/>
        </p:nvPicPr>
        <p:blipFill rotWithShape="1">
          <a:blip r:embed="rId12">
            <a:extLst>
              <a:ext uri="{28A0092B-C50C-407E-A947-70E740481C1C}">
                <a14:useLocalDpi xmlns:a14="http://schemas.microsoft.com/office/drawing/2010/main" val="0"/>
              </a:ext>
            </a:extLst>
          </a:blip>
          <a:srcRect l="9785" r="9236"/>
          <a:stretch/>
        </p:blipFill>
        <p:spPr>
          <a:xfrm>
            <a:off x="1192982" y="615461"/>
            <a:ext cx="9872983" cy="5627077"/>
          </a:xfrm>
          <a:prstGeom prst="rect">
            <a:avLst/>
          </a:prstGeom>
        </p:spPr>
      </p:pic>
      <p:pic>
        <p:nvPicPr>
          <p:cNvPr id="12" name="Picture 11" descr="A bird on a leaf&#10;&#10;Description automatically generated with medium confidence">
            <a:extLst>
              <a:ext uri="{FF2B5EF4-FFF2-40B4-BE49-F238E27FC236}">
                <a16:creationId xmlns:a16="http://schemas.microsoft.com/office/drawing/2014/main" id="{C8C22AE9-9692-C94F-BF15-7A1A9424087B}"/>
              </a:ext>
            </a:extLst>
          </p:cNvPr>
          <p:cNvPicPr>
            <a:picLocks noChangeAspect="1"/>
          </p:cNvPicPr>
          <p:nvPr/>
        </p:nvPicPr>
        <p:blipFill rotWithShape="1">
          <a:blip r:embed="rId13">
            <a:extLst>
              <a:ext uri="{28A0092B-C50C-407E-A947-70E740481C1C}">
                <a14:useLocalDpi xmlns:a14="http://schemas.microsoft.com/office/drawing/2010/main" val="0"/>
              </a:ext>
            </a:extLst>
          </a:blip>
          <a:srcRect l="9402" r="9379"/>
          <a:stretch/>
        </p:blipFill>
        <p:spPr>
          <a:xfrm>
            <a:off x="1163686" y="590160"/>
            <a:ext cx="9902279" cy="5627077"/>
          </a:xfrm>
          <a:prstGeom prst="rect">
            <a:avLst/>
          </a:prstGeom>
        </p:spPr>
      </p:pic>
    </p:spTree>
    <p:extLst>
      <p:ext uri="{BB962C8B-B14F-4D97-AF65-F5344CB8AC3E}">
        <p14:creationId xmlns:p14="http://schemas.microsoft.com/office/powerpoint/2010/main" val="3293587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 calcmode="lin" valueType="num">
                                      <p:cBhvr additive="base">
                                        <p:cTn id="68" dur="2000" fill="hold"/>
                                        <p:tgtEl>
                                          <p:spTgt spid="1030"/>
                                        </p:tgtEl>
                                        <p:attrNameLst>
                                          <p:attrName>ppt_x</p:attrName>
                                        </p:attrNameLst>
                                      </p:cBhvr>
                                      <p:tavLst>
                                        <p:tav tm="0">
                                          <p:val>
                                            <p:strVal val="0-#ppt_w/2"/>
                                          </p:val>
                                        </p:tav>
                                        <p:tav tm="100000">
                                          <p:val>
                                            <p:strVal val="#ppt_x"/>
                                          </p:val>
                                        </p:tav>
                                      </p:tavLst>
                                    </p:anim>
                                    <p:anim calcmode="lin" valueType="num">
                                      <p:cBhvr additive="base">
                                        <p:cTn id="69"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ppt_w</p:attrName>
                                        </p:attrNameLst>
                                      </p:cBhvr>
                                      <p:tavLst>
                                        <p:tav tm="0">
                                          <p:val>
                                            <p:fltVal val="0"/>
                                          </p:val>
                                        </p:tav>
                                        <p:tav tm="100000">
                                          <p:val>
                                            <p:strVal val="#ppt_w"/>
                                          </p:val>
                                        </p:tav>
                                      </p:tavLst>
                                    </p:anim>
                                    <p:anim calcmode="lin" valueType="num">
                                      <p:cBhvr>
                                        <p:cTn id="75" dur="1000" fill="hold"/>
                                        <p:tgtEl>
                                          <p:spTgt spid="12"/>
                                        </p:tgtEl>
                                        <p:attrNameLst>
                                          <p:attrName>ppt_h</p:attrName>
                                        </p:attrNameLst>
                                      </p:cBhvr>
                                      <p:tavLst>
                                        <p:tav tm="0">
                                          <p:val>
                                            <p:fltVal val="0"/>
                                          </p:val>
                                        </p:tav>
                                        <p:tav tm="100000">
                                          <p:val>
                                            <p:strVal val="#ppt_h"/>
                                          </p:val>
                                        </p:tav>
                                      </p:tavLst>
                                    </p:anim>
                                    <p:anim calcmode="lin" valueType="num">
                                      <p:cBhvr>
                                        <p:cTn id="76" dur="1000" fill="hold"/>
                                        <p:tgtEl>
                                          <p:spTgt spid="12"/>
                                        </p:tgtEl>
                                        <p:attrNameLst>
                                          <p:attrName>style.rotation</p:attrName>
                                        </p:attrNameLst>
                                      </p:cBhvr>
                                      <p:tavLst>
                                        <p:tav tm="0">
                                          <p:val>
                                            <p:fltVal val="90"/>
                                          </p:val>
                                        </p:tav>
                                        <p:tav tm="100000">
                                          <p:val>
                                            <p:fltVal val="0"/>
                                          </p:val>
                                        </p:tav>
                                      </p:tavLst>
                                    </p:anim>
                                    <p:animEffect transition="in" filter="fade">
                                      <p:cBhvr>
                                        <p:cTn id="7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1178</Words>
  <Application>Microsoft Office PowerPoint</Application>
  <PresentationFormat>Widescreen</PresentationFormat>
  <Paragraphs>221</Paragraphs>
  <Slides>44</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等线</vt:lpstr>
      <vt:lpstr>微软雅黑</vt:lpstr>
      <vt:lpstr>Arial</vt:lpstr>
      <vt:lpstr>Calibri</vt:lpstr>
      <vt:lpstr>Calibri Light</vt:lpstr>
      <vt:lpstr>Cambria</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Tran Nhat Minh 20206430</cp:lastModifiedBy>
  <cp:revision>33</cp:revision>
  <dcterms:created xsi:type="dcterms:W3CDTF">2017-10-03T14:23:00Z</dcterms:created>
  <dcterms:modified xsi:type="dcterms:W3CDTF">2025-11-08T01:51:41Z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