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1" r:id="rId2"/>
    <p:sldId id="262" r:id="rId3"/>
    <p:sldId id="257" r:id="rId4"/>
    <p:sldId id="258" r:id="rId5"/>
    <p:sldId id="259" r:id="rId6"/>
    <p:sldId id="267" r:id="rId7"/>
    <p:sldId id="275" r:id="rId8"/>
    <p:sldId id="276" r:id="rId9"/>
    <p:sldId id="277" r:id="rId10"/>
    <p:sldId id="278" r:id="rId11"/>
    <p:sldId id="266" r:id="rId12"/>
    <p:sldId id="265" r:id="rId13"/>
    <p:sldId id="282" r:id="rId14"/>
    <p:sldId id="280" r:id="rId15"/>
    <p:sldId id="279" r:id="rId16"/>
    <p:sldId id="281" r:id="rId17"/>
    <p:sldId id="268" r:id="rId18"/>
    <p:sldId id="269" r:id="rId19"/>
    <p:sldId id="270" r:id="rId20"/>
    <p:sldId id="272" r:id="rId21"/>
    <p:sldId id="273" r:id="rId22"/>
    <p:sldId id="274" r:id="rId23"/>
    <p:sldId id="284"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5" d="100"/>
          <a:sy n="85" d="100"/>
        </p:scale>
        <p:origin x="54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7C933-2703-47DD-B880-D285295304DE}"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CFA15-2313-4B7B-B756-645BE6E2D577}" type="slidenum">
              <a:rPr lang="en-US" smtClean="0"/>
              <a:t>‹#›</a:t>
            </a:fld>
            <a:endParaRPr lang="en-US"/>
          </a:p>
        </p:txBody>
      </p:sp>
    </p:spTree>
    <p:extLst>
      <p:ext uri="{BB962C8B-B14F-4D97-AF65-F5344CB8AC3E}">
        <p14:creationId xmlns:p14="http://schemas.microsoft.com/office/powerpoint/2010/main" val="156982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230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a:p>
        </p:txBody>
      </p:sp>
    </p:spTree>
    <p:extLst>
      <p:ext uri="{BB962C8B-B14F-4D97-AF65-F5344CB8AC3E}">
        <p14:creationId xmlns:p14="http://schemas.microsoft.com/office/powerpoint/2010/main" val="161250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7</a:t>
            </a:fld>
            <a:endParaRPr lang="en-US"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86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10</a:t>
            </a:fld>
            <a:endParaRPr lang="en-US" altLang="en-US"/>
          </a:p>
        </p:txBody>
      </p:sp>
    </p:spTree>
    <p:extLst>
      <p:ext uri="{BB962C8B-B14F-4D97-AF65-F5344CB8AC3E}">
        <p14:creationId xmlns:p14="http://schemas.microsoft.com/office/powerpoint/2010/main" val="191143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13</a:t>
            </a:fld>
            <a:endParaRPr lang="en-US" altLang="en-US"/>
          </a:p>
        </p:txBody>
      </p:sp>
    </p:spTree>
    <p:extLst>
      <p:ext uri="{BB962C8B-B14F-4D97-AF65-F5344CB8AC3E}">
        <p14:creationId xmlns:p14="http://schemas.microsoft.com/office/powerpoint/2010/main" val="249812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16</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214922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23</a:t>
            </a:fld>
            <a:endParaRPr lang="en-US" altLang="en-US"/>
          </a:p>
        </p:txBody>
      </p:sp>
    </p:spTree>
    <p:extLst>
      <p:ext uri="{BB962C8B-B14F-4D97-AF65-F5344CB8AC3E}">
        <p14:creationId xmlns:p14="http://schemas.microsoft.com/office/powerpoint/2010/main" val="289414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2280E4-FBF9-4A32-BC4F-BFA0283A9DCE}"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33331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2280E4-FBF9-4A32-BC4F-BFA0283A9DCE}"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9572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2280E4-FBF9-4A32-BC4F-BFA0283A9DCE}"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5778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7577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2280E4-FBF9-4A32-BC4F-BFA0283A9DCE}"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77307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2280E4-FBF9-4A32-BC4F-BFA0283A9DCE}"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306395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2280E4-FBF9-4A32-BC4F-BFA0283A9DCE}"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8719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2280E4-FBF9-4A32-BC4F-BFA0283A9DCE}"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46291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2280E4-FBF9-4A32-BC4F-BFA0283A9DCE}"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90852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280E4-FBF9-4A32-BC4F-BFA0283A9DCE}"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0959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8192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70181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280E4-FBF9-4A32-BC4F-BFA0283A9DCE}" type="datetimeFigureOut">
              <a:rPr lang="en-US" smtClean="0"/>
              <a:t>12/1/2025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A6BB-4FD7-4183-9EBC-755E0487A9C1}" type="slidenum">
              <a:rPr lang="en-US" smtClean="0"/>
              <a:t>‹#›</a:t>
            </a:fld>
            <a:endParaRPr lang="en-US"/>
          </a:p>
        </p:txBody>
      </p:sp>
    </p:spTree>
    <p:extLst>
      <p:ext uri="{BB962C8B-B14F-4D97-AF65-F5344CB8AC3E}">
        <p14:creationId xmlns:p14="http://schemas.microsoft.com/office/powerpoint/2010/main" val="346910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0.gif"/></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1.wav"/><Relationship Id="rId7"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sp>
        <p:nvSpPr>
          <p:cNvPr id="19" name="TextBox 18"/>
          <p:cNvSpPr txBox="1"/>
          <p:nvPr/>
        </p:nvSpPr>
        <p:spPr>
          <a:xfrm>
            <a:off x="1233182" y="1462815"/>
            <a:ext cx="10578517" cy="1446550"/>
          </a:xfrm>
          <a:prstGeom prst="rect">
            <a:avLst/>
          </a:prstGeom>
          <a:noFill/>
          <a:ln>
            <a:noFill/>
          </a:ln>
        </p:spPr>
        <p:txBody>
          <a:bodyPr wrap="square" rtlCol="0">
            <a:spAutoFit/>
          </a:bodyPr>
          <a:lstStyle/>
          <a:p>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Bài</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11: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nội</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và</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ngoại</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Hiện</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tượng</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tạo</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núi</a:t>
            </a:r>
            <a:r>
              <a:rPr lang="en-US" sz="44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15156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51764"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3068411" y="3018769"/>
            <a:ext cx="2914650"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400" b="1" dirty="0">
                <a:latin typeface="Times New Roman" panose="02020603050405020304" pitchFamily="18" charset="0"/>
                <a:cs typeface="Times New Roman" panose="02020603050405020304" pitchFamily="18" charset="0"/>
              </a:rPr>
              <a:t>N</a:t>
            </a:r>
            <a:r>
              <a:rPr lang="en-US" altLang="en-US" sz="2400" b="1" dirty="0" err="1">
                <a:latin typeface="Times New Roman" panose="02020603050405020304" pitchFamily="18" charset="0"/>
                <a:cs typeface="Times New Roman" panose="02020603050405020304" pitchFamily="18" charset="0"/>
              </a:rPr>
              <a:t>ước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79" y="-1"/>
            <a:ext cx="6060621"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465128" y="3081196"/>
            <a:ext cx="2726872"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err="1">
                <a:latin typeface="Times New Roman" panose="02020603050405020304" pitchFamily="18" charset="0"/>
                <a:cs typeface="Times New Roman" panose="02020603050405020304" pitchFamily="18" charset="0"/>
              </a:rPr>
              <a:t>Bờ</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biển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495892"/>
            <a:ext cx="595176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1377" y="3495892"/>
            <a:ext cx="612321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7756072" y="6346256"/>
            <a:ext cx="4435928"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400" b="1" dirty="0">
                <a:latin typeface="+mj-lt"/>
              </a:rPr>
              <a:t>Quá trình xâm thực ở đảo JÊJU</a:t>
            </a:r>
            <a:endParaRPr lang="en-US" altLang="en-US" sz="2400" b="1" dirty="0">
              <a:latin typeface="+mj-lt"/>
            </a:endParaRPr>
          </a:p>
        </p:txBody>
      </p:sp>
    </p:spTree>
    <p:extLst>
      <p:ext uri="{BB962C8B-B14F-4D97-AF65-F5344CB8AC3E}">
        <p14:creationId xmlns:p14="http://schemas.microsoft.com/office/powerpoint/2010/main" val="11334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randombar(horizontal)">
                                      <p:cBhvr>
                                        <p:cTn id="19" dur="500"/>
                                        <p:tgtEl>
                                          <p:spTgt spid="2150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16"/>
            <a:ext cx="6403926" cy="4776108"/>
          </a:xfrm>
          <a:prstGeom prst="rect">
            <a:avLst/>
          </a:prstGeom>
        </p:spPr>
      </p:pic>
      <p:sp>
        <p:nvSpPr>
          <p:cNvPr id="8" name="Rectangle 7"/>
          <p:cNvSpPr/>
          <p:nvPr/>
        </p:nvSpPr>
        <p:spPr>
          <a:xfrm>
            <a:off x="891470" y="5034984"/>
            <a:ext cx="4620986" cy="523220"/>
          </a:xfrm>
          <a:prstGeom prst="rect">
            <a:avLst/>
          </a:prstGeom>
          <a:solidFill>
            <a:schemeClr val="accent4">
              <a:lumMod val="40000"/>
              <a:lumOff val="60000"/>
            </a:schemeClr>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Vịnh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a:t>
            </a:r>
            <a:r>
              <a:rPr lang="en-US" sz="2800" b="1" dirty="0">
                <a:latin typeface="Times New Roman" panose="02020603050405020304" pitchFamily="18" charset="0"/>
                <a:cs typeface="Times New Roman" panose="02020603050405020304" pitchFamily="18" charset="0"/>
              </a:rPr>
              <a:t> Long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250" y="160338"/>
            <a:ext cx="5752750" cy="48186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5034984"/>
            <a:ext cx="5486456" cy="523220"/>
          </a:xfrm>
          <a:prstGeom prst="rect">
            <a:avLst/>
          </a:prstGeom>
          <a:solidFill>
            <a:schemeClr val="accent6">
              <a:lumMod val="60000"/>
              <a:lumOff val="40000"/>
            </a:schemeClr>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Bàng</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6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212771"/>
          </a:xfrm>
          <a:prstGeom prst="rect">
            <a:avLst/>
          </a:prstGeom>
          <a:noFill/>
          <a:ln>
            <a:noFill/>
          </a:ln>
        </p:spPr>
      </p:pic>
      <p:sp>
        <p:nvSpPr>
          <p:cNvPr id="6" name="Text Box 8"/>
          <p:cNvSpPr txBox="1">
            <a:spLocks noChangeArrowheads="1"/>
          </p:cNvSpPr>
          <p:nvPr/>
        </p:nvSpPr>
        <p:spPr bwMode="auto">
          <a:xfrm>
            <a:off x="921517" y="4212771"/>
            <a:ext cx="10933026" cy="1169551"/>
          </a:xfrm>
          <a:prstGeom prst="rect">
            <a:avLst/>
          </a:prstGeom>
          <a:solidFill>
            <a:schemeClr val="accent6">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800" b="1" dirty="0">
                <a:latin typeface="Times New Roman" panose="02020603050405020304" pitchFamily="18" charset="0"/>
                <a:cs typeface="Times New Roman" panose="02020603050405020304" pitchFamily="18" charset="0"/>
              </a:rPr>
              <a:t>- H</a:t>
            </a:r>
            <a:r>
              <a:rPr lang="vi-VN" sz="2800" b="1" dirty="0">
                <a:latin typeface="Times New Roman" panose="02020603050405020304" pitchFamily="18" charset="0"/>
                <a:cs typeface="Times New Roman" panose="02020603050405020304" pitchFamily="18" charset="0"/>
              </a:rPr>
              <a:t>ình thể hiện tác động của quá trình nội 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2.</a:t>
            </a:r>
          </a:p>
          <a:p>
            <a:pPr algn="just">
              <a:spcBef>
                <a:spcPct val="50000"/>
              </a:spcBef>
            </a:pPr>
            <a:r>
              <a:rPr lang="en-US" sz="2800" b="1" dirty="0">
                <a:latin typeface="Times New Roman" panose="02020603050405020304" pitchFamily="18" charset="0"/>
                <a:cs typeface="Times New Roman" panose="02020603050405020304" pitchFamily="18" charset="0"/>
              </a:rPr>
              <a:t>- H</a:t>
            </a:r>
            <a:r>
              <a:rPr lang="vi-VN" sz="2800" b="1" dirty="0">
                <a:latin typeface="Times New Roman" panose="02020603050405020304" pitchFamily="18" charset="0"/>
                <a:cs typeface="Times New Roman" panose="02020603050405020304" pitchFamily="18" charset="0"/>
              </a:rPr>
              <a:t>ình thể hiện tác động của quá trình ngoại 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4.</a:t>
            </a:r>
            <a:endParaRPr lang="en-US" sz="28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921517" y="5537175"/>
            <a:ext cx="10933026" cy="954107"/>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800" b="1" dirty="0" err="1">
                <a:latin typeface="Times New Roman" panose="02020603050405020304" pitchFamily="18" charset="0"/>
                <a:cs typeface="Times New Roman" panose="02020603050405020304" pitchFamily="18" charset="0"/>
              </a:rPr>
              <a:t>Nội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nghịch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988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740" y="873358"/>
            <a:ext cx="9002710" cy="830997"/>
          </a:xfrm>
          <a:prstGeom prst="rect">
            <a:avLst/>
          </a:prstGeom>
          <a:noFill/>
        </p:spPr>
        <p:txBody>
          <a:bodyPr wrap="square">
            <a:spAutoFit/>
          </a:bodyPr>
          <a:lstStyle/>
          <a:p>
            <a:pPr marL="342900" indent="-342900">
              <a:lnSpc>
                <a:spcPct val="150000"/>
              </a:lnSpc>
              <a:buFontTx/>
              <a:buAutoNum type="arabicPeriod"/>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204106" y="2278606"/>
            <a:ext cx="11987893" cy="3975236"/>
          </a:xfrm>
          <a:prstGeom prst="rect">
            <a:avLst/>
          </a:prstGeom>
          <a:noFill/>
          <a:ln>
            <a:noFill/>
          </a:ln>
        </p:spPr>
      </p:pic>
      <p:sp>
        <p:nvSpPr>
          <p:cNvPr id="11" name="Rectangle 25"/>
          <p:cNvSpPr>
            <a:spLocks noChangeArrowheads="1"/>
          </p:cNvSpPr>
          <p:nvPr/>
        </p:nvSpPr>
        <p:spPr bwMode="auto">
          <a:xfrm>
            <a:off x="418876" y="1701762"/>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a:solidFill>
                  <a:srgbClr val="990000"/>
                </a:solidFill>
                <a:latin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326568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14</a:t>
            </a:fld>
            <a:endParaRPr lang="en-US" altLang="en-US">
              <a:solidFill>
                <a:srgbClr val="898989"/>
              </a:solidFill>
            </a:endParaRPr>
          </a:p>
        </p:txBody>
      </p:sp>
      <p:sp>
        <p:nvSpPr>
          <p:cNvPr id="14339" name="Text Box 9"/>
          <p:cNvSpPr txBox="1">
            <a:spLocks noChangeArrowheads="1"/>
          </p:cNvSpPr>
          <p:nvPr/>
        </p:nvSpPr>
        <p:spPr bwMode="auto">
          <a:xfrm>
            <a:off x="56991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781175" y="6059488"/>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0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407" y="853223"/>
            <a:ext cx="5730648" cy="30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12192000"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05" y="845402"/>
            <a:ext cx="6088969"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47383" y="3563574"/>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a:solidFill>
                  <a:srgbClr val="FF33CC"/>
                </a:solidFill>
                <a:latin typeface="Times New Roman" pitchFamily="18" charset="0"/>
                <a:cs typeface="Times New Roman" pitchFamily="18" charset="0"/>
              </a:rPr>
              <a:t>Tác</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58" y="3932906"/>
            <a:ext cx="6111648" cy="290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59" y="3950552"/>
            <a:ext cx="5720896" cy="28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47383" y="6459538"/>
            <a:ext cx="1986640" cy="3698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a:solidFill>
                  <a:srgbClr val="0070C0"/>
                </a:solidFill>
                <a:latin typeface="Times New Roman" pitchFamily="18" charset="0"/>
                <a:cs typeface="Times New Roman" pitchFamily="18" charset="0"/>
              </a:rPr>
              <a:t>Tác</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07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fade">
                                      <p:cBhvr>
                                        <p:cTn id="23" dur="500"/>
                                        <p:tgtEl>
                                          <p:spTgt spid="15376"/>
                                        </p:tgtEl>
                                      </p:cBhvr>
                                    </p:animEffect>
                                  </p:childTnLst>
                                </p:cTn>
                              </p:par>
                              <p:par>
                                <p:cTn id="24" presetID="10" presetClass="entr" presetSubtype="0" fill="hold" nodeType="withEffect">
                                  <p:stCondLst>
                                    <p:cond delay="0"/>
                                  </p:stCondLst>
                                  <p:childTnLst>
                                    <p:set>
                                      <p:cBhvr>
                                        <p:cTn id="25" dur="1" fill="hold">
                                          <p:stCondLst>
                                            <p:cond delay="0"/>
                                          </p:stCondLst>
                                        </p:cTn>
                                        <p:tgtEl>
                                          <p:spTgt spid="15378"/>
                                        </p:tgtEl>
                                        <p:attrNameLst>
                                          <p:attrName>style.visibility</p:attrName>
                                        </p:attrNameLst>
                                      </p:cBhvr>
                                      <p:to>
                                        <p:strVal val="visible"/>
                                      </p:to>
                                    </p:set>
                                    <p:animEffect transition="in" filter="fade">
                                      <p:cBhvr>
                                        <p:cTn id="26" dur="500"/>
                                        <p:tgtEl>
                                          <p:spTgt spid="15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318407" y="0"/>
            <a:ext cx="11601450"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ngoại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2"/>
          <a:srcRect/>
          <a:stretch>
            <a:fillRect/>
          </a:stretch>
        </p:blipFill>
        <p:spPr bwMode="auto">
          <a:xfrm>
            <a:off x="8049382" y="4305431"/>
            <a:ext cx="4142618" cy="2533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hay rung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 y="1121230"/>
            <a:ext cx="4027714" cy="31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21" descr="cay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472" y="1129697"/>
            <a:ext cx="390252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dut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9382" y="1143754"/>
            <a:ext cx="4142618" cy="311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8471" y="4253895"/>
            <a:ext cx="3902529" cy="261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4" descr="khai kho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34384"/>
            <a:ext cx="4022272" cy="260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25"/>
          <p:cNvSpPr>
            <a:spLocks noChangeArrowheads="1"/>
          </p:cNvSpPr>
          <p:nvPr/>
        </p:nvSpPr>
        <p:spPr bwMode="auto">
          <a:xfrm>
            <a:off x="3353404" y="1191305"/>
            <a:ext cx="626533" cy="307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A</a:t>
            </a:r>
          </a:p>
        </p:txBody>
      </p:sp>
      <p:sp>
        <p:nvSpPr>
          <p:cNvPr id="7179" name="Rectangle 26"/>
          <p:cNvSpPr>
            <a:spLocks noChangeArrowheads="1"/>
          </p:cNvSpPr>
          <p:nvPr/>
        </p:nvSpPr>
        <p:spPr bwMode="auto">
          <a:xfrm>
            <a:off x="7425570"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11386457"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3399970"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7330167"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11492593" y="4448985"/>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3999" name="Text Box 6"/>
          <p:cNvSpPr txBox="1">
            <a:spLocks noChangeArrowheads="1"/>
          </p:cNvSpPr>
          <p:nvPr/>
        </p:nvSpPr>
        <p:spPr bwMode="auto">
          <a:xfrm>
            <a:off x="2656719" y="3857021"/>
            <a:ext cx="1393371"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Cháy</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0" name="Text Box 6"/>
          <p:cNvSpPr txBox="1">
            <a:spLocks noChangeArrowheads="1"/>
          </p:cNvSpPr>
          <p:nvPr/>
        </p:nvSpPr>
        <p:spPr bwMode="auto">
          <a:xfrm>
            <a:off x="6659335" y="3860499"/>
            <a:ext cx="1341665"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bị</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mòn</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1" name="Text Box 6"/>
          <p:cNvSpPr txBox="1">
            <a:spLocks noChangeArrowheads="1"/>
          </p:cNvSpPr>
          <p:nvPr/>
        </p:nvSpPr>
        <p:spPr bwMode="auto">
          <a:xfrm>
            <a:off x="11067678" y="3857020"/>
            <a:ext cx="1124322"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Đứt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gãy</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2318959" y="6438378"/>
            <a:ext cx="171722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Khai</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khoáng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6717845" y="6474694"/>
            <a:ext cx="1224643"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Uốn</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nếp</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10368793" y="6457890"/>
            <a:ext cx="181746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Chặt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phá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0645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178"/>
                                        </p:tgtEl>
                                        <p:attrNameLst>
                                          <p:attrName>style.visibility</p:attrName>
                                        </p:attrNameLst>
                                      </p:cBhvr>
                                      <p:to>
                                        <p:strVal val="visible"/>
                                      </p:to>
                                    </p:set>
                                    <p:animEffect transition="in" filter="randombar(horizontal)">
                                      <p:cBhvr>
                                        <p:cTn id="13" dur="500"/>
                                        <p:tgtEl>
                                          <p:spTgt spid="7178"/>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randombar(horizontal)">
                                      <p:cBhvr>
                                        <p:cTn id="19" dur="500"/>
                                        <p:tgtEl>
                                          <p:spTgt spid="7179"/>
                                        </p:tgtEl>
                                      </p:cBhvr>
                                    </p:animEffect>
                                  </p:childTnLst>
                                </p:cTn>
                              </p:par>
                              <p:par>
                                <p:cTn id="20" presetID="14" presetClass="entr" presetSubtype="1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180"/>
                                        </p:tgtEl>
                                        <p:attrNameLst>
                                          <p:attrName>style.visibility</p:attrName>
                                        </p:attrNameLst>
                                      </p:cBhvr>
                                      <p:to>
                                        <p:strVal val="visible"/>
                                      </p:to>
                                    </p:set>
                                    <p:animEffect transition="in" filter="randombar(horizontal)">
                                      <p:cBhvr>
                                        <p:cTn id="25" dur="500"/>
                                        <p:tgtEl>
                                          <p:spTgt spid="718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randombar(horizontal)">
                                      <p:cBhvr>
                                        <p:cTn id="28" dur="500"/>
                                        <p:tgtEl>
                                          <p:spTgt spid="7181"/>
                                        </p:tgtEl>
                                      </p:cBhvr>
                                    </p:animEffect>
                                  </p:childTnLst>
                                </p:cTn>
                              </p:par>
                              <p:par>
                                <p:cTn id="29" presetID="14" presetClass="entr" presetSubtype="10" fill="hold" nodeType="with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randombar(horizontal)">
                                      <p:cBhvr>
                                        <p:cTn id="31" dur="500"/>
                                        <p:tgtEl>
                                          <p:spTgt spid="7177"/>
                                        </p:tgtEl>
                                      </p:cBhvr>
                                    </p:animEffect>
                                  </p:childTnLst>
                                </p:cTn>
                              </p:par>
                              <p:par>
                                <p:cTn id="32" presetID="14" presetClass="entr" presetSubtype="1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82"/>
                                        </p:tgtEl>
                                        <p:attrNameLst>
                                          <p:attrName>style.visibility</p:attrName>
                                        </p:attrNameLst>
                                      </p:cBhvr>
                                      <p:to>
                                        <p:strVal val="visible"/>
                                      </p:to>
                                    </p:set>
                                    <p:animEffect transition="in" filter="randombar(horizontal)">
                                      <p:cBhvr>
                                        <p:cTn id="37" dur="500"/>
                                        <p:tgtEl>
                                          <p:spTgt spid="7182"/>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83"/>
                                        </p:tgtEl>
                                        <p:attrNameLst>
                                          <p:attrName>style.visibility</p:attrName>
                                        </p:attrNameLst>
                                      </p:cBhvr>
                                      <p:to>
                                        <p:strVal val="visible"/>
                                      </p:to>
                                    </p:set>
                                    <p:animEffect transition="in" filter="randombar(horizontal)">
                                      <p:cBhvr>
                                        <p:cTn id="43" dur="500"/>
                                        <p:tgtEl>
                                          <p:spTgt spid="718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3999"/>
                                        </p:tgtEl>
                                        <p:attrNameLst>
                                          <p:attrName>style.visibility</p:attrName>
                                        </p:attrNameLst>
                                      </p:cBhvr>
                                      <p:to>
                                        <p:strVal val="visible"/>
                                      </p:to>
                                    </p:set>
                                    <p:anim calcmode="lin" valueType="num">
                                      <p:cBhvr additive="base">
                                        <p:cTn id="48" dur="500" fill="hold"/>
                                        <p:tgtEl>
                                          <p:spTgt spid="83999"/>
                                        </p:tgtEl>
                                        <p:attrNameLst>
                                          <p:attrName>ppt_x</p:attrName>
                                        </p:attrNameLst>
                                      </p:cBhvr>
                                      <p:tavLst>
                                        <p:tav tm="0">
                                          <p:val>
                                            <p:strVal val="#ppt_x"/>
                                          </p:val>
                                        </p:tav>
                                        <p:tav tm="100000">
                                          <p:val>
                                            <p:strVal val="#ppt_x"/>
                                          </p:val>
                                        </p:tav>
                                      </p:tavLst>
                                    </p:anim>
                                    <p:anim calcmode="lin" valueType="num">
                                      <p:cBhvr additive="base">
                                        <p:cTn id="49" dur="500" fill="hold"/>
                                        <p:tgtEl>
                                          <p:spTgt spid="839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4000"/>
                                        </p:tgtEl>
                                        <p:attrNameLst>
                                          <p:attrName>style.visibility</p:attrName>
                                        </p:attrNameLst>
                                      </p:cBhvr>
                                      <p:to>
                                        <p:strVal val="visible"/>
                                      </p:to>
                                    </p:set>
                                    <p:anim calcmode="lin" valueType="num">
                                      <p:cBhvr additive="base">
                                        <p:cTn id="54" dur="500" fill="hold"/>
                                        <p:tgtEl>
                                          <p:spTgt spid="84000"/>
                                        </p:tgtEl>
                                        <p:attrNameLst>
                                          <p:attrName>ppt_x</p:attrName>
                                        </p:attrNameLst>
                                      </p:cBhvr>
                                      <p:tavLst>
                                        <p:tav tm="0">
                                          <p:val>
                                            <p:strVal val="#ppt_x"/>
                                          </p:val>
                                        </p:tav>
                                        <p:tav tm="100000">
                                          <p:val>
                                            <p:strVal val="#ppt_x"/>
                                          </p:val>
                                        </p:tav>
                                      </p:tavLst>
                                    </p:anim>
                                    <p:anim calcmode="lin" valueType="num">
                                      <p:cBhvr additive="base">
                                        <p:cTn id="55" dur="500" fill="hold"/>
                                        <p:tgtEl>
                                          <p:spTgt spid="8400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4001"/>
                                        </p:tgtEl>
                                        <p:attrNameLst>
                                          <p:attrName>style.visibility</p:attrName>
                                        </p:attrNameLst>
                                      </p:cBhvr>
                                      <p:to>
                                        <p:strVal val="visible"/>
                                      </p:to>
                                    </p:set>
                                    <p:anim calcmode="lin" valueType="num">
                                      <p:cBhvr additive="base">
                                        <p:cTn id="60" dur="500" fill="hold"/>
                                        <p:tgtEl>
                                          <p:spTgt spid="84001"/>
                                        </p:tgtEl>
                                        <p:attrNameLst>
                                          <p:attrName>ppt_x</p:attrName>
                                        </p:attrNameLst>
                                      </p:cBhvr>
                                      <p:tavLst>
                                        <p:tav tm="0">
                                          <p:val>
                                            <p:strVal val="#ppt_x"/>
                                          </p:val>
                                        </p:tav>
                                        <p:tav tm="100000">
                                          <p:val>
                                            <p:strVal val="#ppt_x"/>
                                          </p:val>
                                        </p:tav>
                                      </p:tavLst>
                                    </p:anim>
                                    <p:anim calcmode="lin" valueType="num">
                                      <p:cBhvr additive="base">
                                        <p:cTn id="61"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002"/>
                                        </p:tgtEl>
                                        <p:attrNameLst>
                                          <p:attrName>style.visibility</p:attrName>
                                        </p:attrNameLst>
                                      </p:cBhvr>
                                      <p:to>
                                        <p:strVal val="visible"/>
                                      </p:to>
                                    </p:set>
                                    <p:anim calcmode="lin" valueType="num">
                                      <p:cBhvr additive="base">
                                        <p:cTn id="66" dur="500" fill="hold"/>
                                        <p:tgtEl>
                                          <p:spTgt spid="84002"/>
                                        </p:tgtEl>
                                        <p:attrNameLst>
                                          <p:attrName>ppt_x</p:attrName>
                                        </p:attrNameLst>
                                      </p:cBhvr>
                                      <p:tavLst>
                                        <p:tav tm="0">
                                          <p:val>
                                            <p:strVal val="#ppt_x"/>
                                          </p:val>
                                        </p:tav>
                                        <p:tav tm="100000">
                                          <p:val>
                                            <p:strVal val="#ppt_x"/>
                                          </p:val>
                                        </p:tav>
                                      </p:tavLst>
                                    </p:anim>
                                    <p:anim calcmode="lin" valueType="num">
                                      <p:cBhvr additive="base">
                                        <p:cTn id="67"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4003"/>
                                        </p:tgtEl>
                                        <p:attrNameLst>
                                          <p:attrName>style.visibility</p:attrName>
                                        </p:attrNameLst>
                                      </p:cBhvr>
                                      <p:to>
                                        <p:strVal val="visible"/>
                                      </p:to>
                                    </p:set>
                                    <p:anim calcmode="lin" valueType="num">
                                      <p:cBhvr additive="base">
                                        <p:cTn id="72" dur="500" fill="hold"/>
                                        <p:tgtEl>
                                          <p:spTgt spid="84003"/>
                                        </p:tgtEl>
                                        <p:attrNameLst>
                                          <p:attrName>ppt_x</p:attrName>
                                        </p:attrNameLst>
                                      </p:cBhvr>
                                      <p:tavLst>
                                        <p:tav tm="0">
                                          <p:val>
                                            <p:strVal val="#ppt_x"/>
                                          </p:val>
                                        </p:tav>
                                        <p:tav tm="100000">
                                          <p:val>
                                            <p:strVal val="#ppt_x"/>
                                          </p:val>
                                        </p:tav>
                                      </p:tavLst>
                                    </p:anim>
                                    <p:anim calcmode="lin" valueType="num">
                                      <p:cBhvr additive="base">
                                        <p:cTn id="73" dur="500" fill="hold"/>
                                        <p:tgtEl>
                                          <p:spTgt spid="8400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4004"/>
                                        </p:tgtEl>
                                        <p:attrNameLst>
                                          <p:attrName>style.visibility</p:attrName>
                                        </p:attrNameLst>
                                      </p:cBhvr>
                                      <p:to>
                                        <p:strVal val="visible"/>
                                      </p:to>
                                    </p:set>
                                    <p:anim calcmode="lin" valueType="num">
                                      <p:cBhvr additive="base">
                                        <p:cTn id="78" dur="500" fill="hold"/>
                                        <p:tgtEl>
                                          <p:spTgt spid="84004"/>
                                        </p:tgtEl>
                                        <p:attrNameLst>
                                          <p:attrName>ppt_x</p:attrName>
                                        </p:attrNameLst>
                                      </p:cBhvr>
                                      <p:tavLst>
                                        <p:tav tm="0">
                                          <p:val>
                                            <p:strVal val="#ppt_x"/>
                                          </p:val>
                                        </p:tav>
                                        <p:tav tm="100000">
                                          <p:val>
                                            <p:strVal val="#ppt_x"/>
                                          </p:val>
                                        </p:tav>
                                      </p:tavLst>
                                    </p:anim>
                                    <p:anim calcmode="lin" valueType="num">
                                      <p:cBhvr additive="base">
                                        <p:cTn id="79" dur="500" fill="hold"/>
                                        <p:tgtEl>
                                          <p:spTgt spid="84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78" grpId="0" animBg="1"/>
      <p:bldP spid="7179" grpId="0" animBg="1"/>
      <p:bldP spid="7180" grpId="0" animBg="1"/>
      <p:bldP spid="7181" grpId="0" animBg="1"/>
      <p:bldP spid="7182" grpId="0" animBg="1"/>
      <p:bldP spid="7183" grpId="0" animBg="1"/>
      <p:bldP spid="83999" grpId="0" animBg="1"/>
      <p:bldP spid="84000" grpId="0" animBg="1"/>
      <p:bldP spid="84001" grpId="0" animBg="1"/>
      <p:bldP spid="84002" grpId="0" animBg="1"/>
      <p:bldP spid="84003" grpId="0" animBg="1"/>
      <p:bldP spid="840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304713" y="262920"/>
            <a:ext cx="4793696" cy="523220"/>
          </a:xfrm>
          <a:prstGeom prst="rect">
            <a:avLst/>
          </a:prstGeom>
          <a:solidFill>
            <a:schemeClr val="accent4">
              <a:lumMod val="40000"/>
              <a:lumOff val="60000"/>
            </a:schemeClr>
          </a:solidFill>
          <a:ln w="9525">
            <a:solidFill>
              <a:srgbClr val="FF0000"/>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&gt;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97809" y="3237430"/>
            <a:ext cx="4878198" cy="523220"/>
          </a:xfrm>
          <a:prstGeom prst="rect">
            <a:avLst/>
          </a:prstGeom>
          <a:solidFill>
            <a:schemeClr val="accent6">
              <a:lumMod val="40000"/>
              <a:lumOff val="60000"/>
            </a:schemeClr>
          </a:solidFill>
          <a:ln w="9525">
            <a:solidFill>
              <a:srgbClr val="FF33CC"/>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&gt;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3"/>
          <a:srcRect/>
          <a:stretch>
            <a:fillRect/>
          </a:stretch>
        </p:blipFill>
        <p:spPr>
          <a:xfrm>
            <a:off x="297809" y="1085850"/>
            <a:ext cx="4800600" cy="18288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97809" y="4234343"/>
            <a:ext cx="4878198" cy="220980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5553513" y="1707862"/>
            <a:ext cx="4589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5574836" y="5570989"/>
            <a:ext cx="6262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thấp</a:t>
            </a:r>
            <a:r>
              <a:rPr lang="en-US" sz="3200" b="1" dirty="0">
                <a:solidFill>
                  <a:srgbClr val="FF0000"/>
                </a:solidFill>
                <a:latin typeface="Times New Roman" panose="02020603050405020304" pitchFamily="18" charset="0"/>
                <a:cs typeface="Times New Roman" panose="02020603050405020304" pitchFamily="18" charset="0"/>
              </a:rPr>
              <a:t>, san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5574836" y="2914650"/>
            <a:ext cx="61812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3466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61" y="0"/>
            <a:ext cx="3949018" cy="830997"/>
          </a:xfrm>
          <a:prstGeom prst="rect">
            <a:avLst/>
          </a:prstGeom>
          <a:noFill/>
        </p:spPr>
        <p:txBody>
          <a:bodyPr wrap="squar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399713" y="1130651"/>
            <a:ext cx="11618116" cy="1384995"/>
          </a:xfrm>
          <a:prstGeom prst="rect">
            <a:avLst/>
          </a:prstGeom>
        </p:spPr>
        <p:txBody>
          <a:bodyPr wrap="square">
            <a:spAutoFit/>
          </a:bodyPr>
          <a:lstStyle/>
          <a:p>
            <a:pPr algn="ct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NHÓM  (3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2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5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800" b="1" dirty="0">
              <a:ln w="10541" cmpd="sng">
                <a:solidFill>
                  <a:srgbClr val="4F81BD">
                    <a:shade val="88000"/>
                    <a:satMod val="110000"/>
                  </a:srgbClr>
                </a:solidFill>
                <a:prstDash val="solid"/>
              </a:ln>
              <a:solidFill>
                <a:srgbClr val="0070C0"/>
              </a:solidFill>
            </a:endParaRPr>
          </a:p>
        </p:txBody>
      </p:sp>
      <p:sp>
        <p:nvSpPr>
          <p:cNvPr id="6" name="Text Box 8"/>
          <p:cNvSpPr txBox="1">
            <a:spLocks noChangeArrowheads="1"/>
          </p:cNvSpPr>
          <p:nvPr/>
        </p:nvSpPr>
        <p:spPr bwMode="auto">
          <a:xfrm>
            <a:off x="399713" y="2944830"/>
            <a:ext cx="7354237"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a:latin typeface="Times New Roman" panose="02020603050405020304" pitchFamily="18" charset="0"/>
                <a:cs typeface="Times New Roman" panose="02020603050405020304" pitchFamily="18" charset="0"/>
              </a:rPr>
              <a:t>1. </a:t>
            </a:r>
            <a:r>
              <a:rPr lang="vi-VN" sz="2800" b="1" dirty="0">
                <a:latin typeface="Times New Roman" panose="02020603050405020304" pitchFamily="18" charset="0"/>
                <a:cs typeface="Times New Roman" panose="02020603050405020304" pitchFamily="18" charset="0"/>
              </a:rPr>
              <a:t>Núi được hình thành do những nguyên nhân nào?</a:t>
            </a:r>
            <a:endParaRPr lang="en-US" sz="28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399714" y="4293704"/>
            <a:ext cx="7354236" cy="523220"/>
          </a:xfrm>
          <a:prstGeom prst="rect">
            <a:avLst/>
          </a:prstGeom>
          <a:solidFill>
            <a:schemeClr val="accent6">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5.</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399714" y="5211691"/>
            <a:ext cx="7354236" cy="954107"/>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9" name="Picture 8"/>
          <p:cNvPicPr/>
          <p:nvPr/>
        </p:nvPicPr>
        <p:blipFill>
          <a:blip r:embed="rId2"/>
          <a:stretch>
            <a:fillRect/>
          </a:stretch>
        </p:blipFill>
        <p:spPr>
          <a:xfrm>
            <a:off x="7954827" y="2666272"/>
            <a:ext cx="4120152" cy="4012113"/>
          </a:xfrm>
          <a:prstGeom prst="rect">
            <a:avLst/>
          </a:prstGeom>
        </p:spPr>
      </p:pic>
    </p:spTree>
    <p:extLst>
      <p:ext uri="{BB962C8B-B14F-4D97-AF65-F5344CB8AC3E}">
        <p14:creationId xmlns:p14="http://schemas.microsoft.com/office/powerpoint/2010/main" val="1275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27" y="301257"/>
            <a:ext cx="3905236" cy="742511"/>
          </a:xfrm>
          <a:prstGeom prst="rect">
            <a:avLst/>
          </a:prstGeom>
        </p:spPr>
        <p:txBody>
          <a:bodyPr wrap="non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791936" y="1808593"/>
            <a:ext cx="10760528" cy="2554545"/>
          </a:xfrm>
          <a:prstGeom prst="rect">
            <a:avLst/>
          </a:prstGeom>
        </p:spPr>
        <p:txBody>
          <a:bodyPr wrap="square">
            <a:spAutoFit/>
          </a:bodyPr>
          <a:lstStyle/>
          <a:p>
            <a:pPr algn="just"/>
            <a:r>
              <a:rPr lang="en-US" sz="3200" b="1" dirty="0">
                <a:solidFill>
                  <a:srgbClr val="0070C0"/>
                </a:solidFill>
                <a:latin typeface="Times New Roman" panose="02020603050405020304" pitchFamily="18" charset="0"/>
                <a:ea typeface="Calibri" panose="020F0502020204030204" pitchFamily="34" charset="0"/>
              </a:rPr>
              <a:t>- </a:t>
            </a:r>
            <a:r>
              <a:rPr lang="vi-VN" sz="3200" b="1" dirty="0">
                <a:solidFill>
                  <a:srgbClr val="0070C0"/>
                </a:solidFill>
                <a:latin typeface="Times New Roman" panose="02020603050405020304" pitchFamily="18" charset="0"/>
                <a:ea typeface="Calibri" panose="020F0502020204030204" pitchFamily="34" charset="0"/>
              </a:rPr>
              <a:t>Nội lực là yếu tố chính trong quá trình thành tạo núi, ngoài ra núi cũng chịu các tác động của quá trình ngoại sinh. Qua thời gian, dưới tác động của ngoại sinh (dòng chảy, gió, nhiệt độ,...) làm thay đối hình dạng của núi: các đỉnh núi tròn hơn, sườn núi bớt đốc, độ cao giảm xuống...</a:t>
            </a:r>
            <a:endParaRPr lang="en-US" sz="3200" b="1" dirty="0">
              <a:solidFill>
                <a:srgbClr val="0070C0"/>
              </a:solidFill>
            </a:endParaRPr>
          </a:p>
        </p:txBody>
      </p:sp>
      <p:sp>
        <p:nvSpPr>
          <p:cNvPr id="4" name="Rectangle 25"/>
          <p:cNvSpPr>
            <a:spLocks noChangeArrowheads="1"/>
          </p:cNvSpPr>
          <p:nvPr/>
        </p:nvSpPr>
        <p:spPr bwMode="auto">
          <a:xfrm>
            <a:off x="720955" y="1136461"/>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a:solidFill>
                  <a:srgbClr val="990000"/>
                </a:solidFill>
                <a:latin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30061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pic>
        <p:nvPicPr>
          <p:cNvPr id="92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6000" y="3427311"/>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43" y="3446361"/>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a:ln>
                <a:noFill/>
              </a:ln>
              <a:solidFill>
                <a:srgbClr val="FF33CC"/>
              </a:solidFill>
              <a:effectLst/>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545471" y="5205334"/>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a:ln>
                <a:noFill/>
              </a:ln>
              <a:solidFill>
                <a:schemeClr val="accent2">
                  <a:lumMod val="75000"/>
                </a:schemeClr>
              </a:solidFill>
              <a:effectLst/>
              <a:latin typeface="Arial" panose="020B0604020202020204" pitchFamily="34" charset="0"/>
            </a:endParaRPr>
          </a:p>
        </p:txBody>
      </p:sp>
      <p:sp>
        <p:nvSpPr>
          <p:cNvPr id="6" name="Rectangle 5"/>
          <p:cNvSpPr/>
          <p:nvPr/>
        </p:nvSpPr>
        <p:spPr>
          <a:xfrm>
            <a:off x="509406" y="2061366"/>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2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217"/>
                                        </p:tgtEl>
                                        <p:attrNameLst>
                                          <p:attrName>style.visibility</p:attrName>
                                        </p:attrNameLst>
                                      </p:cBhvr>
                                      <p:to>
                                        <p:strVal val="visible"/>
                                      </p:to>
                                    </p:set>
                                    <p:anim calcmode="lin" valueType="num">
                                      <p:cBhvr additive="base">
                                        <p:cTn id="20" dur="500" fill="hold"/>
                                        <p:tgtEl>
                                          <p:spTgt spid="9217"/>
                                        </p:tgtEl>
                                        <p:attrNameLst>
                                          <p:attrName>ppt_x</p:attrName>
                                        </p:attrNameLst>
                                      </p:cBhvr>
                                      <p:tavLst>
                                        <p:tav tm="0">
                                          <p:val>
                                            <p:strVal val="#ppt_x"/>
                                          </p:val>
                                        </p:tav>
                                        <p:tav tm="100000">
                                          <p:val>
                                            <p:strVal val="#ppt_x"/>
                                          </p:val>
                                        </p:tav>
                                      </p:tavLst>
                                    </p:anim>
                                    <p:anim calcmode="lin" valueType="num">
                                      <p:cBhvr additive="base">
                                        <p:cTn id="21" dur="500" fill="hold"/>
                                        <p:tgtEl>
                                          <p:spTgt spid="921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 calcmode="lin" valueType="num">
                                      <p:cBhvr additive="base">
                                        <p:cTn id="24" dur="500" fill="hold"/>
                                        <p:tgtEl>
                                          <p:spTgt spid="9218"/>
                                        </p:tgtEl>
                                        <p:attrNameLst>
                                          <p:attrName>ppt_x</p:attrName>
                                        </p:attrNameLst>
                                      </p:cBhvr>
                                      <p:tavLst>
                                        <p:tav tm="0">
                                          <p:val>
                                            <p:strVal val="#ppt_x"/>
                                          </p:val>
                                        </p:tav>
                                        <p:tav tm="100000">
                                          <p:val>
                                            <p:strVal val="#ppt_x"/>
                                          </p:val>
                                        </p:tav>
                                      </p:tavLst>
                                    </p:anim>
                                    <p:anim calcmode="lin" valueType="num">
                                      <p:cBhvr additive="base">
                                        <p:cTn id="25" dur="500" fill="hold"/>
                                        <p:tgtEl>
                                          <p:spTgt spid="92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86" y="2203108"/>
            <a:ext cx="5539486" cy="4189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8077" y="2328838"/>
            <a:ext cx="3872592" cy="523220"/>
          </a:xfrm>
          <a:prstGeom prst="rect">
            <a:avLst/>
          </a:prstGeom>
          <a:noFill/>
        </p:spPr>
        <p:txBody>
          <a:bodyPr wrap="square" rtlCol="0">
            <a:spAutoFit/>
          </a:bodyPr>
          <a:lstStyle/>
          <a:p>
            <a:pPr algn="ctr"/>
            <a:r>
              <a:rPr lang="en-US" sz="2800" b="1" dirty="0" err="1">
                <a:solidFill>
                  <a:srgbClr val="FFC000"/>
                </a:solidFill>
                <a:latin typeface="Times New Roman" panose="02020603050405020304" pitchFamily="18" charset="0"/>
                <a:cs typeface="Times New Roman" panose="02020603050405020304" pitchFamily="18" charset="0"/>
              </a:rPr>
              <a:t>Đỉnh</a:t>
            </a:r>
            <a:r>
              <a:rPr lang="en-US" sz="2800" b="1" dirty="0">
                <a:solidFill>
                  <a:srgbClr val="FFC000"/>
                </a:solidFill>
                <a:latin typeface="Times New Roman" panose="02020603050405020304" pitchFamily="18" charset="0"/>
                <a:cs typeface="Times New Roman" panose="02020603050405020304" pitchFamily="18" charset="0"/>
              </a:rPr>
              <a:t> Ê-</a:t>
            </a:r>
            <a:r>
              <a:rPr lang="en-US" sz="2800" b="1" dirty="0" err="1">
                <a:solidFill>
                  <a:srgbClr val="FFC000"/>
                </a:solidFill>
                <a:latin typeface="Times New Roman" panose="02020603050405020304" pitchFamily="18" charset="0"/>
                <a:cs typeface="Times New Roman" panose="02020603050405020304" pitchFamily="18" charset="0"/>
              </a:rPr>
              <a:t>vơ</a:t>
            </a:r>
            <a:r>
              <a:rPr lang="en-US" sz="2800" b="1" dirty="0">
                <a:solidFill>
                  <a:srgbClr val="FFC000"/>
                </a:solidFill>
                <a:latin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cs typeface="Times New Roman" panose="02020603050405020304" pitchFamily="18" charset="0"/>
              </a:rPr>
              <a:t>rét</a:t>
            </a:r>
            <a:r>
              <a:rPr lang="en-US" sz="2800" b="1" dirty="0">
                <a:solidFill>
                  <a:srgbClr val="FFC000"/>
                </a:solidFill>
                <a:latin typeface="Times New Roman" panose="02020603050405020304" pitchFamily="18" charset="0"/>
                <a:cs typeface="Times New Roman" panose="02020603050405020304" pitchFamily="18" charset="0"/>
              </a:rPr>
              <a:t>: 8848 m</a:t>
            </a:r>
          </a:p>
        </p:txBody>
      </p:sp>
      <p:sp>
        <p:nvSpPr>
          <p:cNvPr id="9" name="AutoShape 6"/>
          <p:cNvSpPr>
            <a:spLocks noChangeArrowheads="1"/>
          </p:cNvSpPr>
          <p:nvPr/>
        </p:nvSpPr>
        <p:spPr bwMode="auto">
          <a:xfrm>
            <a:off x="6278336" y="129004"/>
            <a:ext cx="5565598" cy="1767348"/>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vi-VN" sz="2800" b="1" dirty="0">
                <a:solidFill>
                  <a:srgbClr val="FF0000"/>
                </a:solidFill>
                <a:latin typeface="+mj-lt"/>
              </a:rPr>
              <a:t>Theo các em, điều gì khiến bề mặt Trái Đất lồi lõm như vậy</a:t>
            </a:r>
            <a:endParaRPr lang="en-US" sz="2800" b="1" dirty="0">
              <a:solidFill>
                <a:srgbClr val="FF0000"/>
              </a:solidFill>
              <a:latin typeface="+mj-lt"/>
              <a:cs typeface="Times New Roman" pitchFamily="18" charset="0"/>
            </a:endParaRPr>
          </a:p>
        </p:txBody>
      </p:sp>
      <p:pic>
        <p:nvPicPr>
          <p:cNvPr id="10" name="Picture 2" descr="Kết quả hình ảnh cho độ sâu của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185" y="2203108"/>
            <a:ext cx="5285789" cy="41895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84672" y="3401245"/>
            <a:ext cx="3575957" cy="830997"/>
          </a:xfrm>
          <a:prstGeom prst="rect">
            <a:avLst/>
          </a:prstGeom>
          <a:noFill/>
        </p:spPr>
        <p:txBody>
          <a:bodyPr wrap="square" rtlCol="0">
            <a:spAutoFit/>
          </a:bodyPr>
          <a:lstStyle/>
          <a:p>
            <a:pPr algn="ctr"/>
            <a:r>
              <a:rPr lang="en-US" sz="2400" b="1" dirty="0" err="1">
                <a:solidFill>
                  <a:srgbClr val="FFC000"/>
                </a:solidFill>
                <a:latin typeface="Times New Roman" panose="02020603050405020304" pitchFamily="18" charset="0"/>
                <a:cs typeface="Times New Roman" panose="02020603050405020304" pitchFamily="18" charset="0"/>
              </a:rPr>
              <a:t>Độ</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sâu</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đại</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dương</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khoảng</a:t>
            </a:r>
            <a:endParaRPr lang="en-US" sz="2400" b="1" dirty="0">
              <a:solidFill>
                <a:srgbClr val="FFC000"/>
              </a:solidFill>
              <a:latin typeface="Times New Roman" panose="02020603050405020304" pitchFamily="18" charset="0"/>
              <a:cs typeface="Times New Roman" panose="02020603050405020304" pitchFamily="18" charset="0"/>
            </a:endParaRPr>
          </a:p>
          <a:p>
            <a:pPr algn="ctr"/>
            <a:r>
              <a:rPr lang="en-US" sz="2400" b="1" dirty="0">
                <a:solidFill>
                  <a:srgbClr val="FFC000"/>
                </a:solidFill>
                <a:latin typeface="Times New Roman" panose="02020603050405020304" pitchFamily="18" charset="0"/>
                <a:cs typeface="Times New Roman" panose="02020603050405020304" pitchFamily="18" charset="0"/>
              </a:rPr>
              <a:t> 11000 m</a:t>
            </a:r>
          </a:p>
        </p:txBody>
      </p:sp>
      <p:sp>
        <p:nvSpPr>
          <p:cNvPr id="12" name="Isosceles Triangle 11"/>
          <p:cNvSpPr/>
          <p:nvPr/>
        </p:nvSpPr>
        <p:spPr>
          <a:xfrm>
            <a:off x="9832564" y="4232242"/>
            <a:ext cx="177887" cy="3198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4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a:ln>
                <a:noFill/>
              </a:ln>
              <a:solidFill>
                <a:srgbClr val="FF33CC"/>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34449" y="2099587"/>
            <a:ext cx="10944836" cy="3108543"/>
          </a:xfrm>
          <a:prstGeom prst="rect">
            <a:avLst/>
          </a:prstGeom>
        </p:spPr>
        <p:txBody>
          <a:bodyPr wrap="square">
            <a:spAutoFit/>
          </a:bodyPr>
          <a:lstStyle/>
          <a:p>
            <a:pPr algn="just">
              <a:spcAft>
                <a:spcPts val="0"/>
              </a:spcAft>
            </a:pPr>
            <a:r>
              <a:rPr lang="nl-NL" sz="2800" b="1" dirty="0">
                <a:latin typeface="Times New Roman" panose="02020603050405020304" pitchFamily="18" charset="0"/>
                <a:ea typeface="Calibri" panose="020F0502020204030204" pitchFamily="34" charset="0"/>
                <a:cs typeface="Times New Roman" panose="02020603050405020304" pitchFamily="18" charset="0"/>
              </a:rPr>
              <a:t>Quá trình nội sinh và quá trình ngoại sinh là hai quá trình đối nghịch nhau trong việc hình thành địa hình bề mặt Trái Đất vì hai quá trình này tuy diễn ra đóng thời nhưng khác nhau về nguồn gốc và tác động đến địa hình. Nếu như nội lực là những quá trình xảy ra ở trong lòng đất thì ngoại lực là quá trình xảy ra bên ngoài, trên bề mặt đất. Nội lực có xu hướng làm tăng tính gồ ghề, trong khi đó ngoại lực làm cho bề mặt Trái Đất trở nên bằng phẳng hơn.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82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6436" y="2654425"/>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34" y="2654425"/>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0034" y="991845"/>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66555" y="4602952"/>
            <a:ext cx="11131442" cy="1815882"/>
          </a:xfrm>
          <a:prstGeom prst="rect">
            <a:avLst/>
          </a:prstGeom>
        </p:spPr>
        <p:txBody>
          <a:bodyPr wrap="square">
            <a:spAutoFit/>
          </a:bodyPr>
          <a:lstStyle/>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uốn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Hẻm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đứt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gãy</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Cổng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tò</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vò</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bờ</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56657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532253" y="1164012"/>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a:ln>
                <a:noFill/>
              </a:ln>
              <a:solidFill>
                <a:schemeClr val="accent2">
                  <a:lumMod val="75000"/>
                </a:schemeClr>
              </a:solidFill>
              <a:effectLst/>
              <a:latin typeface="Arial" panose="020B0604020202020204" pitchFamily="34" charset="0"/>
            </a:endParaRPr>
          </a:p>
        </p:txBody>
      </p:sp>
      <p:sp>
        <p:nvSpPr>
          <p:cNvPr id="3" name="Rectangle 2"/>
          <p:cNvSpPr/>
          <p:nvPr/>
        </p:nvSpPr>
        <p:spPr>
          <a:xfrm>
            <a:off x="573248" y="2659924"/>
            <a:ext cx="10944836" cy="1815882"/>
          </a:xfrm>
          <a:prstGeom prst="rect">
            <a:avLst/>
          </a:prstGeom>
        </p:spPr>
        <p:txBody>
          <a:bodyPr wrap="square">
            <a:spAutoFit/>
          </a:bodyPr>
          <a:lstStyle/>
          <a:p>
            <a:pPr algn="just">
              <a:spcAft>
                <a:spcPts val="0"/>
              </a:spcAft>
            </a:pPr>
            <a:r>
              <a:rPr lang="nl-NL" sz="2800" b="1" dirty="0">
                <a:latin typeface="Times New Roman" panose="02020603050405020304" pitchFamily="18" charset="0"/>
                <a:ea typeface="Calibri" panose="020F0502020204030204" pitchFamily="34" charset="0"/>
                <a:cs typeface="Times New Roman" panose="02020603050405020304" pitchFamily="18" charset="0"/>
              </a:rPr>
              <a:t>Quá trình nội sinh và quá trình ngoại sinh tác động đồng thời trong quá trình tạo núi. Trong khi nội sinh là nguyên nhân chính hình thành dạng địa hình núi thì ngoại sinh có tác động làm thay đổi hình thái của địa hình núi ban đầu.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434449" y="93818"/>
            <a:ext cx="2982491" cy="877163"/>
          </a:xfrm>
          <a:prstGeom prst="rect">
            <a:avLst/>
          </a:prstGeom>
          <a:noFill/>
        </p:spPr>
        <p:txBody>
          <a:bodyPr wrap="square">
            <a:spAutoFit/>
          </a:bodyPr>
          <a:lstStyle/>
          <a:p>
            <a:pPr>
              <a:lnSpc>
                <a:spcPct val="150000"/>
              </a:lnSpc>
              <a:defRPr/>
            </a:pPr>
            <a:r>
              <a:rPr lang="en-US" sz="34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9307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874078" y="457200"/>
            <a:ext cx="5791200" cy="1428750"/>
          </a:xfrm>
          <a:prstGeom prst="rect">
            <a:avLst/>
          </a:prstGeom>
        </p:spPr>
        <p:txBody>
          <a:bodyPr wrap="none" fromWordArt="1">
            <a:prstTxWarp prst="textChevronInverted">
              <a:avLst>
                <a:gd name="adj" fmla="val 75000"/>
              </a:avLst>
            </a:prstTxWarp>
          </a:bodyPr>
          <a:lstStyle/>
          <a:p>
            <a:pPr algn="ctr"/>
            <a:r>
              <a:rPr lang="vi-VN" sz="3600" b="1" kern="1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HD tự học</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57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16429" y="3088823"/>
            <a:ext cx="108829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a:solidFill>
                  <a:srgbClr val="FF33CC"/>
                </a:solidFill>
                <a:latin typeface="Times New Roman" panose="02020603050405020304" pitchFamily="18" charset="0"/>
                <a:cs typeface="Times New Roman" panose="02020603050405020304" pitchFamily="18" charset="0"/>
              </a:rPr>
              <a:t>Thu </a:t>
            </a:r>
            <a:r>
              <a:rPr lang="en-US" b="1" dirty="0" err="1">
                <a:solidFill>
                  <a:srgbClr val="FF33CC"/>
                </a:solidFill>
                <a:latin typeface="Times New Roman" panose="02020603050405020304" pitchFamily="18" charset="0"/>
                <a:cs typeface="Times New Roman" panose="02020603050405020304" pitchFamily="18" charset="0"/>
              </a:rPr>
              <a:t>thập</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thông</a:t>
            </a:r>
            <a:r>
              <a:rPr lang="en-US" b="1" dirty="0">
                <a:solidFill>
                  <a:srgbClr val="FF33CC"/>
                </a:solidFill>
                <a:latin typeface="Times New Roman" panose="02020603050405020304" pitchFamily="18" charset="0"/>
                <a:cs typeface="Times New Roman" panose="02020603050405020304" pitchFamily="18" charset="0"/>
              </a:rPr>
              <a:t> tin,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ảnh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về</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một</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số</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dạng</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địa</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do </a:t>
            </a:r>
            <a:r>
              <a:rPr lang="en-US" b="1" dirty="0" err="1">
                <a:solidFill>
                  <a:srgbClr val="FF33CC"/>
                </a:solidFill>
                <a:latin typeface="Times New Roman" panose="02020603050405020304" pitchFamily="18" charset="0"/>
                <a:cs typeface="Times New Roman" panose="02020603050405020304" pitchFamily="18" charset="0"/>
              </a:rPr>
              <a:t>gió</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nước</a:t>
            </a:r>
            <a:r>
              <a:rPr lang="en-US" b="1" dirty="0">
                <a:solidFill>
                  <a:srgbClr val="FF33CC"/>
                </a:solidFill>
                <a:latin typeface="Times New Roman" panose="02020603050405020304" pitchFamily="18" charset="0"/>
                <a:cs typeface="Times New Roman" panose="02020603050405020304" pitchFamily="18" charset="0"/>
              </a:rPr>
              <a:t>,…</a:t>
            </a:r>
            <a:r>
              <a:rPr lang="en-US" b="1" dirty="0" err="1">
                <a:solidFill>
                  <a:srgbClr val="FF33CC"/>
                </a:solidFill>
                <a:latin typeface="Times New Roman" panose="02020603050405020304" pitchFamily="18" charset="0"/>
                <a:cs typeface="Times New Roman" panose="02020603050405020304" pitchFamily="18" charset="0"/>
              </a:rPr>
              <a:t>tạo</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thành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và</a:t>
            </a:r>
            <a:r>
              <a:rPr lang="en-US" b="1" dirty="0">
                <a:solidFill>
                  <a:srgbClr val="FF33CC"/>
                </a:solidFill>
                <a:latin typeface="Times New Roman" panose="02020603050405020304" pitchFamily="18" charset="0"/>
                <a:cs typeface="Times New Roman" panose="02020603050405020304" pitchFamily="18" charset="0"/>
              </a:rPr>
              <a:t> chia </a:t>
            </a:r>
            <a:r>
              <a:rPr lang="en-US" b="1" dirty="0" err="1">
                <a:solidFill>
                  <a:srgbClr val="FF33CC"/>
                </a:solidFill>
                <a:latin typeface="Times New Roman" panose="02020603050405020304" pitchFamily="18" charset="0"/>
                <a:cs typeface="Times New Roman" panose="02020603050405020304" pitchFamily="18" charset="0"/>
              </a:rPr>
              <a:t>sẻ</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với</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bạn</a:t>
            </a:r>
            <a:r>
              <a:rPr lang="en-US" b="1" dirty="0">
                <a:solidFill>
                  <a:srgbClr val="FF33CC"/>
                </a:solidFill>
                <a:latin typeface="Times New Roman" panose="02020603050405020304" pitchFamily="18" charset="0"/>
                <a:cs typeface="Times New Roman" panose="02020603050405020304" pitchFamily="18" charset="0"/>
              </a:rPr>
              <a:t>.</a:t>
            </a:r>
            <a:endParaRPr lang="en-US"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376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677711" y="975477"/>
            <a:ext cx="8110087" cy="5509200"/>
          </a:xfrm>
          <a:prstGeom prst="rect">
            <a:avLst/>
          </a:prstGeom>
          <a:noFill/>
        </p:spPr>
        <p:txBody>
          <a:bodyPr wrap="square">
            <a:spAutoFit/>
          </a:bodyPr>
          <a:lstStyle/>
          <a:p>
            <a:pPr marL="457200" indent="-457200">
              <a:lnSpc>
                <a:spcPct val="150000"/>
              </a:lnSpc>
              <a:buFontTx/>
              <a:buChar char="-"/>
              <a:defRPr/>
            </a:pPr>
            <a:r>
              <a:rPr lang="en-US" sz="3200" b="1" dirty="0" err="1">
                <a:solidFill>
                  <a:srgbClr val="3333FF"/>
                </a:solidFill>
                <a:latin typeface="Times New Roman" panose="02020603050405020304" pitchFamily="18" charset="0"/>
                <a:cs typeface="Times New Roman" panose="02020603050405020304" pitchFamily="18" charset="0"/>
              </a:rPr>
              <a:t>Học</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bài</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và</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nghiên</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cứu</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trước</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bài</a:t>
            </a:r>
            <a:r>
              <a:rPr lang="en-US" sz="3200" b="1" dirty="0">
                <a:solidFill>
                  <a:srgbClr val="3333FF"/>
                </a:solidFill>
                <a:latin typeface="Times New Roman" panose="02020603050405020304" pitchFamily="18" charset="0"/>
                <a:cs typeface="Times New Roman" panose="02020603050405020304" pitchFamily="18" charset="0"/>
              </a:rPr>
              <a:t> </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12: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hiểu</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kiếm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thông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thảm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họa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ra.</a:t>
            </a:r>
            <a:endPar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ứng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marL="457200" indent="-457200">
              <a:lnSpc>
                <a:spcPct val="150000"/>
              </a:lnSpc>
              <a:buFontTx/>
              <a:buChar char="-"/>
              <a:defRPr/>
            </a:pPr>
            <a:endParaRPr lang="en-US" sz="32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75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50"/>
                </a:solidFill>
                <a:latin typeface="Times New Roman" panose="02020603050405020304" pitchFamily="18" charset="0"/>
                <a:cs typeface="Times New Roman" panose="02020603050405020304" pitchFamily="18" charset="0"/>
              </a:rPr>
              <a:t>CHƯƠNG 3: CẤU TẠO CỦA TRÁI ĐẤT. VỎ TRÁI ĐẤT</a:t>
            </a:r>
          </a:p>
          <a:p>
            <a:pPr algn="ctr"/>
            <a:r>
              <a:rPr lang="en-US" sz="3200" b="1" dirty="0">
                <a:solidFill>
                  <a:srgbClr val="FF0000"/>
                </a:solidFill>
                <a:latin typeface="Times New Roman" panose="02020603050405020304" pitchFamily="18" charset="0"/>
                <a:cs typeface="Times New Roman" panose="02020603050405020304" pitchFamily="18" charset="0"/>
              </a:rPr>
              <a:t>BÀI 11: QUÁ TRÌNH NỘI SINH VÀ QUÁ TRÌNH NGOẠI SINH. HIỆN TƯỢNG TẠO NÚI</a:t>
            </a:r>
          </a:p>
        </p:txBody>
      </p:sp>
      <p:pic>
        <p:nvPicPr>
          <p:cNvPr id="9" name="Picture 3" descr="MTNLAKE1"/>
          <p:cNvPicPr>
            <a:picLocks noChangeAspect="1" noChangeArrowheads="1"/>
          </p:cNvPicPr>
          <p:nvPr/>
        </p:nvPicPr>
        <p:blipFill>
          <a:blip r:embed="rId2"/>
          <a:srcRect/>
          <a:stretch>
            <a:fillRect/>
          </a:stretch>
        </p:blipFill>
        <p:spPr bwMode="auto">
          <a:xfrm>
            <a:off x="1033396" y="1690007"/>
            <a:ext cx="10344149" cy="5072251"/>
          </a:xfrm>
          <a:prstGeom prst="rect">
            <a:avLst/>
          </a:prstGeom>
          <a:noFill/>
          <a:ln w="9525">
            <a:noFill/>
            <a:miter lim="800000"/>
            <a:headEnd/>
            <a:tailEnd/>
          </a:ln>
        </p:spPr>
      </p:pic>
    </p:spTree>
    <p:extLst>
      <p:ext uri="{BB962C8B-B14F-4D97-AF65-F5344CB8AC3E}">
        <p14:creationId xmlns:p14="http://schemas.microsoft.com/office/powerpoint/2010/main" val="311129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6583225" y="-226762"/>
            <a:ext cx="1291983" cy="8635378"/>
          </a:xfrm>
          <a:prstGeom prst="rect">
            <a:avLst/>
          </a:prstGeom>
          <a:noFill/>
          <a:ln>
            <a:noFill/>
          </a:ln>
        </p:spPr>
      </p:pic>
      <p:sp>
        <p:nvSpPr>
          <p:cNvPr id="2" name="Rounded Rectangle 1"/>
          <p:cNvSpPr/>
          <p:nvPr/>
        </p:nvSpPr>
        <p:spPr>
          <a:xfrm>
            <a:off x="2257809" y="245664"/>
            <a:ext cx="7869836" cy="792428"/>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a:solidFill>
                  <a:srgbClr val="FF0000"/>
                </a:solidFill>
                <a:latin typeface="+mj-lt"/>
              </a:rPr>
              <a:t>NỘI DUNG BÀI HỌC</a:t>
            </a:r>
            <a:endParaRPr lang="en-GB" sz="4800" b="1" dirty="0">
              <a:solidFill>
                <a:srgbClr val="FF0000"/>
              </a:solidFill>
              <a:latin typeface="+mj-lt"/>
            </a:endParaRPr>
          </a:p>
        </p:txBody>
      </p:sp>
      <p:grpSp>
        <p:nvGrpSpPr>
          <p:cNvPr id="109" name="Google Shape;109;p2"/>
          <p:cNvGrpSpPr/>
          <p:nvPr/>
        </p:nvGrpSpPr>
        <p:grpSpPr>
          <a:xfrm>
            <a:off x="7306811" y="4619211"/>
            <a:ext cx="5063015" cy="1683467"/>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625007" y="4737045"/>
            <a:ext cx="4260839" cy="646331"/>
          </a:xfrm>
          <a:prstGeom prst="rect">
            <a:avLst/>
          </a:prstGeom>
          <a:noFill/>
        </p:spPr>
        <p:txBody>
          <a:bodyPr wrap="square" rtlCol="0">
            <a:spAutoFit/>
          </a:bodyPr>
          <a:lstStyle/>
          <a:p>
            <a:r>
              <a:rPr lang="en-GB" sz="3600" b="1" dirty="0">
                <a:latin typeface="Times New Roman" panose="02020603050405020304" pitchFamily="18" charset="0"/>
                <a:cs typeface="Times New Roman" panose="02020603050405020304" pitchFamily="18" charset="0"/>
              </a:rPr>
              <a:t>    </a:t>
            </a:r>
            <a:r>
              <a:rPr lang="en-GB" sz="3400" b="1" dirty="0" err="1">
                <a:latin typeface="Times New Roman" panose="02020603050405020304" pitchFamily="18" charset="0"/>
                <a:cs typeface="Times New Roman" panose="02020603050405020304" pitchFamily="18" charset="0"/>
              </a:rPr>
              <a:t>Hiện</a:t>
            </a:r>
            <a:r>
              <a:rPr lang="en-GB" sz="3400" b="1" dirty="0">
                <a:latin typeface="Times New Roman" panose="02020603050405020304" pitchFamily="18" charset="0"/>
                <a:cs typeface="Times New Roman" panose="02020603050405020304" pitchFamily="18" charset="0"/>
              </a:rPr>
              <a:t> </a:t>
            </a:r>
            <a:r>
              <a:rPr lang="en-GB" sz="3400" b="1" dirty="0" err="1">
                <a:latin typeface="Times New Roman" panose="02020603050405020304" pitchFamily="18" charset="0"/>
                <a:cs typeface="Times New Roman" panose="02020603050405020304" pitchFamily="18" charset="0"/>
              </a:rPr>
              <a:t>tượng</a:t>
            </a:r>
            <a:r>
              <a:rPr lang="en-GB" sz="3400" b="1" dirty="0">
                <a:latin typeface="Times New Roman" panose="02020603050405020304" pitchFamily="18" charset="0"/>
                <a:cs typeface="Times New Roman" panose="02020603050405020304" pitchFamily="18" charset="0"/>
              </a:rPr>
              <a:t> </a:t>
            </a:r>
            <a:r>
              <a:rPr lang="en-GB" sz="3400" b="1" dirty="0" err="1">
                <a:latin typeface="Times New Roman" panose="02020603050405020304" pitchFamily="18" charset="0"/>
                <a:cs typeface="Times New Roman" panose="02020603050405020304" pitchFamily="18" charset="0"/>
              </a:rPr>
              <a:t>tạo</a:t>
            </a:r>
            <a:r>
              <a:rPr lang="en-GB" sz="3400" b="1" dirty="0">
                <a:latin typeface="Times New Roman" panose="02020603050405020304" pitchFamily="18" charset="0"/>
                <a:cs typeface="Times New Roman" panose="02020603050405020304" pitchFamily="18" charset="0"/>
              </a:rPr>
              <a:t> </a:t>
            </a:r>
            <a:r>
              <a:rPr lang="en-GB" sz="3400" b="1" dirty="0" err="1">
                <a:latin typeface="Times New Roman" panose="02020603050405020304" pitchFamily="18" charset="0"/>
                <a:cs typeface="Times New Roman" panose="02020603050405020304" pitchFamily="18" charset="0"/>
              </a:rPr>
              <a:t>núi</a:t>
            </a:r>
            <a:endParaRPr lang="en-GB" sz="3400" b="1" dirty="0">
              <a:latin typeface="Times New Roman" panose="02020603050405020304" pitchFamily="18" charset="0"/>
              <a:cs typeface="Times New Roman" panose="02020603050405020304" pitchFamily="18" charset="0"/>
            </a:endParaRPr>
          </a:p>
        </p:txBody>
      </p:sp>
      <p:pic>
        <p:nvPicPr>
          <p:cNvPr id="19" name="Google Shape;107;p2"/>
          <p:cNvPicPr preferRelativeResize="0"/>
          <p:nvPr/>
        </p:nvPicPr>
        <p:blipFill rotWithShape="1">
          <a:blip r:embed="rId6">
            <a:alphaModFix/>
          </a:blip>
          <a:srcRect/>
          <a:stretch/>
        </p:blipFill>
        <p:spPr>
          <a:xfrm>
            <a:off x="7451126" y="4842817"/>
            <a:ext cx="636392" cy="526529"/>
          </a:xfrm>
          <a:prstGeom prst="rect">
            <a:avLst/>
          </a:prstGeom>
          <a:solidFill>
            <a:srgbClr val="C55A11"/>
          </a:solidFill>
          <a:ln>
            <a:noFill/>
          </a:ln>
        </p:spPr>
      </p:pic>
      <p:grpSp>
        <p:nvGrpSpPr>
          <p:cNvPr id="24" name="Google Shape;104;p2"/>
          <p:cNvGrpSpPr/>
          <p:nvPr/>
        </p:nvGrpSpPr>
        <p:grpSpPr>
          <a:xfrm flipH="1">
            <a:off x="-402201" y="2457945"/>
            <a:ext cx="7709012" cy="16830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343949" y="2457945"/>
            <a:ext cx="6042973" cy="1200329"/>
          </a:xfrm>
          <a:prstGeom prst="rect">
            <a:avLst/>
          </a:prstGeom>
          <a:no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Quá</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trình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nội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sinh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và</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Quá</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trình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ngoại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sinh</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6411718" y="267457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a:solidFill>
                  <a:schemeClr val="bg1">
                    <a:lumMod val="50000"/>
                  </a:schemeClr>
                </a:solidFill>
              </a:rPr>
              <a:t>1</a:t>
            </a:r>
            <a:endParaRPr lang="en-GB" sz="4000" b="1" dirty="0">
              <a:solidFill>
                <a:schemeClr val="bg1">
                  <a:lumMod val="50000"/>
                </a:schemeClr>
              </a:solidFill>
            </a:endParaRPr>
          </a:p>
        </p:txBody>
      </p:sp>
      <p:pic>
        <p:nvPicPr>
          <p:cNvPr id="33" name="Picture 32"/>
          <p:cNvPicPr/>
          <p:nvPr/>
        </p:nvPicPr>
        <p:blipFill>
          <a:blip r:embed="rId7"/>
          <a:stretch>
            <a:fillRect/>
          </a:stretch>
        </p:blipFill>
        <p:spPr>
          <a:xfrm>
            <a:off x="8014474" y="1984231"/>
            <a:ext cx="3910350" cy="2589795"/>
          </a:xfrm>
          <a:prstGeom prst="rect">
            <a:avLst/>
          </a:prstGeom>
        </p:spPr>
      </p:pic>
      <p:pic>
        <p:nvPicPr>
          <p:cNvPr id="34"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5115" y="3569781"/>
            <a:ext cx="2721100" cy="15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4" descr="nui lau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4113" y="3569781"/>
            <a:ext cx="2740661" cy="159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descr="10-1409885176_660x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4113" y="5156323"/>
            <a:ext cx="2729112" cy="15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 descr="Thuy%20Dien%2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113" y="5175892"/>
            <a:ext cx="2738999" cy="154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9536932"/>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14" presetClass="entr" presetSubtype="1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randombar(horizontal)">
                                      <p:cBhvr>
                                        <p:cTn id="30" dur="500"/>
                                        <p:tgtEl>
                                          <p:spTgt spid="38"/>
                                        </p:tgtEl>
                                      </p:cBhvr>
                                    </p:animEffect>
                                  </p:childTnLst>
                                </p:cTn>
                              </p:par>
                              <p:par>
                                <p:cTn id="31" presetID="14" presetClass="entr" presetSubtype="1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randombar(horizontal)">
                                      <p:cBhvr>
                                        <p:cTn id="38" dur="500"/>
                                        <p:tgtEl>
                                          <p:spTgt spid="3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par>
                                <p:cTn id="42" presetID="14" presetClass="entr" presetSubtype="1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randombar(horizontal)">
                                      <p:cBhvr>
                                        <p:cTn id="4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011" y="698442"/>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74011"/>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BÀI 11: QUÁ TRÌNH NỘI SINH VÀ QUÁ TRÌNH NGOẠI SINH. HIỆN TƯỢNG TẠO NÚI</a:t>
            </a:r>
          </a:p>
        </p:txBody>
      </p:sp>
      <p:sp>
        <p:nvSpPr>
          <p:cNvPr id="6" name="Rectangle 5"/>
          <p:cNvSpPr/>
          <p:nvPr/>
        </p:nvSpPr>
        <p:spPr>
          <a:xfrm>
            <a:off x="525011" y="1359649"/>
            <a:ext cx="11296875" cy="1292662"/>
          </a:xfrm>
          <a:prstGeom prst="rect">
            <a:avLst/>
          </a:prstGeom>
          <a:noFill/>
        </p:spPr>
        <p:txBody>
          <a:bodyPr wrap="square" lIns="91440" tIns="45720" rIns="91440" bIns="45720">
            <a:spAutoFit/>
          </a:bodyPr>
          <a:lstStyle/>
          <a:p>
            <a:pPr algn="ct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NHÓM  (3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1, 2, 3, 4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660259" y="2638753"/>
            <a:ext cx="7295201" cy="523220"/>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660259" y="3289920"/>
            <a:ext cx="7295201" cy="1815882"/>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a:latin typeface="Times New Roman" panose="02020603050405020304" pitchFamily="18" charset="0"/>
                <a:cs typeface="Times New Roman" panose="02020603050405020304" pitchFamily="18" charset="0"/>
              </a:rPr>
              <a:t>2. </a:t>
            </a:r>
            <a:r>
              <a:rPr lang="vi-VN" sz="2800" b="1" dirty="0">
                <a:latin typeface="Times New Roman" panose="02020603050405020304" pitchFamily="18" charset="0"/>
                <a:cs typeface="Times New Roman" panose="02020603050405020304" pitchFamily="18" charset="0"/>
              </a:rPr>
              <a:t>Trong các hình 1, 2, 3, 4 hình nào thể hiện tác động ch</a:t>
            </a:r>
            <a:r>
              <a:rPr lang="en-US" sz="2800" b="1" dirty="0">
                <a:latin typeface="Times New Roman" panose="02020603050405020304" pitchFamily="18" charset="0"/>
                <a:cs typeface="Times New Roman" panose="02020603050405020304" pitchFamily="18" charset="0"/>
              </a:rPr>
              <a:t>ủ</a:t>
            </a:r>
            <a:r>
              <a:rPr lang="vi-VN" sz="2800" b="1" dirty="0">
                <a:latin typeface="Times New Roman" panose="02020603050405020304" pitchFamily="18" charset="0"/>
                <a:cs typeface="Times New Roman" panose="02020603050405020304" pitchFamily="18" charset="0"/>
              </a:rPr>
              <a:t> yếu của quá trình nội sinh, hình nào thể hiện tác động chủ yếu của quá trình ngoại sinh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660259" y="5233749"/>
            <a:ext cx="7295201" cy="1384995"/>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2" name="Picture 11"/>
          <p:cNvPicPr/>
          <p:nvPr/>
        </p:nvPicPr>
        <p:blipFill>
          <a:blip r:embed="rId3"/>
          <a:stretch>
            <a:fillRect/>
          </a:stretch>
        </p:blipFill>
        <p:spPr>
          <a:xfrm>
            <a:off x="8041822" y="2638753"/>
            <a:ext cx="4150177" cy="3979991"/>
          </a:xfrm>
          <a:prstGeom prst="rect">
            <a:avLst/>
          </a:prstGeom>
        </p:spPr>
      </p:pic>
    </p:spTree>
    <p:extLst>
      <p:ext uri="{BB962C8B-B14F-4D97-AF65-F5344CB8AC3E}">
        <p14:creationId xmlns:p14="http://schemas.microsoft.com/office/powerpoint/2010/main" val="16147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3241" y="0"/>
            <a:ext cx="9011895" cy="6858000"/>
          </a:xfrm>
          <a:prstGeom prst="rect">
            <a:avLst/>
          </a:prstGeom>
        </p:spPr>
      </p:pic>
    </p:spTree>
    <p:extLst>
      <p:ext uri="{BB962C8B-B14F-4D97-AF65-F5344CB8AC3E}">
        <p14:creationId xmlns:p14="http://schemas.microsoft.com/office/powerpoint/2010/main" val="1065114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81643"/>
            <a:ext cx="2830512" cy="1656671"/>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1814514"/>
            <a:ext cx="2905125" cy="1538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828800"/>
            <a:ext cx="3090863" cy="15382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33764"/>
            <a:ext cx="3124200"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6" y="5035550"/>
            <a:ext cx="2828925" cy="18224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029200"/>
            <a:ext cx="3114675"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81643"/>
            <a:ext cx="3124200" cy="165667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441700"/>
            <a:ext cx="28194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7620000" y="17526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3" name="AutoShape 44"/>
          <p:cNvSpPr>
            <a:spLocks noChangeArrowheads="1"/>
          </p:cNvSpPr>
          <p:nvPr/>
        </p:nvSpPr>
        <p:spPr bwMode="auto">
          <a:xfrm>
            <a:off x="7620000" y="25146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4" name="Text Box 45"/>
          <p:cNvSpPr txBox="1">
            <a:spLocks noChangeArrowheads="1"/>
          </p:cNvSpPr>
          <p:nvPr/>
        </p:nvSpPr>
        <p:spPr bwMode="auto">
          <a:xfrm>
            <a:off x="8382000" y="2301876"/>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ĐỨT GÃY</a:t>
            </a:r>
            <a:endParaRPr lang="en-US" altLang="en-US" sz="2400" b="1"/>
          </a:p>
        </p:txBody>
      </p:sp>
      <p:sp>
        <p:nvSpPr>
          <p:cNvPr id="13325" name="Rectangle 46"/>
          <p:cNvSpPr>
            <a:spLocks noChangeArrowheads="1"/>
          </p:cNvSpPr>
          <p:nvPr/>
        </p:nvSpPr>
        <p:spPr bwMode="auto">
          <a:xfrm>
            <a:off x="7620000" y="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6" name="AutoShape 47"/>
          <p:cNvSpPr>
            <a:spLocks noChangeArrowheads="1"/>
          </p:cNvSpPr>
          <p:nvPr/>
        </p:nvSpPr>
        <p:spPr bwMode="auto">
          <a:xfrm>
            <a:off x="7620000" y="762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7" name="Text Box 48"/>
          <p:cNvSpPr txBox="1">
            <a:spLocks noChangeArrowheads="1"/>
          </p:cNvSpPr>
          <p:nvPr/>
        </p:nvSpPr>
        <p:spPr bwMode="auto">
          <a:xfrm>
            <a:off x="8382000" y="33655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UỐN NẾP CỦA ĐỒI NÚI</a:t>
            </a:r>
            <a:endParaRPr lang="en-US" altLang="en-US" sz="2400" b="1"/>
          </a:p>
        </p:txBody>
      </p:sp>
      <p:sp>
        <p:nvSpPr>
          <p:cNvPr id="13328" name="Rectangle 49"/>
          <p:cNvSpPr>
            <a:spLocks noChangeArrowheads="1"/>
          </p:cNvSpPr>
          <p:nvPr/>
        </p:nvSpPr>
        <p:spPr bwMode="auto">
          <a:xfrm>
            <a:off x="7620000" y="3413125"/>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9" name="AutoShape 50"/>
          <p:cNvSpPr>
            <a:spLocks noChangeArrowheads="1"/>
          </p:cNvSpPr>
          <p:nvPr/>
        </p:nvSpPr>
        <p:spPr bwMode="auto">
          <a:xfrm>
            <a:off x="7620000" y="4175125"/>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0" name="Text Box 51"/>
          <p:cNvSpPr txBox="1">
            <a:spLocks noChangeArrowheads="1"/>
          </p:cNvSpPr>
          <p:nvPr/>
        </p:nvSpPr>
        <p:spPr bwMode="auto">
          <a:xfrm>
            <a:off x="8382000" y="39624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ĐỘNG ĐẤT</a:t>
            </a:r>
            <a:endParaRPr lang="en-US" altLang="en-US" sz="2400" b="1"/>
          </a:p>
        </p:txBody>
      </p:sp>
      <p:sp>
        <p:nvSpPr>
          <p:cNvPr id="13331" name="Rectangle 52"/>
          <p:cNvSpPr>
            <a:spLocks noChangeArrowheads="1"/>
          </p:cNvSpPr>
          <p:nvPr/>
        </p:nvSpPr>
        <p:spPr bwMode="auto">
          <a:xfrm>
            <a:off x="7620000" y="51054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2" name="AutoShape 53"/>
          <p:cNvSpPr>
            <a:spLocks noChangeArrowheads="1"/>
          </p:cNvSpPr>
          <p:nvPr/>
        </p:nvSpPr>
        <p:spPr bwMode="auto">
          <a:xfrm>
            <a:off x="7620000" y="58674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3" name="Text Box 54"/>
          <p:cNvSpPr txBox="1">
            <a:spLocks noChangeArrowheads="1"/>
          </p:cNvSpPr>
          <p:nvPr/>
        </p:nvSpPr>
        <p:spPr bwMode="auto">
          <a:xfrm>
            <a:off x="8382000" y="541020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NÚI LỬA PHUN</a:t>
            </a:r>
            <a:endParaRPr lang="en-US" altLang="en-US" sz="2400" b="1"/>
          </a:p>
        </p:txBody>
      </p:sp>
    </p:spTree>
    <p:extLst>
      <p:ext uri="{BB962C8B-B14F-4D97-AF65-F5344CB8AC3E}">
        <p14:creationId xmlns:p14="http://schemas.microsoft.com/office/powerpoint/2010/main" val="195584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18408" y="228405"/>
            <a:ext cx="11544300" cy="1569660"/>
          </a:xfrm>
          <a:prstGeom prst="rect">
            <a:avLst/>
          </a:prstGeom>
          <a:solidFill>
            <a:schemeClr val="accent4">
              <a:lumMod val="20000"/>
              <a:lumOff val="80000"/>
            </a:schemeClr>
          </a:solidFill>
          <a:ln w="9525">
            <a:noFill/>
            <a:miter lim="800000"/>
            <a:headEnd/>
            <a:tailEnd/>
          </a:ln>
          <a:effectLst/>
        </p:spPr>
        <p:txBody>
          <a:bodyPr wrap="square" anchor="ctr">
            <a:spAutoFit/>
          </a:bodyPr>
          <a:lstStyle/>
          <a:p>
            <a:pPr algn="just"/>
            <a:r>
              <a:rPr lang="en-US" sz="3200" b="1" dirty="0">
                <a:solidFill>
                  <a:schemeClr val="bg2">
                    <a:lumMod val="10000"/>
                  </a:schemeClr>
                </a:solidFill>
                <a:latin typeface="Times New Roman" pitchFamily="18" charset="0"/>
                <a:cs typeface="Times New Roman" pitchFamily="18" charset="0"/>
              </a:rPr>
              <a:t>Ở </a:t>
            </a:r>
            <a:r>
              <a:rPr lang="en-US" sz="3200" b="1" dirty="0" err="1">
                <a:solidFill>
                  <a:schemeClr val="bg2">
                    <a:lumMod val="10000"/>
                  </a:schemeClr>
                </a:solidFill>
                <a:latin typeface="Times New Roman" pitchFamily="18" charset="0"/>
                <a:cs typeface="Times New Roman" pitchFamily="18" charset="0"/>
              </a:rPr>
              <a:t>Việt</a:t>
            </a:r>
            <a:r>
              <a:rPr lang="en-US" sz="3200" b="1" dirty="0">
                <a:solidFill>
                  <a:schemeClr val="bg2">
                    <a:lumMod val="10000"/>
                  </a:schemeClr>
                </a:solidFill>
                <a:latin typeface="Times New Roman" pitchFamily="18" charset="0"/>
                <a:cs typeface="Times New Roman" pitchFamily="18" charset="0"/>
              </a:rPr>
              <a:t> Nam: Do </a:t>
            </a:r>
            <a:r>
              <a:rPr lang="en-US" sz="3200" b="1" dirty="0" err="1">
                <a:solidFill>
                  <a:schemeClr val="bg2">
                    <a:lumMod val="10000"/>
                  </a:schemeClr>
                </a:solidFill>
                <a:latin typeface="Times New Roman" pitchFamily="18" charset="0"/>
                <a:cs typeface="Times New Roman" pitchFamily="18" charset="0"/>
              </a:rPr>
              <a:t>tác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của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nội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lực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trong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vận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kiến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tạo</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dãy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núi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Hoàng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Liên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Sơn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Bắc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nước</a:t>
            </a:r>
            <a:r>
              <a:rPr lang="en-US" sz="3200" b="1" dirty="0">
                <a:solidFill>
                  <a:schemeClr val="bg2">
                    <a:lumMod val="10000"/>
                  </a:schemeClr>
                </a:solidFill>
                <a:latin typeface="Times New Roman" pitchFamily="18" charset="0"/>
                <a:cs typeface="Times New Roman" pitchFamily="18" charset="0"/>
              </a:rPr>
              <a:t> ta) </a:t>
            </a:r>
            <a:r>
              <a:rPr lang="en-US" sz="3200" b="1" dirty="0" err="1">
                <a:solidFill>
                  <a:schemeClr val="bg2">
                    <a:lumMod val="10000"/>
                  </a:schemeClr>
                </a:solidFill>
                <a:latin typeface="Times New Roman" pitchFamily="18" charset="0"/>
                <a:cs typeface="Times New Roman" pitchFamily="18" charset="0"/>
              </a:rPr>
              <a:t>được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nâng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còn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thềm</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lục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địa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Nam </a:t>
            </a:r>
            <a:r>
              <a:rPr lang="en-US" sz="3200" b="1" dirty="0" err="1">
                <a:solidFill>
                  <a:schemeClr val="bg2">
                    <a:lumMod val="10000"/>
                  </a:schemeClr>
                </a:solidFill>
                <a:latin typeface="Times New Roman" pitchFamily="18" charset="0"/>
                <a:cs typeface="Times New Roman" pitchFamily="18" charset="0"/>
              </a:rPr>
              <a:t>thì</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bị</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hạ</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xuống</a:t>
            </a:r>
            <a:r>
              <a:rPr lang="en-US" sz="32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35" y="1975757"/>
            <a:ext cx="6814299" cy="488224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4" y="2008413"/>
            <a:ext cx="4535850" cy="484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52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3484563" y="1344614"/>
            <a:ext cx="5327650" cy="5210175"/>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5" name="Freeform 3" descr="Granite">
            <a:hlinkClick r:id="" action="ppaction://noaction">
              <a:snd r:embed="rId3" name="wind.wav"/>
            </a:hlinkClick>
          </p:cNvPr>
          <p:cNvSpPr>
            <a:spLocks/>
          </p:cNvSpPr>
          <p:nvPr/>
        </p:nvSpPr>
        <p:spPr bwMode="auto">
          <a:xfrm>
            <a:off x="35052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6" name="Freeform 4" descr="Granite">
            <a:hlinkClick r:id="" action="ppaction://noaction">
              <a:snd r:embed="rId3" name="wind.wav"/>
            </a:hlinkClick>
          </p:cNvPr>
          <p:cNvSpPr>
            <a:spLocks/>
          </p:cNvSpPr>
          <p:nvPr/>
        </p:nvSpPr>
        <p:spPr bwMode="auto">
          <a:xfrm>
            <a:off x="3505200" y="12954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7" name="Freeform 5" descr="Granite"/>
          <p:cNvSpPr>
            <a:spLocks/>
          </p:cNvSpPr>
          <p:nvPr/>
        </p:nvSpPr>
        <p:spPr bwMode="auto">
          <a:xfrm>
            <a:off x="38100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8" name="Freeform 6" descr="Granite">
            <a:hlinkClick r:id="" action="ppaction://noaction">
              <a:snd r:embed="rId3" name="wind.wav"/>
            </a:hlinkClick>
          </p:cNvPr>
          <p:cNvSpPr>
            <a:spLocks/>
          </p:cNvSpPr>
          <p:nvPr/>
        </p:nvSpPr>
        <p:spPr bwMode="auto">
          <a:xfrm>
            <a:off x="3962400" y="14478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9" name="Freeform 7" descr="Granite">
            <a:hlinkClick r:id="" action="ppaction://noaction">
              <a:snd r:embed="rId3" name="wind.wav"/>
            </a:hlinkClick>
          </p:cNvPr>
          <p:cNvSpPr>
            <a:spLocks/>
          </p:cNvSpPr>
          <p:nvPr/>
        </p:nvSpPr>
        <p:spPr bwMode="auto">
          <a:xfrm>
            <a:off x="3962401" y="1447801"/>
            <a:ext cx="5280025" cy="5210175"/>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grpSp>
        <p:nvGrpSpPr>
          <p:cNvPr id="2" name="Group 8"/>
          <p:cNvGrpSpPr>
            <a:grpSpLocks/>
          </p:cNvGrpSpPr>
          <p:nvPr/>
        </p:nvGrpSpPr>
        <p:grpSpPr bwMode="auto">
          <a:xfrm>
            <a:off x="7162800" y="1828800"/>
            <a:ext cx="2819400" cy="2705100"/>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2209800" y="2284414"/>
            <a:ext cx="3429000" cy="3748087"/>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4131696" y="561643"/>
            <a:ext cx="3973286" cy="52387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dirty="0">
                <a:latin typeface="Times New Roman" panose="02020603050405020304" pitchFamily="18" charset="0"/>
                <a:cs typeface="Times New Roman" panose="02020603050405020304" pitchFamily="18" charset="0"/>
              </a:rPr>
              <a:t>Mô hình gió thổi mòn</a:t>
            </a:r>
            <a:endParaRPr lang="en-US" sz="28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4478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9" y="1447800"/>
            <a:ext cx="514894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261" y="968948"/>
            <a:ext cx="5392742" cy="58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5015" y="968948"/>
            <a:ext cx="5375426" cy="58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2350785" y="6395050"/>
            <a:ext cx="7267577" cy="46166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a:latin typeface="Times New Roman" panose="02020603050405020304" pitchFamily="18" charset="0"/>
                <a:cs typeface="Times New Roman" panose="02020603050405020304" pitchFamily="18" charset="0"/>
              </a:rPr>
              <a:t>Qúa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vôi</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01298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5"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1225</Words>
  <Application>Microsoft Office PowerPoint</Application>
  <PresentationFormat>Widescreen</PresentationFormat>
  <Paragraphs>93</Paragraphs>
  <Slides>24</Slides>
  <Notes>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Nhat Minh 20206430</cp:lastModifiedBy>
  <cp:revision>56</cp:revision>
  <dcterms:created xsi:type="dcterms:W3CDTF">2021-07-24T01:37:59Z</dcterms:created>
  <dcterms:modified xsi:type="dcterms:W3CDTF">2025-12-01T00:26:25Z</dcterms:modified>
</cp:coreProperties>
</file>