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093" r:id="rId10"/>
    <p:sldMasterId id="2147484170" r:id="rId11"/>
  </p:sldMasterIdLst>
  <p:notesMasterIdLst>
    <p:notesMasterId r:id="rId47"/>
  </p:notesMasterIdLst>
  <p:sldIdLst>
    <p:sldId id="1178" r:id="rId12"/>
    <p:sldId id="1010" r:id="rId13"/>
    <p:sldId id="1115" r:id="rId14"/>
    <p:sldId id="1093" r:id="rId15"/>
    <p:sldId id="1226" r:id="rId16"/>
    <p:sldId id="1242" r:id="rId17"/>
    <p:sldId id="1088" r:id="rId18"/>
    <p:sldId id="1038" r:id="rId19"/>
    <p:sldId id="1243" r:id="rId20"/>
    <p:sldId id="1244" r:id="rId21"/>
    <p:sldId id="1245" r:id="rId22"/>
    <p:sldId id="1246" r:id="rId23"/>
    <p:sldId id="1247" r:id="rId24"/>
    <p:sldId id="1248" r:id="rId25"/>
    <p:sldId id="1249" r:id="rId26"/>
    <p:sldId id="1250" r:id="rId27"/>
    <p:sldId id="1251" r:id="rId28"/>
    <p:sldId id="1252" r:id="rId29"/>
    <p:sldId id="1253" r:id="rId30"/>
    <p:sldId id="1254" r:id="rId31"/>
    <p:sldId id="1255" r:id="rId32"/>
    <p:sldId id="1257" r:id="rId33"/>
    <p:sldId id="1258" r:id="rId34"/>
    <p:sldId id="1259" r:id="rId35"/>
    <p:sldId id="1260" r:id="rId36"/>
    <p:sldId id="1261" r:id="rId37"/>
    <p:sldId id="1262" r:id="rId38"/>
    <p:sldId id="1263" r:id="rId39"/>
    <p:sldId id="1264" r:id="rId40"/>
    <p:sldId id="1265" r:id="rId41"/>
    <p:sldId id="1266" r:id="rId42"/>
    <p:sldId id="1267" r:id="rId43"/>
    <p:sldId id="1268" r:id="rId44"/>
    <p:sldId id="1269" r:id="rId45"/>
    <p:sldId id="127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F5E7"/>
    <a:srgbClr val="FFFFFF"/>
    <a:srgbClr val="CAE8AA"/>
    <a:srgbClr val="603BC9"/>
    <a:srgbClr val="AA96E2"/>
    <a:srgbClr val="E69654"/>
    <a:srgbClr val="E2863A"/>
    <a:srgbClr val="FFEFBD"/>
    <a:srgbClr val="DD8E19"/>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178" autoAdjust="0"/>
  </p:normalViewPr>
  <p:slideViewPr>
    <p:cSldViewPr snapToGrid="0">
      <p:cViewPr varScale="1">
        <p:scale>
          <a:sx n="79" d="100"/>
          <a:sy n="79" d="100"/>
        </p:scale>
        <p:origin x="1018" y="77"/>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2</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1496764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9790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353289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12844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93231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83362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17602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84475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1143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244686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7895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280154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4910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05231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3292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6788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7</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eaLnBrk="1" hangingPunct="1"/>
            <a:endParaRPr lang="en-US" altLang="en-US"/>
          </a:p>
        </p:txBody>
      </p:sp>
    </p:spTree>
    <p:extLst>
      <p:ext uri="{BB962C8B-B14F-4D97-AF65-F5344CB8AC3E}">
        <p14:creationId xmlns:p14="http://schemas.microsoft.com/office/powerpoint/2010/main" val="222868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3581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26176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4213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53401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12/1/2025</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12/1/2025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12/1/2025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2025/12/1</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12/1/2025</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142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87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1716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6789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760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1884453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36211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2167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22380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797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2025/12/1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2437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909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13022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98765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6874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12/1/2025</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738579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686343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27958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768321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51385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07664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6346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3709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2.jpe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1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solidFill>
                  <a:prstClr val="black">
                    <a:tint val="75000"/>
                  </a:prstClr>
                </a:solidFill>
              </a:rPr>
              <a:pPr/>
              <a:t>2025/12/1</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solidFill>
                  <a:prstClr val="black">
                    <a:tint val="75000"/>
                  </a:prstClr>
                </a:solidFill>
              </a:rPr>
              <a:pPr/>
              <a:t>‹#›</a:t>
            </a:fld>
            <a:endParaRPr lang="zh-CN" altLang="en-US" dirty="0">
              <a:solidFill>
                <a:prstClr val="black">
                  <a:tint val="75000"/>
                </a:prstClr>
              </a:solidFill>
            </a:endParaRPr>
          </a:p>
        </p:txBody>
      </p:sp>
      <p:pic>
        <p:nvPicPr>
          <p:cNvPr id="7" name="图片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1543296202"/>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01/12/2025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8134120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59.gif"/><Relationship Id="rId3" Type="http://schemas.openxmlformats.org/officeDocument/2006/relationships/slideLayout" Target="../slideLayouts/slideLayout78.xml"/><Relationship Id="rId21" Type="http://schemas.openxmlformats.org/officeDocument/2006/relationships/image" Target="../media/image55.png"/><Relationship Id="rId34" Type="http://schemas.openxmlformats.org/officeDocument/2006/relationships/slide" Target="slide34.xml"/><Relationship Id="rId7" Type="http://schemas.openxmlformats.org/officeDocument/2006/relationships/image" Target="../media/image41.png"/><Relationship Id="rId12" Type="http://schemas.openxmlformats.org/officeDocument/2006/relationships/image" Target="../media/image46.gif"/><Relationship Id="rId17" Type="http://schemas.openxmlformats.org/officeDocument/2006/relationships/image" Target="../media/image51.png"/><Relationship Id="rId25" Type="http://schemas.openxmlformats.org/officeDocument/2006/relationships/slide" Target="slide26.xml"/><Relationship Id="rId33" Type="http://schemas.openxmlformats.org/officeDocument/2006/relationships/slide" Target="slide33.xml"/><Relationship Id="rId2" Type="http://schemas.openxmlformats.org/officeDocument/2006/relationships/audio" Target="../media/media1.wav"/><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slide" Target="slide29.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45.png"/><Relationship Id="rId24" Type="http://schemas.openxmlformats.org/officeDocument/2006/relationships/image" Target="../media/image58.gif"/><Relationship Id="rId32" Type="http://schemas.openxmlformats.org/officeDocument/2006/relationships/slide" Target="slide32.xml"/><Relationship Id="rId5" Type="http://schemas.openxmlformats.org/officeDocument/2006/relationships/audio" Target="../media/audio2.wav"/><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slide" Target="slide28.xml"/><Relationship Id="rId36" Type="http://schemas.openxmlformats.org/officeDocument/2006/relationships/image" Target="../media/image60.png"/><Relationship Id="rId10" Type="http://schemas.openxmlformats.org/officeDocument/2006/relationships/image" Target="../media/image44.gif"/><Relationship Id="rId19" Type="http://schemas.openxmlformats.org/officeDocument/2006/relationships/image" Target="../media/image53.png"/><Relationship Id="rId31" Type="http://schemas.openxmlformats.org/officeDocument/2006/relationships/slide" Target="slide31.xml"/><Relationship Id="rId4" Type="http://schemas.openxmlformats.org/officeDocument/2006/relationships/audio" Target="../media/audio1.wav"/><Relationship Id="rId9" Type="http://schemas.openxmlformats.org/officeDocument/2006/relationships/image" Target="../media/image43.png"/><Relationship Id="rId14" Type="http://schemas.openxmlformats.org/officeDocument/2006/relationships/image" Target="../media/image48.gif"/><Relationship Id="rId22" Type="http://schemas.openxmlformats.org/officeDocument/2006/relationships/image" Target="../media/image56.png"/><Relationship Id="rId27" Type="http://schemas.openxmlformats.org/officeDocument/2006/relationships/slide" Target="slide27.xml"/><Relationship Id="rId30" Type="http://schemas.openxmlformats.org/officeDocument/2006/relationships/slide" Target="slide30.xml"/><Relationship Id="rId35" Type="http://schemas.openxmlformats.org/officeDocument/2006/relationships/slide" Target="slide35.xml"/><Relationship Id="rId8" Type="http://schemas.openxmlformats.org/officeDocument/2006/relationships/image" Target="../media/image42.gi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8.xml"/><Relationship Id="rId5" Type="http://schemas.openxmlformats.org/officeDocument/2006/relationships/image" Target="../media/image61.png"/><Relationship Id="rId4" Type="http://schemas.openxmlformats.org/officeDocument/2006/relationships/slide" Target="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2858PICdbgea5Gz679dY_PIC2018.png"/>
          <p:cNvPicPr>
            <a:picLocks noChangeAspect="1"/>
          </p:cNvPicPr>
          <p:nvPr/>
        </p:nvPicPr>
        <p:blipFill>
          <a:blip r:embed="rId2" cstate="print"/>
          <a:stretch>
            <a:fillRect/>
          </a:stretch>
        </p:blipFill>
        <p:spPr>
          <a:xfrm flipH="1">
            <a:off x="-499790" y="886691"/>
            <a:ext cx="4683863" cy="5971309"/>
          </a:xfrm>
          <a:prstGeom prst="rect">
            <a:avLst/>
          </a:prstGeom>
        </p:spPr>
      </p:pic>
      <p:pic>
        <p:nvPicPr>
          <p:cNvPr id="7" name="Picture 6"/>
          <p:cNvPicPr>
            <a:picLocks noChangeAspect="1"/>
          </p:cNvPicPr>
          <p:nvPr/>
        </p:nvPicPr>
        <p:blipFill>
          <a:blip r:embed="rId3"/>
          <a:stretch>
            <a:fillRect/>
          </a:stretch>
        </p:blipFill>
        <p:spPr>
          <a:xfrm>
            <a:off x="5527963" y="3297382"/>
            <a:ext cx="6276109" cy="3279773"/>
          </a:xfrm>
          <a:prstGeom prst="rect">
            <a:avLst/>
          </a:prstGeom>
        </p:spPr>
      </p:pic>
      <p:pic>
        <p:nvPicPr>
          <p:cNvPr id="8" name="Picture 7"/>
          <p:cNvPicPr>
            <a:picLocks noChangeAspect="1"/>
          </p:cNvPicPr>
          <p:nvPr/>
        </p:nvPicPr>
        <p:blipFill>
          <a:blip r:embed="rId4"/>
          <a:stretch>
            <a:fillRect/>
          </a:stretch>
        </p:blipFill>
        <p:spPr>
          <a:xfrm>
            <a:off x="3270391" y="3462357"/>
            <a:ext cx="2603218" cy="3450635"/>
          </a:xfrm>
          <a:prstGeom prst="rect">
            <a:avLst/>
          </a:prstGeom>
        </p:spPr>
      </p:pic>
      <p:pic>
        <p:nvPicPr>
          <p:cNvPr id="9" name="Picture 8"/>
          <p:cNvPicPr>
            <a:picLocks noChangeAspect="1"/>
          </p:cNvPicPr>
          <p:nvPr/>
        </p:nvPicPr>
        <p:blipFill>
          <a:blip r:embed="rId5"/>
          <a:stretch>
            <a:fillRect/>
          </a:stretch>
        </p:blipFill>
        <p:spPr>
          <a:xfrm>
            <a:off x="2813189" y="323469"/>
            <a:ext cx="8179271" cy="2737746"/>
          </a:xfrm>
          <a:prstGeom prst="rect">
            <a:avLst/>
          </a:prstGeom>
        </p:spPr>
      </p:pic>
    </p:spTree>
    <p:extLst>
      <p:ext uri="{BB962C8B-B14F-4D97-AF65-F5344CB8AC3E}">
        <p14:creationId xmlns:p14="http://schemas.microsoft.com/office/powerpoint/2010/main" val="376647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Sự</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gắn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bó</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dân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tộc</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Việt</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Freeform 12"/>
          <p:cNvSpPr/>
          <p:nvPr/>
        </p:nvSpPr>
        <p:spPr>
          <a:xfrm>
            <a:off x="782133" y="1707676"/>
            <a:ext cx="7417520" cy="1435580"/>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61868"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3291275"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thần</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234129" y="3868428"/>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4463221" y="3178238"/>
            <a:ext cx="129274"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29150" y="3143256"/>
            <a:ext cx="2841534" cy="725172"/>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98423" y="3143256"/>
            <a:ext cx="3044118"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spTree>
    <p:extLst>
      <p:ext uri="{BB962C8B-B14F-4D97-AF65-F5344CB8AC3E}">
        <p14:creationId xmlns:p14="http://schemas.microsoft.com/office/powerpoint/2010/main" val="197075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80">
                                          <p:stCondLst>
                                            <p:cond delay="0"/>
                                          </p:stCondLst>
                                        </p:cTn>
                                        <p:tgtEl>
                                          <p:spTgt spid="10"/>
                                        </p:tgtEl>
                                      </p:cBhvr>
                                    </p:animEffect>
                                    <p:anim calcmode="lin" valueType="num">
                                      <p:cBhvr>
                                        <p:cTn id="1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
                                        </p:tgtEl>
                                      </p:cBhvr>
                                      <p:to x="100000" y="60000"/>
                                    </p:animScale>
                                    <p:animScale>
                                      <p:cBhvr>
                                        <p:cTn id="25" dur="166" decel="50000">
                                          <p:stCondLst>
                                            <p:cond delay="676"/>
                                          </p:stCondLst>
                                        </p:cTn>
                                        <p:tgtEl>
                                          <p:spTgt spid="10"/>
                                        </p:tgtEl>
                                      </p:cBhvr>
                                      <p:to x="100000" y="100000"/>
                                    </p:animScale>
                                    <p:animScale>
                                      <p:cBhvr>
                                        <p:cTn id="26" dur="26">
                                          <p:stCondLst>
                                            <p:cond delay="1312"/>
                                          </p:stCondLst>
                                        </p:cTn>
                                        <p:tgtEl>
                                          <p:spTgt spid="10"/>
                                        </p:tgtEl>
                                      </p:cBhvr>
                                      <p:to x="100000" y="80000"/>
                                    </p:animScale>
                                    <p:animScale>
                                      <p:cBhvr>
                                        <p:cTn id="27" dur="166" decel="50000">
                                          <p:stCondLst>
                                            <p:cond delay="1338"/>
                                          </p:stCondLst>
                                        </p:cTn>
                                        <p:tgtEl>
                                          <p:spTgt spid="10"/>
                                        </p:tgtEl>
                                      </p:cBhvr>
                                      <p:to x="100000" y="100000"/>
                                    </p:animScale>
                                    <p:animScale>
                                      <p:cBhvr>
                                        <p:cTn id="28" dur="26">
                                          <p:stCondLst>
                                            <p:cond delay="1642"/>
                                          </p:stCondLst>
                                        </p:cTn>
                                        <p:tgtEl>
                                          <p:spTgt spid="10"/>
                                        </p:tgtEl>
                                      </p:cBhvr>
                                      <p:to x="100000" y="90000"/>
                                    </p:animScale>
                                    <p:animScale>
                                      <p:cBhvr>
                                        <p:cTn id="29" dur="166" decel="50000">
                                          <p:stCondLst>
                                            <p:cond delay="1668"/>
                                          </p:stCondLst>
                                        </p:cTn>
                                        <p:tgtEl>
                                          <p:spTgt spid="10"/>
                                        </p:tgtEl>
                                      </p:cBhvr>
                                      <p:to x="100000" y="100000"/>
                                    </p:animScale>
                                    <p:animScale>
                                      <p:cBhvr>
                                        <p:cTn id="30" dur="26">
                                          <p:stCondLst>
                                            <p:cond delay="1808"/>
                                          </p:stCondLst>
                                        </p:cTn>
                                        <p:tgtEl>
                                          <p:spTgt spid="10"/>
                                        </p:tgtEl>
                                      </p:cBhvr>
                                      <p:to x="100000" y="95000"/>
                                    </p:animScale>
                                    <p:animScale>
                                      <p:cBhvr>
                                        <p:cTn id="31" dur="166" decel="50000">
                                          <p:stCondLst>
                                            <p:cond delay="1834"/>
                                          </p:stCondLst>
                                        </p:cTn>
                                        <p:tgtEl>
                                          <p:spTgt spid="10"/>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80">
                                          <p:stCondLst>
                                            <p:cond delay="0"/>
                                          </p:stCondLst>
                                        </p:cTn>
                                        <p:tgtEl>
                                          <p:spTgt spid="14"/>
                                        </p:tgtEl>
                                      </p:cBhvr>
                                    </p:animEffect>
                                    <p:anim calcmode="lin" valueType="num">
                                      <p:cBhvr>
                                        <p:cTn id="3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0" dur="26">
                                          <p:stCondLst>
                                            <p:cond delay="650"/>
                                          </p:stCondLst>
                                        </p:cTn>
                                        <p:tgtEl>
                                          <p:spTgt spid="14"/>
                                        </p:tgtEl>
                                      </p:cBhvr>
                                      <p:to x="100000" y="60000"/>
                                    </p:animScale>
                                    <p:animScale>
                                      <p:cBhvr>
                                        <p:cTn id="41" dur="166" decel="50000">
                                          <p:stCondLst>
                                            <p:cond delay="676"/>
                                          </p:stCondLst>
                                        </p:cTn>
                                        <p:tgtEl>
                                          <p:spTgt spid="14"/>
                                        </p:tgtEl>
                                      </p:cBhvr>
                                      <p:to x="100000" y="100000"/>
                                    </p:animScale>
                                    <p:animScale>
                                      <p:cBhvr>
                                        <p:cTn id="42" dur="26">
                                          <p:stCondLst>
                                            <p:cond delay="1312"/>
                                          </p:stCondLst>
                                        </p:cTn>
                                        <p:tgtEl>
                                          <p:spTgt spid="14"/>
                                        </p:tgtEl>
                                      </p:cBhvr>
                                      <p:to x="100000" y="80000"/>
                                    </p:animScale>
                                    <p:animScale>
                                      <p:cBhvr>
                                        <p:cTn id="43" dur="166" decel="50000">
                                          <p:stCondLst>
                                            <p:cond delay="1338"/>
                                          </p:stCondLst>
                                        </p:cTn>
                                        <p:tgtEl>
                                          <p:spTgt spid="14"/>
                                        </p:tgtEl>
                                      </p:cBhvr>
                                      <p:to x="100000" y="100000"/>
                                    </p:animScale>
                                    <p:animScale>
                                      <p:cBhvr>
                                        <p:cTn id="44" dur="26">
                                          <p:stCondLst>
                                            <p:cond delay="1642"/>
                                          </p:stCondLst>
                                        </p:cTn>
                                        <p:tgtEl>
                                          <p:spTgt spid="14"/>
                                        </p:tgtEl>
                                      </p:cBhvr>
                                      <p:to x="100000" y="90000"/>
                                    </p:animScale>
                                    <p:animScale>
                                      <p:cBhvr>
                                        <p:cTn id="45" dur="166" decel="50000">
                                          <p:stCondLst>
                                            <p:cond delay="1668"/>
                                          </p:stCondLst>
                                        </p:cTn>
                                        <p:tgtEl>
                                          <p:spTgt spid="14"/>
                                        </p:tgtEl>
                                      </p:cBhvr>
                                      <p:to x="100000" y="100000"/>
                                    </p:animScale>
                                    <p:animScale>
                                      <p:cBhvr>
                                        <p:cTn id="46" dur="26">
                                          <p:stCondLst>
                                            <p:cond delay="1808"/>
                                          </p:stCondLst>
                                        </p:cTn>
                                        <p:tgtEl>
                                          <p:spTgt spid="14"/>
                                        </p:tgtEl>
                                      </p:cBhvr>
                                      <p:to x="100000" y="95000"/>
                                    </p:animScale>
                                    <p:animScale>
                                      <p:cBhvr>
                                        <p:cTn id="47" dur="166" decel="50000">
                                          <p:stCondLst>
                                            <p:cond delay="1834"/>
                                          </p:stCondLst>
                                        </p:cTn>
                                        <p:tgtEl>
                                          <p:spTgt spid="14"/>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80">
                                          <p:stCondLst>
                                            <p:cond delay="0"/>
                                          </p:stCondLst>
                                        </p:cTn>
                                        <p:tgtEl>
                                          <p:spTgt spid="3"/>
                                        </p:tgtEl>
                                      </p:cBhvr>
                                    </p:animEffect>
                                    <p:anim calcmode="lin" valueType="num">
                                      <p:cBhvr>
                                        <p:cTn id="5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gtEl>
                                      </p:cBhvr>
                                      <p:to x="100000" y="60000"/>
                                    </p:animScale>
                                    <p:animScale>
                                      <p:cBhvr>
                                        <p:cTn id="57" dur="166" decel="50000">
                                          <p:stCondLst>
                                            <p:cond delay="676"/>
                                          </p:stCondLst>
                                        </p:cTn>
                                        <p:tgtEl>
                                          <p:spTgt spid="3"/>
                                        </p:tgtEl>
                                      </p:cBhvr>
                                      <p:to x="100000" y="100000"/>
                                    </p:animScale>
                                    <p:animScale>
                                      <p:cBhvr>
                                        <p:cTn id="58" dur="26">
                                          <p:stCondLst>
                                            <p:cond delay="1312"/>
                                          </p:stCondLst>
                                        </p:cTn>
                                        <p:tgtEl>
                                          <p:spTgt spid="3"/>
                                        </p:tgtEl>
                                      </p:cBhvr>
                                      <p:to x="100000" y="80000"/>
                                    </p:animScale>
                                    <p:animScale>
                                      <p:cBhvr>
                                        <p:cTn id="59" dur="166" decel="50000">
                                          <p:stCondLst>
                                            <p:cond delay="1338"/>
                                          </p:stCondLst>
                                        </p:cTn>
                                        <p:tgtEl>
                                          <p:spTgt spid="3"/>
                                        </p:tgtEl>
                                      </p:cBhvr>
                                      <p:to x="100000" y="100000"/>
                                    </p:animScale>
                                    <p:animScale>
                                      <p:cBhvr>
                                        <p:cTn id="60" dur="26">
                                          <p:stCondLst>
                                            <p:cond delay="1642"/>
                                          </p:stCondLst>
                                        </p:cTn>
                                        <p:tgtEl>
                                          <p:spTgt spid="3"/>
                                        </p:tgtEl>
                                      </p:cBhvr>
                                      <p:to x="100000" y="90000"/>
                                    </p:animScale>
                                    <p:animScale>
                                      <p:cBhvr>
                                        <p:cTn id="61" dur="166" decel="50000">
                                          <p:stCondLst>
                                            <p:cond delay="1668"/>
                                          </p:stCondLst>
                                        </p:cTn>
                                        <p:tgtEl>
                                          <p:spTgt spid="3"/>
                                        </p:tgtEl>
                                      </p:cBhvr>
                                      <p:to x="100000" y="100000"/>
                                    </p:animScale>
                                    <p:animScale>
                                      <p:cBhvr>
                                        <p:cTn id="62" dur="26">
                                          <p:stCondLst>
                                            <p:cond delay="1808"/>
                                          </p:stCondLst>
                                        </p:cTn>
                                        <p:tgtEl>
                                          <p:spTgt spid="3"/>
                                        </p:tgtEl>
                                      </p:cBhvr>
                                      <p:to x="100000" y="95000"/>
                                    </p:animScale>
                                    <p:animScale>
                                      <p:cBhvr>
                                        <p:cTn id="63" dur="166" decel="50000">
                                          <p:stCondLst>
                                            <p:cond delay="1834"/>
                                          </p:stCondLst>
                                        </p:cTn>
                                        <p:tgtEl>
                                          <p:spTgt spid="3"/>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down)">
                                      <p:cBhvr>
                                        <p:cTn id="82" dur="580">
                                          <p:stCondLst>
                                            <p:cond delay="0"/>
                                          </p:stCondLst>
                                        </p:cTn>
                                        <p:tgtEl>
                                          <p:spTgt spid="8"/>
                                        </p:tgtEl>
                                      </p:cBhvr>
                                    </p:animEffect>
                                    <p:anim calcmode="lin" valueType="num">
                                      <p:cBhvr>
                                        <p:cTn id="8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8" dur="26">
                                          <p:stCondLst>
                                            <p:cond delay="650"/>
                                          </p:stCondLst>
                                        </p:cTn>
                                        <p:tgtEl>
                                          <p:spTgt spid="8"/>
                                        </p:tgtEl>
                                      </p:cBhvr>
                                      <p:to x="100000" y="60000"/>
                                    </p:animScale>
                                    <p:animScale>
                                      <p:cBhvr>
                                        <p:cTn id="89" dur="166" decel="50000">
                                          <p:stCondLst>
                                            <p:cond delay="676"/>
                                          </p:stCondLst>
                                        </p:cTn>
                                        <p:tgtEl>
                                          <p:spTgt spid="8"/>
                                        </p:tgtEl>
                                      </p:cBhvr>
                                      <p:to x="100000" y="100000"/>
                                    </p:animScale>
                                    <p:animScale>
                                      <p:cBhvr>
                                        <p:cTn id="90" dur="26">
                                          <p:stCondLst>
                                            <p:cond delay="1312"/>
                                          </p:stCondLst>
                                        </p:cTn>
                                        <p:tgtEl>
                                          <p:spTgt spid="8"/>
                                        </p:tgtEl>
                                      </p:cBhvr>
                                      <p:to x="100000" y="80000"/>
                                    </p:animScale>
                                    <p:animScale>
                                      <p:cBhvr>
                                        <p:cTn id="91" dur="166" decel="50000">
                                          <p:stCondLst>
                                            <p:cond delay="1338"/>
                                          </p:stCondLst>
                                        </p:cTn>
                                        <p:tgtEl>
                                          <p:spTgt spid="8"/>
                                        </p:tgtEl>
                                      </p:cBhvr>
                                      <p:to x="100000" y="100000"/>
                                    </p:animScale>
                                    <p:animScale>
                                      <p:cBhvr>
                                        <p:cTn id="92" dur="26">
                                          <p:stCondLst>
                                            <p:cond delay="1642"/>
                                          </p:stCondLst>
                                        </p:cTn>
                                        <p:tgtEl>
                                          <p:spTgt spid="8"/>
                                        </p:tgtEl>
                                      </p:cBhvr>
                                      <p:to x="100000" y="90000"/>
                                    </p:animScale>
                                    <p:animScale>
                                      <p:cBhvr>
                                        <p:cTn id="93" dur="166" decel="50000">
                                          <p:stCondLst>
                                            <p:cond delay="1668"/>
                                          </p:stCondLst>
                                        </p:cTn>
                                        <p:tgtEl>
                                          <p:spTgt spid="8"/>
                                        </p:tgtEl>
                                      </p:cBhvr>
                                      <p:to x="100000" y="100000"/>
                                    </p:animScale>
                                    <p:animScale>
                                      <p:cBhvr>
                                        <p:cTn id="94" dur="26">
                                          <p:stCondLst>
                                            <p:cond delay="1808"/>
                                          </p:stCondLst>
                                        </p:cTn>
                                        <p:tgtEl>
                                          <p:spTgt spid="8"/>
                                        </p:tgtEl>
                                      </p:cBhvr>
                                      <p:to x="100000" y="95000"/>
                                    </p:animScale>
                                    <p:animScale>
                                      <p:cBhvr>
                                        <p:cTn id="95" dur="166" decel="50000">
                                          <p:stCondLst>
                                            <p:cond delay="1834"/>
                                          </p:stCondLst>
                                        </p:cTn>
                                        <p:tgtEl>
                                          <p:spTgt spid="8"/>
                                        </p:tgtEl>
                                      </p:cBhvr>
                                      <p:to x="100000" y="100000"/>
                                    </p:animScale>
                                  </p:childTnLst>
                                </p:cTn>
                              </p:par>
                              <p:par>
                                <p:cTn id="96" presetID="26" presetClass="entr" presetSubtype="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down)">
                                      <p:cBhvr>
                                        <p:cTn id="98" dur="580">
                                          <p:stCondLst>
                                            <p:cond delay="0"/>
                                          </p:stCondLst>
                                        </p:cTn>
                                        <p:tgtEl>
                                          <p:spTgt spid="24"/>
                                        </p:tgtEl>
                                      </p:cBhvr>
                                    </p:animEffect>
                                    <p:anim calcmode="lin" valueType="num">
                                      <p:cBhvr>
                                        <p:cTn id="9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4" dur="26">
                                          <p:stCondLst>
                                            <p:cond delay="650"/>
                                          </p:stCondLst>
                                        </p:cTn>
                                        <p:tgtEl>
                                          <p:spTgt spid="24"/>
                                        </p:tgtEl>
                                      </p:cBhvr>
                                      <p:to x="100000" y="60000"/>
                                    </p:animScale>
                                    <p:animScale>
                                      <p:cBhvr>
                                        <p:cTn id="105" dur="166" decel="50000">
                                          <p:stCondLst>
                                            <p:cond delay="676"/>
                                          </p:stCondLst>
                                        </p:cTn>
                                        <p:tgtEl>
                                          <p:spTgt spid="24"/>
                                        </p:tgtEl>
                                      </p:cBhvr>
                                      <p:to x="100000" y="100000"/>
                                    </p:animScale>
                                    <p:animScale>
                                      <p:cBhvr>
                                        <p:cTn id="106" dur="26">
                                          <p:stCondLst>
                                            <p:cond delay="1312"/>
                                          </p:stCondLst>
                                        </p:cTn>
                                        <p:tgtEl>
                                          <p:spTgt spid="24"/>
                                        </p:tgtEl>
                                      </p:cBhvr>
                                      <p:to x="100000" y="80000"/>
                                    </p:animScale>
                                    <p:animScale>
                                      <p:cBhvr>
                                        <p:cTn id="107" dur="166" decel="50000">
                                          <p:stCondLst>
                                            <p:cond delay="1338"/>
                                          </p:stCondLst>
                                        </p:cTn>
                                        <p:tgtEl>
                                          <p:spTgt spid="24"/>
                                        </p:tgtEl>
                                      </p:cBhvr>
                                      <p:to x="100000" y="100000"/>
                                    </p:animScale>
                                    <p:animScale>
                                      <p:cBhvr>
                                        <p:cTn id="108" dur="26">
                                          <p:stCondLst>
                                            <p:cond delay="1642"/>
                                          </p:stCondLst>
                                        </p:cTn>
                                        <p:tgtEl>
                                          <p:spTgt spid="24"/>
                                        </p:tgtEl>
                                      </p:cBhvr>
                                      <p:to x="100000" y="90000"/>
                                    </p:animScale>
                                    <p:animScale>
                                      <p:cBhvr>
                                        <p:cTn id="109" dur="166" decel="50000">
                                          <p:stCondLst>
                                            <p:cond delay="1668"/>
                                          </p:stCondLst>
                                        </p:cTn>
                                        <p:tgtEl>
                                          <p:spTgt spid="24"/>
                                        </p:tgtEl>
                                      </p:cBhvr>
                                      <p:to x="100000" y="100000"/>
                                    </p:animScale>
                                    <p:animScale>
                                      <p:cBhvr>
                                        <p:cTn id="110" dur="26">
                                          <p:stCondLst>
                                            <p:cond delay="1808"/>
                                          </p:stCondLst>
                                        </p:cTn>
                                        <p:tgtEl>
                                          <p:spTgt spid="24"/>
                                        </p:tgtEl>
                                      </p:cBhvr>
                                      <p:to x="100000" y="95000"/>
                                    </p:animScale>
                                    <p:animScale>
                                      <p:cBhvr>
                                        <p:cTn id="111"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Sự</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gắn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bó</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với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dân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tộc</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Việt</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Nam</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pic>
        <p:nvPicPr>
          <p:cNvPr id="26" name="Picture 25"/>
          <p:cNvPicPr>
            <a:picLocks noChangeAspect="1"/>
          </p:cNvPicPr>
          <p:nvPr/>
        </p:nvPicPr>
        <p:blipFill>
          <a:blip r:embed="rId5"/>
          <a:stretch>
            <a:fillRect/>
          </a:stretch>
        </p:blipFill>
        <p:spPr>
          <a:xfrm>
            <a:off x="-202422" y="2211505"/>
            <a:ext cx="3772170" cy="1077764"/>
          </a:xfrm>
          <a:prstGeom prst="rect">
            <a:avLst/>
          </a:prstGeom>
        </p:spPr>
      </p:pic>
      <p:pic>
        <p:nvPicPr>
          <p:cNvPr id="27" name="Picture 26"/>
          <p:cNvPicPr>
            <a:picLocks noChangeAspect="1"/>
          </p:cNvPicPr>
          <p:nvPr/>
        </p:nvPicPr>
        <p:blipFill>
          <a:blip r:embed="rId6"/>
          <a:stretch>
            <a:fillRect/>
          </a:stretch>
        </p:blipFill>
        <p:spPr>
          <a:xfrm>
            <a:off x="2840976" y="2241935"/>
            <a:ext cx="3539197" cy="1077764"/>
          </a:xfrm>
          <a:prstGeom prst="rect">
            <a:avLst/>
          </a:prstGeom>
        </p:spPr>
      </p:pic>
      <p:pic>
        <p:nvPicPr>
          <p:cNvPr id="28" name="Picture 27"/>
          <p:cNvPicPr>
            <a:picLocks noChangeAspect="1"/>
          </p:cNvPicPr>
          <p:nvPr/>
        </p:nvPicPr>
        <p:blipFill>
          <a:blip r:embed="rId7"/>
          <a:stretch>
            <a:fillRect/>
          </a:stretch>
        </p:blipFill>
        <p:spPr>
          <a:xfrm>
            <a:off x="5655274" y="2208343"/>
            <a:ext cx="3708337" cy="1059526"/>
          </a:xfrm>
          <a:prstGeom prst="rect">
            <a:avLst/>
          </a:prstGeom>
        </p:spPr>
      </p:pic>
      <p:cxnSp>
        <p:nvCxnSpPr>
          <p:cNvPr id="29" name="Straight Connector 28"/>
          <p:cNvCxnSpPr/>
          <p:nvPr/>
        </p:nvCxnSpPr>
        <p:spPr>
          <a:xfrm flipH="1">
            <a:off x="3153706" y="2176523"/>
            <a:ext cx="3" cy="869352"/>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71313" y="2176523"/>
            <a:ext cx="3" cy="869352"/>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507912"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lao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động</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3437319"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thần</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3" name="Freeform 32"/>
          <p:cNvSpPr/>
          <p:nvPr/>
        </p:nvSpPr>
        <p:spPr>
          <a:xfrm>
            <a:off x="6380173" y="3478440"/>
            <a:ext cx="2473110" cy="23071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đấu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bảo</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vệ</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50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680681498"/>
              </p:ext>
            </p:extLst>
          </p:nvPr>
        </p:nvGraphicFramePr>
        <p:xfrm>
          <a:off x="403225" y="1167619"/>
          <a:ext cx="11355388" cy="5447494"/>
        </p:xfrm>
        <a:graphic>
          <a:graphicData uri="http://schemas.openxmlformats.org/drawingml/2006/table">
            <a:tbl>
              <a:tblPr firstRow="1" bandRow="1">
                <a:tableStyleId>{5940675A-B579-460E-94D1-54222C63F5DA}</a:tableStyleId>
              </a:tblPr>
              <a:tblGrid>
                <a:gridCol w="2811463">
                  <a:extLst>
                    <a:ext uri="{9D8B030D-6E8A-4147-A177-3AD203B41FA5}">
                      <a16:colId xmlns:a16="http://schemas.microsoft.com/office/drawing/2014/main" val="20000"/>
                    </a:ext>
                  </a:extLst>
                </a:gridCol>
                <a:gridCol w="4529137">
                  <a:extLst>
                    <a:ext uri="{9D8B030D-6E8A-4147-A177-3AD203B41FA5}">
                      <a16:colId xmlns:a16="http://schemas.microsoft.com/office/drawing/2014/main" val="20001"/>
                    </a:ext>
                  </a:extLst>
                </a:gridCol>
                <a:gridCol w="4014788">
                  <a:extLst>
                    <a:ext uri="{9D8B030D-6E8A-4147-A177-3AD203B41FA5}">
                      <a16:colId xmlns:a16="http://schemas.microsoft.com/office/drawing/2014/main" val="20002"/>
                    </a:ext>
                  </a:extLst>
                </a:gridCol>
              </a:tblGrid>
              <a:tr h="746906">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Từ</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ngữ</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biểu</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hiện</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Tác</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dụng</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1385888">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943094">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1314331">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57275">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
        <p:nvSpPr>
          <p:cNvPr id="36" name="Rectangle 35"/>
          <p:cNvSpPr/>
          <p:nvPr/>
        </p:nvSpPr>
        <p:spPr>
          <a:xfrm>
            <a:off x="742890" y="2322921"/>
            <a:ext cx="2200276" cy="523220"/>
          </a:xfrm>
          <a:prstGeom prst="rect">
            <a:avLst/>
          </a:prstGeom>
        </p:spPr>
        <p:txBody>
          <a:bodyPr wrap="square">
            <a:spAutoFit/>
          </a:bodyPr>
          <a:lstStyle/>
          <a:p>
            <a:pPr algn="just"/>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hóa</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3281302" y="2004159"/>
            <a:ext cx="4376798" cy="1384995"/>
          </a:xfrm>
          <a:prstGeom prst="rect">
            <a:avLst/>
          </a:prstGeom>
        </p:spPr>
        <p:txBody>
          <a:bodyPr wrap="square">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Trùm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âu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yếm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ăn</a:t>
            </a:r>
            <a:r>
              <a:rPr lang="en-US" sz="2800" i="1" dirty="0">
                <a:solidFill>
                  <a:prstClr val="black"/>
                </a:solidFill>
                <a:latin typeface="Times New Roman" panose="02020603050405020304" pitchFamily="18" charset="0"/>
                <a:cs typeface="Times New Roman" panose="02020603050405020304" pitchFamily="18" charset="0"/>
              </a:rPr>
              <a:t> ở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giúp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vất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mãi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38" name="Rectangle 37"/>
          <p:cNvSpPr/>
          <p:nvPr/>
        </p:nvSpPr>
        <p:spPr>
          <a:xfrm>
            <a:off x="7800974" y="2232761"/>
            <a:ext cx="3990975" cy="954107"/>
          </a:xfrm>
          <a:prstGeom prst="rect">
            <a:avLst/>
          </a:prstGeom>
        </p:spPr>
        <p:txBody>
          <a:bodyPr wrap="square">
            <a:spAutoFit/>
          </a:bodyPr>
          <a:lstStyle/>
          <a:p>
            <a:pPr algn="just"/>
            <a:r>
              <a:rPr lang="en-US" sz="2800" i="1" dirty="0" err="1">
                <a:solidFill>
                  <a:srgbClr val="FF0000"/>
                </a:solidFill>
                <a:latin typeface="Times New Roman" panose="02020603050405020304" pitchFamily="18" charset="0"/>
                <a:cs typeface="Times New Roman" panose="02020603050405020304" pitchFamily="18" charset="0"/>
              </a:rPr>
              <a:t>Cây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tre</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gần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gũi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thân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thuộc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con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39" name="Rectangle 38"/>
          <p:cNvSpPr/>
          <p:nvPr/>
        </p:nvSpPr>
        <p:spPr>
          <a:xfrm>
            <a:off x="742890" y="3590349"/>
            <a:ext cx="2200276" cy="523220"/>
          </a:xfrm>
          <a:prstGeom prst="rect">
            <a:avLst/>
          </a:prstGeom>
        </p:spPr>
        <p:txBody>
          <a:bodyPr wrap="square">
            <a:spAutoFit/>
          </a:bodyPr>
          <a:lstStyle/>
          <a:p>
            <a:pPr algn="just"/>
            <a:r>
              <a:rPr lang="en-US" sz="2800" b="1" i="1" dirty="0" err="1">
                <a:solidFill>
                  <a:prstClr val="black"/>
                </a:solidFill>
                <a:latin typeface="Times New Roman" panose="02020603050405020304" pitchFamily="18" charset="0"/>
                <a:cs typeface="Times New Roman" panose="02020603050405020304" pitchFamily="18" charset="0"/>
              </a:rPr>
              <a:t>Điệp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ngữ</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888520" y="3293326"/>
            <a:ext cx="3162361" cy="954107"/>
          </a:xfrm>
          <a:prstGeom prst="rect">
            <a:avLst/>
          </a:prstGeom>
        </p:spPr>
        <p:txBody>
          <a:bodyPr wrap="square">
            <a:spAutoFit/>
          </a:bodyPr>
          <a:lstStyle/>
          <a:p>
            <a:pPr algn="just"/>
            <a:r>
              <a:rPr lang="en-US" sz="2800" i="1" dirty="0" err="1">
                <a:solidFill>
                  <a:prstClr val="black"/>
                </a:solidFill>
                <a:latin typeface="Times New Roman" panose="02020603050405020304" pitchFamily="18" charset="0"/>
                <a:cs typeface="Times New Roman" panose="02020603050405020304" pitchFamily="18" charset="0"/>
              </a:rPr>
              <a:t>Dưới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bóng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xanh</a:t>
            </a:r>
            <a:endParaRPr lang="en-US" sz="2800" i="1" dirty="0">
              <a:solidFill>
                <a:prstClr val="black"/>
              </a:solidFill>
              <a:latin typeface="Times New Roman" panose="02020603050405020304" pitchFamily="18" charset="0"/>
              <a:cs typeface="Times New Roman" panose="02020603050405020304" pitchFamily="18" charset="0"/>
            </a:endParaRPr>
          </a:p>
          <a:p>
            <a:pPr algn="ctr"/>
            <a:r>
              <a:rPr lang="en-US" sz="2800" i="1" dirty="0">
                <a:solidFill>
                  <a:prstClr val="black"/>
                </a:solidFill>
                <a:latin typeface="Times New Roman" panose="02020603050405020304" pitchFamily="18" charset="0"/>
                <a:cs typeface="Times New Roman" panose="02020603050405020304" pitchFamily="18" charset="0"/>
              </a:rPr>
              <a:t>(3 </a:t>
            </a:r>
            <a:r>
              <a:rPr lang="en-US" sz="2800" i="1" dirty="0" err="1">
                <a:solidFill>
                  <a:prstClr val="black"/>
                </a:solidFill>
                <a:latin typeface="Times New Roman" panose="02020603050405020304" pitchFamily="18" charset="0"/>
                <a:cs typeface="Times New Roman" panose="02020603050405020304" pitchFamily="18" charset="0"/>
              </a:rPr>
              <a:t>lần</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7800974" y="3328736"/>
            <a:ext cx="3990975" cy="954107"/>
          </a:xfrm>
          <a:prstGeom prst="rect">
            <a:avLst/>
          </a:prstGeom>
        </p:spPr>
        <p:txBody>
          <a:bodyPr wrap="square">
            <a:spAutoFit/>
          </a:bodyPr>
          <a:lstStyle/>
          <a:p>
            <a:pPr algn="just"/>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cây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tre</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bao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trùm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không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gian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quê</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42" name="Rectangle 41"/>
          <p:cNvSpPr/>
          <p:nvPr/>
        </p:nvSpPr>
        <p:spPr>
          <a:xfrm>
            <a:off x="400051" y="4178436"/>
            <a:ext cx="2774095" cy="1384995"/>
          </a:xfrm>
          <a:prstGeom prst="rect">
            <a:avLst/>
          </a:prstGeom>
        </p:spPr>
        <p:txBody>
          <a:bodyPr wrap="square">
            <a:spAutoFit/>
          </a:bodyPr>
          <a:lstStyle/>
          <a:p>
            <a:pPr algn="ctr"/>
            <a:r>
              <a:rPr lang="en-US" sz="2800" b="1" i="1" dirty="0" err="1">
                <a:solidFill>
                  <a:prstClr val="black"/>
                </a:solidFill>
                <a:latin typeface="Times New Roman" panose="02020603050405020304" pitchFamily="18" charset="0"/>
                <a:cs typeface="Times New Roman" panose="02020603050405020304" pitchFamily="18" charset="0"/>
              </a:rPr>
              <a:t>Trạng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ngữ</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chỉ</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gian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thức</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245583" y="4165279"/>
            <a:ext cx="4376798" cy="1384995"/>
          </a:xfrm>
          <a:prstGeom prst="rect">
            <a:avLst/>
          </a:prstGeom>
        </p:spPr>
        <p:txBody>
          <a:bodyPr wrap="square">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Lâu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kiếp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kiếp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mấy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nghìn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năm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từ</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nghìn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đời</a:t>
            </a:r>
            <a:r>
              <a:rPr lang="en-US" sz="2800" i="1" dirty="0">
                <a:solidFill>
                  <a:prstClr val="black"/>
                </a:solidFill>
                <a:latin typeface="Times New Roman" panose="02020603050405020304" pitchFamily="18" charset="0"/>
                <a:cs typeface="Times New Roman" panose="02020603050405020304" pitchFamily="18" charset="0"/>
              </a:rPr>
              <a:t> nay</a:t>
            </a:r>
          </a:p>
        </p:txBody>
      </p:sp>
      <p:sp>
        <p:nvSpPr>
          <p:cNvPr id="44" name="Rectangle 43"/>
          <p:cNvSpPr/>
          <p:nvPr/>
        </p:nvSpPr>
        <p:spPr>
          <a:xfrm>
            <a:off x="7765255" y="4393881"/>
            <a:ext cx="3990975" cy="954107"/>
          </a:xfrm>
          <a:prstGeom prst="rect">
            <a:avLst/>
          </a:prstGeom>
        </p:spPr>
        <p:txBody>
          <a:bodyPr wrap="square">
            <a:spAutoFit/>
          </a:bodyPr>
          <a:lstStyle/>
          <a:p>
            <a:pPr algn="just"/>
            <a:r>
              <a:rPr lang="en-US" sz="2800" i="1" dirty="0" err="1">
                <a:solidFill>
                  <a:srgbClr val="FF0000"/>
                </a:solidFill>
                <a:latin typeface="Times New Roman" panose="02020603050405020304" pitchFamily="18" charset="0"/>
                <a:cs typeface="Times New Roman" panose="02020603050405020304" pitchFamily="18" charset="0"/>
              </a:rPr>
              <a:t>Nhấn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mạnh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đồng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hành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gắn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lâu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đời</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42890" y="5816336"/>
            <a:ext cx="2200276" cy="523220"/>
          </a:xfrm>
          <a:prstGeom prst="rect">
            <a:avLst/>
          </a:prstGeom>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So </a:t>
            </a:r>
            <a:r>
              <a:rPr lang="en-US" sz="2800" b="1" i="1" dirty="0" err="1">
                <a:solidFill>
                  <a:prstClr val="black"/>
                </a:solidFill>
                <a:latin typeface="Times New Roman" panose="02020603050405020304" pitchFamily="18" charset="0"/>
                <a:cs typeface="Times New Roman" panose="02020603050405020304" pitchFamily="18" charset="0"/>
              </a:rPr>
              <a:t>sánh</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281302" y="5611878"/>
            <a:ext cx="4376798" cy="954107"/>
          </a:xfrm>
          <a:prstGeom prst="rect">
            <a:avLst/>
          </a:prstGeom>
        </p:spPr>
        <p:txBody>
          <a:bodyPr wrap="square">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tay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của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dân</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47" name="Rectangle 46"/>
          <p:cNvSpPr/>
          <p:nvPr/>
        </p:nvSpPr>
        <p:spPr>
          <a:xfrm>
            <a:off x="7800974" y="5640448"/>
            <a:ext cx="3990975" cy="954107"/>
          </a:xfrm>
          <a:prstGeom prst="rect">
            <a:avLst/>
          </a:prstGeom>
        </p:spPr>
        <p:txBody>
          <a:bodyPr wrap="square">
            <a:spAutoFit/>
          </a:bodyPr>
          <a:lstStyle/>
          <a:p>
            <a:pPr algn="just"/>
            <a:r>
              <a:rPr lang="en-US" sz="2800" i="1" dirty="0" err="1">
                <a:solidFill>
                  <a:srgbClr val="FF0000"/>
                </a:solidFill>
                <a:latin typeface="Times New Roman" panose="02020603050405020304" pitchFamily="18" charset="0"/>
                <a:cs typeface="Times New Roman" panose="02020603050405020304" pitchFamily="18" charset="0"/>
              </a:rPr>
              <a:t>Vai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trò</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quan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trọng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hỗ</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trợ</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đắc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lực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nhân</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dân</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anim calcmode="lin" valueType="num">
                                      <p:cBhvr>
                                        <p:cTn id="36" dur="1000" fill="hold"/>
                                        <p:tgtEl>
                                          <p:spTgt spid="40"/>
                                        </p:tgtEl>
                                        <p:attrNameLst>
                                          <p:attrName>ppt_x</p:attrName>
                                        </p:attrNameLst>
                                      </p:cBhvr>
                                      <p:tavLst>
                                        <p:tav tm="0">
                                          <p:val>
                                            <p:strVal val="#ppt_x"/>
                                          </p:val>
                                        </p:tav>
                                        <p:tav tm="100000">
                                          <p:val>
                                            <p:strVal val="#ppt_x"/>
                                          </p:val>
                                        </p:tav>
                                      </p:tavLst>
                                    </p:anim>
                                    <p:anim calcmode="lin" valueType="num">
                                      <p:cBhvr>
                                        <p:cTn id="3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1000"/>
                                        <p:tgtEl>
                                          <p:spTgt spid="43"/>
                                        </p:tgtEl>
                                      </p:cBhvr>
                                    </p:animEffect>
                                    <p:anim calcmode="lin" valueType="num">
                                      <p:cBhvr>
                                        <p:cTn id="57" dur="1000" fill="hold"/>
                                        <p:tgtEl>
                                          <p:spTgt spid="43"/>
                                        </p:tgtEl>
                                        <p:attrNameLst>
                                          <p:attrName>ppt_x</p:attrName>
                                        </p:attrNameLst>
                                      </p:cBhvr>
                                      <p:tavLst>
                                        <p:tav tm="0">
                                          <p:val>
                                            <p:strVal val="#ppt_x"/>
                                          </p:val>
                                        </p:tav>
                                        <p:tav tm="100000">
                                          <p:val>
                                            <p:strVal val="#ppt_x"/>
                                          </p:val>
                                        </p:tav>
                                      </p:tavLst>
                                    </p:anim>
                                    <p:anim calcmode="lin" valueType="num">
                                      <p:cBhvr>
                                        <p:cTn id="5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1000"/>
                                        <p:tgtEl>
                                          <p:spTgt spid="44"/>
                                        </p:tgtEl>
                                      </p:cBhvr>
                                    </p:animEffect>
                                    <p:anim calcmode="lin" valueType="num">
                                      <p:cBhvr>
                                        <p:cTn id="64" dur="1000" fill="hold"/>
                                        <p:tgtEl>
                                          <p:spTgt spid="44"/>
                                        </p:tgtEl>
                                        <p:attrNameLst>
                                          <p:attrName>ppt_x</p:attrName>
                                        </p:attrNameLst>
                                      </p:cBhvr>
                                      <p:tavLst>
                                        <p:tav tm="0">
                                          <p:val>
                                            <p:strVal val="#ppt_x"/>
                                          </p:val>
                                        </p:tav>
                                        <p:tav tm="100000">
                                          <p:val>
                                            <p:strVal val="#ppt_x"/>
                                          </p:val>
                                        </p:tav>
                                      </p:tavLst>
                                    </p:anim>
                                    <p:anim calcmode="lin" valueType="num">
                                      <p:cBhvr>
                                        <p:cTn id="6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1000"/>
                                        <p:tgtEl>
                                          <p:spTgt spid="45"/>
                                        </p:tgtEl>
                                      </p:cBhvr>
                                    </p:animEffect>
                                    <p:anim calcmode="lin" valueType="num">
                                      <p:cBhvr>
                                        <p:cTn id="71" dur="1000" fill="hold"/>
                                        <p:tgtEl>
                                          <p:spTgt spid="45"/>
                                        </p:tgtEl>
                                        <p:attrNameLst>
                                          <p:attrName>ppt_x</p:attrName>
                                        </p:attrNameLst>
                                      </p:cBhvr>
                                      <p:tavLst>
                                        <p:tav tm="0">
                                          <p:val>
                                            <p:strVal val="#ppt_x"/>
                                          </p:val>
                                        </p:tav>
                                        <p:tav tm="100000">
                                          <p:val>
                                            <p:strVal val="#ppt_x"/>
                                          </p:val>
                                        </p:tav>
                                      </p:tavLst>
                                    </p:anim>
                                    <p:anim calcmode="lin" valueType="num">
                                      <p:cBhvr>
                                        <p:cTn id="7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42913" y="1327151"/>
            <a:ext cx="5472112" cy="5116512"/>
          </a:xfrm>
          <a:prstGeom prst="rect">
            <a:avLst/>
          </a:prstGeom>
        </p:spPr>
      </p:pic>
      <p:pic>
        <p:nvPicPr>
          <p:cNvPr id="4" name="Picture 3"/>
          <p:cNvPicPr>
            <a:picLocks noChangeAspect="1"/>
          </p:cNvPicPr>
          <p:nvPr/>
        </p:nvPicPr>
        <p:blipFill>
          <a:blip r:embed="rId4"/>
          <a:stretch>
            <a:fillRect/>
          </a:stretch>
        </p:blipFill>
        <p:spPr>
          <a:xfrm>
            <a:off x="6150739" y="1327151"/>
            <a:ext cx="5715000" cy="5116512"/>
          </a:xfrm>
          <a:prstGeom prst="rect">
            <a:avLst/>
          </a:prstGeom>
        </p:spPr>
      </p:pic>
    </p:spTree>
    <p:extLst>
      <p:ext uri="{BB962C8B-B14F-4D97-AF65-F5344CB8AC3E}">
        <p14:creationId xmlns:p14="http://schemas.microsoft.com/office/powerpoint/2010/main" val="123604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520541871"/>
              </p:ext>
            </p:extLst>
          </p:nvPr>
        </p:nvGraphicFramePr>
        <p:xfrm>
          <a:off x="403225" y="1167619"/>
          <a:ext cx="11355391" cy="5447494"/>
        </p:xfrm>
        <a:graphic>
          <a:graphicData uri="http://schemas.openxmlformats.org/drawingml/2006/table">
            <a:tbl>
              <a:tblPr firstRow="1" bandRow="1">
                <a:tableStyleId>{5940675A-B579-460E-94D1-54222C63F5DA}</a:tableStyleId>
              </a:tblPr>
              <a:tblGrid>
                <a:gridCol w="5097463">
                  <a:extLst>
                    <a:ext uri="{9D8B030D-6E8A-4147-A177-3AD203B41FA5}">
                      <a16:colId xmlns:a16="http://schemas.microsoft.com/office/drawing/2014/main" val="20000"/>
                    </a:ext>
                  </a:extLst>
                </a:gridCol>
                <a:gridCol w="3743325">
                  <a:extLst>
                    <a:ext uri="{9D8B030D-6E8A-4147-A177-3AD203B41FA5}">
                      <a16:colId xmlns:a16="http://schemas.microsoft.com/office/drawing/2014/main" val="20001"/>
                    </a:ext>
                  </a:extLst>
                </a:gridCol>
                <a:gridCol w="2514603">
                  <a:extLst>
                    <a:ext uri="{9D8B030D-6E8A-4147-A177-3AD203B41FA5}">
                      <a16:colId xmlns:a16="http://schemas.microsoft.com/office/drawing/2014/main" val="20002"/>
                    </a:ext>
                  </a:extLst>
                </a:gridCol>
              </a:tblGrid>
              <a:tr h="746906">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Chi </a:t>
                      </a:r>
                      <a:r>
                        <a:rPr lang="en-US" sz="2800" b="1" dirty="0" err="1">
                          <a:solidFill>
                            <a:schemeClr val="bg1"/>
                          </a:solidFill>
                          <a:latin typeface="Times New Roman" panose="02020603050405020304" pitchFamily="18" charset="0"/>
                          <a:cs typeface="Times New Roman" panose="02020603050405020304" pitchFamily="18" charset="0"/>
                        </a:rPr>
                        <a:t>tiết</a:t>
                      </a:r>
                      <a:r>
                        <a:rPr lang="en-US" sz="2800" b="1" dirty="0">
                          <a:solidFill>
                            <a:schemeClr val="bg1"/>
                          </a:solidFill>
                          <a:latin typeface="Times New Roman" panose="02020603050405020304" pitchFamily="18" charset="0"/>
                          <a:cs typeface="Times New Roman" panose="02020603050405020304" pitchFamily="18" charset="0"/>
                        </a:rPr>
                        <a:t>,</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hình</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Sự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gắn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bó</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470058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1" name="Rectangle 10"/>
          <p:cNvSpPr/>
          <p:nvPr/>
        </p:nvSpPr>
        <p:spPr>
          <a:xfrm>
            <a:off x="595252" y="2032734"/>
            <a:ext cx="4791136" cy="4401205"/>
          </a:xfrm>
          <a:prstGeom prst="rect">
            <a:avLst/>
          </a:prstGeom>
        </p:spPr>
        <p:txBody>
          <a:bodyPr wrap="square">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Lọt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lòng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nằm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Tuổi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thơ</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chắt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que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chuyền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thanh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xuân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nỉ</a:t>
            </a:r>
            <a:r>
              <a:rPr lang="en-US" sz="2800" i="1" dirty="0">
                <a:solidFill>
                  <a:prstClr val="black"/>
                </a:solidFill>
                <a:latin typeface="Times New Roman" panose="02020603050405020304" pitchFamily="18" charset="0"/>
                <a:cs typeface="Times New Roman" panose="02020603050405020304" pitchFamily="18" charset="0"/>
              </a:rPr>
              <a:t> non </a:t>
            </a:r>
            <a:r>
              <a:rPr lang="en-US" sz="2800" i="1" dirty="0" err="1">
                <a:solidFill>
                  <a:prstClr val="black"/>
                </a:solidFill>
                <a:latin typeface="Times New Roman" panose="02020603050405020304" pitchFamily="18" charset="0"/>
                <a:cs typeface="Times New Roman" panose="02020603050405020304" pitchFamily="18" charset="0"/>
              </a:rPr>
              <a:t>dưới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bóng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Tuổi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điếu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cày</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Nhắm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mắt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xuôi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tay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giường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Sống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chết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có</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chung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thủy</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702631" y="2332771"/>
            <a:ext cx="3052823" cy="523220"/>
          </a:xfrm>
          <a:prstGeom prst="rect">
            <a:avLst/>
          </a:prstGeom>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Niềm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vui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tuổi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thơ</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702631" y="4685447"/>
            <a:ext cx="3052823" cy="523220"/>
          </a:xfrm>
          <a:prstGeom prst="rect">
            <a:avLst/>
          </a:prstGeom>
        </p:spPr>
        <p:txBody>
          <a:bodyPr wrap="square">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Niềm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vui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tuổi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già</a:t>
            </a:r>
            <a:endParaRPr lang="en-US" sz="2800" b="1" i="1"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5472638" y="5666522"/>
            <a:ext cx="3512808" cy="954107"/>
          </a:xfrm>
          <a:prstGeom prst="rect">
            <a:avLst/>
          </a:prstGeom>
        </p:spPr>
        <p:txBody>
          <a:bodyPr wrap="squar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đời</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tre</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558338" y="3305926"/>
            <a:ext cx="2343150" cy="1077218"/>
          </a:xfrm>
          <a:prstGeom prst="rect">
            <a:avLst/>
          </a:prstGeom>
        </p:spPr>
        <p:txBody>
          <a:bodyPr wrap="square">
            <a:spAutoFit/>
          </a:bodyPr>
          <a:lstStyle/>
          <a:p>
            <a:pPr algn="just"/>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Liệt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kê</a:t>
            </a:r>
            <a:endPar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2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85774" y="1238227"/>
            <a:ext cx="7373804" cy="5419747"/>
          </a:xfrm>
          <a:prstGeom prst="rect">
            <a:avLst/>
          </a:prstGeom>
        </p:spPr>
      </p:pic>
      <p:pic>
        <p:nvPicPr>
          <p:cNvPr id="6" name="Picture 5"/>
          <p:cNvPicPr>
            <a:picLocks noChangeAspect="1"/>
          </p:cNvPicPr>
          <p:nvPr/>
        </p:nvPicPr>
        <p:blipFill>
          <a:blip r:embed="rId4"/>
          <a:stretch>
            <a:fillRect/>
          </a:stretch>
        </p:blipFill>
        <p:spPr>
          <a:xfrm>
            <a:off x="6279327" y="1238227"/>
            <a:ext cx="5622166" cy="5419747"/>
          </a:xfrm>
          <a:prstGeom prst="rect">
            <a:avLst/>
          </a:prstGeom>
        </p:spPr>
      </p:pic>
    </p:spTree>
    <p:extLst>
      <p:ext uri="{BB962C8B-B14F-4D97-AF65-F5344CB8AC3E}">
        <p14:creationId xmlns:p14="http://schemas.microsoft.com/office/powerpoint/2010/main" val="92728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7187" y="1264145"/>
            <a:ext cx="5399737" cy="5399737"/>
          </a:xfrm>
          <a:prstGeom prst="rect">
            <a:avLst/>
          </a:prstGeom>
        </p:spPr>
      </p:pic>
      <p:pic>
        <p:nvPicPr>
          <p:cNvPr id="3" name="Picture 2"/>
          <p:cNvPicPr>
            <a:picLocks noChangeAspect="1"/>
          </p:cNvPicPr>
          <p:nvPr/>
        </p:nvPicPr>
        <p:blipFill>
          <a:blip r:embed="rId4"/>
          <a:stretch>
            <a:fillRect/>
          </a:stretch>
        </p:blipFill>
        <p:spPr>
          <a:xfrm>
            <a:off x="6012954" y="371475"/>
            <a:ext cx="5759945" cy="7115175"/>
          </a:xfrm>
          <a:prstGeom prst="rect">
            <a:avLst/>
          </a:prstGeom>
        </p:spPr>
      </p:pic>
      <p:sp>
        <p:nvSpPr>
          <p:cNvPr id="8" name="Freeform 7"/>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hóa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74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8755454" y="-203981"/>
            <a:ext cx="2160198" cy="1371600"/>
          </a:xfrm>
          <a:prstGeom prst="rect">
            <a:avLst/>
          </a:prstGeom>
        </p:spPr>
      </p:pic>
      <p:graphicFrame>
        <p:nvGraphicFramePr>
          <p:cNvPr id="10" name="Table 9"/>
          <p:cNvGraphicFramePr>
            <a:graphicFrameLocks noGrp="1"/>
          </p:cNvGraphicFramePr>
          <p:nvPr/>
        </p:nvGraphicFramePr>
        <p:xfrm>
          <a:off x="403225" y="1167619"/>
          <a:ext cx="11355391" cy="5447494"/>
        </p:xfrm>
        <a:graphic>
          <a:graphicData uri="http://schemas.openxmlformats.org/drawingml/2006/table">
            <a:tbl>
              <a:tblPr firstRow="1" bandRow="1">
                <a:tableStyleId>{5940675A-B579-460E-94D1-54222C63F5DA}</a:tableStyleId>
              </a:tblPr>
              <a:tblGrid>
                <a:gridCol w="5097463">
                  <a:extLst>
                    <a:ext uri="{9D8B030D-6E8A-4147-A177-3AD203B41FA5}">
                      <a16:colId xmlns:a16="http://schemas.microsoft.com/office/drawing/2014/main" val="20000"/>
                    </a:ext>
                  </a:extLst>
                </a:gridCol>
                <a:gridCol w="3743325">
                  <a:extLst>
                    <a:ext uri="{9D8B030D-6E8A-4147-A177-3AD203B41FA5}">
                      <a16:colId xmlns:a16="http://schemas.microsoft.com/office/drawing/2014/main" val="20001"/>
                    </a:ext>
                  </a:extLst>
                </a:gridCol>
                <a:gridCol w="2514603">
                  <a:extLst>
                    <a:ext uri="{9D8B030D-6E8A-4147-A177-3AD203B41FA5}">
                      <a16:colId xmlns:a16="http://schemas.microsoft.com/office/drawing/2014/main" val="20002"/>
                    </a:ext>
                  </a:extLst>
                </a:gridCol>
              </a:tblGrid>
              <a:tr h="746906">
                <a:tc>
                  <a:txBody>
                    <a:bodyPr/>
                    <a:lstStyle/>
                    <a:p>
                      <a:pPr algn="ctr"/>
                      <a:r>
                        <a:rPr lang="en-US" sz="2800" b="1" dirty="0">
                          <a:solidFill>
                            <a:schemeClr val="bg1"/>
                          </a:solidFill>
                          <a:latin typeface="Times New Roman" panose="02020603050405020304" pitchFamily="18" charset="0"/>
                          <a:cs typeface="Times New Roman" panose="02020603050405020304" pitchFamily="18" charset="0"/>
                        </a:rPr>
                        <a:t>Chi </a:t>
                      </a:r>
                      <a:r>
                        <a:rPr lang="en-US" sz="2800" b="1" dirty="0" err="1">
                          <a:solidFill>
                            <a:schemeClr val="bg1"/>
                          </a:solidFill>
                          <a:latin typeface="Times New Roman" panose="02020603050405020304" pitchFamily="18" charset="0"/>
                          <a:cs typeface="Times New Roman" panose="02020603050405020304" pitchFamily="18" charset="0"/>
                        </a:rPr>
                        <a:t>tiết</a:t>
                      </a:r>
                      <a:r>
                        <a:rPr lang="en-US" sz="2800" b="1" dirty="0">
                          <a:solidFill>
                            <a:schemeClr val="bg1"/>
                          </a:solidFill>
                          <a:latin typeface="Times New Roman" panose="02020603050405020304" pitchFamily="18" charset="0"/>
                          <a:cs typeface="Times New Roman" panose="02020603050405020304" pitchFamily="18" charset="0"/>
                        </a:rPr>
                        <a:t>,</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hình</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ảnh</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Sự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gắn</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bó</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470058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1" name="Rectangle 10"/>
          <p:cNvSpPr/>
          <p:nvPr/>
        </p:nvSpPr>
        <p:spPr>
          <a:xfrm>
            <a:off x="595252" y="2032734"/>
            <a:ext cx="4791136" cy="4401205"/>
          </a:xfrm>
          <a:prstGeom prst="rect">
            <a:avLst/>
          </a:prstGeom>
        </p:spPr>
        <p:txBody>
          <a:bodyPr wrap="square">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vũ</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khí</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gậy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tre</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xung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phong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vào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xe</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tăng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bác</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giữ</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nươc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mái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nhà</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đồng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lúa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chín</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Tre hi </a:t>
            </a:r>
            <a:r>
              <a:rPr lang="en-US" sz="2800" i="1" dirty="0" err="1">
                <a:solidFill>
                  <a:prstClr val="black"/>
                </a:solidFill>
                <a:latin typeface="Times New Roman" panose="02020603050405020304" pitchFamily="18" charset="0"/>
                <a:cs typeface="Times New Roman" panose="02020603050405020304" pitchFamily="18" charset="0"/>
              </a:rPr>
              <a:t>sinh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bảo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vệ</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người</a:t>
            </a:r>
            <a:endParaRPr lang="en-US" sz="2800" i="1" dirty="0">
              <a:solidFill>
                <a:prstClr val="black"/>
              </a:solidFill>
              <a:latin typeface="Times New Roman" panose="02020603050405020304" pitchFamily="18" charset="0"/>
              <a:cs typeface="Times New Roman" panose="02020603050405020304" pitchFamily="18" charset="0"/>
            </a:endParaRPr>
          </a:p>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hùng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lao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động</a:t>
            </a:r>
            <a:r>
              <a:rPr lang="en-US" sz="2800" i="1" dirty="0">
                <a:solidFill>
                  <a:prstClr val="black"/>
                </a:solidFill>
                <a:latin typeface="Times New Roman" panose="02020603050405020304" pitchFamily="18" charset="0"/>
                <a:cs typeface="Times New Roman" panose="02020603050405020304" pitchFamily="18" charset="0"/>
              </a:rPr>
              <a:t>!</a:t>
            </a:r>
          </a:p>
          <a:p>
            <a:pPr algn="just"/>
            <a:r>
              <a:rPr lang="en-US" sz="2800" i="1" dirty="0">
                <a:solidFill>
                  <a:prstClr val="black"/>
                </a:solidFill>
                <a:latin typeface="Times New Roman" panose="02020603050405020304" pitchFamily="18" charset="0"/>
                <a:cs typeface="Times New Roman" panose="02020603050405020304" pitchFamily="18" charset="0"/>
              </a:rPr>
              <a:t>- Tre, </a:t>
            </a:r>
            <a:r>
              <a:rPr lang="en-US" sz="2800" i="1" dirty="0" err="1">
                <a:solidFill>
                  <a:prstClr val="black"/>
                </a:solidFill>
                <a:latin typeface="Times New Roman" panose="02020603050405020304" pitchFamily="18" charset="0"/>
                <a:cs typeface="Times New Roman" panose="02020603050405020304" pitchFamily="18" charset="0"/>
              </a:rPr>
              <a:t>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hùng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chiến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đấu</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5945951" y="2607982"/>
            <a:ext cx="3052823" cy="3323987"/>
          </a:xfrm>
          <a:prstGeom prst="rect">
            <a:avLst/>
          </a:prstGeom>
        </p:spPr>
        <p:txBody>
          <a:bodyPr wrap="square">
            <a:spAutoFit/>
          </a:bodyPr>
          <a:lstStyle/>
          <a:p>
            <a:pPr algn="just">
              <a:lnSpc>
                <a:spcPct val="150000"/>
              </a:lnSpc>
            </a:pPr>
            <a:r>
              <a:rPr lang="en-US" sz="2800" b="1" i="1" dirty="0">
                <a:solidFill>
                  <a:prstClr val="black"/>
                </a:solidFill>
                <a:latin typeface="Times New Roman" panose="02020603050405020304" pitchFamily="18" charset="0"/>
                <a:cs typeface="Times New Roman" panose="02020603050405020304" pitchFamily="18" charset="0"/>
              </a:rPr>
              <a:t>Tre </a:t>
            </a:r>
            <a:r>
              <a:rPr lang="en-US" sz="2800" b="1" i="1" dirty="0" err="1">
                <a:solidFill>
                  <a:prstClr val="black"/>
                </a:solidFill>
                <a:latin typeface="Times New Roman" panose="02020603050405020304" pitchFamily="18" charset="0"/>
                <a:cs typeface="Times New Roman" panose="02020603050405020304" pitchFamily="18" charset="0"/>
              </a:rPr>
              <a:t>dũng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cảm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kiên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cường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cùng</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xông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pha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chiến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đấu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để</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bảo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vệ</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Tổ</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quốc</a:t>
            </a:r>
            <a:r>
              <a:rPr lang="en-US" sz="2800" b="1" i="1" dirty="0">
                <a:solidFill>
                  <a:prstClr val="black"/>
                </a:solidFill>
                <a:latin typeface="Times New Roman" panose="02020603050405020304" pitchFamily="18" charset="0"/>
                <a:cs typeface="Times New Roman" panose="02020603050405020304" pitchFamily="18" charset="0"/>
              </a:rPr>
              <a:t>.</a:t>
            </a:r>
          </a:p>
        </p:txBody>
      </p:sp>
      <p:sp>
        <p:nvSpPr>
          <p:cNvPr id="19" name="Rectangle 18"/>
          <p:cNvSpPr/>
          <p:nvPr/>
        </p:nvSpPr>
        <p:spPr>
          <a:xfrm>
            <a:off x="9358313" y="3123417"/>
            <a:ext cx="2000250" cy="2219838"/>
          </a:xfrm>
          <a:prstGeom prst="rect">
            <a:avLst/>
          </a:prstGeom>
        </p:spPr>
        <p:txBody>
          <a:bodyPr wrap="square">
            <a:spAutoFit/>
          </a:bodyPr>
          <a:lstStyle/>
          <a:p>
            <a:pPr algn="just">
              <a:lnSpc>
                <a:spcPct val="150000"/>
              </a:lnSpc>
            </a:pP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02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2943166" y="249733"/>
            <a:ext cx="6415147" cy="68928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quốc</a:t>
            </a:r>
            <a:endParaRPr lang="en-US" sz="3200" i="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5262" y="1085849"/>
            <a:ext cx="5734050" cy="5429250"/>
          </a:xfrm>
          <a:prstGeom prst="rect">
            <a:avLst/>
          </a:prstGeom>
        </p:spPr>
      </p:pic>
      <p:pic>
        <p:nvPicPr>
          <p:cNvPr id="3" name="Picture 2"/>
          <p:cNvPicPr>
            <a:picLocks noChangeAspect="1"/>
          </p:cNvPicPr>
          <p:nvPr/>
        </p:nvPicPr>
        <p:blipFill>
          <a:blip r:embed="rId4"/>
          <a:stretch>
            <a:fillRect/>
          </a:stretch>
        </p:blipFill>
        <p:spPr>
          <a:xfrm>
            <a:off x="6150738" y="1085849"/>
            <a:ext cx="5772061" cy="5429250"/>
          </a:xfrm>
          <a:prstGeom prst="rect">
            <a:avLst/>
          </a:prstGeom>
        </p:spPr>
      </p:pic>
    </p:spTree>
    <p:extLst>
      <p:ext uri="{BB962C8B-B14F-4D97-AF65-F5344CB8AC3E}">
        <p14:creationId xmlns:p14="http://schemas.microsoft.com/office/powerpoint/2010/main" val="127804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39270" y="371476"/>
            <a:ext cx="7518905" cy="101441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Cây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 </a:t>
            </a:r>
            <a:r>
              <a:rPr lang="en-US" sz="2800" b="1" dirty="0" err="1">
                <a:solidFill>
                  <a:srgbClr val="FF0000"/>
                </a:solidFill>
                <a:latin typeface="Times New Roman" panose="02020603050405020304" pitchFamily="18" charset="0"/>
                <a:cs typeface="Times New Roman" panose="02020603050405020304" pitchFamily="18" charset="0"/>
              </a:rPr>
              <a:t>bạn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Nam.</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319005"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hoạt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lao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động</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3248412"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hóa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tinh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thần</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191266" y="2111066"/>
            <a:ext cx="2473110" cy="151795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chiến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đấu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bảo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vệ</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quốc</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H="1">
            <a:off x="4420358" y="1420876"/>
            <a:ext cx="129274"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86287" y="1385894"/>
            <a:ext cx="2841534" cy="725172"/>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55560" y="1385894"/>
            <a:ext cx="3044118" cy="69019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436713" y="0"/>
            <a:ext cx="7699076" cy="6898800"/>
          </a:xfrm>
          <a:prstGeom prst="rect">
            <a:avLst/>
          </a:prstGeom>
        </p:spPr>
      </p:pic>
      <p:sp>
        <p:nvSpPr>
          <p:cNvPr id="26" name="Freeform 25"/>
          <p:cNvSpPr/>
          <p:nvPr/>
        </p:nvSpPr>
        <p:spPr>
          <a:xfrm>
            <a:off x="319005"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tay</a:t>
            </a:r>
            <a:endParaRPr lang="en-US" sz="2800" dirty="0">
              <a:solidFill>
                <a:srgbClr val="FF0000"/>
              </a:solidFill>
              <a:latin typeface="Times New Roman" panose="02020603050405020304" pitchFamily="18" charset="0"/>
              <a:cs typeface="Times New Roman" panose="02020603050405020304" pitchFamily="18" charset="0"/>
            </a:endParaRPr>
          </a:p>
          <a:p>
            <a:pPr algn="ctr" defTabSz="355600">
              <a:spcBef>
                <a:spcPct val="0"/>
              </a:spcBef>
              <a:spcAft>
                <a:spcPct val="35000"/>
              </a:spcAft>
            </a:pP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nhà</a:t>
            </a:r>
            <a:r>
              <a:rPr lang="en-US" sz="2800" i="1" dirty="0">
                <a:solidFill>
                  <a:srgbClr val="FF0000"/>
                </a:solidFill>
                <a:latin typeface="Times New Roman" panose="02020603050405020304" pitchFamily="18" charset="0"/>
                <a:cs typeface="Times New Roman" panose="02020603050405020304" pitchFamily="18" charset="0"/>
              </a:rPr>
              <a:t>.</a:t>
            </a:r>
          </a:p>
        </p:txBody>
      </p:sp>
      <p:sp>
        <p:nvSpPr>
          <p:cNvPr id="27" name="Freeform 26"/>
          <p:cNvSpPr/>
          <p:nvPr/>
        </p:nvSpPr>
        <p:spPr>
          <a:xfrm>
            <a:off x="3248412"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nguồn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vui</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8" name="Freeform 27"/>
          <p:cNvSpPr/>
          <p:nvPr/>
        </p:nvSpPr>
        <p:spPr>
          <a:xfrm>
            <a:off x="6191266" y="3949391"/>
            <a:ext cx="2473110" cy="1265547"/>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khí</a:t>
            </a:r>
            <a:endParaRPr lang="en-US" sz="2800" dirty="0">
              <a:solidFill>
                <a:srgbClr val="FF0000"/>
              </a:solidFill>
              <a:latin typeface="Times New Roman" panose="02020603050405020304" pitchFamily="18" charset="0"/>
              <a:cs typeface="Times New Roman" panose="02020603050405020304" pitchFamily="18" charset="0"/>
            </a:endParaRPr>
          </a:p>
          <a:p>
            <a:pPr algn="ctr" defTabSz="355600">
              <a:spcBef>
                <a:spcPct val="0"/>
              </a:spcBef>
              <a:spcAft>
                <a:spcPct val="35000"/>
              </a:spcAft>
            </a:pP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đồng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chí</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Freeform 28"/>
          <p:cNvSpPr/>
          <p:nvPr/>
        </p:nvSpPr>
        <p:spPr>
          <a:xfrm>
            <a:off x="319005" y="5535304"/>
            <a:ext cx="8345371" cy="1164633"/>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Tôn vinh, ca ngợi vai trò của cây tre trong cuộc sống của con người</a:t>
            </a:r>
            <a:endParaRPr lang="en-US" sz="2800" dirty="0">
              <a:solidFill>
                <a:prstClr val="white"/>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1455547"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420358"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385716" y="3629025"/>
            <a:ext cx="0" cy="320366"/>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3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anim calcmode="lin" valueType="num">
                                      <p:cBhvr>
                                        <p:cTn id="44" dur="2000" fill="hold"/>
                                        <p:tgtEl>
                                          <p:spTgt spid="29"/>
                                        </p:tgtEl>
                                        <p:attrNameLst>
                                          <p:attrName>ppt_w</p:attrName>
                                        </p:attrNameLst>
                                      </p:cBhvr>
                                      <p:tavLst>
                                        <p:tav tm="0" fmla="#ppt_w*sin(2.5*pi*$)">
                                          <p:val>
                                            <p:fltVal val="0"/>
                                          </p:val>
                                        </p:tav>
                                        <p:tav tm="100000">
                                          <p:val>
                                            <p:fltVal val="1"/>
                                          </p:val>
                                        </p:tav>
                                      </p:tavLst>
                                    </p:anim>
                                    <p:anim calcmode="lin" valueType="num">
                                      <p:cBhvr>
                                        <p:cTn id="4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8825345" cy="6872963"/>
          </a:xfrm>
          <a:prstGeom prst="rect">
            <a:avLst/>
          </a:prstGeom>
        </p:spPr>
      </p:pic>
      <p:pic>
        <p:nvPicPr>
          <p:cNvPr id="5" name="Picture 4"/>
          <p:cNvPicPr>
            <a:picLocks noChangeAspect="1"/>
          </p:cNvPicPr>
          <p:nvPr/>
        </p:nvPicPr>
        <p:blipFill>
          <a:blip r:embed="rId4"/>
          <a:stretch>
            <a:fillRect/>
          </a:stretch>
        </p:blipFill>
        <p:spPr>
          <a:xfrm>
            <a:off x="8825344" y="0"/>
            <a:ext cx="2889754" cy="6468417"/>
          </a:xfrm>
          <a:prstGeom prst="rect">
            <a:avLst/>
          </a:prstGeom>
        </p:spPr>
      </p:pic>
      <p:sp>
        <p:nvSpPr>
          <p:cNvPr id="10" name="TextBox 9"/>
          <p:cNvSpPr txBox="1"/>
          <p:nvPr/>
        </p:nvSpPr>
        <p:spPr>
          <a:xfrm>
            <a:off x="9903219" y="5925768"/>
            <a:ext cx="3050781" cy="523220"/>
          </a:xfrm>
          <a:prstGeom prst="rect">
            <a:avLst/>
          </a:prstGeom>
          <a:noFill/>
        </p:spPr>
        <p:txBody>
          <a:bodyPr wrap="square" rtlCol="0">
            <a:spAutoFit/>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Thép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789015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4" name="Freeform 23"/>
          <p:cNvSpPr/>
          <p:nvPr/>
        </p:nvSpPr>
        <p:spPr>
          <a:xfrm>
            <a:off x="4014786" y="1283563"/>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Trong hiện tại</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4" name="Freeform 33"/>
          <p:cNvSpPr/>
          <p:nvPr/>
        </p:nvSpPr>
        <p:spPr>
          <a:xfrm>
            <a:off x="874008" y="2322910"/>
            <a:ext cx="4960973" cy="138744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trúc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khúc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quê</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sáo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diều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bay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lưng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Freeform 34"/>
          <p:cNvSpPr/>
          <p:nvPr/>
        </p:nvSpPr>
        <p:spPr>
          <a:xfrm>
            <a:off x="6318015" y="2320449"/>
            <a:ext cx="4960973" cy="1387444"/>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múa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sạp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vang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gõ</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nhịp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bước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ta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nhảy</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múa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7996670" y="134029"/>
            <a:ext cx="1450157" cy="2111199"/>
          </a:xfrm>
          <a:prstGeom prst="rect">
            <a:avLst/>
          </a:prstGeom>
        </p:spPr>
      </p:pic>
      <p:pic>
        <p:nvPicPr>
          <p:cNvPr id="2" name="Picture 1"/>
          <p:cNvPicPr>
            <a:picLocks noChangeAspect="1"/>
          </p:cNvPicPr>
          <p:nvPr/>
        </p:nvPicPr>
        <p:blipFill>
          <a:blip r:embed="rId5"/>
          <a:stretch>
            <a:fillRect/>
          </a:stretch>
        </p:blipFill>
        <p:spPr>
          <a:xfrm>
            <a:off x="914647" y="3783117"/>
            <a:ext cx="4877470" cy="1790700"/>
          </a:xfrm>
          <a:prstGeom prst="rect">
            <a:avLst/>
          </a:prstGeom>
        </p:spPr>
      </p:pic>
      <p:pic>
        <p:nvPicPr>
          <p:cNvPr id="3" name="Picture 2"/>
          <p:cNvPicPr>
            <a:picLocks noChangeAspect="1"/>
          </p:cNvPicPr>
          <p:nvPr/>
        </p:nvPicPr>
        <p:blipFill>
          <a:blip r:embed="rId6"/>
          <a:stretch>
            <a:fillRect/>
          </a:stretch>
        </p:blipFill>
        <p:spPr>
          <a:xfrm>
            <a:off x="6343647" y="3783114"/>
            <a:ext cx="4893250" cy="1790700"/>
          </a:xfrm>
          <a:prstGeom prst="rect">
            <a:avLst/>
          </a:prstGeom>
        </p:spPr>
      </p:pic>
      <p:sp>
        <p:nvSpPr>
          <p:cNvPr id="37" name="Freeform 36"/>
          <p:cNvSpPr/>
          <p:nvPr/>
        </p:nvSpPr>
        <p:spPr>
          <a:xfrm>
            <a:off x="957511" y="5646577"/>
            <a:ext cx="10279386" cy="110745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srgbClr val="FF0000"/>
                </a:solidFill>
                <a:latin typeface="Times New Roman" panose="02020603050405020304" pitchFamily="18" charset="0"/>
                <a:cs typeface="Times New Roman" panose="02020603050405020304" pitchFamily="18" charset="0"/>
              </a:rPr>
              <a:t>Tre </a:t>
            </a:r>
            <a:r>
              <a:rPr lang="en-US" sz="3200" dirty="0" err="1">
                <a:solidFill>
                  <a:srgbClr val="FF0000"/>
                </a:solidFill>
                <a:latin typeface="Times New Roman" panose="02020603050405020304" pitchFamily="18" charset="0"/>
                <a:cs typeface="Times New Roman" panose="02020603050405020304" pitchFamily="18" charset="0"/>
              </a:rPr>
              <a:t>gắn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phương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xúc</a:t>
            </a:r>
            <a:endParaRPr lang="en-US"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7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80">
                                          <p:stCondLst>
                                            <p:cond delay="0"/>
                                          </p:stCondLst>
                                        </p:cTn>
                                        <p:tgtEl>
                                          <p:spTgt spid="24"/>
                                        </p:tgtEl>
                                      </p:cBhvr>
                                    </p:animEffect>
                                    <p:anim calcmode="lin" valueType="num">
                                      <p:cBhvr>
                                        <p:cTn id="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9" dur="26">
                                          <p:stCondLst>
                                            <p:cond delay="650"/>
                                          </p:stCondLst>
                                        </p:cTn>
                                        <p:tgtEl>
                                          <p:spTgt spid="24"/>
                                        </p:tgtEl>
                                      </p:cBhvr>
                                      <p:to x="100000" y="60000"/>
                                    </p:animScale>
                                    <p:animScale>
                                      <p:cBhvr>
                                        <p:cTn id="20" dur="166" decel="50000">
                                          <p:stCondLst>
                                            <p:cond delay="676"/>
                                          </p:stCondLst>
                                        </p:cTn>
                                        <p:tgtEl>
                                          <p:spTgt spid="24"/>
                                        </p:tgtEl>
                                      </p:cBhvr>
                                      <p:to x="100000" y="100000"/>
                                    </p:animScale>
                                    <p:animScale>
                                      <p:cBhvr>
                                        <p:cTn id="21" dur="26">
                                          <p:stCondLst>
                                            <p:cond delay="1312"/>
                                          </p:stCondLst>
                                        </p:cTn>
                                        <p:tgtEl>
                                          <p:spTgt spid="24"/>
                                        </p:tgtEl>
                                      </p:cBhvr>
                                      <p:to x="100000" y="80000"/>
                                    </p:animScale>
                                    <p:animScale>
                                      <p:cBhvr>
                                        <p:cTn id="22" dur="166" decel="50000">
                                          <p:stCondLst>
                                            <p:cond delay="1338"/>
                                          </p:stCondLst>
                                        </p:cTn>
                                        <p:tgtEl>
                                          <p:spTgt spid="24"/>
                                        </p:tgtEl>
                                      </p:cBhvr>
                                      <p:to x="100000" y="100000"/>
                                    </p:animScale>
                                    <p:animScale>
                                      <p:cBhvr>
                                        <p:cTn id="23" dur="26">
                                          <p:stCondLst>
                                            <p:cond delay="1642"/>
                                          </p:stCondLst>
                                        </p:cTn>
                                        <p:tgtEl>
                                          <p:spTgt spid="24"/>
                                        </p:tgtEl>
                                      </p:cBhvr>
                                      <p:to x="100000" y="90000"/>
                                    </p:animScale>
                                    <p:animScale>
                                      <p:cBhvr>
                                        <p:cTn id="24" dur="166" decel="50000">
                                          <p:stCondLst>
                                            <p:cond delay="1668"/>
                                          </p:stCondLst>
                                        </p:cTn>
                                        <p:tgtEl>
                                          <p:spTgt spid="24"/>
                                        </p:tgtEl>
                                      </p:cBhvr>
                                      <p:to x="100000" y="100000"/>
                                    </p:animScale>
                                    <p:animScale>
                                      <p:cBhvr>
                                        <p:cTn id="25" dur="26">
                                          <p:stCondLst>
                                            <p:cond delay="1808"/>
                                          </p:stCondLst>
                                        </p:cTn>
                                        <p:tgtEl>
                                          <p:spTgt spid="24"/>
                                        </p:tgtEl>
                                      </p:cBhvr>
                                      <p:to x="100000" y="95000"/>
                                    </p:animScale>
                                    <p:animScale>
                                      <p:cBhvr>
                                        <p:cTn id="26" dur="166" decel="50000">
                                          <p:stCondLst>
                                            <p:cond delay="1834"/>
                                          </p:stCondLst>
                                        </p:cTn>
                                        <p:tgtEl>
                                          <p:spTgt spid="24"/>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80">
                                          <p:stCondLst>
                                            <p:cond delay="0"/>
                                          </p:stCondLst>
                                        </p:cTn>
                                        <p:tgtEl>
                                          <p:spTgt spid="36"/>
                                        </p:tgtEl>
                                      </p:cBhvr>
                                    </p:animEffect>
                                    <p:anim calcmode="lin" valueType="num">
                                      <p:cBhvr>
                                        <p:cTn id="3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35" dur="26">
                                          <p:stCondLst>
                                            <p:cond delay="650"/>
                                          </p:stCondLst>
                                        </p:cTn>
                                        <p:tgtEl>
                                          <p:spTgt spid="36"/>
                                        </p:tgtEl>
                                      </p:cBhvr>
                                      <p:to x="100000" y="60000"/>
                                    </p:animScale>
                                    <p:animScale>
                                      <p:cBhvr>
                                        <p:cTn id="36" dur="166" decel="50000">
                                          <p:stCondLst>
                                            <p:cond delay="676"/>
                                          </p:stCondLst>
                                        </p:cTn>
                                        <p:tgtEl>
                                          <p:spTgt spid="36"/>
                                        </p:tgtEl>
                                      </p:cBhvr>
                                      <p:to x="100000" y="100000"/>
                                    </p:animScale>
                                    <p:animScale>
                                      <p:cBhvr>
                                        <p:cTn id="37" dur="26">
                                          <p:stCondLst>
                                            <p:cond delay="1312"/>
                                          </p:stCondLst>
                                        </p:cTn>
                                        <p:tgtEl>
                                          <p:spTgt spid="36"/>
                                        </p:tgtEl>
                                      </p:cBhvr>
                                      <p:to x="100000" y="80000"/>
                                    </p:animScale>
                                    <p:animScale>
                                      <p:cBhvr>
                                        <p:cTn id="38" dur="166" decel="50000">
                                          <p:stCondLst>
                                            <p:cond delay="1338"/>
                                          </p:stCondLst>
                                        </p:cTn>
                                        <p:tgtEl>
                                          <p:spTgt spid="36"/>
                                        </p:tgtEl>
                                      </p:cBhvr>
                                      <p:to x="100000" y="100000"/>
                                    </p:animScale>
                                    <p:animScale>
                                      <p:cBhvr>
                                        <p:cTn id="39" dur="26">
                                          <p:stCondLst>
                                            <p:cond delay="1642"/>
                                          </p:stCondLst>
                                        </p:cTn>
                                        <p:tgtEl>
                                          <p:spTgt spid="36"/>
                                        </p:tgtEl>
                                      </p:cBhvr>
                                      <p:to x="100000" y="90000"/>
                                    </p:animScale>
                                    <p:animScale>
                                      <p:cBhvr>
                                        <p:cTn id="40" dur="166" decel="50000">
                                          <p:stCondLst>
                                            <p:cond delay="1668"/>
                                          </p:stCondLst>
                                        </p:cTn>
                                        <p:tgtEl>
                                          <p:spTgt spid="36"/>
                                        </p:tgtEl>
                                      </p:cBhvr>
                                      <p:to x="100000" y="100000"/>
                                    </p:animScale>
                                    <p:animScale>
                                      <p:cBhvr>
                                        <p:cTn id="41" dur="26">
                                          <p:stCondLst>
                                            <p:cond delay="1808"/>
                                          </p:stCondLst>
                                        </p:cTn>
                                        <p:tgtEl>
                                          <p:spTgt spid="36"/>
                                        </p:tgtEl>
                                      </p:cBhvr>
                                      <p:to x="100000" y="95000"/>
                                    </p:animScale>
                                    <p:animScale>
                                      <p:cBhvr>
                                        <p:cTn id="42" dur="166" decel="50000">
                                          <p:stCondLst>
                                            <p:cond delay="1834"/>
                                          </p:stCondLst>
                                        </p:cTn>
                                        <p:tgtEl>
                                          <p:spTgt spid="3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wipe(down)">
                                      <p:cBhvr>
                                        <p:cTn id="73" dur="580">
                                          <p:stCondLst>
                                            <p:cond delay="0"/>
                                          </p:stCondLst>
                                        </p:cTn>
                                        <p:tgtEl>
                                          <p:spTgt spid="37"/>
                                        </p:tgtEl>
                                      </p:cBhvr>
                                    </p:animEffect>
                                    <p:anim calcmode="lin" valueType="num">
                                      <p:cBhvr>
                                        <p:cTn id="7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9" dur="26">
                                          <p:stCondLst>
                                            <p:cond delay="650"/>
                                          </p:stCondLst>
                                        </p:cTn>
                                        <p:tgtEl>
                                          <p:spTgt spid="37"/>
                                        </p:tgtEl>
                                      </p:cBhvr>
                                      <p:to x="100000" y="60000"/>
                                    </p:animScale>
                                    <p:animScale>
                                      <p:cBhvr>
                                        <p:cTn id="80" dur="166" decel="50000">
                                          <p:stCondLst>
                                            <p:cond delay="676"/>
                                          </p:stCondLst>
                                        </p:cTn>
                                        <p:tgtEl>
                                          <p:spTgt spid="37"/>
                                        </p:tgtEl>
                                      </p:cBhvr>
                                      <p:to x="100000" y="100000"/>
                                    </p:animScale>
                                    <p:animScale>
                                      <p:cBhvr>
                                        <p:cTn id="81" dur="26">
                                          <p:stCondLst>
                                            <p:cond delay="1312"/>
                                          </p:stCondLst>
                                        </p:cTn>
                                        <p:tgtEl>
                                          <p:spTgt spid="37"/>
                                        </p:tgtEl>
                                      </p:cBhvr>
                                      <p:to x="100000" y="80000"/>
                                    </p:animScale>
                                    <p:animScale>
                                      <p:cBhvr>
                                        <p:cTn id="82" dur="166" decel="50000">
                                          <p:stCondLst>
                                            <p:cond delay="1338"/>
                                          </p:stCondLst>
                                        </p:cTn>
                                        <p:tgtEl>
                                          <p:spTgt spid="37"/>
                                        </p:tgtEl>
                                      </p:cBhvr>
                                      <p:to x="100000" y="100000"/>
                                    </p:animScale>
                                    <p:animScale>
                                      <p:cBhvr>
                                        <p:cTn id="83" dur="26">
                                          <p:stCondLst>
                                            <p:cond delay="1642"/>
                                          </p:stCondLst>
                                        </p:cTn>
                                        <p:tgtEl>
                                          <p:spTgt spid="37"/>
                                        </p:tgtEl>
                                      </p:cBhvr>
                                      <p:to x="100000" y="90000"/>
                                    </p:animScale>
                                    <p:animScale>
                                      <p:cBhvr>
                                        <p:cTn id="84" dur="166" decel="50000">
                                          <p:stCondLst>
                                            <p:cond delay="1668"/>
                                          </p:stCondLst>
                                        </p:cTn>
                                        <p:tgtEl>
                                          <p:spTgt spid="37"/>
                                        </p:tgtEl>
                                      </p:cBhvr>
                                      <p:to x="100000" y="100000"/>
                                    </p:animScale>
                                    <p:animScale>
                                      <p:cBhvr>
                                        <p:cTn id="85" dur="26">
                                          <p:stCondLst>
                                            <p:cond delay="1808"/>
                                          </p:stCondLst>
                                        </p:cTn>
                                        <p:tgtEl>
                                          <p:spTgt spid="37"/>
                                        </p:tgtEl>
                                      </p:cBhvr>
                                      <p:to x="100000" y="95000"/>
                                    </p:animScale>
                                    <p:animScale>
                                      <p:cBhvr>
                                        <p:cTn id="86"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4" grpId="0" animBg="1"/>
      <p:bldP spid="3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24" name="Freeform 23"/>
          <p:cNvSpPr/>
          <p:nvPr/>
        </p:nvSpPr>
        <p:spPr>
          <a:xfrm>
            <a:off x="3929061" y="1201722"/>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Trong tương lai</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8030902" y="800101"/>
            <a:ext cx="4161098" cy="6057900"/>
          </a:xfrm>
          <a:prstGeom prst="rect">
            <a:avLst/>
          </a:prstGeom>
        </p:spPr>
      </p:pic>
      <p:sp>
        <p:nvSpPr>
          <p:cNvPr id="25" name="Rectangle 24"/>
          <p:cNvSpPr/>
          <p:nvPr/>
        </p:nvSpPr>
        <p:spPr>
          <a:xfrm>
            <a:off x="163130" y="2049047"/>
            <a:ext cx="10920548" cy="4708981"/>
          </a:xfrm>
          <a:prstGeom prst="rect">
            <a:avLst/>
          </a:prstGeom>
          <a:solidFill>
            <a:schemeClr val="bg1"/>
          </a:solidFill>
        </p:spPr>
        <p:txBody>
          <a:bodyPr wrap="square">
            <a:spAutoFit/>
          </a:bodyPr>
          <a:lstStyle/>
          <a:p>
            <a:pPr algn="just">
              <a:tabLst>
                <a:tab pos="90170" algn="l"/>
                <a:tab pos="180340" algn="l"/>
              </a:tabLst>
            </a:pP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Khẳng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định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sắt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thép</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nhiều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hơn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nứa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nhưng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vẫn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một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vô</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cùng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bởi</a:t>
            </a:r>
            <a:r>
              <a:rPr lang="en-US" sz="3000" dirty="0">
                <a:solidFill>
                  <a:prstClr val="black"/>
                </a:solidFill>
                <a:latin typeface="Times New Roman" panose="02020603050405020304" pitchFamily="18" charset="0"/>
                <a:ea typeface="Times New Roman" panose="02020603050405020304" pitchFamily="18" charset="0"/>
              </a:rPr>
              <a:t>: </a:t>
            </a:r>
            <a:r>
              <a:rPr lang="en-US" sz="3000" i="1" dirty="0">
                <a:solidFill>
                  <a:prstClr val="black"/>
                </a:solidFill>
                <a:latin typeface="Times New Roman" panose="02020603050405020304" pitchFamily="18" charset="0"/>
                <a:ea typeface="Times New Roman" panose="02020603050405020304" pitchFamily="18" charset="0"/>
              </a:rPr>
              <a:t>Tre </a:t>
            </a:r>
            <a:r>
              <a:rPr lang="en-US" sz="3000" i="1" dirty="0" err="1">
                <a:solidFill>
                  <a:prstClr val="black"/>
                </a:solidFill>
                <a:latin typeface="Times New Roman" panose="02020603050405020304" pitchFamily="18" charset="0"/>
                <a:ea typeface="Times New Roman" panose="02020603050405020304" pitchFamily="18" charset="0"/>
              </a:rPr>
              <a:t>vẫn</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là</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bóng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mát</a:t>
            </a:r>
            <a:r>
              <a:rPr lang="en-US" sz="3000" i="1" dirty="0">
                <a:solidFill>
                  <a:prstClr val="black"/>
                </a:solidFill>
                <a:latin typeface="Times New Roman" panose="02020603050405020304" pitchFamily="18" charset="0"/>
                <a:ea typeface="Times New Roman" panose="02020603050405020304" pitchFamily="18" charset="0"/>
              </a:rPr>
              <a:t>, Tre </a:t>
            </a:r>
            <a:r>
              <a:rPr lang="en-US" sz="3000" i="1" dirty="0" err="1">
                <a:solidFill>
                  <a:prstClr val="black"/>
                </a:solidFill>
                <a:latin typeface="Times New Roman" panose="02020603050405020304" pitchFamily="18" charset="0"/>
                <a:ea typeface="Times New Roman" panose="02020603050405020304" pitchFamily="18" charset="0"/>
              </a:rPr>
              <a:t>vẫn</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mang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khúc</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tâm</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tình</a:t>
            </a:r>
            <a:r>
              <a:rPr lang="en-US" sz="3000" i="1" dirty="0">
                <a:solidFill>
                  <a:prstClr val="black"/>
                </a:solidFill>
                <a:latin typeface="Times New Roman" panose="02020603050405020304" pitchFamily="18" charset="0"/>
                <a:ea typeface="Times New Roman" panose="02020603050405020304" pitchFamily="18" charset="0"/>
              </a:rPr>
              <a:t>,</a:t>
            </a:r>
            <a:r>
              <a:rPr lang="en-US" sz="3000" dirty="0">
                <a:solidFill>
                  <a:prstClr val="black"/>
                </a:solidFill>
                <a:latin typeface="Times New Roman" panose="02020603050405020304" pitchFamily="18" charset="0"/>
                <a:ea typeface="Times New Roman" panose="02020603050405020304" pitchFamily="18" charset="0"/>
              </a:rPr>
              <a:t>...</a:t>
            </a:r>
          </a:p>
          <a:p>
            <a:pPr algn="just">
              <a:tabLst>
                <a:tab pos="90170" algn="l"/>
                <a:tab pos="180340" algn="l"/>
              </a:tabLst>
            </a:pPr>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đã</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gắn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với</a:t>
            </a:r>
            <a:r>
              <a:rPr lang="en-US" sz="3000" dirty="0">
                <a:solidFill>
                  <a:prstClr val="black"/>
                </a:solidFill>
                <a:latin typeface="Times New Roman" panose="02020603050405020304" pitchFamily="18" charset="0"/>
                <a:ea typeface="Times New Roman" panose="02020603050405020304" pitchFamily="18" charset="0"/>
              </a:rPr>
              <a:t> con </a:t>
            </a:r>
            <a:r>
              <a:rPr lang="en-US" sz="3000" dirty="0" err="1">
                <a:solidFill>
                  <a:prstClr val="black"/>
                </a:solidFill>
                <a:latin typeface="Times New Roman" panose="02020603050405020304" pitchFamily="18" charset="0"/>
                <a:ea typeface="Times New Roman" panose="02020603050405020304" pitchFamily="18" charset="0"/>
              </a:rPr>
              <a:t>người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Việt</a:t>
            </a:r>
            <a:r>
              <a:rPr lang="en-US" sz="3000" dirty="0">
                <a:solidFill>
                  <a:prstClr val="black"/>
                </a:solidFill>
                <a:latin typeface="Times New Roman" panose="02020603050405020304" pitchFamily="18" charset="0"/>
                <a:ea typeface="Times New Roman" panose="02020603050405020304" pitchFamily="18" charset="0"/>
              </a:rPr>
              <a:t> Nam qua </a:t>
            </a:r>
            <a:r>
              <a:rPr lang="en-US" sz="3000" dirty="0" err="1">
                <a:solidFill>
                  <a:prstClr val="black"/>
                </a:solidFill>
                <a:latin typeface="Times New Roman" panose="02020603050405020304" pitchFamily="18" charset="0"/>
                <a:ea typeface="Times New Roman" panose="02020603050405020304" pitchFamily="18" charset="0"/>
              </a:rPr>
              <a:t>rất</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nhiều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thế</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hệ</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tre</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Hình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sự</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kế</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tiếp</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từ</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này</a:t>
            </a:r>
            <a:r>
              <a:rPr lang="en-US" sz="3000" dirty="0">
                <a:solidFill>
                  <a:prstClr val="black"/>
                </a:solidFill>
                <a:latin typeface="Times New Roman" panose="02020603050405020304" pitchFamily="18" charset="0"/>
                <a:ea typeface="Times New Roman" panose="02020603050405020304" pitchFamily="18" charset="0"/>
              </a:rPr>
              <a:t> sang </a:t>
            </a:r>
            <a:r>
              <a:rPr lang="en-US" sz="3000" dirty="0" err="1">
                <a:solidFill>
                  <a:prstClr val="black"/>
                </a:solidFill>
                <a:latin typeface="Times New Roman" panose="02020603050405020304" pitchFamily="18" charset="0"/>
                <a:ea typeface="Times New Roman" panose="02020603050405020304" pitchFamily="18" charset="0"/>
              </a:rPr>
              <a:t>đời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khác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truyền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cho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nhau</a:t>
            </a:r>
            <a:r>
              <a:rPr lang="en-US" sz="3000" dirty="0">
                <a:solidFill>
                  <a:prstClr val="black"/>
                </a:solidFill>
                <a:latin typeface="Times New Roman" panose="02020603050405020304" pitchFamily="18" charset="0"/>
                <a:ea typeface="Times New Roman" panose="02020603050405020304" pitchFamily="18" charset="0"/>
              </a:rPr>
              <a:t>. Tin </a:t>
            </a:r>
            <a:r>
              <a:rPr lang="en-US" sz="3000" dirty="0" err="1">
                <a:solidFill>
                  <a:prstClr val="black"/>
                </a:solidFill>
                <a:latin typeface="Times New Roman" panose="02020603050405020304" pitchFamily="18" charset="0"/>
                <a:ea typeface="Times New Roman" panose="02020603050405020304" pitchFamily="18" charset="0"/>
              </a:rPr>
              <a:t>tưởng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vào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truyền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văn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hóa</a:t>
            </a:r>
            <a:r>
              <a:rPr lang="en-US" sz="3000"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uống</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nước</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nhớ</a:t>
            </a:r>
            <a:r>
              <a:rPr lang="en-US" sz="3000" i="1" dirty="0">
                <a:solidFill>
                  <a:prstClr val="black"/>
                </a:solidFill>
                <a:latin typeface="Times New Roman" panose="02020603050405020304" pitchFamily="18" charset="0"/>
                <a:ea typeface="Times New Roman" panose="02020603050405020304" pitchFamily="18" charset="0"/>
              </a:rPr>
              <a:t> </a:t>
            </a:r>
            <a:r>
              <a:rPr lang="en-US" sz="3000" i="1" dirty="0" err="1">
                <a:solidFill>
                  <a:prstClr val="black"/>
                </a:solidFill>
                <a:latin typeface="Times New Roman" panose="02020603050405020304" pitchFamily="18" charset="0"/>
                <a:ea typeface="Times New Roman" panose="02020603050405020304" pitchFamily="18" charset="0"/>
              </a:rPr>
              <a:t>nguồn</a:t>
            </a:r>
            <a:r>
              <a:rPr lang="en-US" sz="3000" dirty="0">
                <a:solidFill>
                  <a:prstClr val="black"/>
                </a:solidFill>
                <a:latin typeface="Times New Roman" panose="02020603050405020304" pitchFamily="18" charset="0"/>
                <a:ea typeface="Times New Roman" panose="02020603050405020304" pitchFamily="18" charset="0"/>
              </a:rPr>
              <a:t>.</a:t>
            </a:r>
          </a:p>
          <a:p>
            <a:pPr algn="just">
              <a:tabLst>
                <a:tab pos="90170" algn="l"/>
                <a:tab pos="180340" algn="l"/>
              </a:tabLst>
            </a:pPr>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sức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mãnh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liệt</a:t>
            </a:r>
            <a:r>
              <a:rPr lang="en-US" sz="3000" dirty="0">
                <a:solidFill>
                  <a:prstClr val="black"/>
                </a:solidFill>
                <a:latin typeface="Times New Roman" panose="02020603050405020304" pitchFamily="18" charset="0"/>
                <a:ea typeface="Times New Roman" panose="02020603050405020304" pitchFamily="18" charset="0"/>
              </a:rPr>
              <a:t>, ở </a:t>
            </a:r>
            <a:r>
              <a:rPr lang="en-US" sz="3000" dirty="0" err="1">
                <a:solidFill>
                  <a:prstClr val="black"/>
                </a:solidFill>
                <a:latin typeface="Times New Roman" panose="02020603050405020304" pitchFamily="18" charset="0"/>
                <a:ea typeface="Times New Roman" panose="02020603050405020304" pitchFamily="18" charset="0"/>
              </a:rPr>
              <a:t>đâu</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cũng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có</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sống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được</a:t>
            </a:r>
            <a:endParaRPr lang="en-US" sz="3000" dirty="0">
              <a:solidFill>
                <a:prstClr val="black"/>
              </a:solidFill>
              <a:latin typeface="Times New Roman" panose="02020603050405020304" pitchFamily="18" charset="0"/>
              <a:ea typeface="Times New Roman" panose="02020603050405020304" pitchFamily="18" charset="0"/>
            </a:endParaRPr>
          </a:p>
          <a:p>
            <a:r>
              <a:rPr lang="en-US" sz="3000" dirty="0">
                <a:solidFill>
                  <a:prstClr val="black"/>
                </a:solidFill>
                <a:latin typeface="Times New Roman" panose="02020603050405020304" pitchFamily="18" charset="0"/>
                <a:ea typeface="Times New Roman" panose="02020603050405020304" pitchFamily="18" charset="0"/>
              </a:rPr>
              <a:t>+ Tre </a:t>
            </a:r>
            <a:r>
              <a:rPr lang="en-US" sz="3000" dirty="0" err="1">
                <a:solidFill>
                  <a:prstClr val="black"/>
                </a:solidFill>
                <a:latin typeface="Times New Roman" panose="02020603050405020304" pitchFamily="18" charset="0"/>
                <a:ea typeface="Times New Roman" panose="02020603050405020304" pitchFamily="18" charset="0"/>
              </a:rPr>
              <a:t>mang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những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đức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tính</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người</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hiền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là</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tượng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trưng</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cao</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quý</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của</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dân</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tộc</a:t>
            </a:r>
            <a:r>
              <a:rPr lang="en-US" sz="3000" dirty="0">
                <a:solidFill>
                  <a:prstClr val="black"/>
                </a:solidFill>
                <a:latin typeface="Times New Roman" panose="02020603050405020304" pitchFamily="18" charset="0"/>
                <a:ea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rPr>
              <a:t>Việt</a:t>
            </a:r>
            <a:r>
              <a:rPr lang="en-US" sz="3000" dirty="0">
                <a:solidFill>
                  <a:prstClr val="black"/>
                </a:solidFill>
                <a:latin typeface="Times New Roman" panose="02020603050405020304" pitchFamily="18" charset="0"/>
                <a:ea typeface="Times New Roman" panose="02020603050405020304" pitchFamily="18" charset="0"/>
              </a:rPr>
              <a:t> Nam.</a:t>
            </a:r>
            <a:endParaRPr lang="en-US" sz="3000" dirty="0">
              <a:solidFill>
                <a:prstClr val="black"/>
              </a:solidFill>
            </a:endParaRPr>
          </a:p>
        </p:txBody>
      </p:sp>
    </p:spTree>
    <p:extLst>
      <p:ext uri="{BB962C8B-B14F-4D97-AF65-F5344CB8AC3E}">
        <p14:creationId xmlns:p14="http://schemas.microsoft.com/office/powerpoint/2010/main" val="257630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fade">
                                      <p:cBhvr>
                                        <p:cTn id="14" dur="1000"/>
                                        <p:tgtEl>
                                          <p:spTgt spid="25">
                                            <p:txEl>
                                              <p:pRg st="1" end="1"/>
                                            </p:txEl>
                                          </p:spTgt>
                                        </p:tgtEl>
                                      </p:cBhvr>
                                    </p:animEffect>
                                    <p:anim calcmode="lin" valueType="num">
                                      <p:cBhvr>
                                        <p:cTn id="15"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Effect transition="in" filter="fade">
                                      <p:cBhvr>
                                        <p:cTn id="21" dur="1000"/>
                                        <p:tgtEl>
                                          <p:spTgt spid="25">
                                            <p:txEl>
                                              <p:pRg st="2" end="2"/>
                                            </p:txEl>
                                          </p:spTgt>
                                        </p:tgtEl>
                                      </p:cBhvr>
                                    </p:animEffect>
                                    <p:anim calcmode="lin" valueType="num">
                                      <p:cBhvr>
                                        <p:cTn id="22"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fade">
                                      <p:cBhvr>
                                        <p:cTn id="28" dur="1000"/>
                                        <p:tgtEl>
                                          <p:spTgt spid="25">
                                            <p:txEl>
                                              <p:pRg st="3" end="3"/>
                                            </p:txEl>
                                          </p:spTgt>
                                        </p:tgtEl>
                                      </p:cBhvr>
                                    </p:animEffect>
                                    <p:anim calcmode="lin" valueType="num">
                                      <p:cBhvr>
                                        <p:cTn id="29"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43713" y="636175"/>
            <a:ext cx="9500362" cy="496647"/>
            <a:chOff x="644526" y="2766774"/>
            <a:chExt cx="19003196" cy="993289"/>
          </a:xfrm>
        </p:grpSpPr>
        <p:sp>
          <p:nvSpPr>
            <p:cNvPr id="21" name="TextBox 20"/>
            <p:cNvSpPr txBox="1"/>
            <p:nvPr/>
          </p:nvSpPr>
          <p:spPr>
            <a:xfrm>
              <a:off x="1906586" y="2766774"/>
              <a:ext cx="17741136" cy="923326"/>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trong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hiện</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tại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tương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lai</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8030902" y="800101"/>
            <a:ext cx="4161098" cy="6057900"/>
          </a:xfrm>
          <a:prstGeom prst="rect">
            <a:avLst/>
          </a:prstGeom>
        </p:spPr>
      </p:pic>
      <p:sp>
        <p:nvSpPr>
          <p:cNvPr id="14" name="Shape 13"/>
          <p:cNvSpPr/>
          <p:nvPr/>
        </p:nvSpPr>
        <p:spPr>
          <a:xfrm>
            <a:off x="399991" y="2317991"/>
            <a:ext cx="5311775" cy="3319859"/>
          </a:xfrm>
          <a:prstGeom prst="swooshArrow">
            <a:avLst>
              <a:gd name="adj1" fmla="val 25000"/>
              <a:gd name="adj2" fmla="val 25000"/>
            </a:avLst>
          </a:prstGeom>
        </p:spPr>
        <p:style>
          <a:lnRef idx="0">
            <a:schemeClr val="dk1">
              <a:hueOff val="0"/>
              <a:satOff val="0"/>
              <a:lumOff val="0"/>
              <a:alphaOff val="0"/>
            </a:schemeClr>
          </a:lnRef>
          <a:fillRef idx="1">
            <a:schemeClr val="accent3">
              <a:tint val="55000"/>
              <a:hueOff val="0"/>
              <a:satOff val="0"/>
              <a:lumOff val="0"/>
              <a:alphaOff val="0"/>
            </a:schemeClr>
          </a:fillRef>
          <a:effectRef idx="0">
            <a:schemeClr val="accent3">
              <a:tint val="55000"/>
              <a:hueOff val="0"/>
              <a:satOff val="0"/>
              <a:lumOff val="0"/>
              <a:alphaOff val="0"/>
            </a:schemeClr>
          </a:effectRef>
          <a:fontRef idx="minor">
            <a:schemeClr val="dk1">
              <a:hueOff val="0"/>
              <a:satOff val="0"/>
              <a:lumOff val="0"/>
              <a:alphaOff val="0"/>
            </a:schemeClr>
          </a:fontRef>
        </p:style>
      </p:sp>
      <p:sp>
        <p:nvSpPr>
          <p:cNvPr id="15" name="Oval 14"/>
          <p:cNvSpPr/>
          <p:nvPr/>
        </p:nvSpPr>
        <p:spPr>
          <a:xfrm>
            <a:off x="1634978" y="4127314"/>
            <a:ext cx="185912" cy="185912"/>
          </a:xfrm>
          <a:prstGeom prst="ellipse">
            <a:avLst/>
          </a:prstGeom>
        </p:spPr>
        <p:style>
          <a:lnRef idx="2">
            <a:schemeClr val="lt1">
              <a:hueOff val="0"/>
              <a:satOff val="0"/>
              <a:lumOff val="0"/>
              <a:alphaOff val="0"/>
            </a:schemeClr>
          </a:lnRef>
          <a:fillRef idx="1">
            <a:schemeClr val="accent3">
              <a:shade val="50000"/>
              <a:hueOff val="0"/>
              <a:satOff val="0"/>
              <a:lumOff val="0"/>
              <a:alphaOff val="0"/>
            </a:schemeClr>
          </a:fillRef>
          <a:effectRef idx="0">
            <a:schemeClr val="accent3">
              <a:shade val="50000"/>
              <a:hueOff val="0"/>
              <a:satOff val="0"/>
              <a:lumOff val="0"/>
              <a:alphaOff val="0"/>
            </a:schemeClr>
          </a:effectRef>
          <a:fontRef idx="minor">
            <a:schemeClr val="lt1"/>
          </a:fontRef>
        </p:style>
      </p:sp>
      <p:grpSp>
        <p:nvGrpSpPr>
          <p:cNvPr id="26" name="Group 25"/>
          <p:cNvGrpSpPr/>
          <p:nvPr/>
        </p:nvGrpSpPr>
        <p:grpSpPr>
          <a:xfrm>
            <a:off x="1539244" y="4220270"/>
            <a:ext cx="3505771" cy="1753810"/>
            <a:chOff x="1139253" y="2347109"/>
            <a:chExt cx="3505771" cy="1753810"/>
          </a:xfrm>
        </p:grpSpPr>
        <p:sp>
          <p:nvSpPr>
            <p:cNvPr id="31" name="Rectangle 30"/>
            <p:cNvSpPr/>
            <p:nvPr/>
          </p:nvSpPr>
          <p:spPr>
            <a:xfrm>
              <a:off x="1327943" y="2347109"/>
              <a:ext cx="1726326" cy="141757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1139253" y="2683340"/>
              <a:ext cx="3505771" cy="141757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8511" tIns="0" rIns="0" bIns="0" numCol="1" spcCol="1270" anchor="t" anchorCtr="0">
              <a:noAutofit/>
            </a:bodyPr>
            <a:lstStyle/>
            <a:p>
              <a:pPr lvl="0" algn="l" defTabSz="160020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hiện</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tại</a:t>
              </a:r>
              <a:endParaRPr lang="en-US" sz="3600" kern="1200" dirty="0">
                <a:latin typeface="Times New Roman" panose="02020603050405020304" pitchFamily="18" charset="0"/>
                <a:cs typeface="Times New Roman" panose="02020603050405020304" pitchFamily="18" charset="0"/>
              </a:endParaRPr>
            </a:p>
          </p:txBody>
        </p:sp>
      </p:grpSp>
      <p:sp>
        <p:nvSpPr>
          <p:cNvPr id="27" name="Oval 26"/>
          <p:cNvSpPr/>
          <p:nvPr/>
        </p:nvSpPr>
        <p:spPr>
          <a:xfrm>
            <a:off x="3348026" y="3280750"/>
            <a:ext cx="318706" cy="318706"/>
          </a:xfrm>
          <a:prstGeom prst="ellipse">
            <a:avLst/>
          </a:prstGeom>
        </p:spPr>
        <p:style>
          <a:lnRef idx="2">
            <a:schemeClr val="lt1">
              <a:hueOff val="0"/>
              <a:satOff val="0"/>
              <a:lumOff val="0"/>
              <a:alphaOff val="0"/>
            </a:schemeClr>
          </a:lnRef>
          <a:fillRef idx="1">
            <a:schemeClr val="accent3">
              <a:shade val="50000"/>
              <a:hueOff val="267556"/>
              <a:satOff val="-4269"/>
              <a:lumOff val="41107"/>
              <a:alphaOff val="0"/>
            </a:schemeClr>
          </a:fillRef>
          <a:effectRef idx="0">
            <a:schemeClr val="accent3">
              <a:shade val="50000"/>
              <a:hueOff val="267556"/>
              <a:satOff val="-4269"/>
              <a:lumOff val="41107"/>
              <a:alphaOff val="0"/>
            </a:schemeClr>
          </a:effectRef>
          <a:fontRef idx="minor">
            <a:schemeClr val="lt1"/>
          </a:fontRef>
        </p:style>
      </p:sp>
      <p:grpSp>
        <p:nvGrpSpPr>
          <p:cNvPr id="28" name="Group 27"/>
          <p:cNvGrpSpPr/>
          <p:nvPr/>
        </p:nvGrpSpPr>
        <p:grpSpPr>
          <a:xfrm>
            <a:off x="3292130" y="3440103"/>
            <a:ext cx="3236321" cy="2508154"/>
            <a:chOff x="2892139" y="1566942"/>
            <a:chExt cx="3236321" cy="2508154"/>
          </a:xfrm>
        </p:grpSpPr>
        <p:sp>
          <p:nvSpPr>
            <p:cNvPr id="29" name="Rectangle 28"/>
            <p:cNvSpPr/>
            <p:nvPr/>
          </p:nvSpPr>
          <p:spPr>
            <a:xfrm>
              <a:off x="3107388" y="1566942"/>
              <a:ext cx="1726326" cy="219774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2892139" y="1877350"/>
              <a:ext cx="3236321" cy="21977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8876" tIns="0" rIns="0" bIns="0" numCol="1" spcCol="1270" anchor="t" anchorCtr="0">
              <a:noAutofit/>
            </a:bodyPr>
            <a:lstStyle/>
            <a:p>
              <a:pPr lvl="0" algn="l" defTabSz="1600200">
                <a:lnSpc>
                  <a:spcPct val="90000"/>
                </a:lnSpc>
                <a:spcBef>
                  <a:spcPct val="0"/>
                </a:spcBef>
                <a:spcAft>
                  <a:spcPct val="35000"/>
                </a:spcAft>
              </a:pPr>
              <a:r>
                <a:rPr lang="en-US" sz="3600" kern="1200" dirty="0" err="1">
                  <a:latin typeface="Times New Roman" panose="02020603050405020304" pitchFamily="18" charset="0"/>
                  <a:cs typeface="Times New Roman" panose="02020603050405020304" pitchFamily="18" charset="0"/>
                </a:rPr>
                <a:t>Trong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tương</a:t>
              </a:r>
              <a:r>
                <a:rPr lang="en-US" sz="3600" kern="1200" dirty="0">
                  <a:latin typeface="Times New Roman" panose="02020603050405020304" pitchFamily="18" charset="0"/>
                  <a:cs typeface="Times New Roman" panose="02020603050405020304" pitchFamily="18" charset="0"/>
                </a:rPr>
                <a:t> </a:t>
              </a:r>
              <a:r>
                <a:rPr lang="en-US" sz="3600" kern="1200" dirty="0" err="1">
                  <a:latin typeface="Times New Roman" panose="02020603050405020304" pitchFamily="18" charset="0"/>
                  <a:cs typeface="Times New Roman" panose="02020603050405020304" pitchFamily="18" charset="0"/>
                </a:rPr>
                <a:t>lai</a:t>
              </a:r>
              <a:endParaRPr lang="en-US" sz="3600" kern="1200" dirty="0">
                <a:latin typeface="Times New Roman" panose="02020603050405020304" pitchFamily="18" charset="0"/>
                <a:cs typeface="Times New Roman" panose="02020603050405020304" pitchFamily="18" charset="0"/>
              </a:endParaRPr>
            </a:p>
          </p:txBody>
        </p:sp>
      </p:grpSp>
      <p:cxnSp>
        <p:nvCxnSpPr>
          <p:cNvPr id="33" name="Straight Connector 32"/>
          <p:cNvCxnSpPr/>
          <p:nvPr/>
        </p:nvCxnSpPr>
        <p:spPr>
          <a:xfrm>
            <a:off x="6609211" y="2173403"/>
            <a:ext cx="871" cy="1695390"/>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7275962" y="1499770"/>
            <a:ext cx="3382070" cy="4658561"/>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150000"/>
              </a:lnSpc>
              <a:spcBef>
                <a:spcPct val="0"/>
              </a:spcBef>
              <a:spcAft>
                <a:spcPct val="35000"/>
              </a:spcAft>
            </a:pP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khẳng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cùng</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lớn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endParaRPr lang="en-US" sz="2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0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80">
                                          <p:stCondLst>
                                            <p:cond delay="0"/>
                                          </p:stCondLst>
                                        </p:cTn>
                                        <p:tgtEl>
                                          <p:spTgt spid="33"/>
                                        </p:tgtEl>
                                      </p:cBhvr>
                                    </p:animEffect>
                                    <p:anim calcmode="lin" valueType="num">
                                      <p:cBhvr>
                                        <p:cTn id="2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6" dur="26">
                                          <p:stCondLst>
                                            <p:cond delay="650"/>
                                          </p:stCondLst>
                                        </p:cTn>
                                        <p:tgtEl>
                                          <p:spTgt spid="33"/>
                                        </p:tgtEl>
                                      </p:cBhvr>
                                      <p:to x="100000" y="60000"/>
                                    </p:animScale>
                                    <p:animScale>
                                      <p:cBhvr>
                                        <p:cTn id="27" dur="166" decel="50000">
                                          <p:stCondLst>
                                            <p:cond delay="676"/>
                                          </p:stCondLst>
                                        </p:cTn>
                                        <p:tgtEl>
                                          <p:spTgt spid="33"/>
                                        </p:tgtEl>
                                      </p:cBhvr>
                                      <p:to x="100000" y="100000"/>
                                    </p:animScale>
                                    <p:animScale>
                                      <p:cBhvr>
                                        <p:cTn id="28" dur="26">
                                          <p:stCondLst>
                                            <p:cond delay="1312"/>
                                          </p:stCondLst>
                                        </p:cTn>
                                        <p:tgtEl>
                                          <p:spTgt spid="33"/>
                                        </p:tgtEl>
                                      </p:cBhvr>
                                      <p:to x="100000" y="80000"/>
                                    </p:animScale>
                                    <p:animScale>
                                      <p:cBhvr>
                                        <p:cTn id="29" dur="166" decel="50000">
                                          <p:stCondLst>
                                            <p:cond delay="1338"/>
                                          </p:stCondLst>
                                        </p:cTn>
                                        <p:tgtEl>
                                          <p:spTgt spid="33"/>
                                        </p:tgtEl>
                                      </p:cBhvr>
                                      <p:to x="100000" y="100000"/>
                                    </p:animScale>
                                    <p:animScale>
                                      <p:cBhvr>
                                        <p:cTn id="30" dur="26">
                                          <p:stCondLst>
                                            <p:cond delay="1642"/>
                                          </p:stCondLst>
                                        </p:cTn>
                                        <p:tgtEl>
                                          <p:spTgt spid="33"/>
                                        </p:tgtEl>
                                      </p:cBhvr>
                                      <p:to x="100000" y="90000"/>
                                    </p:animScale>
                                    <p:animScale>
                                      <p:cBhvr>
                                        <p:cTn id="31" dur="166" decel="50000">
                                          <p:stCondLst>
                                            <p:cond delay="1668"/>
                                          </p:stCondLst>
                                        </p:cTn>
                                        <p:tgtEl>
                                          <p:spTgt spid="33"/>
                                        </p:tgtEl>
                                      </p:cBhvr>
                                      <p:to x="100000" y="100000"/>
                                    </p:animScale>
                                    <p:animScale>
                                      <p:cBhvr>
                                        <p:cTn id="32" dur="26">
                                          <p:stCondLst>
                                            <p:cond delay="1808"/>
                                          </p:stCondLst>
                                        </p:cTn>
                                        <p:tgtEl>
                                          <p:spTgt spid="33"/>
                                        </p:tgtEl>
                                      </p:cBhvr>
                                      <p:to x="100000" y="95000"/>
                                    </p:animScale>
                                    <p:animScale>
                                      <p:cBhvr>
                                        <p:cTn id="33" dur="166" decel="50000">
                                          <p:stCondLst>
                                            <p:cond delay="1834"/>
                                          </p:stCondLst>
                                        </p:cTn>
                                        <p:tgtEl>
                                          <p:spTgt spid="33"/>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5441" y="140816"/>
            <a:ext cx="9529052" cy="461665"/>
            <a:chOff x="-178462" y="1828800"/>
            <a:chExt cx="19060588" cy="923316"/>
          </a:xfrm>
        </p:grpSpPr>
        <p:sp>
          <p:nvSpPr>
            <p:cNvPr id="17" name="Round Same Side Corner Rectangle 16"/>
            <p:cNvSpPr/>
            <p:nvPr/>
          </p:nvSpPr>
          <p:spPr>
            <a:xfrm rot="5400000">
              <a:off x="440265" y="1210077"/>
              <a:ext cx="886537" cy="2123991"/>
            </a:xfrm>
            <a:prstGeom prst="round2SameRect">
              <a:avLst/>
            </a:prstGeom>
            <a:solidFill>
              <a:schemeClr val="accent3">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8" name="TextBox 17"/>
            <p:cNvSpPr txBox="1"/>
            <p:nvPr/>
          </p:nvSpPr>
          <p:spPr>
            <a:xfrm>
              <a:off x="152463" y="1828800"/>
              <a:ext cx="1564470"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9" name="TextBox 18"/>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9BBB59">
                      <a:lumMod val="75000"/>
                    </a:srgbClr>
                  </a:solidFill>
                  <a:latin typeface="Tahoma" panose="020B0604030504040204" pitchFamily="34" charset="0"/>
                  <a:cs typeface="Tahoma" panose="020B0604030504040204" pitchFamily="34" charset="0"/>
                </a:rPr>
                <a:t>TỔNG KẾT</a:t>
              </a:r>
            </a:p>
          </p:txBody>
        </p:sp>
      </p:grpSp>
      <p:sp>
        <p:nvSpPr>
          <p:cNvPr id="8" name="Freeform 7"/>
          <p:cNvSpPr/>
          <p:nvPr/>
        </p:nvSpPr>
        <p:spPr>
          <a:xfrm>
            <a:off x="4078139" y="967923"/>
            <a:ext cx="3863776"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Cây tre Việt Nam</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3707670" y="2100557"/>
            <a:ext cx="3361186" cy="301181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flipH="1">
            <a:off x="5155721" y="2103122"/>
            <a:ext cx="3213302" cy="3011810"/>
          </a:xfrm>
          <a:prstGeom prst="rect">
            <a:avLst/>
          </a:prstGeom>
        </p:spPr>
      </p:pic>
      <p:sp>
        <p:nvSpPr>
          <p:cNvPr id="11" name="Freeform 10"/>
          <p:cNvSpPr/>
          <p:nvPr/>
        </p:nvSpPr>
        <p:spPr>
          <a:xfrm>
            <a:off x="1018453" y="2100557"/>
            <a:ext cx="2435079" cy="71437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3200" b="1" dirty="0" err="1">
                <a:solidFill>
                  <a:srgbClr val="FF0000"/>
                </a:solidFill>
                <a:latin typeface="Times New Roman" panose="02020603050405020304" pitchFamily="18" charset="0"/>
                <a:cs typeface="Times New Roman" panose="02020603050405020304" pitchFamily="18" charset="0"/>
              </a:rPr>
              <a:t>Nghệ</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thuật</a:t>
            </a:r>
            <a:endParaRPr lang="en-US" sz="32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2" name="Freeform 11"/>
          <p:cNvSpPr/>
          <p:nvPr/>
        </p:nvSpPr>
        <p:spPr>
          <a:xfrm>
            <a:off x="8599445" y="2085983"/>
            <a:ext cx="2435079" cy="71437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solidFill>
            <a:srgbClr val="F1F5E7">
              <a:alpha val="89804"/>
            </a:srgbClr>
          </a:solidFill>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ctr" anchorCtr="0">
            <a:noAutofit/>
          </a:bodyPr>
          <a:lstStyle/>
          <a:p>
            <a:pPr algn="ctr" defTabSz="355600">
              <a:lnSpc>
                <a:spcPct val="150000"/>
              </a:lnSpc>
              <a:spcBef>
                <a:spcPct val="0"/>
              </a:spcBef>
              <a:spcAft>
                <a:spcPct val="35000"/>
              </a:spcAft>
            </a:pPr>
            <a:r>
              <a:rPr lang="en-US" sz="3200" b="1" dirty="0" err="1">
                <a:solidFill>
                  <a:srgbClr val="FF0000"/>
                </a:solidFill>
                <a:latin typeface="Times New Roman" panose="02020603050405020304" pitchFamily="18" charset="0"/>
                <a:cs typeface="Times New Roman" panose="02020603050405020304" pitchFamily="18" charset="0"/>
              </a:rPr>
              <a:t>Nội</a:t>
            </a:r>
            <a:r>
              <a:rPr lang="en-US" sz="3200" b="1" dirty="0">
                <a:solidFill>
                  <a:srgbClr val="FF0000"/>
                </a:solidFill>
                <a:latin typeface="Times New Roman" panose="02020603050405020304" pitchFamily="18" charset="0"/>
                <a:cs typeface="Times New Roman" panose="02020603050405020304" pitchFamily="18" charset="0"/>
              </a:rPr>
              <a:t> dung</a:t>
            </a:r>
            <a:endParaRPr lang="en-US" sz="32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3" name="Freeform 12"/>
          <p:cNvSpPr/>
          <p:nvPr/>
        </p:nvSpPr>
        <p:spPr>
          <a:xfrm>
            <a:off x="164888" y="3267506"/>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hóa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ẩn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dụ</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so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hoán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dụ</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4" name="Freeform 13"/>
          <p:cNvSpPr/>
          <p:nvPr/>
        </p:nvSpPr>
        <p:spPr>
          <a:xfrm>
            <a:off x="2333730" y="3267506"/>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giàu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điệu</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7878565" y="3160117"/>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Vẻ</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đẹp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dị</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10047407" y="3160117"/>
            <a:ext cx="1938420" cy="2104608"/>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phẩm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quý</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báu</a:t>
            </a:r>
            <a:endParaRPr lang="en-US" sz="28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1" name="Freeform 20"/>
          <p:cNvSpPr/>
          <p:nvPr/>
        </p:nvSpPr>
        <p:spPr>
          <a:xfrm>
            <a:off x="1494901" y="5696544"/>
            <a:ext cx="9030251" cy="765484"/>
          </a:xfrm>
          <a:custGeom>
            <a:avLst/>
            <a:gdLst>
              <a:gd name="connsiteX0" fmla="*/ 0 w 2369546"/>
              <a:gd name="connsiteY0" fmla="*/ 131641 h 1316414"/>
              <a:gd name="connsiteX1" fmla="*/ 131641 w 2369546"/>
              <a:gd name="connsiteY1" fmla="*/ 0 h 1316414"/>
              <a:gd name="connsiteX2" fmla="*/ 2237905 w 2369546"/>
              <a:gd name="connsiteY2" fmla="*/ 0 h 1316414"/>
              <a:gd name="connsiteX3" fmla="*/ 2369546 w 2369546"/>
              <a:gd name="connsiteY3" fmla="*/ 131641 h 1316414"/>
              <a:gd name="connsiteX4" fmla="*/ 2369546 w 2369546"/>
              <a:gd name="connsiteY4" fmla="*/ 1184773 h 1316414"/>
              <a:gd name="connsiteX5" fmla="*/ 2237905 w 2369546"/>
              <a:gd name="connsiteY5" fmla="*/ 1316414 h 1316414"/>
              <a:gd name="connsiteX6" fmla="*/ 131641 w 2369546"/>
              <a:gd name="connsiteY6" fmla="*/ 1316414 h 1316414"/>
              <a:gd name="connsiteX7" fmla="*/ 0 w 2369546"/>
              <a:gd name="connsiteY7" fmla="*/ 1184773 h 1316414"/>
              <a:gd name="connsiteX8" fmla="*/ 0 w 2369546"/>
              <a:gd name="connsiteY8" fmla="*/ 131641 h 13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546" h="1316414">
                <a:moveTo>
                  <a:pt x="0" y="131641"/>
                </a:moveTo>
                <a:cubicBezTo>
                  <a:pt x="0" y="58938"/>
                  <a:pt x="58938" y="0"/>
                  <a:pt x="131641" y="0"/>
                </a:cubicBezTo>
                <a:lnTo>
                  <a:pt x="2237905" y="0"/>
                </a:lnTo>
                <a:cubicBezTo>
                  <a:pt x="2310608" y="0"/>
                  <a:pt x="2369546" y="58938"/>
                  <a:pt x="2369546" y="131641"/>
                </a:cubicBezTo>
                <a:lnTo>
                  <a:pt x="2369546" y="1184773"/>
                </a:lnTo>
                <a:cubicBezTo>
                  <a:pt x="2369546" y="1257476"/>
                  <a:pt x="2310608" y="1316414"/>
                  <a:pt x="2237905" y="1316414"/>
                </a:cubicBezTo>
                <a:lnTo>
                  <a:pt x="131641" y="1316414"/>
                </a:lnTo>
                <a:cubicBezTo>
                  <a:pt x="58938" y="1316414"/>
                  <a:pt x="0" y="1257476"/>
                  <a:pt x="0" y="1184773"/>
                </a:cubicBezTo>
                <a:lnTo>
                  <a:pt x="0" y="131641"/>
                </a:lnTo>
                <a:close/>
              </a:path>
            </a:pathLst>
          </a:cu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946" tIns="110946" rIns="110946" bIns="110946" numCol="1" spcCol="1270" anchor="ctr" anchorCtr="0">
            <a:noAutofit/>
          </a:bodyPr>
          <a:lstStyle/>
          <a:p>
            <a:pPr algn="ctr" defTabSz="844550">
              <a:lnSpc>
                <a:spcPct val="90000"/>
              </a:lnSpc>
              <a:spcBef>
                <a:spcPct val="0"/>
              </a:spcBef>
              <a:spcAft>
                <a:spcPct val="35000"/>
              </a:spcAft>
            </a:pPr>
            <a:r>
              <a:rPr lang="nl-NL" sz="2800" b="1"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BIỂU TƯỢNG CHO DÂN TỘC VIỆT NAM</a:t>
            </a:r>
            <a:endParaRPr lang="en-US" sz="2800" b="1" dirty="0">
              <a:solidFill>
                <a:prstClr val="white"/>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7941915" y="1350665"/>
            <a:ext cx="187506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03308" y="1367822"/>
            <a:ext cx="1875069"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03308" y="1367822"/>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816984" y="1382396"/>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9816984" y="2800359"/>
            <a:ext cx="1217540" cy="35719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673218" y="2835874"/>
            <a:ext cx="1143766" cy="28891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103308" y="2834498"/>
            <a:ext cx="1199632" cy="43300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018453" y="2835874"/>
            <a:ext cx="1084855" cy="410878"/>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51836" y="5372114"/>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191223" y="5264725"/>
            <a:ext cx="0" cy="71816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525152" y="5982886"/>
            <a:ext cx="66607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1836" y="6110503"/>
            <a:ext cx="66607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20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4" name="Freeform 3"/>
          <p:cNvSpPr/>
          <p:nvPr/>
        </p:nvSpPr>
        <p:spPr>
          <a:xfrm>
            <a:off x="231070" y="557212"/>
            <a:ext cx="7984243" cy="6029325"/>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spcBef>
                <a:spcPct val="0"/>
              </a:spcBef>
              <a:spcAft>
                <a:spcPct val="35000"/>
              </a:spcAft>
            </a:pPr>
            <a:r>
              <a:rPr lang="en-US" sz="2800" b="1" dirty="0">
                <a:solidFill>
                  <a:srgbClr val="FF0000"/>
                </a:solidFill>
                <a:latin typeface="Times New Roman" panose="02020603050405020304" pitchFamily="18" charset="0"/>
                <a:cs typeface="Times New Roman" panose="02020603050405020304" pitchFamily="18" charset="0"/>
              </a:rPr>
              <a:t>HÃY TÌM KIẾM VÀ GHI LẠI MỘT SỐ THÔNG TIN LIÊN QUAN ĐẾN CÂY TRE</a:t>
            </a:r>
          </a:p>
          <a:p>
            <a:pPr marL="457200" indent="-457200" defTabSz="355600">
              <a:spcBef>
                <a:spcPct val="0"/>
              </a:spcBef>
              <a:spcAft>
                <a:spcPct val="35000"/>
              </a:spcAft>
              <a:buFontTx/>
              <a:buChar char="-"/>
            </a:pP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truyện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dân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p>
          <a:p>
            <a:pPr marL="457200" indent="-457200" defTabSz="355600">
              <a:spcBef>
                <a:spcPct val="0"/>
              </a:spcBef>
              <a:spcAft>
                <a:spcPct val="35000"/>
              </a:spcAft>
              <a:buFontTx/>
              <a:buChar char="-"/>
            </a:pP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Viết</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tục</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p>
          <a:p>
            <a:pPr defTabSz="355600">
              <a:spcBef>
                <a:spcPct val="0"/>
              </a:spcBef>
              <a:spcAft>
                <a:spcPct val="35000"/>
              </a:spcAft>
            </a:pP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defTabSz="355600">
              <a:spcBef>
                <a:spcPct val="0"/>
              </a:spcBef>
              <a:spcAft>
                <a:spcPct val="35000"/>
              </a:spcAft>
              <a:buFontTx/>
              <a:buChar char="-"/>
            </a:pP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cây</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457200" indent="-457200" defTabSz="355600">
              <a:spcBef>
                <a:spcPct val="0"/>
              </a:spcBef>
              <a:spcAft>
                <a:spcPct val="35000"/>
              </a:spcAft>
              <a:buFontTx/>
              <a:buChar char="-"/>
            </a:pP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cụ</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i="1" dirty="0" err="1">
                <a:solidFill>
                  <a:prstClr val="black">
                    <a:lumMod val="95000"/>
                    <a:lumOff val="5000"/>
                  </a:prstClr>
                </a:solidFill>
                <a:latin typeface="Times New Roman" panose="02020603050405020304" pitchFamily="18" charset="0"/>
                <a:cs typeface="Times New Roman" panose="02020603050405020304" pitchFamily="18" charset="0"/>
              </a:rPr>
              <a:t>tre</a:t>
            </a: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a:p>
            <a:pPr defTabSz="355600">
              <a:spcBef>
                <a:spcPct val="0"/>
              </a:spcBef>
              <a:spcAft>
                <a:spcPct val="35000"/>
              </a:spcAft>
            </a:pPr>
            <a:r>
              <a:rPr lang="en-US" sz="2800"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23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50" name="Picture 4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63" name="Picture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5"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7"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0"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1"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2"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3"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4"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5"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rgbClr val="ED7D31"/>
                  </a:solidFill>
                  <a:prstDash val="solid"/>
                </a:ln>
                <a:solidFill>
                  <a:srgbClr val="FFFFFF"/>
                </a:solidFill>
                <a:effectLst>
                  <a:outerShdw dist="38100" dir="2700000" algn="tl" rotWithShape="0">
                    <a:srgbClr val="ED7D31"/>
                  </a:outerShdw>
                </a:effectLst>
              </a:rPr>
              <a:t>CHÚC MỪNG ĐỘI BẠN THỎ</a:t>
            </a:r>
          </a:p>
          <a:p>
            <a:pPr algn="ctr"/>
            <a:r>
              <a:rPr lang="en-US" b="1" dirty="0">
                <a:ln w="6600">
                  <a:solidFill>
                    <a:srgbClr val="ED7D31"/>
                  </a:solidFill>
                  <a:prstDash val="solid"/>
                </a:ln>
                <a:solidFill>
                  <a:srgbClr val="FFFFFF"/>
                </a:solidFill>
                <a:effectLst>
                  <a:outerShdw dist="38100" dir="2700000" algn="tl" rotWithShape="0">
                    <a:srgbClr val="ED7D31"/>
                  </a:outerShdw>
                </a:effectLst>
              </a:rPr>
              <a:t>CONGRATULATIONS RABBIT TEAM</a:t>
            </a: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rgbClr val="ED7D31"/>
                  </a:solidFill>
                  <a:prstDash val="solid"/>
                </a:ln>
                <a:solidFill>
                  <a:srgbClr val="FFFFFF"/>
                </a:solidFill>
                <a:effectLst>
                  <a:outerShdw dist="38100" dir="2700000" algn="tl" rotWithShape="0">
                    <a:srgbClr val="ED7D31"/>
                  </a:outerShdw>
                </a:effectLst>
              </a:rPr>
              <a:t>CHÚC MỪNG ĐỘI BẠN CỌP</a:t>
            </a:r>
          </a:p>
          <a:p>
            <a:pPr algn="ctr"/>
            <a:r>
              <a:rPr lang="en-US" b="1" dirty="0">
                <a:ln w="6600">
                  <a:solidFill>
                    <a:srgbClr val="ED7D31"/>
                  </a:solidFill>
                  <a:prstDash val="solid"/>
                </a:ln>
                <a:solidFill>
                  <a:srgbClr val="FFFFFF"/>
                </a:solidFill>
                <a:effectLst>
                  <a:outerShdw dist="38100" dir="2700000" algn="tl" rotWithShape="0">
                    <a:srgbClr val="ED7D31"/>
                  </a:outerShdw>
                </a:effectLst>
              </a:rPr>
              <a:t>CONGRATULATIONS TIGER TEAM</a:t>
            </a:r>
            <a:endParaRPr lang="en-US" sz="44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solidFill>
                  <a:prstClr val="black"/>
                </a:solidFill>
              </a:rPr>
              <a:t>overtop</a:t>
            </a:r>
          </a:p>
        </p:txBody>
      </p:sp>
    </p:spTree>
    <p:extLst>
      <p:ext uri="{BB962C8B-B14F-4D97-AF65-F5344CB8AC3E}">
        <p14:creationId xmlns:p14="http://schemas.microsoft.com/office/powerpoint/2010/main" val="309772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4"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4"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4"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4"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4"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4"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rPr>
              <a:t>Cây</a:t>
            </a:r>
            <a:r>
              <a:rPr lang="en-US" sz="3200" dirty="0">
                <a:solidFill>
                  <a:prstClr val="white"/>
                </a:solidFill>
              </a:rPr>
              <a:t> </a:t>
            </a:r>
            <a:r>
              <a:rPr lang="en-US" sz="3200" dirty="0" err="1">
                <a:solidFill>
                  <a:prstClr val="white"/>
                </a:solidFill>
              </a:rPr>
              <a:t>tre</a:t>
            </a:r>
            <a:r>
              <a:rPr lang="en-US" sz="3200" dirty="0">
                <a:solidFill>
                  <a:prstClr val="white"/>
                </a:solidFill>
              </a:rPr>
              <a:t> </a:t>
            </a:r>
            <a:r>
              <a:rPr lang="en-US" sz="3200" dirty="0" err="1">
                <a:solidFill>
                  <a:prstClr val="white"/>
                </a:solidFill>
              </a:rPr>
              <a:t>Việt</a:t>
            </a:r>
            <a:r>
              <a:rPr lang="en-US" sz="3200" dirty="0">
                <a:solidFill>
                  <a:prstClr val="white"/>
                </a:solidFill>
              </a:rPr>
              <a:t> Nam </a:t>
            </a:r>
            <a:r>
              <a:rPr lang="en-US" sz="3200" dirty="0" err="1">
                <a:solidFill>
                  <a:prstClr val="white"/>
                </a:solidFill>
              </a:rPr>
              <a:t>thuộc</a:t>
            </a:r>
            <a:r>
              <a:rPr lang="en-US" sz="3200" dirty="0">
                <a:solidFill>
                  <a:prstClr val="white"/>
                </a:solidFill>
              </a:rPr>
              <a:t> </a:t>
            </a:r>
            <a:r>
              <a:rPr lang="en-US" sz="3200" dirty="0" err="1">
                <a:solidFill>
                  <a:prstClr val="white"/>
                </a:solidFill>
              </a:rPr>
              <a:t>thể</a:t>
            </a:r>
            <a:r>
              <a:rPr lang="en-US" sz="3200" dirty="0">
                <a:solidFill>
                  <a:prstClr val="white"/>
                </a:solidFill>
              </a:rPr>
              <a:t> </a:t>
            </a:r>
            <a:r>
              <a:rPr lang="en-US" sz="3200" dirty="0" err="1">
                <a:solidFill>
                  <a:prstClr val="white"/>
                </a:solidFill>
              </a:rPr>
              <a:t>loại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Kí</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13864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rPr>
              <a:t>Kể</a:t>
            </a:r>
            <a:r>
              <a:rPr lang="en-US" sz="3200" dirty="0">
                <a:solidFill>
                  <a:prstClr val="white"/>
                </a:solidFill>
              </a:rPr>
              <a:t> </a:t>
            </a:r>
            <a:r>
              <a:rPr lang="en-US" sz="3200" dirty="0" err="1">
                <a:solidFill>
                  <a:prstClr val="white"/>
                </a:solidFill>
              </a:rPr>
              <a:t>tên</a:t>
            </a:r>
            <a:r>
              <a:rPr lang="en-US" sz="3200" dirty="0">
                <a:solidFill>
                  <a:prstClr val="white"/>
                </a:solidFill>
              </a:rPr>
              <a:t> </a:t>
            </a:r>
            <a:r>
              <a:rPr lang="en-US" sz="3200" dirty="0" err="1">
                <a:solidFill>
                  <a:prstClr val="white"/>
                </a:solidFill>
              </a:rPr>
              <a:t>các</a:t>
            </a:r>
            <a:r>
              <a:rPr lang="en-US" sz="3200" dirty="0">
                <a:solidFill>
                  <a:prstClr val="white"/>
                </a:solidFill>
              </a:rPr>
              <a:t> </a:t>
            </a:r>
            <a:r>
              <a:rPr lang="en-US" sz="3200" dirty="0" err="1">
                <a:solidFill>
                  <a:prstClr val="white"/>
                </a:solidFill>
              </a:rPr>
              <a:t>loại</a:t>
            </a:r>
            <a:r>
              <a:rPr lang="en-US" sz="3200" dirty="0">
                <a:solidFill>
                  <a:prstClr val="white"/>
                </a:solidFill>
              </a:rPr>
              <a:t> </a:t>
            </a:r>
            <a:r>
              <a:rPr lang="en-US" sz="3200" dirty="0" err="1">
                <a:solidFill>
                  <a:prstClr val="white"/>
                </a:solidFill>
              </a:rPr>
              <a:t>cây</a:t>
            </a:r>
            <a:r>
              <a:rPr lang="en-US" sz="3200" dirty="0">
                <a:solidFill>
                  <a:prstClr val="white"/>
                </a:solidFill>
              </a:rPr>
              <a:t> </a:t>
            </a:r>
            <a:r>
              <a:rPr lang="en-US" sz="3200" dirty="0" err="1">
                <a:solidFill>
                  <a:prstClr val="white"/>
                </a:solidFill>
              </a:rPr>
              <a:t>có</a:t>
            </a:r>
            <a:r>
              <a:rPr lang="en-US" sz="3200" dirty="0">
                <a:solidFill>
                  <a:prstClr val="white"/>
                </a:solidFill>
              </a:rPr>
              <a:t> </a:t>
            </a:r>
            <a:r>
              <a:rPr lang="en-US" sz="3200" dirty="0" err="1">
                <a:solidFill>
                  <a:prstClr val="white"/>
                </a:solidFill>
              </a:rPr>
              <a:t>họ</a:t>
            </a:r>
            <a:r>
              <a:rPr lang="en-US" sz="3200" dirty="0">
                <a:solidFill>
                  <a:prstClr val="white"/>
                </a:solidFill>
              </a:rPr>
              <a:t> </a:t>
            </a:r>
            <a:r>
              <a:rPr lang="en-US" sz="3200" dirty="0" err="1">
                <a:solidFill>
                  <a:prstClr val="white"/>
                </a:solidFill>
              </a:rPr>
              <a:t>với</a:t>
            </a:r>
            <a:r>
              <a:rPr lang="en-US" sz="3200" dirty="0">
                <a:solidFill>
                  <a:prstClr val="white"/>
                </a:solidFill>
              </a:rPr>
              <a:t> </a:t>
            </a:r>
            <a:r>
              <a:rPr lang="en-US" sz="3200" dirty="0" err="1">
                <a:solidFill>
                  <a:prstClr val="white"/>
                </a:solidFill>
              </a:rPr>
              <a:t>cây</a:t>
            </a:r>
            <a:r>
              <a:rPr lang="en-US" sz="3200" dirty="0">
                <a:solidFill>
                  <a:prstClr val="white"/>
                </a:solidFill>
              </a:rPr>
              <a:t> </a:t>
            </a:r>
            <a:r>
              <a:rPr lang="en-US" sz="3200" dirty="0" err="1">
                <a:solidFill>
                  <a:prstClr val="white"/>
                </a:solidFill>
              </a:rPr>
              <a:t>tre</a:t>
            </a:r>
            <a:r>
              <a:rPr lang="en-US" sz="3200" dirty="0">
                <a:solidFill>
                  <a:prstClr val="white"/>
                </a:solidFill>
              </a:rPr>
              <a:t> </a:t>
            </a:r>
            <a:r>
              <a:rPr lang="en-US" sz="3200" dirty="0" err="1">
                <a:solidFill>
                  <a:prstClr val="white"/>
                </a:solidFill>
              </a:rPr>
              <a:t>được</a:t>
            </a:r>
            <a:r>
              <a:rPr lang="en-US" sz="3200" dirty="0">
                <a:solidFill>
                  <a:prstClr val="white"/>
                </a:solidFill>
              </a:rPr>
              <a:t> </a:t>
            </a:r>
            <a:r>
              <a:rPr lang="en-US" sz="3200" dirty="0" err="1">
                <a:solidFill>
                  <a:prstClr val="white"/>
                </a:solidFill>
              </a:rPr>
              <a:t>nhắc</a:t>
            </a:r>
            <a:r>
              <a:rPr lang="en-US" sz="3200" dirty="0">
                <a:solidFill>
                  <a:prstClr val="white"/>
                </a:solidFill>
              </a:rPr>
              <a:t> </a:t>
            </a:r>
            <a:r>
              <a:rPr lang="en-US" sz="3200" dirty="0" err="1">
                <a:solidFill>
                  <a:prstClr val="white"/>
                </a:solidFill>
              </a:rPr>
              <a:t>đến</a:t>
            </a:r>
            <a:r>
              <a:rPr lang="en-US" sz="3200" dirty="0">
                <a:solidFill>
                  <a:prstClr val="white"/>
                </a:solidFill>
              </a:rPr>
              <a:t> </a:t>
            </a:r>
            <a:r>
              <a:rPr lang="en-US" sz="3200" dirty="0" err="1">
                <a:solidFill>
                  <a:prstClr val="white"/>
                </a:solidFill>
              </a:rPr>
              <a:t>trong</a:t>
            </a:r>
            <a:r>
              <a:rPr lang="en-US" sz="3200" dirty="0">
                <a:solidFill>
                  <a:prstClr val="white"/>
                </a:solidFill>
              </a:rPr>
              <a:t> </a:t>
            </a:r>
            <a:r>
              <a:rPr lang="en-US" sz="3200" dirty="0" err="1">
                <a:solidFill>
                  <a:prstClr val="white"/>
                </a:solidFill>
              </a:rPr>
              <a:t>bài</a:t>
            </a:r>
            <a:r>
              <a:rPr lang="en-US" sz="3200" dirty="0">
                <a:solidFill>
                  <a:prstClr val="white"/>
                </a:solidFill>
              </a:rPr>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Nứa</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trúc</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mai</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vầu</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7836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Tre được sử dụng làm vũ khí gì trong chiến đấu?</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t>Làm</a:t>
            </a:r>
            <a:r>
              <a:rPr lang="en-US" sz="3200" dirty="0"/>
              <a:t> </a:t>
            </a:r>
            <a:r>
              <a:rPr lang="en-US" sz="3200" dirty="0" err="1"/>
              <a:t>gậy</a:t>
            </a:r>
            <a:r>
              <a:rPr lang="en-US" sz="3200" dirty="0"/>
              <a:t> </a:t>
            </a:r>
            <a:r>
              <a:rPr lang="en-US" sz="3200" dirty="0" err="1"/>
              <a:t>tầm</a:t>
            </a:r>
            <a:r>
              <a:rPr lang="en-US" sz="3200" dirty="0"/>
              <a:t> </a:t>
            </a:r>
            <a:r>
              <a:rPr lang="en-US" sz="3200" dirty="0" err="1"/>
              <a:t>vông</a:t>
            </a:r>
            <a:r>
              <a:rPr lang="en-US" sz="3200" dirty="0"/>
              <a:t> </a:t>
            </a:r>
            <a:r>
              <a:rPr lang="en-US" sz="3200" dirty="0" err="1"/>
              <a:t>và</a:t>
            </a:r>
            <a:r>
              <a:rPr lang="en-US" sz="3200" dirty="0"/>
              <a:t> </a:t>
            </a:r>
            <a:r>
              <a:rPr lang="en-US" sz="3200" dirty="0" err="1"/>
              <a:t>làm</a:t>
            </a:r>
            <a:r>
              <a:rPr lang="en-US" sz="3200" dirty="0"/>
              <a:t> </a:t>
            </a:r>
            <a:r>
              <a:rPr lang="en-US" sz="3200" dirty="0" err="1"/>
              <a:t>chông</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57278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371338"/>
            <a:ext cx="9620250" cy="159353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Trong đoạn trích, nguồn vui mà tre mang lại cho trẻ thơ </a:t>
            </a:r>
            <a:r>
              <a:rPr lang="en-US" sz="3200" dirty="0"/>
              <a:t>(</a:t>
            </a:r>
            <a:r>
              <a:rPr lang="en-US" sz="3200" dirty="0" err="1"/>
              <a:t>tuổi</a:t>
            </a:r>
            <a:r>
              <a:rPr lang="en-US" sz="3200" dirty="0"/>
              <a:t> </a:t>
            </a:r>
            <a:r>
              <a:rPr lang="en-US" sz="3200" dirty="0" err="1"/>
              <a:t>thơ</a:t>
            </a:r>
            <a:r>
              <a:rPr lang="en-US" sz="3200" dirty="0"/>
              <a:t>) </a:t>
            </a:r>
            <a:r>
              <a:rPr lang="vi-VN" sz="2800" dirty="0"/>
              <a:t>là từ đâu?</a:t>
            </a:r>
            <a:endParaRPr lang="vi-VN" sz="2800" dirty="0">
              <a:solidFill>
                <a:prstClr val="white"/>
              </a:solidFill>
            </a:endParaRPr>
          </a:p>
        </p:txBody>
      </p:sp>
      <p:sp>
        <p:nvSpPr>
          <p:cNvPr id="10" name="Rectangle 9"/>
          <p:cNvSpPr/>
          <p:nvPr/>
        </p:nvSpPr>
        <p:spPr>
          <a:xfrm>
            <a:off x="2217691" y="3871881"/>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t>Nguyên</a:t>
            </a:r>
            <a:r>
              <a:rPr lang="en-US" sz="3200" dirty="0"/>
              <a:t> </a:t>
            </a:r>
            <a:r>
              <a:rPr lang="en-US" sz="3200" dirty="0" err="1"/>
              <a:t>liệu</a:t>
            </a:r>
            <a:r>
              <a:rPr lang="en-US" sz="3200" dirty="0"/>
              <a:t> </a:t>
            </a:r>
            <a:r>
              <a:rPr lang="en-US" sz="3200" dirty="0" err="1"/>
              <a:t>từ</a:t>
            </a:r>
            <a:r>
              <a:rPr lang="en-US" sz="3200" dirty="0"/>
              <a:t> </a:t>
            </a:r>
            <a:r>
              <a:rPr lang="en-US" sz="3200" dirty="0" err="1"/>
              <a:t>tre</a:t>
            </a:r>
            <a:r>
              <a:rPr lang="en-US" sz="3200" dirty="0"/>
              <a:t> </a:t>
            </a:r>
            <a:r>
              <a:rPr lang="en-US" sz="3200" dirty="0" err="1"/>
              <a:t>tạo</a:t>
            </a:r>
            <a:r>
              <a:rPr lang="en-US" sz="3200" dirty="0"/>
              <a:t> </a:t>
            </a:r>
            <a:r>
              <a:rPr lang="en-US" sz="3200" dirty="0" err="1"/>
              <a:t>ra</a:t>
            </a:r>
            <a:r>
              <a:rPr lang="en-US" sz="3200" dirty="0"/>
              <a:t> </a:t>
            </a:r>
            <a:r>
              <a:rPr lang="en-US" sz="3200" dirty="0" err="1"/>
              <a:t>que</a:t>
            </a:r>
            <a:r>
              <a:rPr lang="en-US" sz="3200" dirty="0"/>
              <a:t> </a:t>
            </a:r>
            <a:r>
              <a:rPr lang="en-US" sz="3200" dirty="0" err="1"/>
              <a:t>đánh</a:t>
            </a:r>
            <a:r>
              <a:rPr lang="en-US" sz="3200" dirty="0"/>
              <a:t> </a:t>
            </a:r>
            <a:r>
              <a:rPr lang="en-US" sz="3200" dirty="0" err="1"/>
              <a:t>chuyền</a:t>
            </a:r>
            <a:r>
              <a:rPr lang="en-US" sz="3200" dirty="0"/>
              <a:t>.</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17171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ounded Rectangle 45"/>
          <p:cNvSpPr/>
          <p:nvPr/>
        </p:nvSpPr>
        <p:spPr>
          <a:xfrm>
            <a:off x="309581" y="475896"/>
            <a:ext cx="7144658" cy="6229704"/>
          </a:xfrm>
          <a:prstGeom prst="roundRect">
            <a:avLst>
              <a:gd name="adj" fmla="val 1654"/>
            </a:avLst>
          </a:prstGeom>
          <a:no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47" name="Group 46"/>
          <p:cNvGrpSpPr/>
          <p:nvPr/>
        </p:nvGrpSpPr>
        <p:grpSpPr>
          <a:xfrm>
            <a:off x="225824" y="763921"/>
            <a:ext cx="4400767" cy="497825"/>
            <a:chOff x="2840539" y="3818711"/>
            <a:chExt cx="9586088" cy="995648"/>
          </a:xfrm>
        </p:grpSpPr>
        <p:sp>
          <p:nvSpPr>
            <p:cNvPr id="4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49" name="Group 48"/>
            <p:cNvGrpSpPr/>
            <p:nvPr/>
          </p:nvGrpSpPr>
          <p:grpSpPr>
            <a:xfrm>
              <a:off x="2840539" y="3886200"/>
              <a:ext cx="9586088" cy="928159"/>
              <a:chOff x="2840539" y="3733800"/>
              <a:chExt cx="9586088" cy="928159"/>
            </a:xfrm>
          </p:grpSpPr>
          <p:sp>
            <p:nvSpPr>
              <p:cNvPr id="50" name="Round Same Side Corner Rectangle 49"/>
              <p:cNvSpPr/>
              <p:nvPr/>
            </p:nvSpPr>
            <p:spPr>
              <a:xfrm rot="5400000">
                <a:off x="7270238" y="-625942"/>
                <a:ext cx="731517" cy="9581260"/>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1" name="Rectangle 50"/>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2" name="Rectangle 51"/>
              <p:cNvSpPr/>
              <p:nvPr/>
            </p:nvSpPr>
            <p:spPr>
              <a:xfrm>
                <a:off x="4460663" y="3738630"/>
                <a:ext cx="6310353" cy="923329"/>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 TÌM HIỂU 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53" name="TextBox 52"/>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54" name="Group 53"/>
          <p:cNvGrpSpPr/>
          <p:nvPr/>
        </p:nvGrpSpPr>
        <p:grpSpPr>
          <a:xfrm>
            <a:off x="225824" y="2545381"/>
            <a:ext cx="7493939" cy="509050"/>
            <a:chOff x="2840539" y="3818711"/>
            <a:chExt cx="16323882" cy="1018074"/>
          </a:xfrm>
        </p:grpSpPr>
        <p:sp>
          <p:nvSpPr>
            <p:cNvPr id="5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56" name="Group 55"/>
            <p:cNvGrpSpPr/>
            <p:nvPr/>
          </p:nvGrpSpPr>
          <p:grpSpPr>
            <a:xfrm>
              <a:off x="2840539" y="3886200"/>
              <a:ext cx="16323882" cy="950585"/>
              <a:chOff x="2840539" y="3733800"/>
              <a:chExt cx="16323882" cy="950585"/>
            </a:xfrm>
          </p:grpSpPr>
          <p:sp>
            <p:nvSpPr>
              <p:cNvPr id="57" name="Round Same Side Corner Rectangle 56"/>
              <p:cNvSpPr/>
              <p:nvPr/>
            </p:nvSpPr>
            <p:spPr>
              <a:xfrm rot="5400000">
                <a:off x="7270236" y="-625948"/>
                <a:ext cx="731519" cy="9581269"/>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8" name="Rectangle 57"/>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59" name="Rectangle 58"/>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VĂN BẢN</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60" name="TextBox 59"/>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61" name="Group 60"/>
          <p:cNvGrpSpPr/>
          <p:nvPr/>
        </p:nvGrpSpPr>
        <p:grpSpPr>
          <a:xfrm>
            <a:off x="225824" y="4958226"/>
            <a:ext cx="4328507" cy="575963"/>
            <a:chOff x="2840539" y="3818711"/>
            <a:chExt cx="9428687" cy="1007552"/>
          </a:xfrm>
        </p:grpSpPr>
        <p:sp>
          <p:nvSpPr>
            <p:cNvPr id="6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63" name="Group 62"/>
            <p:cNvGrpSpPr/>
            <p:nvPr/>
          </p:nvGrpSpPr>
          <p:grpSpPr>
            <a:xfrm>
              <a:off x="2840539" y="3951329"/>
              <a:ext cx="9428687" cy="874934"/>
              <a:chOff x="2840539" y="3798929"/>
              <a:chExt cx="9428687" cy="874934"/>
            </a:xfrm>
          </p:grpSpPr>
          <p:sp>
            <p:nvSpPr>
              <p:cNvPr id="64" name="Round Same Side Corner Rectangle 63"/>
              <p:cNvSpPr/>
              <p:nvPr/>
            </p:nvSpPr>
            <p:spPr>
              <a:xfrm rot="5400000">
                <a:off x="7191540" y="-547236"/>
                <a:ext cx="731522" cy="9423851"/>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65" name="Rectangle 6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66" name="Rectangle 65"/>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67" name="TextBox 66"/>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68" name="Rectangle 67"/>
          <p:cNvSpPr/>
          <p:nvPr/>
        </p:nvSpPr>
        <p:spPr>
          <a:xfrm>
            <a:off x="640956" y="1259112"/>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giả</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endParaRPr lang="vi-VN" sz="2400" b="1" i="1" dirty="0">
              <a:latin typeface="Times New Roman" pitchFamily="18" charset="0"/>
              <a:cs typeface="Times New Roman" pitchFamily="18" charset="0"/>
            </a:endParaRPr>
          </a:p>
        </p:txBody>
      </p:sp>
      <p:sp>
        <p:nvSpPr>
          <p:cNvPr id="69" name="Rectangle 68"/>
          <p:cNvSpPr/>
          <p:nvPr/>
        </p:nvSpPr>
        <p:spPr>
          <a:xfrm>
            <a:off x="574336" y="5542851"/>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Nghệ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endParaRPr lang="en-US" sz="2400" b="1" i="1" dirty="0">
              <a:latin typeface="Times New Roman" pitchFamily="18" charset="0"/>
              <a:cs typeface="Times New Roman" pitchFamily="18" charset="0"/>
            </a:endParaRPr>
          </a:p>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Nội</a:t>
            </a:r>
            <a:r>
              <a:rPr lang="en-US" sz="2400" b="1" i="1" dirty="0">
                <a:latin typeface="Times New Roman" pitchFamily="18" charset="0"/>
                <a:cs typeface="Times New Roman" pitchFamily="18" charset="0"/>
              </a:rPr>
              <a:t> dung</a:t>
            </a:r>
          </a:p>
        </p:txBody>
      </p:sp>
      <p:sp>
        <p:nvSpPr>
          <p:cNvPr id="70" name="Rectangle 69"/>
          <p:cNvSpPr/>
          <p:nvPr/>
        </p:nvSpPr>
        <p:spPr>
          <a:xfrm>
            <a:off x="517480" y="3834609"/>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a:latin typeface="Times New Roman" pitchFamily="18" charset="0"/>
                <a:cs typeface="Times New Roman" pitchFamily="18" charset="0"/>
              </a:rPr>
              <a:t>2. </a:t>
            </a:r>
            <a:r>
              <a:rPr lang="en-US" sz="2400" b="1" i="1" dirty="0" err="1">
                <a:latin typeface="Times New Roman" pitchFamily="18" charset="0"/>
                <a:cs typeface="Times New Roman" pitchFamily="18" charset="0"/>
              </a:rPr>
              <a:t>Sự</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gắn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bó</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cây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tre</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với</a:t>
            </a:r>
            <a:r>
              <a:rPr lang="en-US" sz="2400" b="1" i="1" dirty="0">
                <a:latin typeface="Times New Roman" pitchFamily="18" charset="0"/>
                <a:cs typeface="Times New Roman" pitchFamily="18" charset="0"/>
              </a:rPr>
              <a:t> con </a:t>
            </a:r>
            <a:r>
              <a:rPr lang="en-US" sz="2400" b="1" i="1" dirty="0" err="1">
                <a:latin typeface="Times New Roman" pitchFamily="18" charset="0"/>
                <a:cs typeface="Times New Roman" pitchFamily="18" charset="0"/>
              </a:rPr>
              <a:t>người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dân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tộc</a:t>
            </a:r>
            <a:r>
              <a:rPr lang="en-US" sz="2400" b="1" i="1" dirty="0">
                <a:latin typeface="Times New Roman" pitchFamily="18" charset="0"/>
                <a:cs typeface="Times New Roman" pitchFamily="18" charset="0"/>
              </a:rPr>
              <a:t> VN</a:t>
            </a:r>
          </a:p>
        </p:txBody>
      </p:sp>
      <p:sp>
        <p:nvSpPr>
          <p:cNvPr id="71" name="Rectangle 70"/>
          <p:cNvSpPr/>
          <p:nvPr/>
        </p:nvSpPr>
        <p:spPr>
          <a:xfrm>
            <a:off x="509988" y="3255159"/>
            <a:ext cx="8813418" cy="366692"/>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en-US" sz="2400" b="1" i="1" dirty="0" err="1">
                <a:latin typeface="Times New Roman" pitchFamily="18" charset="0"/>
                <a:cs typeface="Times New Roman" pitchFamily="18" charset="0"/>
              </a:rPr>
              <a:t>Giới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thiệu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chung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về</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cây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tre</a:t>
            </a:r>
            <a:endParaRPr lang="en-US" sz="2400" b="1" i="1" dirty="0">
              <a:latin typeface="Times New Roman" pitchFamily="18" charset="0"/>
              <a:cs typeface="Times New Roman" pitchFamily="18" charset="0"/>
            </a:endParaRPr>
          </a:p>
        </p:txBody>
      </p:sp>
      <p:sp>
        <p:nvSpPr>
          <p:cNvPr id="72" name="Rectangle 71"/>
          <p:cNvSpPr/>
          <p:nvPr/>
        </p:nvSpPr>
        <p:spPr>
          <a:xfrm>
            <a:off x="517480" y="4426276"/>
            <a:ext cx="8963088" cy="366692"/>
          </a:xfrm>
          <a:prstGeom prst="rect">
            <a:avLst/>
          </a:prstGeom>
        </p:spPr>
        <p:txBody>
          <a:bodyPr wrap="square" lIns="45651" tIns="22823" rIns="45651" bIns="22823">
            <a:spAutoFit/>
          </a:bodyPr>
          <a:lstStyle/>
          <a:p>
            <a:pPr marL="0" lvl="1" indent="-370423" defTabSz="1085340">
              <a:lnSpc>
                <a:spcPts val="2500"/>
              </a:lnSpc>
            </a:pPr>
            <a:r>
              <a:rPr lang="en-US" sz="2400" b="1" i="1" dirty="0">
                <a:latin typeface="Times New Roman" pitchFamily="18" charset="0"/>
                <a:cs typeface="Times New Roman" pitchFamily="18" charset="0"/>
              </a:rPr>
              <a:t>3.  </a:t>
            </a:r>
            <a:r>
              <a:rPr lang="en-US" sz="2400" b="1" i="1" dirty="0" err="1">
                <a:latin typeface="Times New Roman" pitchFamily="18" charset="0"/>
                <a:cs typeface="Times New Roman" pitchFamily="18" charset="0"/>
              </a:rPr>
              <a:t>Hình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ảnh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cây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tre</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trong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hiện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tại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tương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lai</a:t>
            </a:r>
            <a:endParaRPr lang="en-US" sz="2400" b="1" i="1" dirty="0">
              <a:latin typeface="Times New Roman" pitchFamily="18" charset="0"/>
              <a:cs typeface="Times New Roman" pitchFamily="18" charset="0"/>
            </a:endParaRPr>
          </a:p>
        </p:txBody>
      </p:sp>
      <p:pic>
        <p:nvPicPr>
          <p:cNvPr id="33" name="Picture 3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flipH="1">
            <a:off x="6944958" y="-1011381"/>
            <a:ext cx="5374543" cy="7824482"/>
          </a:xfrm>
          <a:prstGeom prst="rect">
            <a:avLst/>
          </a:prstGeom>
        </p:spPr>
      </p:pic>
    </p:spTree>
    <p:extLst>
      <p:ext uri="{BB962C8B-B14F-4D97-AF65-F5344CB8AC3E}">
        <p14:creationId xmlns:p14="http://schemas.microsoft.com/office/powerpoint/2010/main" val="230352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allOver"/>
      </p:transition>
    </mc:Choice>
    <mc:Fallback xmlns="">
      <p:transition spd="slow"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220770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Đoạn văn: “Suốt một đời người, từ thuở lọt lòng trong chiếc nôi tre, đến khi nhắm mắt xuôi tay, nằm trên giường tre, tre với mình, sống có nhau, chết có nhau, chung thủy” nói lên điều gì?</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b="1" dirty="0"/>
              <a:t>Sự gắn bó thủy chung của tre với con người trong suốt cả cuộc đời.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13811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rPr>
              <a:t>Ai </a:t>
            </a:r>
            <a:r>
              <a:rPr lang="en-US" sz="3200" dirty="0" err="1">
                <a:solidFill>
                  <a:prstClr val="white"/>
                </a:solidFill>
              </a:rPr>
              <a:t>là</a:t>
            </a:r>
            <a:r>
              <a:rPr lang="en-US" sz="3200" dirty="0">
                <a:solidFill>
                  <a:prstClr val="white"/>
                </a:solidFill>
              </a:rPr>
              <a:t> </a:t>
            </a:r>
            <a:r>
              <a:rPr lang="en-US" sz="3200" dirty="0" err="1">
                <a:solidFill>
                  <a:prstClr val="white"/>
                </a:solidFill>
              </a:rPr>
              <a:t>tác</a:t>
            </a:r>
            <a:r>
              <a:rPr lang="en-US" sz="3200" dirty="0">
                <a:solidFill>
                  <a:prstClr val="white"/>
                </a:solidFill>
              </a:rPr>
              <a:t> </a:t>
            </a:r>
            <a:r>
              <a:rPr lang="en-US" sz="3200" dirty="0" err="1">
                <a:solidFill>
                  <a:prstClr val="white"/>
                </a:solidFill>
              </a:rPr>
              <a:t>giả</a:t>
            </a:r>
            <a:r>
              <a:rPr lang="en-US" sz="3200" dirty="0">
                <a:solidFill>
                  <a:prstClr val="white"/>
                </a:solidFill>
              </a:rPr>
              <a:t> </a:t>
            </a:r>
            <a:r>
              <a:rPr lang="en-US" sz="3200" dirty="0" err="1">
                <a:solidFill>
                  <a:prstClr val="white"/>
                </a:solidFill>
              </a:rPr>
              <a:t>của</a:t>
            </a:r>
            <a:r>
              <a:rPr lang="en-US" sz="3200" dirty="0">
                <a:solidFill>
                  <a:prstClr val="white"/>
                </a:solidFill>
              </a:rPr>
              <a:t> “</a:t>
            </a:r>
            <a:r>
              <a:rPr lang="en-US" sz="3200" dirty="0" err="1">
                <a:solidFill>
                  <a:prstClr val="white"/>
                </a:solidFill>
              </a:rPr>
              <a:t>Cây</a:t>
            </a:r>
            <a:r>
              <a:rPr lang="en-US" sz="3200" dirty="0">
                <a:solidFill>
                  <a:prstClr val="white"/>
                </a:solidFill>
              </a:rPr>
              <a:t> </a:t>
            </a:r>
            <a:r>
              <a:rPr lang="en-US" sz="3200" dirty="0" err="1">
                <a:solidFill>
                  <a:prstClr val="white"/>
                </a:solidFill>
              </a:rPr>
              <a:t>tre</a:t>
            </a:r>
            <a:r>
              <a:rPr lang="en-US" sz="3200" dirty="0">
                <a:solidFill>
                  <a:prstClr val="white"/>
                </a:solidFill>
              </a:rPr>
              <a:t> </a:t>
            </a:r>
            <a:r>
              <a:rPr lang="en-US" sz="3200" dirty="0" err="1">
                <a:solidFill>
                  <a:prstClr val="white"/>
                </a:solidFill>
              </a:rPr>
              <a:t>Việt</a:t>
            </a:r>
            <a:r>
              <a:rPr lang="en-US" sz="3200" dirty="0">
                <a:solidFill>
                  <a:prstClr val="white"/>
                </a:solidFill>
              </a:rPr>
              <a:t> Nam”?</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Thép</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Mới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24483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Cây tre từ lâu đã trở thành người bạn thân thiết của người nông dân, biểu tượng cao đẹp về tinh thần, phẩm chất của con người Việt Nam, đúng hay sai?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3017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Tác giả đã gọi tre là gì của con người trong kháng chiến?</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200" dirty="0"/>
              <a:t>Tre là đồng chí chiến đấu của con người</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145354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t>"</a:t>
            </a:r>
            <a:r>
              <a:rPr lang="en-US" sz="3600" dirty="0" err="1"/>
              <a:t>Thành</a:t>
            </a:r>
            <a:r>
              <a:rPr lang="en-US" sz="3600" dirty="0"/>
              <a:t> </a:t>
            </a:r>
            <a:r>
              <a:rPr lang="en-US" sz="3600" dirty="0" err="1"/>
              <a:t>đồng</a:t>
            </a:r>
            <a:r>
              <a:rPr lang="en-US" sz="3600" dirty="0"/>
              <a:t> </a:t>
            </a:r>
            <a:r>
              <a:rPr lang="en-US" sz="3600" dirty="0" err="1"/>
              <a:t>Tổ</a:t>
            </a:r>
            <a:r>
              <a:rPr lang="en-US" sz="3600" dirty="0"/>
              <a:t> </a:t>
            </a:r>
            <a:r>
              <a:rPr lang="en-US" sz="3600" dirty="0" err="1"/>
              <a:t>Quốc</a:t>
            </a:r>
            <a:r>
              <a:rPr lang="en-US" sz="3600" dirty="0"/>
              <a:t>" </a:t>
            </a:r>
            <a:r>
              <a:rPr lang="en-US" sz="3600" dirty="0" err="1"/>
              <a:t>là</a:t>
            </a:r>
            <a:r>
              <a:rPr lang="en-US" sz="3600" dirty="0"/>
              <a:t> </a:t>
            </a:r>
            <a:r>
              <a:rPr lang="en-US" sz="3600" dirty="0" err="1"/>
              <a:t>chỉ</a:t>
            </a:r>
            <a:r>
              <a:rPr lang="en-US" sz="3600" dirty="0"/>
              <a:t> </a:t>
            </a:r>
            <a:r>
              <a:rPr lang="en-US" sz="3600" dirty="0" err="1"/>
              <a:t>danh</a:t>
            </a:r>
            <a:r>
              <a:rPr lang="en-US" sz="3600" dirty="0"/>
              <a:t> </a:t>
            </a:r>
            <a:r>
              <a:rPr lang="en-US" sz="3600" dirty="0" err="1"/>
              <a:t>hiệu</a:t>
            </a:r>
            <a:r>
              <a:rPr lang="en-US" sz="3600" dirty="0"/>
              <a:t> </a:t>
            </a:r>
            <a:r>
              <a:rPr lang="en-US" sz="3600" dirty="0" err="1"/>
              <a:t>miền</a:t>
            </a:r>
            <a:r>
              <a:rPr lang="en-US" sz="3600" dirty="0"/>
              <a:t> </a:t>
            </a:r>
            <a:r>
              <a:rPr lang="en-US" sz="3600" dirty="0" err="1"/>
              <a:t>đất</a:t>
            </a:r>
            <a:r>
              <a:rPr lang="en-US" sz="3600" dirty="0"/>
              <a:t> </a:t>
            </a:r>
            <a:r>
              <a:rPr lang="en-US" sz="3600" dirty="0" err="1"/>
              <a:t>nào</a:t>
            </a:r>
            <a:r>
              <a:rPr lang="en-US" sz="3600" dirty="0"/>
              <a:t>?</a:t>
            </a:r>
            <a:endParaRPr lang="vi-VN"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prstClr val="white"/>
                </a:solidFill>
                <a:latin typeface="Tahoma" panose="020B0604030504040204" pitchFamily="34" charset="0"/>
                <a:ea typeface="Tahoma" panose="020B0604030504040204" pitchFamily="34" charset="0"/>
                <a:cs typeface="Tahoma" panose="020B0604030504040204" pitchFamily="34" charset="0"/>
              </a:rPr>
              <a:t>Nam </a:t>
            </a:r>
            <a:r>
              <a:rPr lang="en-US" sz="3200" dirty="0" err="1">
                <a:solidFill>
                  <a:prstClr val="white"/>
                </a:solidFill>
                <a:latin typeface="Tahoma" panose="020B0604030504040204" pitchFamily="34" charset="0"/>
                <a:ea typeface="Tahoma" panose="020B0604030504040204" pitchFamily="34" charset="0"/>
                <a:cs typeface="Tahoma" panose="020B0604030504040204" pitchFamily="34" charset="0"/>
              </a:rPr>
              <a:t>Bộ</a:t>
            </a:r>
            <a:endParaRPr lang="vi-VN"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6002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593272"/>
            <a:ext cx="9620250" cy="188324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Trong câu “Và sông Hồng bất khuất có cái chông tre”, hình ảnh sông Hồng được dùng theo lối:</a:t>
            </a:r>
            <a:endParaRPr lang="vi-VN" sz="2800" dirty="0">
              <a:solidFill>
                <a:prstClr val="white"/>
              </a:solidFill>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prstClr val="white"/>
                </a:solidFill>
                <a:latin typeface="Tahoma" panose="020B0604030504040204" pitchFamily="34" charset="0"/>
                <a:ea typeface="Tahoma" panose="020B0604030504040204" pitchFamily="34" charset="0"/>
                <a:cs typeface="Tahoma" panose="020B0604030504040204" pitchFamily="34" charset="0"/>
              </a:rPr>
              <a:t>Nhân</a:t>
            </a:r>
            <a:r>
              <a:rPr lang="en-US" sz="28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prstClr val="white"/>
                </a:solidFill>
                <a:latin typeface="Tahoma" panose="020B0604030504040204" pitchFamily="34" charset="0"/>
                <a:ea typeface="Tahoma" panose="020B0604030504040204" pitchFamily="34" charset="0"/>
                <a:cs typeface="Tahoma" panose="020B0604030504040204" pitchFamily="34" charset="0"/>
              </a:rPr>
              <a:t>hóa</a:t>
            </a:r>
            <a:endParaRPr lang="vi-VN" sz="28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prstClr val="white"/>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Picture 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Tree>
    <p:extLst>
      <p:ext uri="{BB962C8B-B14F-4D97-AF65-F5344CB8AC3E}">
        <p14:creationId xmlns:p14="http://schemas.microsoft.com/office/powerpoint/2010/main" val="38946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5308491" y="5149141"/>
            <a:ext cx="6504704" cy="1643527"/>
            <a:chOff x="9145586" y="9472942"/>
            <a:chExt cx="15130068" cy="3287489"/>
          </a:xfrm>
        </p:grpSpPr>
        <p:sp>
          <p:nvSpPr>
            <p:cNvPr id="22" name="TextBox 21"/>
            <p:cNvSpPr txBox="1"/>
            <p:nvPr/>
          </p:nvSpPr>
          <p:spPr>
            <a:xfrm>
              <a:off x="9755187" y="9472942"/>
              <a:ext cx="14520467" cy="3287489"/>
            </a:xfrm>
            <a:prstGeom prst="rect">
              <a:avLst/>
            </a:prstGeom>
            <a:noFill/>
          </p:spPr>
          <p:txBody>
            <a:bodyPr wrap="square" rtlCol="0">
              <a:spAutoFit/>
            </a:bodyPr>
            <a:lstStyle/>
            <a:p>
              <a:pPr algn="just" defTabSz="1088421">
                <a:lnSpc>
                  <a:spcPct val="120000"/>
                </a:lnSpc>
              </a:pPr>
              <a:r>
                <a:rPr lang="nl-NL" altLang="en-US" sz="2800" b="1" i="1" dirty="0">
                  <a:latin typeface="Times New Roman" panose="02020603050405020304" pitchFamily="18" charset="0"/>
                  <a:cs typeface="Times New Roman" panose="02020603050405020304" pitchFamily="18" charset="0"/>
                </a:rPr>
                <a:t>Sáng tác tiêu biểu: </a:t>
              </a:r>
              <a:r>
                <a:rPr lang="nl-NL" altLang="en-US" sz="2800" i="1" dirty="0">
                  <a:latin typeface="Times New Roman" panose="02020603050405020304" pitchFamily="18" charset="0"/>
                  <a:cs typeface="Times New Roman" panose="02020603050405020304" pitchFamily="18" charset="0"/>
                </a:rPr>
                <a:t>Hữu Nghị; Như anh em một nhà; Qua một vùng bị chiếm đóng...</a:t>
              </a:r>
              <a:endParaRPr lang="en-US" sz="2800" b="1" i="1" dirty="0">
                <a:cs typeface="Arial" pitchFamily="34" charset="0"/>
              </a:endParaRPr>
            </a:p>
          </p:txBody>
        </p:sp>
        <p:sp>
          <p:nvSpPr>
            <p:cNvPr id="23" name="Oval 22"/>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4" name="Group 23"/>
          <p:cNvGrpSpPr/>
          <p:nvPr/>
        </p:nvGrpSpPr>
        <p:grpSpPr>
          <a:xfrm>
            <a:off x="5308492" y="2065143"/>
            <a:ext cx="6154846" cy="1212640"/>
            <a:chOff x="9145586" y="7595254"/>
            <a:chExt cx="14301386" cy="2425596"/>
          </a:xfrm>
        </p:grpSpPr>
        <p:sp>
          <p:nvSpPr>
            <p:cNvPr id="25" name="Rectangle 24"/>
            <p:cNvSpPr/>
            <p:nvPr/>
          </p:nvSpPr>
          <p:spPr>
            <a:xfrm>
              <a:off x="9755184" y="7595254"/>
              <a:ext cx="13691788" cy="2425596"/>
            </a:xfrm>
            <a:prstGeom prst="rect">
              <a:avLst/>
            </a:prstGeom>
          </p:spPr>
          <p:txBody>
            <a:bodyPr wrap="square">
              <a:spAutoFit/>
            </a:bodyPr>
            <a:lstStyle/>
            <a:p>
              <a:pPr marL="28569" indent="-28569" algn="just" defTabSz="1088421">
                <a:lnSpc>
                  <a:spcPct val="130000"/>
                </a:lnSpc>
              </a:pPr>
              <a:r>
                <a:rPr lang="nl-NL" altLang="en-US" sz="2800" b="1" i="1" dirty="0">
                  <a:latin typeface="Times New Roman" panose="02020603050405020304" pitchFamily="18" charset="0"/>
                  <a:cs typeface="Times New Roman" panose="02020603050405020304" pitchFamily="18" charset="0"/>
                </a:rPr>
                <a:t>Quê</a:t>
              </a:r>
              <a:r>
                <a:rPr lang="nl-NL" altLang="en-US" sz="2800" i="1" dirty="0">
                  <a:latin typeface="Times New Roman" panose="02020603050405020304" pitchFamily="18" charset="0"/>
                  <a:cs typeface="Times New Roman" panose="02020603050405020304" pitchFamily="18" charset="0"/>
                </a:rPr>
                <a:t> : Tây Hồ- Hà Nội (sinh ra ở Nam Định)</a:t>
              </a:r>
              <a:endParaRPr lang="vi-VN" sz="2800" i="1" dirty="0">
                <a:cs typeface="Arial" pitchFamily="34" charset="0"/>
              </a:endParaRPr>
            </a:p>
          </p:txBody>
        </p:sp>
        <p:sp>
          <p:nvSpPr>
            <p:cNvPr id="26" name="Oval 25"/>
            <p:cNvSpPr/>
            <p:nvPr/>
          </p:nvSpPr>
          <p:spPr>
            <a:xfrm>
              <a:off x="9145586" y="7974769"/>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27" name="Group 26"/>
          <p:cNvGrpSpPr/>
          <p:nvPr/>
        </p:nvGrpSpPr>
        <p:grpSpPr>
          <a:xfrm>
            <a:off x="5313245" y="1390046"/>
            <a:ext cx="6499950" cy="523220"/>
            <a:chOff x="9145586" y="9472942"/>
            <a:chExt cx="14820611" cy="1046578"/>
          </a:xfrm>
        </p:grpSpPr>
        <p:sp>
          <p:nvSpPr>
            <p:cNvPr id="28" name="TextBox 27"/>
            <p:cNvSpPr txBox="1"/>
            <p:nvPr/>
          </p:nvSpPr>
          <p:spPr>
            <a:xfrm>
              <a:off x="9755185" y="9472942"/>
              <a:ext cx="14211012" cy="1046578"/>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Tên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Lộc</a:t>
              </a:r>
              <a:r>
                <a:rPr lang="en-US" sz="2800" b="1"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(1925- 1991)</a:t>
              </a:r>
            </a:p>
          </p:txBody>
        </p:sp>
        <p:sp>
          <p:nvSpPr>
            <p:cNvPr id="29" name="Oval 28"/>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grpSp>
        <p:nvGrpSpPr>
          <p:cNvPr id="30" name="Group 29"/>
          <p:cNvGrpSpPr/>
          <p:nvPr/>
        </p:nvGrpSpPr>
        <p:grpSpPr>
          <a:xfrm>
            <a:off x="5308491" y="3371062"/>
            <a:ext cx="6504704" cy="1643527"/>
            <a:chOff x="9145586" y="9472942"/>
            <a:chExt cx="15130068" cy="3287489"/>
          </a:xfrm>
        </p:grpSpPr>
        <p:sp>
          <p:nvSpPr>
            <p:cNvPr id="31" name="TextBox 30"/>
            <p:cNvSpPr txBox="1"/>
            <p:nvPr/>
          </p:nvSpPr>
          <p:spPr>
            <a:xfrm>
              <a:off x="9755187" y="9472942"/>
              <a:ext cx="14520467" cy="3287489"/>
            </a:xfrm>
            <a:prstGeom prst="rect">
              <a:avLst/>
            </a:prstGeom>
            <a:noFill/>
          </p:spPr>
          <p:txBody>
            <a:bodyPr wrap="square" rtlCol="0">
              <a:spAutoFit/>
            </a:bodyPr>
            <a:lstStyle/>
            <a:p>
              <a:pPr algn="just" defTabSz="1088421">
                <a:lnSpc>
                  <a:spcPct val="120000"/>
                </a:lnSpc>
              </a:pPr>
              <a:r>
                <a:rPr lang="en-US" sz="2800" b="1" i="1" dirty="0" err="1">
                  <a:latin typeface="Times New Roman" panose="02020603050405020304" pitchFamily="18" charset="0"/>
                  <a:cs typeface="Times New Roman" panose="02020603050405020304" pitchFamily="18" charset="0"/>
                </a:rPr>
                <a:t>Phong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r>
                <a:rPr lang="en-US" sz="2800" b="1"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nổi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ta.</a:t>
              </a:r>
              <a:endParaRPr lang="en-US" sz="2800" b="1" i="1" dirty="0">
                <a:cs typeface="Arial" pitchFamily="34" charset="0"/>
              </a:endParaRPr>
            </a:p>
          </p:txBody>
        </p:sp>
        <p:sp>
          <p:nvSpPr>
            <p:cNvPr id="32" name="Oval 31"/>
            <p:cNvSpPr/>
            <p:nvPr/>
          </p:nvSpPr>
          <p:spPr>
            <a:xfrm>
              <a:off x="9145586" y="9771760"/>
              <a:ext cx="301752" cy="300359"/>
            </a:xfrm>
            <a:prstGeom prst="ellipse">
              <a:avLst/>
            </a:prstGeom>
            <a:solidFill>
              <a:schemeClr val="accent3">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88421"/>
              <a:endParaRPr lang="en-US" sz="2800" i="1">
                <a:solidFill>
                  <a:schemeClr val="tx1"/>
                </a:solidFill>
              </a:endParaRPr>
            </a:p>
          </p:txBody>
        </p:sp>
      </p:grpSp>
      <p:pic>
        <p:nvPicPr>
          <p:cNvPr id="11" name="Picture 10"/>
          <p:cNvPicPr>
            <a:picLocks noChangeAspect="1"/>
          </p:cNvPicPr>
          <p:nvPr/>
        </p:nvPicPr>
        <p:blipFill>
          <a:blip r:embed="rId3"/>
          <a:stretch>
            <a:fillRect/>
          </a:stretch>
        </p:blipFill>
        <p:spPr>
          <a:xfrm>
            <a:off x="0" y="0"/>
            <a:ext cx="4943475" cy="6894846"/>
          </a:xfrm>
          <a:prstGeom prst="rect">
            <a:avLst/>
          </a:prstGeom>
        </p:spPr>
      </p:pic>
    </p:spTree>
    <p:extLst>
      <p:ext uri="{BB962C8B-B14F-4D97-AF65-F5344CB8AC3E}">
        <p14:creationId xmlns:p14="http://schemas.microsoft.com/office/powerpoint/2010/main" val="4506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43713" y="636175"/>
            <a:ext cx="5776087" cy="496647"/>
            <a:chOff x="644526" y="2766774"/>
            <a:chExt cx="11553677" cy="993289"/>
          </a:xfrm>
        </p:grpSpPr>
        <p:sp>
          <p:nvSpPr>
            <p:cNvPr id="38" name="TextBox 3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chemeClr val="accent3">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40" name="TextBox 3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195178" y="0"/>
            <a:ext cx="7699076" cy="6898800"/>
          </a:xfrm>
          <a:prstGeom prst="rect">
            <a:avLst/>
          </a:prstGeom>
        </p:spPr>
      </p:pic>
      <p:sp>
        <p:nvSpPr>
          <p:cNvPr id="41" name="Rectangle 40"/>
          <p:cNvSpPr/>
          <p:nvPr/>
        </p:nvSpPr>
        <p:spPr>
          <a:xfrm>
            <a:off x="399991" y="1661112"/>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xứ</a:t>
            </a:r>
            <a:endParaRPr lang="en-US" sz="2800" b="1" i="1" dirty="0">
              <a:latin typeface="Times New Roman" panose="02020603050405020304" pitchFamily="18" charset="0"/>
              <a:cs typeface="Times New Roman" panose="02020603050405020304" pitchFamily="18" charset="0"/>
            </a:endParaRPr>
          </a:p>
        </p:txBody>
      </p:sp>
      <p:sp>
        <p:nvSpPr>
          <p:cNvPr id="42" name="Rectangle 41"/>
          <p:cNvSpPr/>
          <p:nvPr/>
        </p:nvSpPr>
        <p:spPr>
          <a:xfrm>
            <a:off x="399991" y="2509091"/>
            <a:ext cx="8486833" cy="1815882"/>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1955</a:t>
            </a: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do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Ba </a:t>
            </a:r>
            <a:r>
              <a:rPr lang="en-US" sz="2800" i="1" dirty="0" err="1">
                <a:latin typeface="Times New Roman" panose="02020603050405020304" pitchFamily="18" charset="0"/>
                <a:cs typeface="Times New Roman" panose="02020603050405020304" pitchFamily="18" charset="0"/>
              </a:rPr>
              <a:t>Lan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thúc</a:t>
            </a:r>
            <a:r>
              <a:rPr lang="en-US" sz="2800" i="1" dirty="0">
                <a:latin typeface="Times New Roman" panose="02020603050405020304" pitchFamily="18" charset="0"/>
                <a:cs typeface="Times New Roman" panose="02020603050405020304" pitchFamily="18" charset="0"/>
              </a:rPr>
              <a:t>.</a:t>
            </a:r>
          </a:p>
        </p:txBody>
      </p:sp>
      <p:sp>
        <p:nvSpPr>
          <p:cNvPr id="43" name="Rectangle 42"/>
          <p:cNvSpPr/>
          <p:nvPr/>
        </p:nvSpPr>
        <p:spPr>
          <a:xfrm>
            <a:off x="399991" y="4547415"/>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loại</a:t>
            </a:r>
            <a:endParaRPr lang="en-US" sz="2800" b="1" i="1" dirty="0">
              <a:latin typeface="Times New Roman" panose="02020603050405020304" pitchFamily="18" charset="0"/>
              <a:cs typeface="Times New Roman" panose="02020603050405020304" pitchFamily="18" charset="0"/>
            </a:endParaRPr>
          </a:p>
        </p:txBody>
      </p:sp>
      <p:sp>
        <p:nvSpPr>
          <p:cNvPr id="44" name="Rectangle 43"/>
          <p:cNvSpPr/>
          <p:nvPr/>
        </p:nvSpPr>
        <p:spPr>
          <a:xfrm>
            <a:off x="2438313" y="4685402"/>
            <a:ext cx="4319675" cy="523220"/>
          </a:xfrm>
          <a:prstGeom prst="rect">
            <a:avLst/>
          </a:prstGeom>
        </p:spPr>
        <p:txBody>
          <a:bodyPr wrap="square">
            <a:spAutoFit/>
          </a:bodyPr>
          <a:lstStyle/>
          <a:p>
            <a:pPr algn="just"/>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tùy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endParaRPr lang="en-US" sz="2800" i="1" dirty="0">
              <a:latin typeface="Times New Roman" panose="02020603050405020304" pitchFamily="18" charset="0"/>
              <a:cs typeface="Times New Roman" panose="02020603050405020304" pitchFamily="18" charset="0"/>
            </a:endParaRPr>
          </a:p>
        </p:txBody>
      </p:sp>
      <p:sp>
        <p:nvSpPr>
          <p:cNvPr id="45" name="Rectangle 44"/>
          <p:cNvSpPr/>
          <p:nvPr/>
        </p:nvSpPr>
        <p:spPr>
          <a:xfrm>
            <a:off x="399991" y="5767001"/>
            <a:ext cx="1758011" cy="661207"/>
          </a:xfrm>
          <a:prstGeom prst="rect">
            <a:avLst/>
          </a:prstGeom>
          <a:solidFill>
            <a:schemeClr val="accent3">
              <a:lumMod val="40000"/>
              <a:lumOff val="60000"/>
            </a:schemeClr>
          </a:solidFill>
        </p:spPr>
        <p:txBody>
          <a:bodyPr wrap="square">
            <a:spAutoFit/>
          </a:bodyPr>
          <a:lstStyle/>
          <a:p>
            <a:pPr algn="ctr">
              <a:lnSpc>
                <a:spcPct val="150000"/>
              </a:lnSpc>
            </a:pPr>
            <a:r>
              <a:rPr lang="en-US" sz="2800" b="1" i="1" dirty="0">
                <a:latin typeface="Times New Roman" panose="02020603050405020304" pitchFamily="18" charset="0"/>
                <a:cs typeface="Times New Roman" panose="02020603050405020304" pitchFamily="18" charset="0"/>
              </a:rPr>
              <a:t>PTBĐ</a:t>
            </a:r>
          </a:p>
        </p:txBody>
      </p:sp>
      <p:sp>
        <p:nvSpPr>
          <p:cNvPr id="46" name="Rectangle 45"/>
          <p:cNvSpPr/>
          <p:nvPr/>
        </p:nvSpPr>
        <p:spPr>
          <a:xfrm>
            <a:off x="2438313" y="5904988"/>
            <a:ext cx="7905837" cy="523220"/>
          </a:xfrm>
          <a:prstGeom prst="rect">
            <a:avLst/>
          </a:prstGeom>
        </p:spPr>
        <p:txBody>
          <a:bodyPr wrap="square">
            <a:spAutoFit/>
          </a:bodyPr>
          <a:lstStyle/>
          <a:p>
            <a:pPr algn="just"/>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minh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78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44" grpId="0"/>
      <p:bldP spid="45" grpId="0" animBg="1"/>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6616625" y="140817"/>
            <a:ext cx="4251244" cy="2595098"/>
          </a:xfrm>
          <a:prstGeom prst="rect">
            <a:avLst/>
          </a:prstGeom>
        </p:spPr>
      </p:pic>
      <p:pic>
        <p:nvPicPr>
          <p:cNvPr id="17" name="Picture 16"/>
          <p:cNvPicPr>
            <a:picLocks noChangeAspect="1"/>
          </p:cNvPicPr>
          <p:nvPr/>
        </p:nvPicPr>
        <p:blipFill>
          <a:blip r:embed="rId5"/>
          <a:stretch>
            <a:fillRect/>
          </a:stretch>
        </p:blipFill>
        <p:spPr>
          <a:xfrm>
            <a:off x="3184060" y="1438366"/>
            <a:ext cx="5219336" cy="1644931"/>
          </a:xfrm>
          <a:prstGeom prst="rect">
            <a:avLst/>
          </a:prstGeom>
        </p:spPr>
      </p:pic>
      <p:grpSp>
        <p:nvGrpSpPr>
          <p:cNvPr id="18" name="Group 17"/>
          <p:cNvGrpSpPr/>
          <p:nvPr/>
        </p:nvGrpSpPr>
        <p:grpSpPr>
          <a:xfrm>
            <a:off x="243713" y="3423823"/>
            <a:ext cx="11146959" cy="2595098"/>
            <a:chOff x="2513003" y="3169968"/>
            <a:chExt cx="5877545" cy="652949"/>
          </a:xfrm>
        </p:grpSpPr>
        <p:sp>
          <p:nvSpPr>
            <p:cNvPr id="20" name="Freeform 19"/>
            <p:cNvSpPr/>
            <p:nvPr/>
          </p:nvSpPr>
          <p:spPr>
            <a:xfrm>
              <a:off x="2513003" y="3169968"/>
              <a:ext cx="1789509" cy="53638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1</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en-US" sz="2800"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chí</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khí</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như</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a:latin typeface="Times New Roman" pitchFamily="18" charset="0"/>
                  <a:cs typeface="Times New Roman" pitchFamily="18" charset="0"/>
                </a:rPr>
                <a:t>Giới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thiệu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chung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về</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cây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tre</a:t>
              </a:r>
              <a:endParaRPr lang="en-US" sz="2800" b="1" i="1" dirty="0">
                <a:latin typeface="Times New Roman" pitchFamily="18" charset="0"/>
                <a:cs typeface="Times New Roman" pitchFamily="18" charset="0"/>
              </a:endParaRPr>
            </a:p>
          </p:txBody>
        </p:sp>
        <p:sp>
          <p:nvSpPr>
            <p:cNvPr id="22" name="Freeform 21"/>
            <p:cNvSpPr/>
            <p:nvPr/>
          </p:nvSpPr>
          <p:spPr>
            <a:xfrm>
              <a:off x="4557021" y="3169968"/>
              <a:ext cx="1789510" cy="652949"/>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2</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theo</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vi-VN"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anh hùng chiến đấu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a:latin typeface="Times New Roman" pitchFamily="18" charset="0"/>
                  <a:cs typeface="Times New Roman" pitchFamily="18" charset="0"/>
                </a:rPr>
                <a:t>Sự</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gắn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cây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tre</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với</a:t>
              </a:r>
              <a:r>
                <a:rPr lang="en-US" sz="2800" b="1" i="1" dirty="0">
                  <a:latin typeface="Times New Roman" pitchFamily="18" charset="0"/>
                  <a:cs typeface="Times New Roman" pitchFamily="18" charset="0"/>
                </a:rPr>
                <a:t> con </a:t>
              </a:r>
              <a:r>
                <a:rPr lang="en-US" sz="2800" b="1" i="1" dirty="0" err="1">
                  <a:latin typeface="Times New Roman" pitchFamily="18" charset="0"/>
                  <a:cs typeface="Times New Roman" pitchFamily="18" charset="0"/>
                </a:rPr>
                <a:t>người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tộc</a:t>
              </a:r>
              <a:r>
                <a:rPr lang="en-US" sz="2800" b="1" i="1" dirty="0">
                  <a:latin typeface="Times New Roman" pitchFamily="18" charset="0"/>
                  <a:cs typeface="Times New Roman" pitchFamily="18" charset="0"/>
                </a:rPr>
                <a:t> VN</a:t>
              </a:r>
              <a:endPar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4" name="Freeform 23"/>
            <p:cNvSpPr/>
            <p:nvPr/>
          </p:nvSpPr>
          <p:spPr>
            <a:xfrm>
              <a:off x="6601039" y="3169968"/>
              <a:ext cx="1789509" cy="647816"/>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a:ln>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7127" tIns="77127" rIns="77127" bIns="77127" numCol="1" spcCol="1270" anchor="t" anchorCtr="0">
              <a:noAutofit/>
            </a:bodyPr>
            <a:lstStyle/>
            <a:p>
              <a:pPr algn="ctr" defTabSz="355600">
                <a:lnSpc>
                  <a:spcPct val="90000"/>
                </a:lnSpc>
                <a:spcBef>
                  <a:spcPct val="0"/>
                </a:spcBef>
                <a:spcAft>
                  <a:spcPct val="35000"/>
                </a:spcAft>
              </a:pPr>
              <a:r>
                <a:rPr lang="en-US" sz="2800" b="1" dirty="0" err="1">
                  <a:solidFill>
                    <a:srgbClr val="FF0000"/>
                  </a:solidFill>
                  <a:latin typeface="Times New Roman" panose="02020603050405020304" pitchFamily="18" charset="0"/>
                  <a:cs typeface="Times New Roman" panose="02020603050405020304" pitchFamily="18" charset="0"/>
                </a:rPr>
                <a:t>Phần</a:t>
              </a:r>
              <a:r>
                <a:rPr lang="en-US" sz="2800" b="1" dirty="0">
                  <a:solidFill>
                    <a:srgbClr val="FF0000"/>
                  </a:solidFill>
                  <a:latin typeface="Times New Roman" panose="02020603050405020304" pitchFamily="18" charset="0"/>
                  <a:cs typeface="Times New Roman" panose="02020603050405020304" pitchFamily="18" charset="0"/>
                </a:rPr>
                <a:t> 3</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Còn lại</a:t>
              </a:r>
              <a:r>
                <a:rPr lang="en-US" sz="2800"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b="1" i="1" dirty="0" err="1">
                  <a:latin typeface="Times New Roman" pitchFamily="18" charset="0"/>
                  <a:cs typeface="Times New Roman" pitchFamily="18" charset="0"/>
                </a:rPr>
                <a:t>Hình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ảnh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cây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tre</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trong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tại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lai</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2622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97433" cy="6858001"/>
          </a:xfrm>
          <a:prstGeom prst="rect">
            <a:avLst/>
          </a:prstGeom>
        </p:spPr>
      </p:pic>
      <p:sp>
        <p:nvSpPr>
          <p:cNvPr id="4" name="Rectangle 3"/>
          <p:cNvSpPr/>
          <p:nvPr/>
        </p:nvSpPr>
        <p:spPr>
          <a:xfrm>
            <a:off x="817418" y="1374292"/>
            <a:ext cx="10903527" cy="5262979"/>
          </a:xfrm>
          <a:prstGeom prst="rect">
            <a:avLst/>
          </a:prstGeom>
          <a:solidFill>
            <a:srgbClr val="FFFFFF">
              <a:alpha val="92157"/>
            </a:srgbClr>
          </a:solidFill>
        </p:spPr>
        <p:txBody>
          <a:bodyPr wrap="square">
            <a:spAutoFit/>
          </a:bodyPr>
          <a:lstStyle/>
          <a:p>
            <a:pPr algn="just">
              <a:lnSpc>
                <a:spcPct val="150000"/>
              </a:lnSpc>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Cây tre là người bạn thân của nông dân Việt Nam. Tre (và những cây cùng họ) là thứ cây có mặt ở khắp mọi nơi trên đất nước ta. Tre có một vẻ đẹp giản dị và nhiều phẩm chất đáng quý. Tre gắn bó lâu đời với con người (đặc biệt là người nông dân) trong cuộc sống hàng ngày, trong lao động sản xuất và trong chiến đấu bảo vệ quê hương, đất nước. Tre là bạn đồng hành của dân tộc ta trên con đường đi tới tương lai.</a:t>
            </a:r>
            <a:endParaRPr lang="en-US" sz="32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86D26274-53F4-4DC6-AF0D-708317B1D889}"/>
              </a:ext>
            </a:extLst>
          </p:cNvPr>
          <p:cNvGrpSpPr/>
          <p:nvPr/>
        </p:nvGrpSpPr>
        <p:grpSpPr>
          <a:xfrm>
            <a:off x="4187481" y="562331"/>
            <a:ext cx="3533181" cy="811961"/>
            <a:chOff x="0" y="2004710"/>
            <a:chExt cx="5472030" cy="493520"/>
          </a:xfrm>
          <a:solidFill>
            <a:srgbClr val="00B050"/>
          </a:solidFill>
        </p:grpSpPr>
        <p:sp>
          <p:nvSpPr>
            <p:cNvPr id="8"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2509" tIns="162509" rIns="162509" bIns="162509" numCol="1" spcCol="1270" anchor="ctr" anchorCtr="0">
              <a:noAutofit/>
            </a:bodyPr>
            <a:lstStyle/>
            <a:p>
              <a:pPr defTabSz="1895917">
                <a:lnSpc>
                  <a:spcPct val="150000"/>
                </a:lnSpc>
                <a:spcBef>
                  <a:spcPct val="0"/>
                </a:spcBef>
                <a:spcAft>
                  <a:spcPct val="35000"/>
                </a:spcAft>
              </a:pPr>
              <a:endParaRPr lang="en-BZ" sz="4265" b="1" i="1" dirty="0">
                <a:solidFill>
                  <a:prstClr val="white"/>
                </a:solidFill>
                <a:latin typeface="Times New Roman" panose="02020603050405020304" pitchFamily="18" charset="0"/>
                <a:cs typeface="Times New Roman" panose="02020603050405020304" pitchFamily="18" charset="0"/>
              </a:endParaRPr>
            </a:p>
          </p:txBody>
        </p:sp>
      </p:grpSp>
      <p:pic>
        <p:nvPicPr>
          <p:cNvPr id="10" name="Picture 9"/>
          <p:cNvPicPr>
            <a:picLocks noChangeAspect="1"/>
          </p:cNvPicPr>
          <p:nvPr/>
        </p:nvPicPr>
        <p:blipFill>
          <a:blip r:embed="rId4"/>
          <a:stretch>
            <a:fillRect/>
          </a:stretch>
        </p:blipFill>
        <p:spPr>
          <a:xfrm>
            <a:off x="4288237" y="234920"/>
            <a:ext cx="3190815" cy="1865443"/>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79775" y="584093"/>
            <a:ext cx="5371042" cy="1420491"/>
          </a:xfrm>
          <a:prstGeom prst="rect">
            <a:avLst/>
          </a:prstGeom>
        </p:spPr>
      </p:pic>
      <p:grpSp>
        <p:nvGrpSpPr>
          <p:cNvPr id="20" name="Group 19"/>
          <p:cNvGrpSpPr/>
          <p:nvPr/>
        </p:nvGrpSpPr>
        <p:grpSpPr>
          <a:xfrm>
            <a:off x="243713" y="636175"/>
            <a:ext cx="5776087" cy="496647"/>
            <a:chOff x="644526" y="2766774"/>
            <a:chExt cx="11553677" cy="993289"/>
          </a:xfrm>
        </p:grpSpPr>
        <p:sp>
          <p:nvSpPr>
            <p:cNvPr id="21" name="TextBox 20"/>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Giới</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thiệu</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chung</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về</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cây</a:t>
              </a:r>
              <a:r>
                <a:rPr lang="en-US"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9BBB59">
                      <a:lumMod val="75000"/>
                    </a:srgbClr>
                  </a:solidFill>
                  <a:latin typeface="Tahoma" panose="020B0604030504040204" pitchFamily="34" charset="0"/>
                  <a:ea typeface="Tahoma" panose="020B0604030504040204" pitchFamily="34" charset="0"/>
                  <a:cs typeface="Tahoma" panose="020B0604030504040204" pitchFamily="34" charset="0"/>
                </a:rPr>
                <a:t>tre</a:t>
              </a:r>
              <a:endParaRPr lang="vi-VN" sz="2400" b="1" i="1" dirty="0">
                <a:solidFill>
                  <a:srgbClr val="9BBB59">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23" name="TextBox 22"/>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5" name="Table 4"/>
          <p:cNvGraphicFramePr>
            <a:graphicFrameLocks noGrp="1"/>
          </p:cNvGraphicFramePr>
          <p:nvPr>
            <p:extLst>
              <p:ext uri="{D42A27DB-BD31-4B8C-83A1-F6EECF244321}">
                <p14:modId xmlns:p14="http://schemas.microsoft.com/office/powerpoint/2010/main" val="2207456627"/>
              </p:ext>
            </p:extLst>
          </p:nvPr>
        </p:nvGraphicFramePr>
        <p:xfrm>
          <a:off x="205200" y="1742499"/>
          <a:ext cx="11629200" cy="4872614"/>
        </p:xfrm>
        <a:graphic>
          <a:graphicData uri="http://schemas.openxmlformats.org/drawingml/2006/table">
            <a:tbl>
              <a:tblPr firstRow="1" bandRow="1">
                <a:tableStyleId>{5940675A-B579-460E-94D1-54222C63F5DA}</a:tableStyleId>
              </a:tblPr>
              <a:tblGrid>
                <a:gridCol w="2907300">
                  <a:extLst>
                    <a:ext uri="{9D8B030D-6E8A-4147-A177-3AD203B41FA5}">
                      <a16:colId xmlns:a16="http://schemas.microsoft.com/office/drawing/2014/main" val="20000"/>
                    </a:ext>
                  </a:extLst>
                </a:gridCol>
                <a:gridCol w="2907300">
                  <a:extLst>
                    <a:ext uri="{9D8B030D-6E8A-4147-A177-3AD203B41FA5}">
                      <a16:colId xmlns:a16="http://schemas.microsoft.com/office/drawing/2014/main" val="20001"/>
                    </a:ext>
                  </a:extLst>
                </a:gridCol>
                <a:gridCol w="2571337">
                  <a:extLst>
                    <a:ext uri="{9D8B030D-6E8A-4147-A177-3AD203B41FA5}">
                      <a16:colId xmlns:a16="http://schemas.microsoft.com/office/drawing/2014/main" val="20002"/>
                    </a:ext>
                  </a:extLst>
                </a:gridCol>
                <a:gridCol w="3243263">
                  <a:extLst>
                    <a:ext uri="{9D8B030D-6E8A-4147-A177-3AD203B41FA5}">
                      <a16:colId xmlns:a16="http://schemas.microsoft.com/office/drawing/2014/main" val="20003"/>
                    </a:ext>
                  </a:extLst>
                </a:gridCol>
              </a:tblGrid>
              <a:tr h="923397">
                <a:tc>
                  <a:txBody>
                    <a:bodyPr/>
                    <a:lstStyle/>
                    <a:p>
                      <a:pPr algn="ct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ảnh</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Tình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cảm</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1398846">
                <a:tc>
                  <a:txBody>
                    <a:bodyPr/>
                    <a:lstStyle/>
                    <a:p>
                      <a:r>
                        <a:rPr lang="en-US" sz="2800" dirty="0" err="1">
                          <a:solidFill>
                            <a:srgbClr val="FF0000"/>
                          </a:solidFill>
                          <a:latin typeface="Times New Roman" panose="02020603050405020304" pitchFamily="18" charset="0"/>
                          <a:cs typeface="Times New Roman" panose="02020603050405020304" pitchFamily="18" charset="0"/>
                        </a:rPr>
                        <a:t>Họ</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nhà</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tre</a:t>
                      </a:r>
                      <a:r>
                        <a:rPr lang="en-US" sz="2800" baseline="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rowSpan="3">
                  <a:txBody>
                    <a:bodyPr/>
                    <a:lstStyle/>
                    <a:p>
                      <a:endParaRPr lang="en-US" dirty="0"/>
                    </a:p>
                  </a:txBody>
                  <a:tcPr/>
                </a:tc>
                <a:tc rowSpan="3">
                  <a:txBody>
                    <a:bodyPr/>
                    <a:lstStyle/>
                    <a:p>
                      <a:endParaRPr lang="en-US" dirty="0"/>
                    </a:p>
                  </a:txBody>
                  <a:tcPr/>
                </a:tc>
                <a:extLst>
                  <a:ext uri="{0D108BD9-81ED-4DB2-BD59-A6C34878D82A}">
                    <a16:rowId xmlns:a16="http://schemas.microsoft.com/office/drawing/2014/main" val="10001"/>
                  </a:ext>
                </a:extLst>
              </a:tr>
              <a:tr h="1228725">
                <a:tc>
                  <a:txBody>
                    <a:bodyPr/>
                    <a:lstStyle/>
                    <a:p>
                      <a:r>
                        <a:rPr lang="en-US" sz="2800" dirty="0" err="1">
                          <a:solidFill>
                            <a:srgbClr val="FF0000"/>
                          </a:solidFill>
                          <a:latin typeface="Times New Roman" panose="02020603050405020304" pitchFamily="18" charset="0"/>
                          <a:cs typeface="Times New Roman" panose="02020603050405020304" pitchFamily="18" charset="0"/>
                        </a:rPr>
                        <a:t>Tính</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chất</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đặc</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điểm</a:t>
                      </a:r>
                      <a:r>
                        <a:rPr lang="en-US" sz="2800" baseline="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2"/>
                  </a:ext>
                </a:extLst>
              </a:tr>
              <a:tr h="1300163">
                <a:tc>
                  <a:txBody>
                    <a:bodyPr/>
                    <a:lstStyle/>
                    <a:p>
                      <a:r>
                        <a:rPr lang="en-US" sz="2800" dirty="0" err="1">
                          <a:solidFill>
                            <a:srgbClr val="FF0000"/>
                          </a:solidFill>
                          <a:latin typeface="Times New Roman" panose="02020603050405020304" pitchFamily="18" charset="0"/>
                          <a:cs typeface="Times New Roman" panose="02020603050405020304" pitchFamily="18" charset="0"/>
                        </a:rPr>
                        <a:t>Hình</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dáng</a:t>
                      </a:r>
                      <a:r>
                        <a:rPr lang="en-US" sz="2800" baseline="0"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10262459" y="7525"/>
            <a:ext cx="1929541" cy="1728976"/>
          </a:xfrm>
          <a:prstGeom prst="rect">
            <a:avLst/>
          </a:prstGeom>
        </p:spPr>
      </p:pic>
    </p:spTree>
    <p:extLst>
      <p:ext uri="{BB962C8B-B14F-4D97-AF65-F5344CB8AC3E}">
        <p14:creationId xmlns:p14="http://schemas.microsoft.com/office/powerpoint/2010/main" val="278641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9057" l="0" r="89916">
                        <a14:foregroundMark x1="31933" y1="44340" x2="44118" y2="44811"/>
                        <a14:foregroundMark x1="33193" y1="33491" x2="39496" y2="38679"/>
                        <a14:foregroundMark x1="47479" y1="70283" x2="52941" y2="67453"/>
                        <a14:foregroundMark x1="42017" y1="67453" x2="46639" y2="69340"/>
                        <a14:foregroundMark x1="54202" y1="63208" x2="57143" y2="65566"/>
                        <a14:backgroundMark x1="47479" y1="66509" x2="51681" y2="65566"/>
                        <a14:backgroundMark x1="50420" y1="73113" x2="50420" y2="75943"/>
                        <a14:backgroundMark x1="55882" y1="68396" x2="57563" y2="69340"/>
                        <a14:backgroundMark x1="56723" y1="55660" x2="55882" y2="58962"/>
                        <a14:backgroundMark x1="44958" y1="38208" x2="50000" y2="38679"/>
                        <a14:backgroundMark x1="54202" y1="49057" x2="54202" y2="52358"/>
                        <a14:backgroundMark x1="55462" y1="7547" x2="55462" y2="11321"/>
                      </a14:backgroundRemoval>
                    </a14:imgEffect>
                  </a14:imgLayer>
                </a14:imgProps>
              </a:ext>
            </a:extLst>
          </a:blip>
          <a:stretch>
            <a:fillRect/>
          </a:stretch>
        </p:blipFill>
        <p:spPr>
          <a:xfrm>
            <a:off x="7637556" y="0"/>
            <a:ext cx="6354670" cy="6858000"/>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144273040"/>
              </p:ext>
            </p:extLst>
          </p:nvPr>
        </p:nvGraphicFramePr>
        <p:xfrm>
          <a:off x="276638" y="170874"/>
          <a:ext cx="11629205" cy="6458526"/>
        </p:xfrm>
        <a:graphic>
          <a:graphicData uri="http://schemas.openxmlformats.org/drawingml/2006/table">
            <a:tbl>
              <a:tblPr firstRow="1" bandRow="1">
                <a:tableStyleId>{5940675A-B579-460E-94D1-54222C63F5DA}</a:tableStyleId>
              </a:tblPr>
              <a:tblGrid>
                <a:gridCol w="39667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1871663">
                  <a:extLst>
                    <a:ext uri="{9D8B030D-6E8A-4147-A177-3AD203B41FA5}">
                      <a16:colId xmlns:a16="http://schemas.microsoft.com/office/drawing/2014/main" val="20002"/>
                    </a:ext>
                  </a:extLst>
                </a:gridCol>
                <a:gridCol w="3633380">
                  <a:extLst>
                    <a:ext uri="{9D8B030D-6E8A-4147-A177-3AD203B41FA5}">
                      <a16:colId xmlns:a16="http://schemas.microsoft.com/office/drawing/2014/main" val="20003"/>
                    </a:ext>
                  </a:extLst>
                </a:gridCol>
              </a:tblGrid>
              <a:tr h="923397">
                <a:tc>
                  <a:txBody>
                    <a:bodyPr/>
                    <a:lstStyle/>
                    <a:p>
                      <a:pPr algn="ctr"/>
                      <a:r>
                        <a:rPr lang="en-US" sz="2800" b="1" dirty="0">
                          <a:latin typeface="Times New Roman" panose="02020603050405020304" pitchFamily="18" charset="0"/>
                          <a:cs typeface="Times New Roman" panose="02020603050405020304" pitchFamily="18" charset="0"/>
                        </a:rPr>
                        <a:t>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ảnh</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Tình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cảm</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của</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10000"/>
                  </a:ext>
                </a:extLst>
              </a:tr>
              <a:tr h="1170246">
                <a:tc>
                  <a:txBody>
                    <a:bodyPr/>
                    <a:lstStyle/>
                    <a:p>
                      <a:r>
                        <a:rPr lang="en-US" sz="2800" dirty="0" err="1">
                          <a:solidFill>
                            <a:srgbClr val="FF0000"/>
                          </a:solidFill>
                          <a:latin typeface="Times New Roman" panose="02020603050405020304" pitchFamily="18" charset="0"/>
                          <a:cs typeface="Times New Roman" panose="02020603050405020304" pitchFamily="18" charset="0"/>
                        </a:rPr>
                        <a:t>Họ</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hàng</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nhà</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tre</a:t>
                      </a:r>
                      <a:r>
                        <a:rPr lang="en-US" sz="2800" baseline="0"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rowSpan="3">
                  <a:txBody>
                    <a:bodyPr/>
                    <a:lstStyle/>
                    <a:p>
                      <a:endParaRPr lang="en-US" dirty="0"/>
                    </a:p>
                  </a:txBody>
                  <a:tcPr/>
                </a:tc>
                <a:tc rowSpan="3">
                  <a:txBody>
                    <a:bodyPr/>
                    <a:lstStyle/>
                    <a:p>
                      <a:endParaRPr lang="en-US" dirty="0"/>
                    </a:p>
                  </a:txBody>
                  <a:tcPr/>
                </a:tc>
                <a:extLst>
                  <a:ext uri="{0D108BD9-81ED-4DB2-BD59-A6C34878D82A}">
                    <a16:rowId xmlns:a16="http://schemas.microsoft.com/office/drawing/2014/main" val="10001"/>
                  </a:ext>
                </a:extLst>
              </a:tr>
              <a:tr h="1928813">
                <a:tc>
                  <a:txBody>
                    <a:bodyPr/>
                    <a:lstStyle/>
                    <a:p>
                      <a:r>
                        <a:rPr lang="en-US" sz="2800" dirty="0" err="1">
                          <a:solidFill>
                            <a:srgbClr val="FF0000"/>
                          </a:solidFill>
                          <a:latin typeface="Times New Roman" panose="02020603050405020304" pitchFamily="18" charset="0"/>
                          <a:cs typeface="Times New Roman" panose="02020603050405020304" pitchFamily="18" charset="0"/>
                        </a:rPr>
                        <a:t>Tính</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chất</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đặc</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điểm</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2"/>
                  </a:ext>
                </a:extLst>
              </a:tr>
              <a:tr h="2414587">
                <a:tc>
                  <a:txBody>
                    <a:bodyPr/>
                    <a:lstStyle/>
                    <a:p>
                      <a:r>
                        <a:rPr lang="en-US" sz="2800" dirty="0" err="1">
                          <a:solidFill>
                            <a:srgbClr val="FF0000"/>
                          </a:solidFill>
                          <a:latin typeface="Times New Roman" panose="02020603050405020304" pitchFamily="18" charset="0"/>
                          <a:cs typeface="Times New Roman" panose="02020603050405020304" pitchFamily="18" charset="0"/>
                        </a:rPr>
                        <a:t>Hình</a:t>
                      </a:r>
                      <a:r>
                        <a:rPr lang="en-US" sz="2800" baseline="0" dirty="0">
                          <a:solidFill>
                            <a:srgbClr val="FF0000"/>
                          </a:solidFill>
                          <a:latin typeface="Times New Roman" panose="02020603050405020304" pitchFamily="18" charset="0"/>
                          <a:cs typeface="Times New Roman" panose="02020603050405020304" pitchFamily="18" charset="0"/>
                        </a:rPr>
                        <a:t> </a:t>
                      </a:r>
                      <a:r>
                        <a:rPr lang="en-US" sz="2800" baseline="0" dirty="0" err="1">
                          <a:solidFill>
                            <a:srgbClr val="FF0000"/>
                          </a:solidFill>
                          <a:latin typeface="Times New Roman" panose="02020603050405020304" pitchFamily="18" charset="0"/>
                          <a:cs typeface="Times New Roman" panose="02020603050405020304" pitchFamily="18" charset="0"/>
                        </a:rPr>
                        <a:t>dáng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
        <p:nvSpPr>
          <p:cNvPr id="14" name="Rectangle 13"/>
          <p:cNvSpPr/>
          <p:nvPr/>
        </p:nvSpPr>
        <p:spPr>
          <a:xfrm>
            <a:off x="257175" y="1613118"/>
            <a:ext cx="3014663" cy="523220"/>
          </a:xfrm>
          <a:prstGeom prst="rect">
            <a:avLst/>
          </a:prstGeom>
        </p:spPr>
        <p:txBody>
          <a:bodyPr wrap="square">
            <a:spAutoFit/>
          </a:bodyPr>
          <a:lstStyle/>
          <a:p>
            <a:pPr algn="just"/>
            <a:r>
              <a:rPr lang="en-US" sz="2800" i="1" dirty="0" err="1">
                <a:latin typeface="Times New Roman" panose="02020603050405020304" pitchFamily="18" charset="0"/>
                <a:cs typeface="Times New Roman" panose="02020603050405020304" pitchFamily="18" charset="0"/>
              </a:rPr>
              <a:t>Nứa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vầu</a:t>
            </a:r>
            <a:endParaRPr lang="en-US" sz="2800" i="1" dirty="0">
              <a:latin typeface="Times New Roman" panose="02020603050405020304" pitchFamily="18" charset="0"/>
              <a:cs typeface="Times New Roman" panose="02020603050405020304" pitchFamily="18" charset="0"/>
            </a:endParaRPr>
          </a:p>
        </p:txBody>
      </p:sp>
      <p:sp>
        <p:nvSpPr>
          <p:cNvPr id="15" name="Rectangle 14"/>
          <p:cNvSpPr/>
          <p:nvPr/>
        </p:nvSpPr>
        <p:spPr>
          <a:xfrm>
            <a:off x="257175" y="2751921"/>
            <a:ext cx="3843338" cy="1384995"/>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p>
          <a:p>
            <a:pPr algn="just"/>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p>
          <a:p>
            <a:pPr algn="just"/>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tốt</a:t>
            </a:r>
            <a:r>
              <a:rPr lang="en-US" sz="2800" i="1" dirty="0">
                <a:latin typeface="Times New Roman" panose="02020603050405020304" pitchFamily="18" charset="0"/>
                <a:cs typeface="Times New Roman" panose="02020603050405020304" pitchFamily="18" charset="0"/>
              </a:rPr>
              <a:t>...</a:t>
            </a:r>
          </a:p>
        </p:txBody>
      </p:sp>
      <p:sp>
        <p:nvSpPr>
          <p:cNvPr id="25" name="Rectangle 24"/>
          <p:cNvSpPr/>
          <p:nvPr/>
        </p:nvSpPr>
        <p:spPr>
          <a:xfrm>
            <a:off x="257175" y="4752499"/>
            <a:ext cx="3843338" cy="1815882"/>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dẻo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chắc</a:t>
            </a:r>
            <a:r>
              <a:rPr lang="en-US" sz="2800" i="1"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 Tre </a:t>
            </a:r>
            <a:r>
              <a:rPr lang="en-US" sz="2800" i="1" dirty="0" err="1">
                <a:latin typeface="Times New Roman" panose="02020603050405020304" pitchFamily="18" charset="0"/>
                <a:cs typeface="Times New Roman" panose="02020603050405020304" pitchFamily="18" charset="0"/>
              </a:rPr>
              <a:t>vươn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nhặn</a:t>
            </a:r>
            <a:endParaRPr lang="en-US" sz="2800" i="1" dirty="0">
              <a:latin typeface="Times New Roman" panose="02020603050405020304" pitchFamily="18" charset="0"/>
              <a:cs typeface="Times New Roman" panose="02020603050405020304" pitchFamily="18" charset="0"/>
            </a:endParaRPr>
          </a:p>
        </p:txBody>
      </p:sp>
      <p:sp>
        <p:nvSpPr>
          <p:cNvPr id="26" name="Rectangle 25"/>
          <p:cNvSpPr/>
          <p:nvPr/>
        </p:nvSpPr>
        <p:spPr>
          <a:xfrm>
            <a:off x="4290262" y="2751921"/>
            <a:ext cx="2043112" cy="954107"/>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liệt</a:t>
            </a:r>
            <a:endParaRPr lang="en-US" sz="2800" i="1" dirty="0">
              <a:latin typeface="Times New Roman" panose="02020603050405020304" pitchFamily="18" charset="0"/>
              <a:cs typeface="Times New Roman" panose="02020603050405020304" pitchFamily="18" charset="0"/>
            </a:endParaRPr>
          </a:p>
        </p:txBody>
      </p:sp>
      <p:sp>
        <p:nvSpPr>
          <p:cNvPr id="27" name="Rectangle 26"/>
          <p:cNvSpPr/>
          <p:nvPr/>
        </p:nvSpPr>
        <p:spPr>
          <a:xfrm>
            <a:off x="4306557" y="4321612"/>
            <a:ext cx="2161428" cy="2246769"/>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dị</a:t>
            </a:r>
            <a:r>
              <a:rPr lang="en-US" sz="2800" i="1" dirty="0">
                <a:latin typeface="Times New Roman" panose="02020603050405020304" pitchFamily="18" charset="0"/>
                <a:cs typeface="Times New Roman" panose="02020603050405020304" pitchFamily="18" charset="0"/>
              </a:rPr>
              <a:t>,…</a:t>
            </a:r>
          </a:p>
        </p:txBody>
      </p:sp>
      <p:sp>
        <p:nvSpPr>
          <p:cNvPr id="28" name="Rectangle 27"/>
          <p:cNvSpPr/>
          <p:nvPr/>
        </p:nvSpPr>
        <p:spPr>
          <a:xfrm>
            <a:off x="4622890" y="1613117"/>
            <a:ext cx="1710484" cy="523220"/>
          </a:xfrm>
          <a:prstGeom prst="rect">
            <a:avLst/>
          </a:prstGeom>
        </p:spPr>
        <p:txBody>
          <a:bodyPr wrap="square">
            <a:spAutoFit/>
          </a:bodyPr>
          <a:lstStyle/>
          <a:p>
            <a:pPr algn="just"/>
            <a:r>
              <a:rPr lang="en-US" sz="2800" i="1" dirty="0" err="1">
                <a:latin typeface="Times New Roman" panose="02020603050405020304" pitchFamily="18" charset="0"/>
                <a:cs typeface="Times New Roman" panose="02020603050405020304" pitchFamily="18" charset="0"/>
              </a:rPr>
              <a:t>Gắn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a:t>
            </a:r>
            <a:endParaRPr lang="en-US" sz="2800" i="1" dirty="0">
              <a:latin typeface="Times New Roman" panose="02020603050405020304" pitchFamily="18" charset="0"/>
              <a:cs typeface="Times New Roman" panose="02020603050405020304" pitchFamily="18" charset="0"/>
            </a:endParaRPr>
          </a:p>
        </p:txBody>
      </p:sp>
      <p:sp>
        <p:nvSpPr>
          <p:cNvPr id="30" name="Rectangle 29"/>
          <p:cNvSpPr/>
          <p:nvPr/>
        </p:nvSpPr>
        <p:spPr>
          <a:xfrm>
            <a:off x="6361347" y="2717779"/>
            <a:ext cx="1998242" cy="1815882"/>
          </a:xfrm>
          <a:prstGeom prst="rect">
            <a:avLst/>
          </a:prstGeom>
        </p:spPr>
        <p:txBody>
          <a:bodyPr wrap="square">
            <a:spAutoFit/>
          </a:bodyPr>
          <a:lstStyle/>
          <a:p>
            <a:pPr algn="ct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phép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so </a:t>
            </a:r>
            <a:r>
              <a:rPr lang="en-US" sz="2800" i="1" dirty="0" err="1">
                <a:latin typeface="Times New Roman" panose="02020603050405020304" pitchFamily="18" charset="0"/>
                <a:cs typeface="Times New Roman" panose="02020603050405020304" pitchFamily="18" charset="0"/>
              </a:rPr>
              <a:t>sánh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hóa</a:t>
            </a:r>
            <a:endParaRPr lang="en-US" sz="2800" i="1" dirty="0">
              <a:latin typeface="Times New Roman" panose="02020603050405020304" pitchFamily="18" charset="0"/>
              <a:cs typeface="Times New Roman" panose="02020603050405020304" pitchFamily="18" charset="0"/>
            </a:endParaRPr>
          </a:p>
        </p:txBody>
      </p:sp>
      <p:sp>
        <p:nvSpPr>
          <p:cNvPr id="2" name="Rectangle 1"/>
          <p:cNvSpPr/>
          <p:nvPr/>
        </p:nvSpPr>
        <p:spPr>
          <a:xfrm>
            <a:off x="8473656" y="1518670"/>
            <a:ext cx="3179949" cy="4893647"/>
          </a:xfrm>
          <a:prstGeom prst="rect">
            <a:avLst/>
          </a:prstGeom>
        </p:spPr>
        <p:txBody>
          <a:bodyPr wrap="square">
            <a:spAutoFit/>
          </a:bodyPr>
          <a:lstStyle/>
          <a:p>
            <a:pPr algn="just"/>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ngợi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vẻ</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đẹp</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tre</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từ</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dáng</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đến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đặc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loài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thân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thuộc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nhưng</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lại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gợi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đến</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tính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cách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phẩm</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chất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Việt</a:t>
            </a:r>
            <a:r>
              <a:rPr lang="en-US" sz="2600" dirty="0">
                <a:solidFill>
                  <a:srgbClr val="FF0000"/>
                </a:solidFill>
                <a:latin typeface="Times New Roman" panose="02020603050405020304" pitchFamily="18" charset="0"/>
                <a:ea typeface="Times New Roman" panose="02020603050405020304" pitchFamily="18" charset="0"/>
              </a:rPr>
              <a:t> Nam.</a:t>
            </a:r>
          </a:p>
          <a:p>
            <a:pPr algn="just"/>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Bộc</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lộ</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niềm</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tự</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hào</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yêu</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mãnh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liệt</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của</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mình</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với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cây</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tre</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và</a:t>
            </a:r>
            <a:r>
              <a:rPr lang="en-US" sz="2600" dirty="0">
                <a:solidFill>
                  <a:srgbClr val="FF0000"/>
                </a:solidFill>
                <a:latin typeface="Times New Roman" panose="02020603050405020304" pitchFamily="18" charset="0"/>
                <a:ea typeface="Times New Roman" panose="02020603050405020304" pitchFamily="18" charset="0"/>
              </a:rPr>
              <a:t> con </a:t>
            </a:r>
            <a:r>
              <a:rPr lang="en-US" sz="2600" dirty="0" err="1">
                <a:solidFill>
                  <a:srgbClr val="FF0000"/>
                </a:solidFill>
                <a:latin typeface="Times New Roman" panose="02020603050405020304" pitchFamily="18" charset="0"/>
                <a:ea typeface="Times New Roman" panose="02020603050405020304" pitchFamily="18" charset="0"/>
              </a:rPr>
              <a:t>người</a:t>
            </a:r>
            <a:r>
              <a:rPr lang="en-US" sz="2600" dirty="0">
                <a:solidFill>
                  <a:srgbClr val="FF0000"/>
                </a:solidFill>
                <a:latin typeface="Times New Roman" panose="02020603050405020304" pitchFamily="18" charset="0"/>
                <a:ea typeface="Times New Roman" panose="02020603050405020304" pitchFamily="18" charset="0"/>
              </a:rPr>
              <a:t> </a:t>
            </a:r>
            <a:r>
              <a:rPr lang="en-US" sz="2600" dirty="0" err="1">
                <a:solidFill>
                  <a:srgbClr val="FF0000"/>
                </a:solidFill>
                <a:latin typeface="Times New Roman" panose="02020603050405020304" pitchFamily="18" charset="0"/>
                <a:ea typeface="Times New Roman" panose="02020603050405020304" pitchFamily="18" charset="0"/>
              </a:rPr>
              <a:t>Việt</a:t>
            </a:r>
            <a:r>
              <a:rPr lang="en-US" sz="2600" dirty="0">
                <a:solidFill>
                  <a:srgbClr val="FF0000"/>
                </a:solidFill>
                <a:latin typeface="Times New Roman" panose="02020603050405020304" pitchFamily="18" charset="0"/>
                <a:ea typeface="Times New Roman" panose="02020603050405020304" pitchFamily="18" charset="0"/>
              </a:rPr>
              <a:t> Nam.</a:t>
            </a:r>
          </a:p>
        </p:txBody>
      </p:sp>
    </p:spTree>
    <p:extLst>
      <p:ext uri="{BB962C8B-B14F-4D97-AF65-F5344CB8AC3E}">
        <p14:creationId xmlns:p14="http://schemas.microsoft.com/office/powerpoint/2010/main" val="41354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5" grpId="0"/>
      <p:bldP spid="26" grpId="0"/>
      <p:bldP spid="27" grpId="0"/>
      <p:bldP spid="28" grpId="0"/>
      <p:bldP spid="30" grpId="0"/>
      <p:bldP spid="2"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3. Phong cách ngôn ngữ báo chí tt">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8012</TotalTime>
  <Words>2005</Words>
  <Application>Microsoft Office PowerPoint</Application>
  <PresentationFormat>Widescreen</PresentationFormat>
  <Paragraphs>255</Paragraphs>
  <Slides>35</Slides>
  <Notes>21</Notes>
  <HiddenSlides>0</HiddenSlides>
  <MMClips>1</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35</vt:i4>
      </vt:variant>
    </vt:vector>
  </HeadingPairs>
  <TitlesOfParts>
    <vt:vector size="52" baseType="lpstr">
      <vt:lpstr>Arial</vt:lpstr>
      <vt:lpstr>Calibri</vt:lpstr>
      <vt:lpstr>Calibri Light</vt:lpstr>
      <vt:lpstr>Tahoma</vt:lpstr>
      <vt:lpstr>Times New Roman</vt:lpstr>
      <vt:lpstr>印品黑体</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43. Phong cách ngôn ngữ báo chí 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Nhat Minh 20206430</cp:lastModifiedBy>
  <cp:revision>3230</cp:revision>
  <dcterms:created xsi:type="dcterms:W3CDTF">2022-02-10T03:12:31Z</dcterms:created>
  <dcterms:modified xsi:type="dcterms:W3CDTF">2025-12-01T00:44:28Z</dcterms:modified>
</cp:coreProperties>
</file>