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43" d="100"/>
          <a:sy n="43" d="100"/>
        </p:scale>
        <p:origin x="43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41D517-C582-4807-BBE1-B17A4546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BD7DEE-A9D7-4520-959D-D43462455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9E4B72-251B-467D-B5E5-88E9E08C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33937-7CC6-4C85-91A2-56F05647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E2BFF-C964-4C28-B98D-1965494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DC5424-617F-4164-802F-8DB71FCD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4C09E-EA9E-477F-9AB3-830870047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C047B1-0416-476D-8E8F-3941BAEC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83AF6D-27E0-4344-B207-3052E2F8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B50657-6597-4B2A-A640-9A236985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AF55A7-884F-487B-88B3-4E07FE4E7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C7114D-0009-4593-8737-619A84029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777ACE-684A-4198-89D1-8FB882FA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8EB0C0-BF43-4E0C-AC24-CBA54CA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1CF847-99EF-42D2-B6A1-00726F12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1C2F5-D29B-4051-BBF2-70C1A3A8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A4E409-9C4F-4D46-8914-113D53623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6D530F-005B-4607-9FF8-9919599A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43ED3D-C9A2-47F9-9F5B-0C5126F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A85CFD-F24E-4664-AF1F-D87E88D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064F32-7E40-41AC-8CF7-55B1E37D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DF6856-38C1-4C6A-81F4-FF42270EB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4ECF90-8298-4A64-88C5-201663D1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68DB96-E277-44A5-BF53-C8915B35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733A53-CD02-4EF6-93F2-C17D2A69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6C4F7-7098-4D66-8684-A3753F4B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A830E-B70B-4206-8AB3-43265146A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50FB41-E2BC-4007-A3A2-E09C76321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E19044-7221-4ADD-94C2-4C10A603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E8C278-06E1-4F98-AB12-3F525628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7535C5-90AF-453B-B4CA-84576107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A59A7-AFCC-4E0D-AA96-A8611C05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C5D554-EED7-4463-823F-BFB614E85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C0FFFA-8A4F-4AE3-A8BF-37133AD9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5A32C7-1C47-4912-B571-FD13E8E1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F9CFCA-ED6A-46BE-BE3E-C5FC068F2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11248F-3CB9-43C4-8181-0610AC4F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5FE265-2C74-4D35-B753-20E37E8D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D42A6BF-065A-4715-A797-401E060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9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F4193-E624-4EA1-A216-06C522E5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0C64F8-19C1-430B-A7DA-B5BC252B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24CDDB-6874-48E6-AC07-496FDF52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3BF5A5-CE50-4A48-ADED-A02A031A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8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DF0B6C-A6F9-4FEE-840A-239C8A3E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7F6E98-6CB3-44C4-AC25-D948A670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A86580-5441-4298-90D5-36049349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1EADC-F2DE-45EB-B3C3-DF6CB89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FBA70-3B4F-42E8-986C-09FC97C2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33D2D1-AE79-4E25-9276-43C3E5172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7D06D2-29B6-4353-812E-949144B0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CC0D4-1D48-48F4-82C8-2A3EB75A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C0A0C-24B9-4173-A9AF-BE80CC3F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D14CB-4E25-445B-B751-D7288FBB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35DAB7-6E3A-4B65-A296-48EEEA97C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55D150A-C75D-435A-9707-7FE4121D1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B65047-C55B-45E9-AA33-29B5280B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EA5625-37D3-418B-B05C-F51BD166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80B3D8-A6A9-4E46-87DA-3C015079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1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64DB87-E94C-48DA-8BD8-E257D015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E60B1B-8C84-417B-918A-FED37A43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CB02D0-25DD-4964-92A4-F524A6E04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26E5-1EEA-4B35-A837-9E5ADB539BE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915F28-645B-4E75-B46A-80C45B9C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3BC07F-D027-4DCB-A94F-DBF922747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nguon-chinh-cung-cap-hoi-nuoc-cho-khi-quyen-la-d-bien-va-dai-duong-trac-5941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sau-khi-bo-nuoc-da-vao-trong-coc-dung-nuoc-ta-thay-co-nhung-giot-nuoc-bam-ben-5942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38BB47-3B8C-4059-943C-725728FB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B41452-BF62-467C-8222-ED80DD3AB25B}"/>
              </a:ext>
            </a:extLst>
          </p:cNvPr>
          <p:cNvSpPr txBox="1"/>
          <p:nvPr/>
        </p:nvSpPr>
        <p:spPr>
          <a:xfrm>
            <a:off x="1245703" y="2601626"/>
            <a:ext cx="970059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16: NHIỆT ĐỘ KHÔNG KHÍ.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VÀ MƯA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4F877EF-A6E5-4EBD-81A4-02E38F136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" y="5392335"/>
            <a:ext cx="1465665" cy="14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1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pic>
        <p:nvPicPr>
          <p:cNvPr id="2" name="Tư liệu dạy học Địa lí 6 - Sự hình thành mưa (Bài 20- Hơi nước trong không khí. Mưa.">
            <a:hlinkClick r:id="" action="ppaction://media"/>
            <a:extLst>
              <a:ext uri="{FF2B5EF4-FFF2-40B4-BE49-F238E27FC236}">
                <a16:creationId xmlns:a16="http://schemas.microsoft.com/office/drawing/2014/main" xmlns="" id="{6CF0977C-49FD-424C-962C-31EAB653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2C5599-E850-43D7-8FA0-D38FEA4CE75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A4C5D9-B7C6-4A09-92E5-075CC6B28263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29972C-B80E-490B-B974-00AB1242D8E2}"/>
              </a:ext>
            </a:extLst>
          </p:cNvPr>
          <p:cNvSpPr txBox="1"/>
          <p:nvPr/>
        </p:nvSpPr>
        <p:spPr>
          <a:xfrm>
            <a:off x="1192696" y="2239617"/>
            <a:ext cx="5009321" cy="29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Hơi nước bốc lên cao gặp lạnh ngưng tụ thành các hạt nước (mây), gặp điều kiện thuận lơi hạt nước to dần và rơi xuống, gọi là mưa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Dụng cụ đo mưa là vũ kế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ời tiết - Dụng cụ đo mưa - Vũ lượng kế">
            <a:extLst>
              <a:ext uri="{FF2B5EF4-FFF2-40B4-BE49-F238E27FC236}">
                <a16:creationId xmlns:a16="http://schemas.microsoft.com/office/drawing/2014/main" xmlns="" id="{8D03ECD3-AF29-4E23-8F7E-8C67A9A3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08" y="1527935"/>
            <a:ext cx="3498366" cy="48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0C310D6-8937-4E6B-90A9-100120C6B1BE}"/>
              </a:ext>
            </a:extLst>
          </p:cNvPr>
          <p:cNvSpPr/>
          <p:nvPr/>
        </p:nvSpPr>
        <p:spPr>
          <a:xfrm>
            <a:off x="8786191" y="6348264"/>
            <a:ext cx="2358887" cy="3970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82FBAE-A3DC-418F-B73F-843782B58225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9C8293-AD87-4CFB-A712-178171926D2F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EA20698C-2B23-45CB-8B07-9918B4478959}"/>
              </a:ext>
            </a:extLst>
          </p:cNvPr>
          <p:cNvSpPr/>
          <p:nvPr/>
        </p:nvSpPr>
        <p:spPr>
          <a:xfrm>
            <a:off x="5300870" y="1722783"/>
            <a:ext cx="6029740" cy="3260034"/>
          </a:xfrm>
          <a:prstGeom prst="wedgeEllipseCallout">
            <a:avLst>
              <a:gd name="adj1" fmla="val -56401"/>
              <a:gd name="adj2" fmla="val 7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xác định trên bản đồ Hình 6: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trên 2 000 mm.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dưới 200 mm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367C08-A7E8-486A-8CB6-76BE8992D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4849" y="2900832"/>
            <a:ext cx="1956021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923132C-3724-4E7F-B1ED-344496AB5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3" y="0"/>
            <a:ext cx="9786553" cy="6881349"/>
          </a:xfrm>
        </p:spPr>
      </p:pic>
    </p:spTree>
    <p:extLst>
      <p:ext uri="{BB962C8B-B14F-4D97-AF65-F5344CB8AC3E}">
        <p14:creationId xmlns:p14="http://schemas.microsoft.com/office/powerpoint/2010/main" val="183875753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308834-3DB3-49C8-910A-5D12DD3B042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02E8C4-2ABF-4C78-B329-AEC3DDF8DAD8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AB8AA7-F3B4-4DC0-81D4-577ECF4C7AFF}"/>
              </a:ext>
            </a:extLst>
          </p:cNvPr>
          <p:cNvSpPr txBox="1"/>
          <p:nvPr/>
        </p:nvSpPr>
        <p:spPr>
          <a:xfrm>
            <a:off x="1305339" y="1987580"/>
            <a:ext cx="9369287" cy="288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Khu vực có lượng mưa nhiều từ 1000 -&gt; 2000 mm phân bố ở hai bên đường xích đạo 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Khu vực ít mưa , lượng mưa TB &lt; 200 mm tập trung ở vùng có vĩ độ cao.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Lượng mưa trên TRÁI ĐẤT phân bố ko đều, giảm dần từ xích đạo -&gt; 2 cực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526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DA88B1-83CC-45BF-AFE5-58D0BB5B886E}"/>
              </a:ext>
            </a:extLst>
          </p:cNvPr>
          <p:cNvSpPr txBox="1"/>
          <p:nvPr/>
        </p:nvSpPr>
        <p:spPr>
          <a:xfrm>
            <a:off x="4704521" y="132521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21D34-4457-4CFE-B0B3-E1FE2EFD28CE}"/>
              </a:ext>
            </a:extLst>
          </p:cNvPr>
          <p:cNvSpPr txBox="1"/>
          <p:nvPr/>
        </p:nvSpPr>
        <p:spPr>
          <a:xfrm>
            <a:off x="1669773" y="2112670"/>
            <a:ext cx="9568069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53B48A8-9E74-4420-8E11-828DC9CB8B72}"/>
              </a:ext>
            </a:extLst>
          </p:cNvPr>
          <p:cNvSpPr/>
          <p:nvPr/>
        </p:nvSpPr>
        <p:spPr>
          <a:xfrm>
            <a:off x="1775791" y="4982817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14938E-BAF8-4E83-8E07-C5E150AC0D98}"/>
              </a:ext>
            </a:extLst>
          </p:cNvPr>
          <p:cNvSpPr txBox="1"/>
          <p:nvPr/>
        </p:nvSpPr>
        <p:spPr>
          <a:xfrm>
            <a:off x="1470992" y="1829278"/>
            <a:ext cx="9687339" cy="396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201 - 500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501- l.000mm.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1.000 - 2.000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88AA24F-EAC3-4616-8E71-C70ADB67AF4D}"/>
              </a:ext>
            </a:extLst>
          </p:cNvPr>
          <p:cNvSpPr/>
          <p:nvPr/>
        </p:nvSpPr>
        <p:spPr>
          <a:xfrm>
            <a:off x="1616765" y="4585252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35C9D8-A7CC-4726-8E40-A33D032BB361}"/>
              </a:ext>
            </a:extLst>
          </p:cNvPr>
          <p:cNvSpPr txBox="1"/>
          <p:nvPr/>
        </p:nvSpPr>
        <p:spPr>
          <a:xfrm>
            <a:off x="1272209" y="2474784"/>
            <a:ext cx="9316278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nhất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F03ED2E-AAC9-48C6-86C3-7D925E813469}"/>
              </a:ext>
            </a:extLst>
          </p:cNvPr>
          <p:cNvSpPr/>
          <p:nvPr/>
        </p:nvSpPr>
        <p:spPr>
          <a:xfrm>
            <a:off x="1391479" y="463826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D13199-AA1F-47B4-90B1-977DE1CB7706}"/>
              </a:ext>
            </a:extLst>
          </p:cNvPr>
          <p:cNvSpPr txBox="1"/>
          <p:nvPr/>
        </p:nvSpPr>
        <p:spPr>
          <a:xfrm>
            <a:off x="1470990" y="1780833"/>
            <a:ext cx="9250017" cy="409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Nguồn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chính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cung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cấp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hơi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cho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khí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quyển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D5E763C-2B04-4F45-83D0-FBBB8CEEC635}"/>
              </a:ext>
            </a:extLst>
          </p:cNvPr>
          <p:cNvSpPr/>
          <p:nvPr/>
        </p:nvSpPr>
        <p:spPr>
          <a:xfrm>
            <a:off x="1351720" y="533014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6D35BE-2BE5-480F-AD82-620EE9EFE521}"/>
              </a:ext>
            </a:extLst>
          </p:cNvPr>
          <p:cNvSpPr txBox="1"/>
          <p:nvPr/>
        </p:nvSpPr>
        <p:spPr>
          <a:xfrm>
            <a:off x="1424607" y="1651263"/>
            <a:ext cx="9342783" cy="446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Sau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khi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bỏ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đá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vào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trong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đựng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ta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thấy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có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những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giọt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bám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bên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ngoài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thành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là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do: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FA0338A-45D6-4FCC-BC74-AA430B78F839}"/>
              </a:ext>
            </a:extLst>
          </p:cNvPr>
          <p:cNvSpPr/>
          <p:nvPr/>
        </p:nvSpPr>
        <p:spPr>
          <a:xfrm>
            <a:off x="1272209" y="4081670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F2F64F78-D1A4-4883-B496-6ECB09DAC98F}"/>
              </a:ext>
            </a:extLst>
          </p:cNvPr>
          <p:cNvSpPr/>
          <p:nvPr/>
        </p:nvSpPr>
        <p:spPr>
          <a:xfrm>
            <a:off x="662608" y="528967"/>
            <a:ext cx="5433392" cy="3420179"/>
          </a:xfrm>
          <a:prstGeom prst="cloudCallout">
            <a:avLst>
              <a:gd name="adj1" fmla="val -20833"/>
              <a:gd name="adj2" fmla="val 69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do đâu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ở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nơi trên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1D590B-994B-41BE-90AE-E167C81B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00"/>
            <a:ext cx="2905125" cy="2461970"/>
          </a:xfrm>
          <a:prstGeom prst="rect">
            <a:avLst/>
          </a:prstGeom>
        </p:spPr>
      </p:pic>
      <p:pic>
        <p:nvPicPr>
          <p:cNvPr id="1026" name="Picture 2" descr="Tin tức dự báo thời tiết mới nhất hôm nay 29/5/2019: Hà Nội mưa dông, đề  phòng lốc, sét">
            <a:extLst>
              <a:ext uri="{FF2B5EF4-FFF2-40B4-BE49-F238E27FC236}">
                <a16:creationId xmlns:a16="http://schemas.microsoft.com/office/drawing/2014/main" xmlns="" id="{F0961FEC-E7C3-4B14-A832-96546E0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8" y="3429000"/>
            <a:ext cx="4788953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ệnh thường gặp trong mùa nắng nóng và cách phòng chống">
            <a:extLst>
              <a:ext uri="{FF2B5EF4-FFF2-40B4-BE49-F238E27FC236}">
                <a16:creationId xmlns:a16="http://schemas.microsoft.com/office/drawing/2014/main" xmlns="" id="{23F8AA94-8445-44EE-901A-582EDCAA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9" y="793570"/>
            <a:ext cx="4788953" cy="25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1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E06FC7-6692-4E49-962A-D7DBE4F09BF8}"/>
              </a:ext>
            </a:extLst>
          </p:cNvPr>
          <p:cNvSpPr txBox="1"/>
          <p:nvPr/>
        </p:nvSpPr>
        <p:spPr>
          <a:xfrm>
            <a:off x="1510745" y="1857464"/>
            <a:ext cx="30082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6h, 12h, 19h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vtv1)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nhất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nhất,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chênh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/>
          </a:p>
        </p:txBody>
      </p:sp>
      <p:pic>
        <p:nvPicPr>
          <p:cNvPr id="2050" name="Picture 2" descr="Dự báo thời tiết trên Alexa với giọng đọc tiếng Việt">
            <a:extLst>
              <a:ext uri="{FF2B5EF4-FFF2-40B4-BE49-F238E27FC236}">
                <a16:creationId xmlns:a16="http://schemas.microsoft.com/office/drawing/2014/main" xmlns="" id="{8F538E9A-7656-4BE4-9158-5D29FA78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3" y="2302565"/>
            <a:ext cx="5730828" cy="32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587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hững câu nói lời cảm ơn Ngọt ngào ý nghĩa nhất - BYTUONG">
            <a:extLst>
              <a:ext uri="{FF2B5EF4-FFF2-40B4-BE49-F238E27FC236}">
                <a16:creationId xmlns:a16="http://schemas.microsoft.com/office/drawing/2014/main" xmlns="" id="{E4FECB65-BF2E-46BE-9183-AEC83B04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33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F00A08-F371-4C42-AA70-8D8B53467FC9}"/>
              </a:ext>
            </a:extLst>
          </p:cNvPr>
          <p:cNvSpPr txBox="1"/>
          <p:nvPr/>
        </p:nvSpPr>
        <p:spPr>
          <a:xfrm>
            <a:off x="456571" y="198782"/>
            <a:ext cx="5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231EE1-B20F-4CE7-A29E-6D889F5A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1" y="198782"/>
            <a:ext cx="4335037" cy="6569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9BEC6A-33E6-4B3F-931F-8786F7384713}"/>
              </a:ext>
            </a:extLst>
          </p:cNvPr>
          <p:cNvSpPr txBox="1"/>
          <p:nvPr/>
        </p:nvSpPr>
        <p:spPr>
          <a:xfrm>
            <a:off x="1722783" y="951995"/>
            <a:ext cx="734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giá trị nhiệt độ không khí hiển thị trên nhiệt kế ở Hình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F845E60B-BD56-43E5-A753-3C1369AA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9225"/>
              </p:ext>
            </p:extLst>
          </p:nvPr>
        </p:nvGraphicFramePr>
        <p:xfrm>
          <a:off x="443319" y="3811593"/>
          <a:ext cx="8128002" cy="101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99096">
                  <a:extLst>
                    <a:ext uri="{9D8B030D-6E8A-4147-A177-3AD203B41FA5}">
                      <a16:colId xmlns:a16="http://schemas.microsoft.com/office/drawing/2014/main" xmlns="" val="432740599"/>
                    </a:ext>
                  </a:extLst>
                </a:gridCol>
                <a:gridCol w="1110238">
                  <a:extLst>
                    <a:ext uri="{9D8B030D-6E8A-4147-A177-3AD203B41FA5}">
                      <a16:colId xmlns:a16="http://schemas.microsoft.com/office/drawing/2014/main" xmlns="" val="11825818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61270109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169389641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85855713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1649949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25/07/2019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820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°C)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616448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4C32C4-40FF-47AB-A39C-2940527766D9}"/>
              </a:ext>
            </a:extLst>
          </p:cNvPr>
          <p:cNvSpPr txBox="1"/>
          <p:nvPr/>
        </p:nvSpPr>
        <p:spPr>
          <a:xfrm>
            <a:off x="7724438" y="4453181"/>
            <a:ext cx="63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45D70C-3BC4-4527-B6B7-9EFCBBF3F817}"/>
              </a:ext>
            </a:extLst>
          </p:cNvPr>
          <p:cNvSpPr txBox="1"/>
          <p:nvPr/>
        </p:nvSpPr>
        <p:spPr>
          <a:xfrm>
            <a:off x="271039" y="2029213"/>
            <a:ext cx="81280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25/07/2019.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1A6CD0E-17FB-4101-BFEC-D1C5F9C4FE69}"/>
              </a:ext>
            </a:extLst>
          </p:cNvPr>
          <p:cNvSpPr txBox="1"/>
          <p:nvPr/>
        </p:nvSpPr>
        <p:spPr>
          <a:xfrm>
            <a:off x="456571" y="3429000"/>
            <a:ext cx="847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Bảng</a:t>
            </a:r>
            <a:r>
              <a:rPr lang="en-US" b="1" dirty="0"/>
              <a:t>.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nhiệt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trạm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Láng</a:t>
            </a:r>
            <a:r>
              <a:rPr lang="en-US" b="1" dirty="0"/>
              <a:t> </a:t>
            </a:r>
            <a:r>
              <a:rPr lang="en-US" b="1" dirty="0" err="1"/>
              <a:t>Hà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25/07/2019</a:t>
            </a:r>
            <a:endParaRPr lang="en-US" dirty="0"/>
          </a:p>
        </p:txBody>
      </p:sp>
      <p:pic>
        <p:nvPicPr>
          <p:cNvPr id="2054" name="Picture 6" descr="Trạm khí tượng thủy văn">
            <a:extLst>
              <a:ext uri="{FF2B5EF4-FFF2-40B4-BE49-F238E27FC236}">
                <a16:creationId xmlns:a16="http://schemas.microsoft.com/office/drawing/2014/main" xmlns="" id="{0CBACA3E-BBC8-4121-8D7E-1BAEC570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79" y="176673"/>
            <a:ext cx="4059835" cy="30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65A7D91-6A87-49C5-BB86-1F1373D39590}"/>
              </a:ext>
            </a:extLst>
          </p:cNvPr>
          <p:cNvSpPr txBox="1"/>
          <p:nvPr/>
        </p:nvSpPr>
        <p:spPr>
          <a:xfrm>
            <a:off x="702365" y="665032"/>
            <a:ext cx="502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71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9090991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8134D5-0A51-4514-89D2-83F102547188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27598F-D0AE-44BB-AF01-32354315AF59}"/>
              </a:ext>
            </a:extLst>
          </p:cNvPr>
          <p:cNvSpPr txBox="1"/>
          <p:nvPr/>
        </p:nvSpPr>
        <p:spPr>
          <a:xfrm>
            <a:off x="616343" y="1107465"/>
            <a:ext cx="565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8D4A02-F95E-40C3-9D5E-EB029F26C2B2}"/>
              </a:ext>
            </a:extLst>
          </p:cNvPr>
          <p:cNvSpPr txBox="1"/>
          <p:nvPr/>
        </p:nvSpPr>
        <p:spPr>
          <a:xfrm>
            <a:off x="821635" y="2108392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cung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ngân (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3074" name="Picture 2" descr="Nhiệt kế thủy ngân là gì? Dùng để làm gì? Nên mua loại nào?">
            <a:extLst>
              <a:ext uri="{FF2B5EF4-FFF2-40B4-BE49-F238E27FC236}">
                <a16:creationId xmlns:a16="http://schemas.microsoft.com/office/drawing/2014/main" xmlns="" id="{4C875A02-9909-43AE-B0CD-04D283F8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95" y="12291"/>
            <a:ext cx="4598396" cy="30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662E1C-8397-4EAD-B04A-A0F18793E399}"/>
              </a:ext>
            </a:extLst>
          </p:cNvPr>
          <p:cNvSpPr/>
          <p:nvPr/>
        </p:nvSpPr>
        <p:spPr>
          <a:xfrm>
            <a:off x="9342783" y="2665354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ngân</a:t>
            </a:r>
            <a:endParaRPr lang="en-US" sz="2000" dirty="0"/>
          </a:p>
        </p:txBody>
      </p:sp>
      <p:pic>
        <p:nvPicPr>
          <p:cNvPr id="3076" name="Picture 4" descr="Nhiệt kế điện tử là gì? Top 10 nhiệt kế tốt, bán chạy nhất 2020">
            <a:extLst>
              <a:ext uri="{FF2B5EF4-FFF2-40B4-BE49-F238E27FC236}">
                <a16:creationId xmlns:a16="http://schemas.microsoft.com/office/drawing/2014/main" xmlns="" id="{B76A42D0-98E1-44EC-BC7E-EC1A6BA6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91" y="3585720"/>
            <a:ext cx="5715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20D0DF8-14CF-472C-8C16-F6923C61615C}"/>
              </a:ext>
            </a:extLst>
          </p:cNvPr>
          <p:cNvSpPr/>
          <p:nvPr/>
        </p:nvSpPr>
        <p:spPr>
          <a:xfrm>
            <a:off x="9342783" y="6376545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69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004D6E-025B-4ED8-829E-68358D21161A}"/>
              </a:ext>
            </a:extLst>
          </p:cNvPr>
          <p:cNvSpPr txBox="1"/>
          <p:nvPr/>
        </p:nvSpPr>
        <p:spPr>
          <a:xfrm>
            <a:off x="781878" y="1033670"/>
            <a:ext cx="756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60ECCF-CB07-42EE-9041-8D956F21F5AE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B083E-C900-4B00-9C19-FA65B2A63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456570" y="1566070"/>
            <a:ext cx="7140409" cy="474718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C4CC423F-DAEE-4791-994D-92F1A5B6B779}"/>
              </a:ext>
            </a:extLst>
          </p:cNvPr>
          <p:cNvSpPr/>
          <p:nvPr/>
        </p:nvSpPr>
        <p:spPr>
          <a:xfrm>
            <a:off x="8203096" y="1566070"/>
            <a:ext cx="3763617" cy="2383078"/>
          </a:xfrm>
          <a:prstGeom prst="wedgeRoundRectCallout">
            <a:avLst>
              <a:gd name="adj1" fmla="val -19777"/>
              <a:gd name="adj2" fmla="val 713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 xét sự thay đổi nhiệt độ trung bình năm của không khí giữa các địa điểm. Giải thích nguyên nhân của sự thay đổi đó.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059C24-D041-47C0-AE5C-9D945909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28" y="3949148"/>
            <a:ext cx="2939130" cy="23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5C9A92-60D4-4159-8099-776EB10ED69E}"/>
              </a:ext>
            </a:extLst>
          </p:cNvPr>
          <p:cNvSpPr txBox="1"/>
          <p:nvPr/>
        </p:nvSpPr>
        <p:spPr>
          <a:xfrm>
            <a:off x="583095" y="1008692"/>
            <a:ext cx="8613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4AB5A5-6330-4506-BFE3-81403125EE50}"/>
              </a:ext>
            </a:extLst>
          </p:cNvPr>
          <p:cNvSpPr txBox="1"/>
          <p:nvPr/>
        </p:nvSpPr>
        <p:spPr>
          <a:xfrm>
            <a:off x="390309" y="267326"/>
            <a:ext cx="536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711A3E-A8AE-4D4F-B617-FE95614A8257}"/>
              </a:ext>
            </a:extLst>
          </p:cNvPr>
          <p:cNvSpPr txBox="1"/>
          <p:nvPr/>
        </p:nvSpPr>
        <p:spPr>
          <a:xfrm>
            <a:off x="1119810" y="2051685"/>
            <a:ext cx="966746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quanh năm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AABBEC-4237-4146-B3AB-DD86F5A2AA7F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3E0C7D-2232-4D4C-8D07-174439813FCD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02D701-2E4F-42EB-A511-238C6284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1616765"/>
            <a:ext cx="3975100" cy="470452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013DF7C2-CD5A-4B58-A2D5-5D72B2B84EFE}"/>
              </a:ext>
            </a:extLst>
          </p:cNvPr>
          <p:cNvSpPr/>
          <p:nvPr/>
        </p:nvSpPr>
        <p:spPr>
          <a:xfrm>
            <a:off x="675861" y="1828799"/>
            <a:ext cx="4691270" cy="2517913"/>
          </a:xfrm>
          <a:prstGeom prst="wedgeEllipseCallout">
            <a:avLst>
              <a:gd name="adj1" fmla="val 45833"/>
              <a:gd name="adj2" fmla="val 3934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giá trị độ ẩm không khí hiển thị trên hình 4. Còn bao nhiêu % nữa thì độ ẩm không khí sẽ đạt mức bão hoà?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BBAD2D-10DE-4866-BAAD-5C4949A0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3363223"/>
            <a:ext cx="1786559" cy="2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746704-2BF5-4FFD-8B02-3B688078F11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A5A9AF-FA1E-406D-8870-9214DAB325F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43BA32-35B7-4627-9252-CC2D9B6B4A37}"/>
              </a:ext>
            </a:extLst>
          </p:cNvPr>
          <p:cNvSpPr txBox="1"/>
          <p:nvPr/>
        </p:nvSpPr>
        <p:spPr>
          <a:xfrm>
            <a:off x="1484242" y="2014609"/>
            <a:ext cx="9515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khí có hơi nước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Hơi nước trong không khí tạo ra độ ẩm của không khí.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Dụng cụ để đo độ ẩm của </a:t>
            </a: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KHÍ 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là ẩm kế 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không khí càng cao thì khả năng chứa hơi nước của không khí càng lớn.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DB6043-6097-4963-9974-305A5629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" y="142460"/>
            <a:ext cx="11765085" cy="6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2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</Words>
  <Application>Microsoft Office PowerPoint</Application>
  <PresentationFormat>Widescreen</PresentationFormat>
  <Paragraphs>91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An Hoà</dc:creator>
  <cp:lastModifiedBy>DELL</cp:lastModifiedBy>
  <cp:revision>7</cp:revision>
  <dcterms:created xsi:type="dcterms:W3CDTF">2021-08-18T04:09:42Z</dcterms:created>
  <dcterms:modified xsi:type="dcterms:W3CDTF">2023-08-08T15:36:33Z</dcterms:modified>
</cp:coreProperties>
</file>