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19"/>
  </p:notesMasterIdLst>
  <p:sldIdLst>
    <p:sldId id="258" r:id="rId4"/>
    <p:sldId id="261" r:id="rId5"/>
    <p:sldId id="290" r:id="rId6"/>
    <p:sldId id="291" r:id="rId7"/>
    <p:sldId id="292" r:id="rId8"/>
    <p:sldId id="271" r:id="rId9"/>
    <p:sldId id="293" r:id="rId10"/>
    <p:sldId id="294" r:id="rId11"/>
    <p:sldId id="295" r:id="rId12"/>
    <p:sldId id="274" r:id="rId13"/>
    <p:sldId id="275" r:id="rId14"/>
    <p:sldId id="277" r:id="rId15"/>
    <p:sldId id="285" r:id="rId16"/>
    <p:sldId id="287"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78" d="100"/>
          <a:sy n="78" d="100"/>
        </p:scale>
        <p:origin x="926"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4/10/2025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2025/4/10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24: RỪNG NHIỆT ĐỚI</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a:solidFill>
                  <a:srgbClr val="FF0000"/>
                </a:solidFill>
                <a:latin typeface="Times New Roman"/>
                <a:ea typeface="Calibri"/>
                <a:cs typeface="Times New Roman"/>
              </a:rPr>
              <a:t>Bài tập 1. Lựa chọn đáp án đúng</a:t>
            </a:r>
            <a:endParaRPr lang="en-US" sz="2800" b="1">
              <a:solidFill>
                <a:schemeClr val="bg1"/>
              </a:solidFill>
              <a:effectLst/>
              <a:latin typeface="Calibri"/>
              <a:ea typeface="Calibri"/>
              <a:cs typeface="Times New Roman"/>
            </a:endParaRPr>
          </a:p>
        </p:txBody>
      </p:sp>
      <p:sp>
        <p:nvSpPr>
          <p:cNvPr id="98" name="Rectangle 97"/>
          <p:cNvSpPr/>
          <p:nvPr/>
        </p:nvSpPr>
        <p:spPr>
          <a:xfrm>
            <a:off x="389195" y="2262696"/>
            <a:ext cx="2838125" cy="830997"/>
          </a:xfrm>
          <a:prstGeom prst="rect">
            <a:avLst/>
          </a:prstGeom>
        </p:spPr>
        <p:txBody>
          <a:bodyPr wrap="square">
            <a:spAutoFit/>
          </a:bodyPr>
          <a:lstStyle/>
          <a:p>
            <a:pPr indent="457200" algn="just">
              <a:spcAft>
                <a:spcPts val="0"/>
              </a:spcAft>
            </a:pPr>
            <a:r>
              <a:rPr lang="en-US" sz="2400" b="1">
                <a:solidFill>
                  <a:schemeClr val="bg1"/>
                </a:solidFill>
                <a:latin typeface="Times New Roman"/>
                <a:ea typeface="Calibri"/>
                <a:cs typeface="Times New Roman"/>
              </a:rPr>
              <a:t>a. Đáp án A</a:t>
            </a:r>
            <a:endParaRPr lang="en-US" sz="2400" b="1">
              <a:solidFill>
                <a:schemeClr val="bg1"/>
              </a:solidFill>
              <a:latin typeface="Calibri"/>
              <a:ea typeface="Calibri"/>
              <a:cs typeface="Times New Roman"/>
            </a:endParaRPr>
          </a:p>
          <a:p>
            <a:pPr indent="457200" algn="just">
              <a:spcAft>
                <a:spcPts val="0"/>
              </a:spcAft>
            </a:pPr>
            <a:r>
              <a:rPr lang="en-US" sz="2400" b="1">
                <a:solidFill>
                  <a:schemeClr val="bg1"/>
                </a:solidFill>
                <a:latin typeface="Times New Roman"/>
                <a:ea typeface="Calibri"/>
                <a:cs typeface="Times New Roman"/>
              </a:rPr>
              <a:t>b. Đáp án C</a:t>
            </a:r>
            <a:endParaRPr lang="en-US" sz="2400" b="1">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225" y="1464227"/>
            <a:ext cx="8159313" cy="50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1" end="1"/>
                                            </p:txEl>
                                          </p:spTgt>
                                        </p:tgtEl>
                                        <p:attrNameLst>
                                          <p:attrName>style.visibility</p:attrName>
                                        </p:attrNameLst>
                                      </p:cBhvr>
                                      <p:to>
                                        <p:strVal val="visible"/>
                                      </p:to>
                                    </p:set>
                                    <p:animEffect transition="in" filter="circle(in)">
                                      <p:cBhvr>
                                        <p:cTn id="20" dur="20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2. </a:t>
            </a: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682" y="1213885"/>
            <a:ext cx="4949980" cy="52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4162" y="1665084"/>
            <a:ext cx="3659360" cy="517065"/>
          </a:xfrm>
          <a:prstGeom prst="rect">
            <a:avLst/>
          </a:prstGeom>
        </p:spPr>
        <p:txBody>
          <a:bodyPr wrap="square">
            <a:spAutoFit/>
          </a:bodyPr>
          <a:lstStyle/>
          <a:p>
            <a:pPr indent="457200" algn="just">
              <a:lnSpc>
                <a:spcPct val="115000"/>
              </a:lnSpc>
              <a:spcAft>
                <a:spcPts val="0"/>
              </a:spcAft>
            </a:pPr>
            <a:r>
              <a:rPr lang="en-US" sz="2400" b="1">
                <a:solidFill>
                  <a:schemeClr val="bg1"/>
                </a:solidFill>
                <a:latin typeface="Times New Roman"/>
                <a:ea typeface="Calibri"/>
                <a:cs typeface="Times New Roman"/>
              </a:rPr>
              <a:t>4. Tầng cây vượt tán.</a:t>
            </a:r>
            <a:endParaRPr lang="en-US" sz="2400" b="1">
              <a:solidFill>
                <a:schemeClr val="bg1"/>
              </a:solidFill>
              <a:effectLst/>
              <a:latin typeface="Calibri"/>
              <a:ea typeface="Calibri"/>
              <a:cs typeface="Times New Roman"/>
            </a:endParaRPr>
          </a:p>
        </p:txBody>
      </p:sp>
      <p:sp>
        <p:nvSpPr>
          <p:cNvPr id="4" name="Rectangle 3"/>
          <p:cNvSpPr/>
          <p:nvPr/>
        </p:nvSpPr>
        <p:spPr>
          <a:xfrm>
            <a:off x="8088716" y="5693628"/>
            <a:ext cx="3838743" cy="490199"/>
          </a:xfrm>
          <a:prstGeom prst="rect">
            <a:avLst/>
          </a:prstGeom>
        </p:spPr>
        <p:txBody>
          <a:bodyPr wrap="none">
            <a:spAutoFit/>
          </a:bodyPr>
          <a:lstStyle/>
          <a:p>
            <a:pPr lvl="0" algn="just">
              <a:lnSpc>
                <a:spcPct val="115000"/>
              </a:lnSpc>
            </a:pPr>
            <a:r>
              <a:rPr lang="en-US" sz="2400" b="1">
                <a:solidFill>
                  <a:schemeClr val="bg1"/>
                </a:solidFill>
                <a:latin typeface="Times New Roman"/>
                <a:ea typeface="Calibri"/>
                <a:cs typeface="Times New Roman"/>
              </a:rPr>
              <a:t>1. Tầng cỏ quyết và cây bụi.</a:t>
            </a:r>
            <a:endParaRPr lang="en-US" sz="2400" b="1">
              <a:solidFill>
                <a:schemeClr val="bg1"/>
              </a:solidFill>
              <a:latin typeface="Calibri"/>
              <a:ea typeface="Calibri"/>
              <a:cs typeface="Times New Roman"/>
            </a:endParaRPr>
          </a:p>
        </p:txBody>
      </p:sp>
      <p:sp>
        <p:nvSpPr>
          <p:cNvPr id="5" name="Rectangle 4"/>
          <p:cNvSpPr/>
          <p:nvPr/>
        </p:nvSpPr>
        <p:spPr>
          <a:xfrm>
            <a:off x="7701180" y="4541722"/>
            <a:ext cx="4104842"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2. Tầng cây gỗ trung bình.</a:t>
            </a:r>
            <a:endParaRPr lang="en-US" sz="2400" b="1">
              <a:solidFill>
                <a:schemeClr val="bg1"/>
              </a:solidFill>
              <a:latin typeface="Calibri"/>
              <a:ea typeface="Calibri"/>
              <a:cs typeface="Times New Roman"/>
            </a:endParaRPr>
          </a:p>
        </p:txBody>
      </p:sp>
      <p:sp>
        <p:nvSpPr>
          <p:cNvPr id="6" name="Rectangle 5"/>
          <p:cNvSpPr/>
          <p:nvPr/>
        </p:nvSpPr>
        <p:spPr>
          <a:xfrm>
            <a:off x="7613524" y="2892839"/>
            <a:ext cx="3136628"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3. Tầng cây gỗ cao.</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352809" cy="3985706"/>
          </a:xfrm>
          <a:prstGeom prst="rect">
            <a:avLst/>
          </a:prstGeom>
        </p:spPr>
        <p:txBody>
          <a:bodyPr wrap="square">
            <a:spAutoFit/>
          </a:bodyPr>
          <a:lstStyle/>
          <a:p>
            <a:pPr indent="457200" algn="just">
              <a:lnSpc>
                <a:spcPct val="115000"/>
              </a:lnSpc>
              <a:spcAft>
                <a:spcPts val="0"/>
              </a:spcAft>
            </a:pPr>
            <a:r>
              <a:rPr lang="en-US" sz="4400" b="1" dirty="0">
                <a:solidFill>
                  <a:schemeClr val="bg1"/>
                </a:solidFill>
                <a:latin typeface="Times New Roman"/>
                <a:ea typeface="Calibri"/>
                <a:cs typeface="Times New Roman"/>
              </a:rPr>
              <a:t>1. </a:t>
            </a:r>
            <a:r>
              <a:rPr lang="en-US" sz="4400" b="1" dirty="0" err="1">
                <a:solidFill>
                  <a:schemeClr val="bg1"/>
                </a:solidFill>
                <a:latin typeface="Times New Roman"/>
                <a:ea typeface="Calibri"/>
                <a:cs typeface="Times New Roman"/>
              </a:rPr>
              <a:t>Hãy</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giải</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thích</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vì</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sao</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rừng</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nhiệt</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đới</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có</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nhiều</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tầng</a:t>
            </a:r>
            <a:r>
              <a:rPr lang="en-US" sz="4400" b="1" dirty="0">
                <a:solidFill>
                  <a:schemeClr val="bg1"/>
                </a:solidFill>
                <a:latin typeface="Times New Roman"/>
                <a:ea typeface="Calibri"/>
                <a:cs typeface="Times New Roman"/>
              </a:rPr>
              <a:t>.</a:t>
            </a:r>
            <a:endParaRPr lang="en-US" sz="3600" dirty="0">
              <a:solidFill>
                <a:schemeClr val="bg1"/>
              </a:solidFill>
              <a:latin typeface="Calibri"/>
              <a:ea typeface="Calibri"/>
              <a:cs typeface="Times New Roman"/>
            </a:endParaRPr>
          </a:p>
          <a:p>
            <a:pPr indent="457200" algn="just">
              <a:lnSpc>
                <a:spcPct val="115000"/>
              </a:lnSpc>
              <a:spcAft>
                <a:spcPts val="0"/>
              </a:spcAft>
            </a:pPr>
            <a:r>
              <a:rPr lang="en-US" sz="4400" b="1" dirty="0">
                <a:solidFill>
                  <a:schemeClr val="bg1"/>
                </a:solidFill>
                <a:latin typeface="Times New Roman"/>
                <a:ea typeface="Calibri"/>
                <a:cs typeface="Times New Roman"/>
              </a:rPr>
              <a:t>2. Ở </a:t>
            </a:r>
            <a:r>
              <a:rPr lang="en-US" sz="4400" b="1" dirty="0" err="1">
                <a:solidFill>
                  <a:schemeClr val="bg1"/>
                </a:solidFill>
                <a:latin typeface="Times New Roman"/>
                <a:ea typeface="Calibri"/>
                <a:cs typeface="Times New Roman"/>
              </a:rPr>
              <a:t>Việt</a:t>
            </a:r>
            <a:r>
              <a:rPr lang="en-US" sz="4400" b="1" dirty="0">
                <a:solidFill>
                  <a:schemeClr val="bg1"/>
                </a:solidFill>
                <a:latin typeface="Times New Roman"/>
                <a:ea typeface="Calibri"/>
                <a:cs typeface="Times New Roman"/>
              </a:rPr>
              <a:t> Nam, </a:t>
            </a:r>
            <a:r>
              <a:rPr lang="en-US" sz="4400" b="1" dirty="0" err="1">
                <a:solidFill>
                  <a:schemeClr val="bg1"/>
                </a:solidFill>
                <a:latin typeface="Times New Roman"/>
                <a:ea typeface="Calibri"/>
                <a:cs typeface="Times New Roman"/>
              </a:rPr>
              <a:t>kiều</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rừng</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nhiệt</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đới</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nào</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chiếm</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ưu</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thế</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Em</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hăy</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tìm</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hiểu</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về</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kiều</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rừng</a:t>
            </a:r>
            <a:r>
              <a:rPr lang="en-US" sz="4400" b="1" dirty="0">
                <a:solidFill>
                  <a:schemeClr val="bg1"/>
                </a:solidFill>
                <a:latin typeface="Times New Roman"/>
                <a:ea typeface="Calibri"/>
                <a:cs typeface="Times New Roman"/>
              </a:rPr>
              <a:t> </a:t>
            </a:r>
            <a:r>
              <a:rPr lang="en-US" sz="4400" b="1" dirty="0" err="1">
                <a:solidFill>
                  <a:schemeClr val="bg1"/>
                </a:solidFill>
                <a:latin typeface="Times New Roman"/>
                <a:ea typeface="Calibri"/>
                <a:cs typeface="Times New Roman"/>
              </a:rPr>
              <a:t>đổ</a:t>
            </a:r>
            <a:r>
              <a:rPr lang="en-US" sz="4400" b="1" dirty="0">
                <a:solidFill>
                  <a:schemeClr val="bg1"/>
                </a:solidFill>
                <a:latin typeface="Times New Roman"/>
                <a:ea typeface="Calibri"/>
                <a:cs typeface="Times New Roman"/>
              </a:rPr>
              <a:t>.</a:t>
            </a:r>
            <a:endParaRPr lang="en-US" sz="3600"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1061940"/>
            <a:ext cx="11352809" cy="622799"/>
          </a:xfrm>
          <a:prstGeom prst="rect">
            <a:avLst/>
          </a:prstGeom>
        </p:spPr>
        <p:txBody>
          <a:bodyPr wrap="square">
            <a:spAutoFit/>
          </a:bodyPr>
          <a:lstStyle/>
          <a:p>
            <a:pPr lvl="0" indent="457200" algn="ctr">
              <a:lnSpc>
                <a:spcPct val="115000"/>
              </a:lnSpc>
            </a:pPr>
            <a:r>
              <a:rPr lang="en-US" sz="3200" b="1">
                <a:solidFill>
                  <a:srgbClr val="0070C0"/>
                </a:solidFill>
                <a:latin typeface="Times New Roman"/>
                <a:ea typeface="Calibri"/>
                <a:cs typeface="Times New Roman"/>
              </a:rPr>
              <a:t>1. Hãy giải thích vì sao rừng nhiệt đới có nhiều tầng.</a:t>
            </a:r>
            <a:endParaRPr lang="en-US" sz="3200">
              <a:solidFill>
                <a:srgbClr val="0070C0"/>
              </a:solidFill>
              <a:latin typeface="Calibri"/>
              <a:ea typeface="Calibri"/>
              <a:cs typeface="Times New Roman"/>
            </a:endParaRPr>
          </a:p>
        </p:txBody>
      </p:sp>
      <p:sp>
        <p:nvSpPr>
          <p:cNvPr id="2" name="Rectangle 1"/>
          <p:cNvSpPr/>
          <p:nvPr/>
        </p:nvSpPr>
        <p:spPr>
          <a:xfrm>
            <a:off x="389194" y="1680633"/>
            <a:ext cx="11352809" cy="4025076"/>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Rừng nhiệt đới có nhiều tầng vì</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Môi trường xích đạo ẩm có nhiệt ẩm dồi dào, lượng mưa lớn tạo điều kiện cho rừng rậm xanh quanh năm phát triển phong phú và đa dạng, nhiều chủng loại.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Mỗi loại cây thích hợp với điều kiện ánh sáng, nhiệt độ và độ ẩm khác nhau đã tạo nên sự phân tầng tương ứng với điều kiện khí hậu.</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Sự phân tầng thực vật còn phụ thuộc vào ánh sáng, độ ẩm,… để phù hợp với điều kiện sống và phát triển của cây.</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878306"/>
            <a:ext cx="11352809" cy="1224951"/>
          </a:xfrm>
          <a:prstGeom prst="rect">
            <a:avLst/>
          </a:prstGeom>
        </p:spPr>
        <p:txBody>
          <a:bodyPr wrap="square">
            <a:spAutoFit/>
          </a:bodyPr>
          <a:lstStyle/>
          <a:p>
            <a:pPr lvl="0" indent="457200" algn="just">
              <a:lnSpc>
                <a:spcPct val="115000"/>
              </a:lnSpc>
            </a:pPr>
            <a:r>
              <a:rPr lang="en-US" sz="3200" b="1">
                <a:solidFill>
                  <a:srgbClr val="0070C0"/>
                </a:solidFill>
                <a:latin typeface="Times New Roman"/>
                <a:ea typeface="Calibri"/>
                <a:cs typeface="Times New Roman"/>
              </a:rPr>
              <a:t>2. Ở Việt Nam, kiều rừng nhiệt đới nào chiếm ưu thế? Em hăy tìm hiểu về kiều rừng đổ.</a:t>
            </a:r>
            <a:endParaRPr lang="en-US" sz="3200">
              <a:solidFill>
                <a:srgbClr val="0070C0"/>
              </a:solidFill>
              <a:latin typeface="Calibri"/>
              <a:ea typeface="Calibri"/>
              <a:cs typeface="Times New Roman"/>
            </a:endParaRPr>
          </a:p>
        </p:txBody>
      </p:sp>
      <p:sp>
        <p:nvSpPr>
          <p:cNvPr id="9" name="Rectangle 8"/>
          <p:cNvSpPr/>
          <p:nvPr/>
        </p:nvSpPr>
        <p:spPr>
          <a:xfrm>
            <a:off x="478253" y="2139955"/>
            <a:ext cx="11313940" cy="4520597"/>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 Ở Việt Nam, kiểu rừng nhiệt đới gió mùa chiếm ưu thế.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Một số đặc điểm tiêu biểu của rừng nhiệt đới gió mùa</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Thành phần loài: 330 loài cây, tầng giữa 2460 loài và tầng dưới là 320 loài.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Có nhiều hệ sinh thái khác nhau</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 Rừng rậm xanh quanh năm.</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 Đồng cỏ cao nhiệt đới.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 Rừng ngập mặn.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Phân bố đang dạng ở nhiều kiểu địa hình, môi trường khác nhau.</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965" y="1235876"/>
            <a:ext cx="9541566" cy="534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32509" y="639819"/>
            <a:ext cx="822183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dirty="0">
                  <a:solidFill>
                    <a:prstClr val="white"/>
                  </a:solidFill>
                  <a:latin typeface="汉仪喵魂体W" panose="00020600040101010101" pitchFamily="18" charset="-122"/>
                  <a:ea typeface="汉仪喵魂体W" panose="00020600040101010101" pitchFamily="18" charset="-122"/>
                </a:rPr>
                <a:t>1. </a:t>
              </a:r>
              <a:r>
                <a:rPr lang="en-US" altLang="zh-CN" sz="3200" dirty="0" err="1">
                  <a:solidFill>
                    <a:prstClr val="white"/>
                  </a:solidFill>
                  <a:latin typeface="汉仪喵魂体W" panose="00020600040101010101" pitchFamily="18" charset="-122"/>
                  <a:ea typeface="汉仪喵魂体W" panose="00020600040101010101" pitchFamily="18" charset="-122"/>
                </a:rPr>
                <a:t>Đặc</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điểm</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rừng</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nhiệt</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32509" y="2522290"/>
            <a:ext cx="7885216" cy="2357568"/>
          </a:xfrm>
          <a:prstGeom prst="rect">
            <a:avLst/>
          </a:prstGeom>
          <a:noFill/>
        </p:spPr>
        <p:txBody>
          <a:bodyPr wrap="square" rtlCol="0">
            <a:spAutoFit/>
          </a:bodyPr>
          <a:lstStyle/>
          <a:p>
            <a:pPr algn="just" fontAlgn="base">
              <a:lnSpc>
                <a:spcPct val="115000"/>
              </a:lnSpc>
            </a:pPr>
            <a:r>
              <a:rPr lang="en-US" sz="3200" b="1" dirty="0">
                <a:solidFill>
                  <a:schemeClr val="bg1"/>
                </a:solidFill>
                <a:latin typeface="Times New Roman"/>
                <a:ea typeface="Calibri"/>
                <a:cs typeface="Times New Roman"/>
              </a:rPr>
              <a:t>1. </a:t>
            </a:r>
            <a:r>
              <a:rPr lang="en-US" sz="3200" b="1" dirty="0" err="1">
                <a:solidFill>
                  <a:schemeClr val="bg1"/>
                </a:solidFill>
                <a:latin typeface="Times New Roman"/>
                <a:ea typeface="Calibri"/>
                <a:cs typeface="Times New Roman"/>
              </a:rPr>
              <a:t>Điều</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kiện</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khí</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hậu</a:t>
            </a:r>
            <a:r>
              <a:rPr lang="en-US" sz="3200" b="1" dirty="0">
                <a:solidFill>
                  <a:schemeClr val="bg1"/>
                </a:solidFill>
                <a:latin typeface="Times New Roman"/>
                <a:ea typeface="Calibri"/>
                <a:cs typeface="Times New Roman"/>
              </a:rPr>
              <a:t> ở </a:t>
            </a:r>
            <a:r>
              <a:rPr lang="en-US" sz="3200" b="1" dirty="0" err="1">
                <a:solidFill>
                  <a:schemeClr val="bg1"/>
                </a:solidFill>
                <a:latin typeface="Times New Roman"/>
                <a:ea typeface="Calibri"/>
                <a:cs typeface="Times New Roman"/>
              </a:rPr>
              <a:t>vùng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nhiệt</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đới</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như</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thế</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nào</a:t>
            </a:r>
            <a:r>
              <a:rPr lang="en-US" sz="3200" b="1" dirty="0">
                <a:solidFill>
                  <a:schemeClr val="bg1"/>
                </a:solidFill>
                <a:latin typeface="Times New Roman"/>
                <a:ea typeface="Calibri"/>
                <a:cs typeface="Times New Roman"/>
              </a:rPr>
              <a:t>?</a:t>
            </a:r>
            <a:endParaRPr lang="en-US" sz="2400" dirty="0">
              <a:solidFill>
                <a:schemeClr val="bg1"/>
              </a:solidFill>
              <a:latin typeface="Calibri"/>
              <a:ea typeface="Calibri"/>
              <a:cs typeface="Times New Roman"/>
            </a:endParaRPr>
          </a:p>
          <a:p>
            <a:pPr algn="just" fontAlgn="base">
              <a:lnSpc>
                <a:spcPct val="115000"/>
              </a:lnSpc>
            </a:pPr>
            <a:r>
              <a:rPr lang="en-US" sz="3200" b="1" dirty="0">
                <a:solidFill>
                  <a:schemeClr val="bg1"/>
                </a:solidFill>
                <a:latin typeface="Times New Roman"/>
                <a:ea typeface="Calibri"/>
                <a:cs typeface="Times New Roman"/>
              </a:rPr>
              <a:t>2. </a:t>
            </a:r>
            <a:r>
              <a:rPr lang="en-US" sz="3200" b="1" dirty="0" err="1">
                <a:solidFill>
                  <a:schemeClr val="bg1"/>
                </a:solidFill>
                <a:latin typeface="Times New Roman"/>
                <a:ea typeface="Calibri"/>
                <a:cs typeface="Times New Roman"/>
              </a:rPr>
              <a:t>Có</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những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kiểu</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rừng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chính</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nào</a:t>
            </a:r>
            <a:r>
              <a:rPr lang="en-US" sz="3200" b="1" dirty="0">
                <a:solidFill>
                  <a:schemeClr val="bg1"/>
                </a:solidFill>
                <a:latin typeface="Times New Roman"/>
                <a:ea typeface="Calibri"/>
                <a:cs typeface="Times New Roman"/>
              </a:rPr>
              <a:t> ở </a:t>
            </a:r>
            <a:r>
              <a:rPr lang="en-US" sz="3200" b="1" dirty="0" err="1">
                <a:solidFill>
                  <a:schemeClr val="bg1"/>
                </a:solidFill>
                <a:latin typeface="Times New Roman"/>
                <a:ea typeface="Calibri"/>
                <a:cs typeface="Times New Roman"/>
              </a:rPr>
              <a:t>vùng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nhiệt</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đới</a:t>
            </a:r>
            <a:r>
              <a:rPr lang="en-US" sz="3200" b="1" dirty="0">
                <a:solidFill>
                  <a:schemeClr val="bg1"/>
                </a:solidFill>
                <a:latin typeface="Times New Roman"/>
                <a:ea typeface="Calibri"/>
                <a:cs typeface="Times New Roman"/>
              </a:rPr>
              <a:t>?</a:t>
            </a:r>
            <a:endParaRPr lang="en-US" sz="2400" dirty="0">
              <a:solidFill>
                <a:schemeClr val="bg1"/>
              </a:solidFill>
              <a:latin typeface="Calibri"/>
              <a:ea typeface="Calibri"/>
              <a:cs typeface="Times New Roman"/>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0579" y="1394759"/>
            <a:ext cx="6356227" cy="1224951"/>
          </a:xfrm>
          <a:prstGeom prst="rect">
            <a:avLst/>
          </a:prstGeom>
        </p:spPr>
        <p:txBody>
          <a:bodyPr wrap="none">
            <a:spAutoFit/>
          </a:bodyPr>
          <a:lstStyle/>
          <a:p>
            <a:pPr algn="ctr" fontAlgn="base">
              <a:lnSpc>
                <a:spcPct val="115000"/>
              </a:lnSpc>
            </a:pPr>
            <a:r>
              <a:rPr lang="en-US" sz="3200" b="1" dirty="0" err="1">
                <a:solidFill>
                  <a:schemeClr val="bg1"/>
                </a:solidFill>
                <a:latin typeface="Times New Roman"/>
                <a:ea typeface="Calibri"/>
                <a:cs typeface="Times New Roman"/>
              </a:rPr>
              <a:t>Nhiệm</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vụ</a:t>
            </a:r>
            <a:r>
              <a:rPr lang="en-US" sz="3200" b="1" dirty="0">
                <a:solidFill>
                  <a:schemeClr val="bg1"/>
                </a:solidFill>
                <a:latin typeface="Times New Roman"/>
                <a:ea typeface="Calibri"/>
                <a:cs typeface="Times New Roman"/>
              </a:rPr>
              <a:t> 1: </a:t>
            </a:r>
          </a:p>
          <a:p>
            <a:pPr algn="ctr" fontAlgn="base">
              <a:lnSpc>
                <a:spcPct val="115000"/>
              </a:lnSpc>
            </a:pPr>
            <a:r>
              <a:rPr lang="en-US" sz="3200" b="1" dirty="0" err="1">
                <a:solidFill>
                  <a:schemeClr val="bg1"/>
                </a:solidFill>
                <a:latin typeface="Times New Roman"/>
                <a:ea typeface="Calibri"/>
                <a:cs typeface="Times New Roman"/>
              </a:rPr>
              <a:t>Đặc</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điểm</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chung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của</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rừng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nhiệt</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đới</a:t>
            </a:r>
            <a:endParaRPr lang="en-US" sz="3200" dirty="0">
              <a:solidFill>
                <a:schemeClr val="bg1"/>
              </a:solidFill>
              <a:latin typeface="Calibri"/>
              <a:ea typeface="Calibri"/>
              <a:cs typeface="Times New Roman"/>
            </a:endParaRPr>
          </a:p>
        </p:txBody>
      </p:sp>
    </p:spTree>
    <p:extLst>
      <p:ext uri="{BB962C8B-B14F-4D97-AF65-F5344CB8AC3E}">
        <p14:creationId xmlns:p14="http://schemas.microsoft.com/office/powerpoint/2010/main" val="267094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283066" y="901257"/>
            <a:ext cx="8003970" cy="1083374"/>
          </a:xfrm>
          <a:prstGeom prst="rect">
            <a:avLst/>
          </a:prstGeom>
        </p:spPr>
        <p:txBody>
          <a:bodyPr wrap="square">
            <a:spAutoFit/>
          </a:bodyPr>
          <a:lstStyle/>
          <a:p>
            <a:pPr algn="ctr" fontAlgn="base">
              <a:lnSpc>
                <a:spcPct val="115000"/>
              </a:lnSpc>
              <a:spcAft>
                <a:spcPts val="0"/>
              </a:spcAft>
            </a:pPr>
            <a:r>
              <a:rPr lang="en-US" sz="2800" b="1" dirty="0" err="1">
                <a:solidFill>
                  <a:schemeClr val="bg1"/>
                </a:solidFill>
                <a:latin typeface="Times New Roman"/>
                <a:ea typeface="Calibri"/>
                <a:cs typeface="Times New Roman"/>
              </a:rPr>
              <a:t>Nhiệm</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vụ</a:t>
            </a:r>
            <a:r>
              <a:rPr lang="en-US" sz="2800" b="1" dirty="0">
                <a:solidFill>
                  <a:schemeClr val="bg1"/>
                </a:solidFill>
                <a:latin typeface="Times New Roman"/>
                <a:ea typeface="Calibri"/>
                <a:cs typeface="Times New Roman"/>
              </a:rPr>
              <a:t> 2: </a:t>
            </a:r>
          </a:p>
          <a:p>
            <a:pPr algn="ctr" fontAlgn="base">
              <a:lnSpc>
                <a:spcPct val="115000"/>
              </a:lnSpc>
              <a:spcAft>
                <a:spcPts val="0"/>
              </a:spcAft>
            </a:pPr>
            <a:r>
              <a:rPr lang="en-US" sz="2800" b="1" dirty="0" err="1">
                <a:solidFill>
                  <a:schemeClr val="bg1"/>
                </a:solidFill>
                <a:latin typeface="Times New Roman"/>
                <a:ea typeface="Calibri"/>
                <a:cs typeface="Times New Roman"/>
              </a:rPr>
              <a:t>Kiểu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rừng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mưa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nhiệt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đới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rừng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nhiệt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đới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gió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mùa</a:t>
            </a:r>
            <a:endParaRPr lang="en-US" sz="2800" dirty="0">
              <a:solidFill>
                <a:schemeClr val="bg1"/>
              </a:solidFill>
              <a:effectLst/>
              <a:latin typeface="Calibri"/>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3340467422"/>
              </p:ext>
            </p:extLst>
          </p:nvPr>
        </p:nvGraphicFramePr>
        <p:xfrm>
          <a:off x="794030" y="2548453"/>
          <a:ext cx="7231747" cy="3785616"/>
        </p:xfrm>
        <a:graphic>
          <a:graphicData uri="http://schemas.openxmlformats.org/drawingml/2006/table">
            <a:tbl>
              <a:tblPr firstRow="1" firstCol="1" bandRow="1"/>
              <a:tblGrid>
                <a:gridCol w="3615175">
                  <a:extLst>
                    <a:ext uri="{9D8B030D-6E8A-4147-A177-3AD203B41FA5}">
                      <a16:colId xmlns:a16="http://schemas.microsoft.com/office/drawing/2014/main" val="20000"/>
                    </a:ext>
                  </a:extLst>
                </a:gridCol>
                <a:gridCol w="3616572">
                  <a:extLst>
                    <a:ext uri="{9D8B030D-6E8A-4147-A177-3AD203B41FA5}">
                      <a16:colId xmlns:a16="http://schemas.microsoft.com/office/drawing/2014/main" val="20001"/>
                    </a:ext>
                  </a:extLst>
                </a:gridCol>
              </a:tblGrid>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Rừng  nhiệt đới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Phân bố</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Nhiệt độ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Lượng mưa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Sự khác nhau  của rừng mưa nhiệt đới và rừng nhiệt đới gió mùa:</a:t>
                      </a:r>
                    </a:p>
                    <a:p>
                      <a:pPr algn="ctr" fontAlgn="base">
                        <a:lnSpc>
                          <a:spcPct val="115000"/>
                        </a:lnSpc>
                        <a:spcAft>
                          <a:spcPts val="0"/>
                        </a:spcAft>
                      </a:pP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4" name="Rectangle 3"/>
          <p:cNvSpPr>
            <a:spLocks noChangeArrowheads="1"/>
          </p:cNvSpPr>
          <p:nvPr/>
        </p:nvSpPr>
        <p:spPr bwMode="auto">
          <a:xfrm>
            <a:off x="544324" y="1942108"/>
            <a:ext cx="74814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nl-NL" sz="2800" b="1" dirty="0">
                <a:solidFill>
                  <a:schemeClr val="bg1"/>
                </a:solidFill>
                <a:latin typeface="Times New Roman" pitchFamily="18" charset="0"/>
                <a:ea typeface="Calibri" pitchFamily="34" charset="0"/>
                <a:cs typeface="Times New Roman" pitchFamily="18" charset="0"/>
              </a:rPr>
              <a:t>T</a:t>
            </a:r>
            <a:r>
              <a:rPr kumimoji="0" lang="nl-NL" sz="2800" b="1" i="0" u="none" strike="noStrike" cap="none" normalizeH="0" baseline="0" dirty="0">
                <a:ln>
                  <a:noFill/>
                </a:ln>
                <a:solidFill>
                  <a:schemeClr val="bg1"/>
                </a:solidFill>
                <a:effectLst/>
                <a:latin typeface="Times New Roman" pitchFamily="18" charset="0"/>
                <a:ea typeface="Calibri" pitchFamily="34" charset="0"/>
                <a:cs typeface="Times New Roman" pitchFamily="18" charset="0"/>
              </a:rPr>
              <a:t>hảo luận nhóm 5’ và hoàn thành bảng sau:</a:t>
            </a:r>
            <a:endParaRPr kumimoji="0" lang="nl-NL" sz="2800" b="1" i="0" u="none" strike="noStrike" cap="none" normalizeH="0" baseline="0" dirty="0">
              <a:ln>
                <a:noFill/>
              </a:ln>
              <a:solidFill>
                <a:schemeClr val="bg1"/>
              </a:soli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30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3698025250"/>
              </p:ext>
            </p:extLst>
          </p:nvPr>
        </p:nvGraphicFramePr>
        <p:xfrm>
          <a:off x="283066" y="589660"/>
          <a:ext cx="8124663" cy="5416050"/>
        </p:xfrm>
        <a:graphic>
          <a:graphicData uri="http://schemas.openxmlformats.org/drawingml/2006/table">
            <a:tbl>
              <a:tblPr firstRow="1" firstCol="1" bandRow="1"/>
              <a:tblGrid>
                <a:gridCol w="1961294">
                  <a:extLst>
                    <a:ext uri="{9D8B030D-6E8A-4147-A177-3AD203B41FA5}">
                      <a16:colId xmlns:a16="http://schemas.microsoft.com/office/drawing/2014/main" val="20000"/>
                    </a:ext>
                  </a:extLst>
                </a:gridCol>
                <a:gridCol w="6163369">
                  <a:extLst>
                    <a:ext uri="{9D8B030D-6E8A-4147-A177-3AD203B41FA5}">
                      <a16:colId xmlns:a16="http://schemas.microsoft.com/office/drawing/2014/main" val="20001"/>
                    </a:ext>
                  </a:extLst>
                </a:gridCol>
              </a:tblGrid>
              <a:tr h="427290">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Rừng  nhiệt đới</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707567">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Phân bố</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dirty="0">
                          <a:solidFill>
                            <a:schemeClr val="tx1"/>
                          </a:solidFill>
                          <a:effectLst/>
                          <a:latin typeface="Times New Roman" pitchFamily="18" charset="0"/>
                          <a:ea typeface="Calibri"/>
                          <a:cs typeface="Times New Roman" pitchFamily="18" charset="0"/>
                        </a:rPr>
                        <a:t>T</a:t>
                      </a:r>
                      <a:r>
                        <a:rPr lang="vi-VN" sz="2000" b="1" dirty="0">
                          <a:solidFill>
                            <a:schemeClr val="tx1"/>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5203">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Nhiệt độ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N</a:t>
                      </a:r>
                      <a:r>
                        <a:rPr lang="vi-VN" sz="2000" b="1">
                          <a:solidFill>
                            <a:schemeClr val="tx1"/>
                          </a:solidFill>
                          <a:effectLst/>
                          <a:latin typeface="Times New Roman" pitchFamily="18" charset="0"/>
                          <a:ea typeface="Calibri"/>
                          <a:cs typeface="Times New Roman" pitchFamily="18" charset="0"/>
                        </a:rPr>
                        <a:t>hiệt độ trung bình năm trên 21 °</a:t>
                      </a:r>
                      <a:r>
                        <a:rPr lang="nl-NL" sz="2000" b="1">
                          <a:solidFill>
                            <a:schemeClr val="tx1"/>
                          </a:solidFill>
                          <a:effectLst/>
                          <a:latin typeface="Times New Roman" pitchFamily="18" charset="0"/>
                          <a:ea typeface="Calibri"/>
                          <a:cs typeface="Times New Roman" pitchFamily="18" charset="0"/>
                        </a:rPr>
                        <a:t>C</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8994">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Lượng mưa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L</a:t>
                      </a:r>
                      <a:r>
                        <a:rPr lang="vi-VN" sz="2000" b="1">
                          <a:solidFill>
                            <a:schemeClr val="tx1"/>
                          </a:solidFill>
                          <a:effectLst/>
                          <a:latin typeface="Times New Roman" pitchFamily="18" charset="0"/>
                          <a:ea typeface="Calibri"/>
                          <a:cs typeface="Times New Roman" pitchFamily="18" charset="0"/>
                        </a:rPr>
                        <a:t>ượng mưa trung bình năm trên 1 700 mm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Động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Động vật rất phong phú, nhiều loài sống trên cây, leo trèo giỏi như khỉ, vượn,... nhiều loài chim ăn quả có màu sắc sặc sỡ</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Thực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Rừng gồm nhiều tầng: trong rừng có nhiều loài cây thân gỗ, dây leo chẳng chịt; phong lan, tầm gửi, địa y bám trên thân cây</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444714">
                <a:tc gridSpan="2">
                  <a:txBody>
                    <a:bodyPr/>
                    <a:lstStyle/>
                    <a:p>
                      <a:pPr algn="ctr" fontAlgn="base">
                        <a:lnSpc>
                          <a:spcPct val="115000"/>
                        </a:lnSpc>
                        <a:spcAft>
                          <a:spcPts val="0"/>
                        </a:spcAft>
                      </a:pPr>
                      <a:r>
                        <a:rPr lang="nl-NL" sz="2000" b="1" dirty="0">
                          <a:solidFill>
                            <a:srgbClr val="0070C0"/>
                          </a:solidFill>
                          <a:effectLst/>
                          <a:latin typeface="Times New Roman" pitchFamily="18" charset="0"/>
                          <a:ea typeface="Calibri"/>
                          <a:cs typeface="Times New Roman" pitchFamily="18" charset="0"/>
                        </a:rPr>
                        <a:t>Sự khác nhau  của rừng mưa nhiệt đới và rừng nhiệt đới gió mùa:</a:t>
                      </a:r>
                      <a:endParaRPr lang="en-US" sz="2000" b="1" dirty="0">
                        <a:solidFill>
                          <a:srgbClr val="0070C0"/>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dirty="0">
                          <a:solidFill>
                            <a:schemeClr val="tx1"/>
                          </a:solidFill>
                          <a:effectLst/>
                          <a:latin typeface="Times New Roman" pitchFamily="18" charset="0"/>
                          <a:ea typeface="Calibri"/>
                          <a:cs typeface="Times New Roman" pitchFamily="18" charset="0"/>
                        </a:rPr>
                        <a:t>- Ít tầng hơn</a:t>
                      </a:r>
                      <a:endParaRPr lang="en-US" sz="2000" b="1" dirty="0">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dirty="0">
                          <a:solidFill>
                            <a:schemeClr val="tx1"/>
                          </a:solidFill>
                          <a:effectLst/>
                          <a:latin typeface="Times New Roman" pitchFamily="18" charset="0"/>
                          <a:ea typeface="Calibri"/>
                          <a:cs typeface="Times New Roman" pitchFamily="18" charset="0"/>
                        </a:rPr>
                        <a:t>- Phần lớn cây trong rừng bị rụng lá về mùa khô</a:t>
                      </a:r>
                      <a:endParaRPr lang="en-US" sz="2000" b="1" dirty="0">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dirty="0">
                          <a:solidFill>
                            <a:schemeClr val="tx1"/>
                          </a:solidFill>
                          <a:effectLst/>
                          <a:latin typeface="Times New Roman" pitchFamily="18" charset="0"/>
                          <a:ea typeface="Calibri"/>
                          <a:cs typeface="Times New Roman" pitchFamily="18" charset="0"/>
                        </a:rPr>
                        <a:t>- Rừng thoáng và không ẩm ướt bằng rừng mưa nhiệt đới</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23937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475014" y="1822428"/>
            <a:ext cx="7643491" cy="2357568"/>
          </a:xfrm>
          <a:prstGeom prst="rect">
            <a:avLst/>
          </a:prstGeom>
          <a:noFill/>
        </p:spPr>
        <p:txBody>
          <a:bodyPr wrap="square" rtlCol="0">
            <a:spAutoFit/>
          </a:bodyPr>
          <a:lstStyle/>
          <a:p>
            <a:pPr algn="just" fontAlgn="base">
              <a:lnSpc>
                <a:spcPct val="115000"/>
              </a:lnSpc>
              <a:spcAft>
                <a:spcPts val="0"/>
              </a:spcAft>
            </a:pPr>
            <a:r>
              <a:rPr lang="nl-NL" sz="3200" b="1" dirty="0">
                <a:solidFill>
                  <a:schemeClr val="bg1"/>
                </a:solidFill>
                <a:latin typeface="Times New Roman"/>
                <a:ea typeface="Calibri"/>
                <a:cs typeface="Times New Roman"/>
              </a:rPr>
              <a:t>HS thảo luận cặp đôi 5’ các nội dung:</a:t>
            </a:r>
            <a:endParaRPr lang="en-US" sz="3200" dirty="0">
              <a:solidFill>
                <a:schemeClr val="bg1"/>
              </a:solidFill>
              <a:latin typeface="Calibri"/>
              <a:ea typeface="Calibri"/>
              <a:cs typeface="Times New Roman"/>
            </a:endParaRPr>
          </a:p>
          <a:p>
            <a:pPr algn="just" fontAlgn="base">
              <a:lnSpc>
                <a:spcPct val="115000"/>
              </a:lnSpc>
              <a:spcAft>
                <a:spcPts val="0"/>
              </a:spcAft>
            </a:pPr>
            <a:r>
              <a:rPr lang="nl-NL" sz="3200" b="1" dirty="0">
                <a:solidFill>
                  <a:schemeClr val="bg1"/>
                </a:solidFill>
                <a:latin typeface="Times New Roman"/>
                <a:ea typeface="Calibri"/>
                <a:cs typeface="Times New Roman"/>
              </a:rPr>
              <a:t>1. Vai trò của rừng nhiệt đới.</a:t>
            </a:r>
            <a:endParaRPr lang="en-US" sz="3200" dirty="0">
              <a:solidFill>
                <a:schemeClr val="bg1"/>
              </a:solidFill>
              <a:latin typeface="Calibri"/>
              <a:ea typeface="Calibri"/>
              <a:cs typeface="Times New Roman"/>
            </a:endParaRPr>
          </a:p>
          <a:p>
            <a:pPr algn="just" fontAlgn="base">
              <a:lnSpc>
                <a:spcPct val="115000"/>
              </a:lnSpc>
              <a:spcAft>
                <a:spcPts val="0"/>
              </a:spcAft>
            </a:pPr>
            <a:r>
              <a:rPr lang="nl-NL" sz="3200" b="1" dirty="0">
                <a:solidFill>
                  <a:schemeClr val="bg1"/>
                </a:solidFill>
                <a:latin typeface="Times New Roman"/>
                <a:ea typeface="Calibri"/>
                <a:cs typeface="Times New Roman"/>
              </a:rPr>
              <a:t>2. Hiện trạng rừng nhiệt đới.</a:t>
            </a:r>
            <a:endParaRPr lang="en-US" sz="3200" dirty="0">
              <a:solidFill>
                <a:schemeClr val="bg1"/>
              </a:solidFill>
              <a:latin typeface="Calibri"/>
              <a:ea typeface="Calibri"/>
              <a:cs typeface="Times New Roman"/>
            </a:endParaRPr>
          </a:p>
          <a:p>
            <a:pPr algn="just" fontAlgn="base">
              <a:lnSpc>
                <a:spcPct val="115000"/>
              </a:lnSpc>
              <a:spcAft>
                <a:spcPts val="0"/>
              </a:spcAft>
            </a:pPr>
            <a:r>
              <a:rPr lang="nl-NL" sz="3200" b="1" dirty="0">
                <a:solidFill>
                  <a:schemeClr val="bg1"/>
                </a:solidFill>
                <a:latin typeface="Times New Roman"/>
                <a:ea typeface="Calibri"/>
                <a:cs typeface="Times New Roman"/>
              </a:rPr>
              <a:t>3. Các giải pháp bảo vệ rừng.</a:t>
            </a:r>
            <a:endParaRPr lang="en-US" sz="3200" dirty="0">
              <a:solidFill>
                <a:schemeClr val="bg1"/>
              </a:solidFill>
              <a:effectLst/>
              <a:latin typeface="Calibri"/>
              <a:ea typeface="Calibri"/>
              <a:cs typeface="Times New Roman"/>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9" y="1903712"/>
            <a:ext cx="7651668" cy="2923877"/>
          </a:xfrm>
          <a:prstGeom prst="rect">
            <a:avLst/>
          </a:prstGeom>
        </p:spPr>
        <p:txBody>
          <a:bodyPr wrap="square">
            <a:spAutoFit/>
          </a:bodyPr>
          <a:lstStyle/>
          <a:p>
            <a:pPr algn="just" fontAlgn="base">
              <a:lnSpc>
                <a:spcPct val="115000"/>
              </a:lnSpc>
              <a:spcAft>
                <a:spcPts val="0"/>
              </a:spcAft>
            </a:pPr>
            <a:r>
              <a:rPr lang="nl-NL" sz="3200" dirty="0">
                <a:solidFill>
                  <a:schemeClr val="bg1"/>
                </a:solidFill>
                <a:latin typeface="Times New Roman"/>
                <a:ea typeface="Calibri"/>
                <a:cs typeface="Times New Roman"/>
              </a:rPr>
              <a:t>- </a:t>
            </a:r>
            <a:r>
              <a:rPr lang="nl-NL" sz="3200" b="1" dirty="0">
                <a:solidFill>
                  <a:schemeClr val="bg1"/>
                </a:solidFill>
                <a:latin typeface="Times New Roman"/>
                <a:ea typeface="Calibri"/>
                <a:cs typeface="Times New Roman"/>
              </a:rPr>
              <a:t>Vai trò:</a:t>
            </a:r>
            <a:r>
              <a:rPr lang="nl-NL" sz="3200" dirty="0">
                <a:solidFill>
                  <a:schemeClr val="bg1"/>
                </a:solidFill>
                <a:latin typeface="Times New Roman"/>
                <a:ea typeface="Calibri"/>
                <a:cs typeface="Times New Roman"/>
              </a:rPr>
              <a:t> </a:t>
            </a:r>
          </a:p>
          <a:p>
            <a:pPr algn="just" fontAlgn="base">
              <a:lnSpc>
                <a:spcPct val="115000"/>
              </a:lnSpc>
              <a:spcAft>
                <a:spcPts val="0"/>
              </a:spcAft>
            </a:pPr>
            <a:r>
              <a:rPr lang="nl-NL" sz="3200" dirty="0">
                <a:solidFill>
                  <a:schemeClr val="bg1"/>
                </a:solidFill>
                <a:latin typeface="Times New Roman"/>
                <a:ea typeface="Calibri"/>
                <a:cs typeface="Times New Roman"/>
              </a:rPr>
              <a:t>     + Hết sức quan trọng đối với việc ổn định khí hậu Trái Đất.</a:t>
            </a:r>
          </a:p>
          <a:p>
            <a:pPr algn="just" fontAlgn="base">
              <a:lnSpc>
                <a:spcPct val="115000"/>
              </a:lnSpc>
              <a:spcAft>
                <a:spcPts val="0"/>
              </a:spcAft>
            </a:pPr>
            <a:r>
              <a:rPr lang="nl-NL" sz="3200" dirty="0">
                <a:solidFill>
                  <a:schemeClr val="bg1"/>
                </a:solidFill>
                <a:latin typeface="Times New Roman"/>
                <a:ea typeface="Calibri"/>
                <a:cs typeface="Times New Roman"/>
              </a:rPr>
              <a:t>     + Là nơi bảo tồn đa dạng sinh học.</a:t>
            </a:r>
          </a:p>
          <a:p>
            <a:pPr algn="just" fontAlgn="base">
              <a:lnSpc>
                <a:spcPct val="115000"/>
              </a:lnSpc>
              <a:spcAft>
                <a:spcPts val="0"/>
              </a:spcAft>
            </a:pPr>
            <a:r>
              <a:rPr lang="nl-NL" sz="3200" dirty="0">
                <a:solidFill>
                  <a:schemeClr val="bg1"/>
                </a:solidFill>
                <a:latin typeface="Times New Roman"/>
                <a:ea typeface="Calibri"/>
                <a:cs typeface="Times New Roman"/>
              </a:rPr>
              <a:t>     + Là nguồn dược liệu, thực phẩm và gỗ.</a:t>
            </a:r>
            <a:endParaRPr lang="en-US" sz="3200"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9418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dirty="0">
                  <a:solidFill>
                    <a:prstClr val="white"/>
                  </a:solidFill>
                  <a:latin typeface="汉仪喵魂体W" panose="00020600040101010101" pitchFamily="18" charset="-122"/>
                  <a:ea typeface="汉仪喵魂体W" panose="00020600040101010101" pitchFamily="18" charset="-122"/>
                </a:rPr>
                <a:t>2. </a:t>
              </a:r>
              <a:r>
                <a:rPr lang="en-US" altLang="zh-CN" sz="3200" dirty="0" err="1">
                  <a:solidFill>
                    <a:prstClr val="white"/>
                  </a:solidFill>
                  <a:latin typeface="汉仪喵魂体W" panose="00020600040101010101" pitchFamily="18" charset="-122"/>
                  <a:ea typeface="汉仪喵魂体W" panose="00020600040101010101" pitchFamily="18" charset="-122"/>
                </a:rPr>
                <a:t>Bảo</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vệ</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rừng</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nhiệt</a:t>
              </a:r>
              <a:r>
                <a:rPr lang="en-US" altLang="zh-CN" sz="3200" dirty="0">
                  <a:solidFill>
                    <a:prstClr val="white"/>
                  </a:solidFill>
                  <a:latin typeface="汉仪喵魂体W" panose="00020600040101010101" pitchFamily="18" charset="-122"/>
                  <a:ea typeface="汉仪喵魂体W" panose="00020600040101010101" pitchFamily="18" charset="-122"/>
                </a:rPr>
                <a:t> </a:t>
              </a:r>
              <a:r>
                <a:rPr lang="en-US" altLang="zh-CN" sz="3200" dirty="0" err="1">
                  <a:solidFill>
                    <a:prstClr val="white"/>
                  </a:solidFill>
                  <a:latin typeface="汉仪喵魂体W" panose="00020600040101010101" pitchFamily="18" charset="-122"/>
                  <a:ea typeface="汉仪喵魂体W" panose="00020600040101010101" pitchFamily="18" charset="-122"/>
                </a:rPr>
                <a:t>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164779" cy="235756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Hiện trạng</a:t>
            </a:r>
            <a:r>
              <a:rPr lang="nl-NL" sz="3200">
                <a:solidFill>
                  <a:schemeClr val="bg1"/>
                </a:solidFill>
                <a:latin typeface="Times New Roman"/>
                <a:ea typeface="Calibri"/>
                <a:cs typeface="Times New Roman"/>
              </a:rPr>
              <a:t>: Diện tích rừng nhiệt đới đang giảm ở mức báo động, mỗi năm mất đi 130 nghìn km2 do cháy rừng và các hoạt động của con người.</a:t>
            </a:r>
            <a:endParaRPr lang="en-US" sz="240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618216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892495" cy="454893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Các giải pháp</a:t>
            </a: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bảo vệ rừng</a:t>
            </a:r>
            <a:r>
              <a:rPr lang="nl-NL" sz="3200">
                <a:solidFill>
                  <a:schemeClr val="bg1"/>
                </a:solidFill>
                <a:latin typeface="Times New Roman"/>
                <a:ea typeface="Calibri"/>
                <a:cs typeface="Times New Roman"/>
              </a:rPr>
              <a:t>: </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Nghiêm cấm khai thác ở những khu vực rừng phòng hộ, rừng đặc dụng, rừng nguy cấp</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Phân công khu vực bảo vệ</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Tuyên truyền về tầm quan trọng của rừng</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Sử dụng sản phẩm từ rừng tiết kiệm và hiệu quả</a:t>
            </a:r>
            <a:endParaRPr lang="en-US" sz="2400">
              <a:solidFill>
                <a:schemeClr val="bg1"/>
              </a:solidFill>
              <a:latin typeface="Calibri"/>
              <a:ea typeface="Calibri"/>
              <a:cs typeface="Times New Roman"/>
            </a:endParaRPr>
          </a:p>
          <a:p>
            <a:r>
              <a:rPr lang="nl-NL" sz="3200">
                <a:solidFill>
                  <a:schemeClr val="bg1"/>
                </a:solidFill>
                <a:latin typeface="Times New Roman"/>
                <a:ea typeface="Calibri"/>
              </a:rPr>
              <a:t>     + Không đốt rừng làm nương rẫy...</a:t>
            </a:r>
            <a:endParaRPr lang="en-US" sz="2400">
              <a:solidFill>
                <a:schemeClr val="bg1"/>
              </a:solidFill>
              <a:latin typeface="Calibri"/>
              <a:ea typeface="Calibri"/>
              <a:cs typeface="Times New Roman"/>
            </a:endParaRPr>
          </a:p>
        </p:txBody>
      </p:sp>
    </p:spTree>
    <p:extLst>
      <p:ext uri="{BB962C8B-B14F-4D97-AF65-F5344CB8AC3E}">
        <p14:creationId xmlns:p14="http://schemas.microsoft.com/office/powerpoint/2010/main" val="70018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830</Words>
  <Application>Microsoft Office PowerPoint</Application>
  <PresentationFormat>Widescreen</PresentationFormat>
  <Paragraphs>100</Paragraphs>
  <Slides>15</Slides>
  <Notes>14</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Calibri</vt:lpstr>
      <vt:lpstr>Calibri Light</vt:lpstr>
      <vt:lpstr>Times New Roman</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Tran Nhat Minh 20206430</cp:lastModifiedBy>
  <cp:revision>87</cp:revision>
  <dcterms:created xsi:type="dcterms:W3CDTF">2020-11-02T15:38:20Z</dcterms:created>
  <dcterms:modified xsi:type="dcterms:W3CDTF">2025-04-10T00:29:11Z</dcterms:modified>
</cp:coreProperties>
</file>