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sldIdLst>
    <p:sldId id="400" r:id="rId2"/>
    <p:sldId id="355" r:id="rId3"/>
    <p:sldId id="388" r:id="rId4"/>
    <p:sldId id="389" r:id="rId5"/>
    <p:sldId id="367" r:id="rId6"/>
    <p:sldId id="390" r:id="rId7"/>
    <p:sldId id="391" r:id="rId8"/>
    <p:sldId id="392" r:id="rId9"/>
    <p:sldId id="356" r:id="rId10"/>
    <p:sldId id="345" r:id="rId11"/>
    <p:sldId id="344" r:id="rId12"/>
    <p:sldId id="395" r:id="rId13"/>
    <p:sldId id="259" r:id="rId14"/>
    <p:sldId id="396" r:id="rId15"/>
    <p:sldId id="393" r:id="rId16"/>
    <p:sldId id="394" r:id="rId17"/>
    <p:sldId id="397" r:id="rId18"/>
    <p:sldId id="359" r:id="rId19"/>
    <p:sldId id="297" r:id="rId20"/>
    <p:sldId id="398" r:id="rId21"/>
    <p:sldId id="399" r:id="rId22"/>
    <p:sldId id="360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F0139-687E-7D37-0B8C-CF51064E5B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915D8-65A5-7A2E-32EA-184D7CC343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D29AB6-424C-4BAB-B97C-2E22E185F830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B8BE036-2F1C-30DB-5015-F86B183721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353DBE-63F8-86D8-A103-A95F73475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9F503-67F5-6604-7991-99DE4C37D5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1EA46-2782-6423-206C-C94315D83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59606A-045B-4074-ADE4-AFC8B1A32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277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DAC92095-E229-E9E2-2ACA-02CF8B470F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E9C80DF7-3167-F867-C64A-524C28EFE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8B4F8315-4BB7-8C5B-6703-5592CE63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D587D9-A747-4901-8AEC-67B28FCCE1B1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1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FEF7A10-6EAD-8421-A5AD-CC60C7CDE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887C5144-0A74-C220-EE11-540031051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ABC149FC-6637-7FEF-566D-F55D97737B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E8E78BC-0226-44A4-9D79-993FC3D6E422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83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7117397-157B-7F94-EE5D-1EF6AE712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7BC6B09-EDAC-89DA-B385-469D0B989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8ECD026-877D-64F4-C238-9EA90B9B4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421FAE-7395-45A1-8725-6E3CCD1E5CEC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67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41;p1:notes">
            <a:extLst>
              <a:ext uri="{FF2B5EF4-FFF2-40B4-BE49-F238E27FC236}">
                <a16:creationId xmlns:a16="http://schemas.microsoft.com/office/drawing/2014/main" id="{7C326558-65C9-8F17-3B4A-B1257FDD009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Google Shape;42;p1:notes">
            <a:extLst>
              <a:ext uri="{FF2B5EF4-FFF2-40B4-BE49-F238E27FC236}">
                <a16:creationId xmlns:a16="http://schemas.microsoft.com/office/drawing/2014/main" id="{AE5FF15D-FAFF-BCE4-87EA-C3C9BF4CCD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6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F3206-EE1E-417F-8274-BA4949E6FD83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A1D22-4543-49DB-A723-17A999BF67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57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8A6B5F-6D98-454B-B98A-FFDA6B490D46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F61B-BAAF-46C9-9835-D9B6FCEEB5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32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893A7-5F56-474F-B91E-1BD1C635A7E5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9BA5-0143-4785-B014-04980AC8AFC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4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82B0E-B16B-4027-9FD7-15BA9836E7F4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6888A-805D-4517-BB4A-B14C850310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29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53895-D653-4295-91A0-C61D924F33A7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3F0A-6001-4478-9298-90D8119994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36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6F19A7-EFC7-42B5-98E4-20FF1769FBC8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EB9B-3E4C-4EAB-864D-0D61B56B24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43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8AC06A-3F6A-46C4-8FA0-A149AF594EE4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2AAF-F5B6-4B94-83BB-CA52D038F1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07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76A57-2BFE-478D-A359-6633D61C00C5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1212-E435-4DB3-B5BF-CF2DBFEDB0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34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AC8FD4-6C48-47FA-8F6B-FEB54260E166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B5B7-192C-412B-9EED-B26D73BA2C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57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63519-DE40-4714-9770-E871179D95BB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1EE8-7469-4613-92A9-5030EB60A50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66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CCD240-7B04-432F-AB4C-D6D4FD310C4F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2A94-2A0B-46AA-83EE-B4D285713B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69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A0A078-BDA0-4706-98D1-1A5A6CF04341}" type="datetimeFigureOut">
              <a:rPr lang="en-US" smtClean="0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7153-D4F9-4AE3-BBE1-4DCCE2DA9B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07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A01DFE1-9FE2-6488-2FA1-86D00307A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6679406" y="812006"/>
            <a:ext cx="18430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DEE509-DD02-F0E1-B1E5-90B64C016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278732" y="896541"/>
            <a:ext cx="1841897" cy="141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556CA-7F3F-306B-B67C-D6A686D116F4}"/>
              </a:ext>
            </a:extLst>
          </p:cNvPr>
          <p:cNvSpPr txBox="1"/>
          <p:nvPr/>
        </p:nvSpPr>
        <p:spPr>
          <a:xfrm>
            <a:off x="102076" y="746560"/>
            <a:ext cx="9197609" cy="1211555"/>
          </a:xfrm>
          <a:prstGeom prst="rect">
            <a:avLst/>
          </a:prstGeom>
          <a:noFill/>
        </p:spPr>
        <p:txBody>
          <a:bodyPr lIns="91382" tIns="45691" rIns="91382" bIns="45691">
            <a:spAutoFit/>
          </a:bodyPr>
          <a:lstStyle/>
          <a:p>
            <a:pPr algn="ctr" defTabSz="9137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974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TIẾT 75: VĂN BẢN 3</a:t>
            </a:r>
          </a:p>
          <a:p>
            <a:pPr algn="ctr" defTabSz="9137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99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MỐI VÀ CON KIẾN</a:t>
            </a:r>
          </a:p>
        </p:txBody>
      </p:sp>
      <p:sp>
        <p:nvSpPr>
          <p:cNvPr id="3" name="AutoShape 2" descr="Sắc tím lục bình">
            <a:extLst>
              <a:ext uri="{FF2B5EF4-FFF2-40B4-BE49-F238E27FC236}">
                <a16:creationId xmlns:a16="http://schemas.microsoft.com/office/drawing/2014/main" id="{54A3D635-63D6-CD5A-8D9D-0EAFD4AC62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872" y="7500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2" tIns="34281" rIns="68562" bIns="3428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49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10" descr="Tìm hiểu loài mối thông tin">
            <a:extLst>
              <a:ext uri="{FF2B5EF4-FFF2-40B4-BE49-F238E27FC236}">
                <a16:creationId xmlns:a16="http://schemas.microsoft.com/office/drawing/2014/main" id="{A507B169-8054-9E60-AAA7-36B7003E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" y="3225403"/>
            <a:ext cx="31003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://1.bp.blogspot.com/-ubu6CJC2IaA/U8iJdfYtBsI/AAAAAAAAAUo/Ka_Q2cwThCg/s000/hinh-anh-doc-nhung-hinh-anh-doc-dao-ve-loai-kien-10.jpg">
            <a:extLst>
              <a:ext uri="{FF2B5EF4-FFF2-40B4-BE49-F238E27FC236}">
                <a16:creationId xmlns:a16="http://schemas.microsoft.com/office/drawing/2014/main" id="{0D53FA57-0012-DAA0-E146-034319AA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22" y="3225403"/>
            <a:ext cx="3780234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970765D8-70A2-4B0A-B816-15708827B3C4}"/>
              </a:ext>
            </a:extLst>
          </p:cNvPr>
          <p:cNvSpPr/>
          <p:nvPr/>
        </p:nvSpPr>
        <p:spPr>
          <a:xfrm>
            <a:off x="2412206" y="3034904"/>
            <a:ext cx="5595938" cy="14454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 tên...............Nhóm......................</a:t>
            </a:r>
            <a:endParaRPr lang="en-US" sz="2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những nét chính về tác giả Nam Hương</a:t>
            </a:r>
            <a:r>
              <a:rPr lang="en-US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339" name="Picture 9" descr="b00f0a891b96caa050f493ee863d966a.png">
            <a:extLst>
              <a:ext uri="{FF2B5EF4-FFF2-40B4-BE49-F238E27FC236}">
                <a16:creationId xmlns:a16="http://schemas.microsoft.com/office/drawing/2014/main" id="{69674B18-1ACA-B33A-06F6-393BADFD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83344" y="1407319"/>
            <a:ext cx="2444354" cy="325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1DFDEE1-8E07-98E1-65EE-B668AB78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6" y="519113"/>
            <a:ext cx="3415904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C9007744-E92C-50B7-1224-8CE1DFA9E76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330054" y="1191190"/>
            <a:ext cx="31253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LÀM VIỆC NHÓM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>
            <a:extLst>
              <a:ext uri="{FF2B5EF4-FFF2-40B4-BE49-F238E27FC236}">
                <a16:creationId xmlns:a16="http://schemas.microsoft.com/office/drawing/2014/main" id="{A06EA13F-FFB2-B3C2-C656-6D926AF6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40744" y="-800100"/>
            <a:ext cx="4862513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3731419" y="1293019"/>
            <a:ext cx="983456" cy="983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3837ADB3-ADB5-B10B-DAEF-1879EE80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9" y="1009650"/>
            <a:ext cx="3415903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品 10">
            <a:extLst>
              <a:ext uri="{FF2B5EF4-FFF2-40B4-BE49-F238E27FC236}">
                <a16:creationId xmlns:a16="http://schemas.microsoft.com/office/drawing/2014/main" id="{5363C303-C1E6-47F7-FA3E-4A6CC8A2A5D3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1144191" y="1862554"/>
            <a:ext cx="3124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NAM HƯƠNG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A88371-579C-8EF1-2EC2-1223BE50C6AD}"/>
              </a:ext>
            </a:extLst>
          </p:cNvPr>
          <p:cNvSpPr/>
          <p:nvPr/>
        </p:nvSpPr>
        <p:spPr>
          <a:xfrm>
            <a:off x="4925616" y="1488282"/>
            <a:ext cx="405645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Nam Hương </a:t>
            </a:r>
            <a:r>
              <a:rPr lang="vi-VN" sz="2400">
                <a:latin typeface="+mj-lt"/>
              </a:rPr>
              <a:t>( 1899-1960)</a:t>
            </a:r>
            <a:r>
              <a:rPr lang="en-US" sz="2400">
                <a:latin typeface="+mj-lt"/>
              </a:rPr>
              <a:t>;</a:t>
            </a:r>
            <a:r>
              <a:rPr lang="vi-VN" sz="2400">
                <a:latin typeface="+mj-lt"/>
              </a:rPr>
              <a:t> Quê ở Hà Nội</a:t>
            </a:r>
            <a:endParaRPr lang="en-US" sz="2400">
              <a:latin typeface="+mj-lt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3738563" y="2869407"/>
            <a:ext cx="983456" cy="983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372BAA-9633-B239-EE66-514C83D97474}"/>
              </a:ext>
            </a:extLst>
          </p:cNvPr>
          <p:cNvSpPr/>
          <p:nvPr/>
        </p:nvSpPr>
        <p:spPr>
          <a:xfrm>
            <a:off x="5019675" y="2949179"/>
            <a:ext cx="40005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nhiều thơ ngụ ngôn và thơ thiếu nhi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3738563" y="4281488"/>
            <a:ext cx="983456" cy="983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7B36917-8018-0489-9338-340B3C1C846A}"/>
              </a:ext>
            </a:extLst>
          </p:cNvPr>
          <p:cNvSpPr/>
          <p:nvPr/>
        </p:nvSpPr>
        <p:spPr>
          <a:xfrm>
            <a:off x="4981575" y="4311254"/>
            <a:ext cx="40005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chính: Ngụ ngôn mới, Gương thế sự, Tập thơ ngụ ngôn...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b00f0a891b96caa050f493ee863d966a.png">
            <a:extLst>
              <a:ext uri="{FF2B5EF4-FFF2-40B4-BE49-F238E27FC236}">
                <a16:creationId xmlns:a16="http://schemas.microsoft.com/office/drawing/2014/main" id="{55EACD31-107F-09F8-D17E-1F9B4452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23812" y="2493169"/>
            <a:ext cx="2444354" cy="363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E878D2-9BA4-6FD2-3039-46A338674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" y="997744"/>
            <a:ext cx="180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9" grpId="0" animBg="1"/>
      <p:bldP spid="22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144CDE-6673-46F0-AC03-34C7AD067F13}"/>
              </a:ext>
            </a:extLst>
          </p:cNvPr>
          <p:cNvSpPr/>
          <p:nvPr/>
        </p:nvSpPr>
        <p:spPr>
          <a:xfrm>
            <a:off x="545307" y="1625204"/>
            <a:ext cx="8074819" cy="23237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Văn bản được trích từ đâu?</a:t>
            </a:r>
            <a:endParaRPr lang="en-US" sz="27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Xét số tiếng của mỗi dòng thơ, hãy cho biết văn bản thuộc thể loại gì?</a:t>
            </a:r>
            <a:endParaRPr lang="en-US" sz="27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 viết bằng thơ song đây là văn bản kể chuyện, vậy câu chuyện tro</a:t>
            </a: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văn bản là gì?</a:t>
            </a: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Mục đích kể chuyện?</a:t>
            </a:r>
            <a:endParaRPr lang="en-US" sz="27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6" descr="1">
            <a:extLst>
              <a:ext uri="{FF2B5EF4-FFF2-40B4-BE49-F238E27FC236}">
                <a16:creationId xmlns:a16="http://schemas.microsoft.com/office/drawing/2014/main" id="{1BE2D291-5A7C-BDF2-DBE9-37369AA2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251222" y="908447"/>
            <a:ext cx="5381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629EF0-FE34-63B7-B5D2-DF3202D1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976313"/>
            <a:ext cx="180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FF0000"/>
                </a:solidFill>
              </a:rPr>
              <a:t>2. Văn bản: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E99C12-F800-EFF7-591F-473D8699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853678"/>
            <a:ext cx="3061097" cy="22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5DBD90-5B4D-6DB6-0B8F-87C0AE6B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82" y="956073"/>
            <a:ext cx="3474244" cy="210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78BE0493-7AB9-4387-A86B-EE2EE95A5B9E}"/>
              </a:ext>
            </a:extLst>
          </p:cNvPr>
          <p:cNvSpPr txBox="1"/>
          <p:nvPr/>
        </p:nvSpPr>
        <p:spPr>
          <a:xfrm>
            <a:off x="1839516" y="3342085"/>
            <a:ext cx="6353175" cy="4905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8576" tIns="38576" rIns="38576" bIns="38576" spcCol="1270"/>
          <a:lstStyle/>
          <a:p>
            <a:pPr marL="0" lvl="1" algn="just" defTabSz="80010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trong tuyển tập Văn học dân gian Việt Nam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162F35-BBC0-6E41-ED62-CBB9A072F949}"/>
              </a:ext>
            </a:extLst>
          </p:cNvPr>
          <p:cNvGrpSpPr>
            <a:grpSpLocks/>
          </p:cNvGrpSpPr>
          <p:nvPr/>
        </p:nvGrpSpPr>
        <p:grpSpPr bwMode="auto">
          <a:xfrm>
            <a:off x="28575" y="3239691"/>
            <a:ext cx="1475185" cy="585788"/>
            <a:chOff x="246024" y="2856355"/>
            <a:chExt cx="1966598" cy="7820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F0AD8D3-EC92-49C1-9881-2D5CF7154E70}"/>
                </a:ext>
              </a:extLst>
            </p:cNvPr>
            <p:cNvSpPr/>
            <p:nvPr/>
          </p:nvSpPr>
          <p:spPr>
            <a:xfrm>
              <a:off x="246024" y="2856355"/>
              <a:ext cx="1966598" cy="782051"/>
            </a:xfrm>
            <a:prstGeom prst="roundRect">
              <a:avLst>
                <a:gd name="adj" fmla="val 10000"/>
              </a:avLst>
            </a:prstGeom>
            <a:solidFill>
              <a:srgbClr val="DB313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8E6D7546-B827-4782-A356-356074702881}"/>
                </a:ext>
              </a:extLst>
            </p:cNvPr>
            <p:cNvSpPr txBox="1"/>
            <p:nvPr/>
          </p:nvSpPr>
          <p:spPr>
            <a:xfrm>
              <a:off x="268245" y="2878608"/>
              <a:ext cx="1922155" cy="737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38100" rIns="57150" bIns="38100" spcCol="1270" anchor="ctr"/>
            <a:lstStyle/>
            <a:p>
              <a:pPr algn="ctr" defTabSz="1333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100" b="1">
                  <a:latin typeface="Times New Roman" pitchFamily="18" charset="0"/>
                  <a:cs typeface="Times New Roman" pitchFamily="18" charset="0"/>
                </a:rPr>
                <a:t>Xuất xứ</a:t>
              </a:r>
            </a:p>
          </p:txBody>
        </p:sp>
      </p:grpSp>
      <p:sp>
        <p:nvSpPr>
          <p:cNvPr id="28" name="Rectangle: Rounded Corners 4">
            <a:extLst>
              <a:ext uri="{FF2B5EF4-FFF2-40B4-BE49-F238E27FC236}">
                <a16:creationId xmlns:a16="http://schemas.microsoft.com/office/drawing/2014/main" id="{8B5690CC-D0AC-451A-80EE-844029BF16EB}"/>
              </a:ext>
            </a:extLst>
          </p:cNvPr>
          <p:cNvSpPr txBox="1"/>
          <p:nvPr/>
        </p:nvSpPr>
        <p:spPr>
          <a:xfrm>
            <a:off x="1889522" y="3961210"/>
            <a:ext cx="3694509" cy="5524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2869" tIns="92869" rIns="92869" bIns="92869" spcCol="1270"/>
          <a:lstStyle/>
          <a:p>
            <a:pPr marL="0" lvl="1" defTabSz="9334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song thất lục bát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D1A902-A3D0-E13D-3676-0DA5A7769153}"/>
              </a:ext>
            </a:extLst>
          </p:cNvPr>
          <p:cNvGrpSpPr>
            <a:grpSpLocks/>
          </p:cNvGrpSpPr>
          <p:nvPr/>
        </p:nvGrpSpPr>
        <p:grpSpPr bwMode="auto">
          <a:xfrm>
            <a:off x="69057" y="4038600"/>
            <a:ext cx="1440656" cy="410766"/>
            <a:chOff x="2202318" y="1525099"/>
            <a:chExt cx="1338559" cy="54745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811ADBA-D965-493E-87D2-0FB7F44A3F9B}"/>
                </a:ext>
              </a:extLst>
            </p:cNvPr>
            <p:cNvSpPr/>
            <p:nvPr/>
          </p:nvSpPr>
          <p:spPr>
            <a:xfrm>
              <a:off x="2202318" y="1525099"/>
              <a:ext cx="1338559" cy="531591"/>
            </a:xfrm>
            <a:prstGeom prst="roundRect">
              <a:avLst>
                <a:gd name="adj" fmla="val 10000"/>
              </a:avLst>
            </a:prstGeom>
            <a:solidFill>
              <a:srgbClr val="DB313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B8B2F403-11F3-42DF-A76B-559261294DD1}"/>
                </a:ext>
              </a:extLst>
            </p:cNvPr>
            <p:cNvSpPr txBox="1"/>
            <p:nvPr/>
          </p:nvSpPr>
          <p:spPr>
            <a:xfrm>
              <a:off x="2233293" y="1571118"/>
              <a:ext cx="1307584" cy="5014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576" tIns="25718" rIns="38576" bIns="25718" spcCol="1270" anchor="ctr"/>
            <a:lstStyle/>
            <a:p>
              <a:pPr algn="ctr" defTabSz="900113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Thể loại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40F26F-12A9-42C6-B65C-93C2F18B3EB6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4793457"/>
            <a:ext cx="1578769" cy="398860"/>
            <a:chOff x="5930822" y="1525099"/>
            <a:chExt cx="1544351" cy="5323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BAF47F8-C191-4D89-8F9A-B03DBA36A020}"/>
                </a:ext>
              </a:extLst>
            </p:cNvPr>
            <p:cNvSpPr/>
            <p:nvPr/>
          </p:nvSpPr>
          <p:spPr>
            <a:xfrm>
              <a:off x="5930822" y="1525099"/>
              <a:ext cx="1338205" cy="532300"/>
            </a:xfrm>
            <a:prstGeom prst="roundRect">
              <a:avLst>
                <a:gd name="adj" fmla="val 10000"/>
              </a:avLst>
            </a:prstGeom>
            <a:solidFill>
              <a:srgbClr val="DB313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18BA4A1B-FFB7-4552-BB8C-7EED3F3AB797}"/>
                </a:ext>
              </a:extLst>
            </p:cNvPr>
            <p:cNvSpPr txBox="1"/>
            <p:nvPr/>
          </p:nvSpPr>
          <p:spPr>
            <a:xfrm>
              <a:off x="5945963" y="1540989"/>
              <a:ext cx="1529210" cy="516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576" tIns="25718" rIns="38576" bIns="25718" spcCol="1270" anchor="ctr"/>
            <a:lstStyle/>
            <a:p>
              <a:pPr algn="ctr" defTabSz="900113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25" b="1">
                  <a:latin typeface="Times New Roman" pitchFamily="18" charset="0"/>
                  <a:cs typeface="Times New Roman" pitchFamily="18" charset="0"/>
                </a:rPr>
                <a:t>Mục đích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025D71-EF02-435B-83E5-73BAEF066D50}"/>
              </a:ext>
            </a:extLst>
          </p:cNvPr>
          <p:cNvSpPr/>
          <p:nvPr/>
        </p:nvSpPr>
        <p:spPr>
          <a:xfrm>
            <a:off x="2022873" y="4735116"/>
            <a:ext cx="712112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 bản mượn chuyện con mối và con kiến để khuyên nhủ con người</a:t>
            </a:r>
            <a:endParaRPr lang="en-US" sz="2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00f0a891b96caa050f493ee863d966a.png">
            <a:extLst>
              <a:ext uri="{FF2B5EF4-FFF2-40B4-BE49-F238E27FC236}">
                <a16:creationId xmlns:a16="http://schemas.microsoft.com/office/drawing/2014/main" id="{DF888470-4630-D89C-A2CB-E5E7CC71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83344" y="1075135"/>
            <a:ext cx="1874044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7E9EA90-8EE0-BFDE-047A-C8248C62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66" y="-11448"/>
            <a:ext cx="3414713" cy="19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82C8C158-1893-089A-8C27-79D67283964A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1932089" y="565200"/>
            <a:ext cx="32971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LÀM VIỆC NHÓM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5EC9B99-1E95-4465-B87C-03FA0FA9B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66" y="1826054"/>
            <a:ext cx="71342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dõi vào bài thơ kết hợp với hiểu biết của em hãy hoàn thành P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altLang="en-US" sz="2800" dirty="0">
                <a:solidFill>
                  <a:srgbClr val="00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Calibri Light" panose="020F03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7088EA-9096-451E-8C4D-29AFB7FA7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58794"/>
              </p:ext>
            </p:extLst>
          </p:nvPr>
        </p:nvGraphicFramePr>
        <p:xfrm>
          <a:off x="606175" y="2792967"/>
          <a:ext cx="8096035" cy="3488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136">
                  <a:extLst>
                    <a:ext uri="{9D8B030D-6E8A-4147-A177-3AD203B41FA5}">
                      <a16:colId xmlns:a16="http://schemas.microsoft.com/office/drawing/2014/main" val="4049184444"/>
                    </a:ext>
                  </a:extLst>
                </a:gridCol>
                <a:gridCol w="2042984">
                  <a:extLst>
                    <a:ext uri="{9D8B030D-6E8A-4147-A177-3AD203B41FA5}">
                      <a16:colId xmlns:a16="http://schemas.microsoft.com/office/drawing/2014/main" val="4112782861"/>
                    </a:ext>
                  </a:extLst>
                </a:gridCol>
                <a:gridCol w="3111915">
                  <a:extLst>
                    <a:ext uri="{9D8B030D-6E8A-4147-A177-3AD203B41FA5}">
                      <a16:colId xmlns:a16="http://schemas.microsoft.com/office/drawing/2014/main" val="1090963556"/>
                    </a:ext>
                  </a:extLst>
                </a:gridCol>
              </a:tblGrid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Mối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Kiến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3787041221"/>
                  </a:ext>
                </a:extLst>
              </a:tr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Việc làm (1)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333487044"/>
                  </a:ext>
                </a:extLst>
              </a:tr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Hình dáng(2)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3715956919"/>
                  </a:ext>
                </a:extLst>
              </a:tr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Lối sống(3)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2439460687"/>
                  </a:ext>
                </a:extLst>
              </a:tr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Hậu quả(4)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2158757103"/>
                  </a:ext>
                </a:extLst>
              </a:tr>
              <a:tr h="42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Lối sống của mối, kién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/>
                </a:tc>
                <a:extLst>
                  <a:ext uri="{0D108BD9-81ED-4DB2-BD59-A6C34878D82A}">
                    <a16:rowId xmlns:a16="http://schemas.microsoft.com/office/drawing/2014/main" val="70653854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26F649-6012-498E-9245-FFD297C71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67789"/>
              </p:ext>
            </p:extLst>
          </p:nvPr>
        </p:nvGraphicFramePr>
        <p:xfrm>
          <a:off x="0" y="0"/>
          <a:ext cx="8969340" cy="6678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8116">
                  <a:extLst>
                    <a:ext uri="{9D8B030D-6E8A-4147-A177-3AD203B41FA5}">
                      <a16:colId xmlns:a16="http://schemas.microsoft.com/office/drawing/2014/main" val="2930482935"/>
                    </a:ext>
                  </a:extLst>
                </a:gridCol>
                <a:gridCol w="3512194">
                  <a:extLst>
                    <a:ext uri="{9D8B030D-6E8A-4147-A177-3AD203B41FA5}">
                      <a16:colId xmlns:a16="http://schemas.microsoft.com/office/drawing/2014/main" val="2363753069"/>
                    </a:ext>
                  </a:extLst>
                </a:gridCol>
                <a:gridCol w="3279030">
                  <a:extLst>
                    <a:ext uri="{9D8B030D-6E8A-4147-A177-3AD203B41FA5}">
                      <a16:colId xmlns:a16="http://schemas.microsoft.com/office/drawing/2014/main" val="2377232181"/>
                    </a:ext>
                  </a:extLst>
                </a:gridCol>
              </a:tblGrid>
              <a:tr h="7079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Mối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Kiến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556566"/>
                  </a:ext>
                </a:extLst>
              </a:tr>
              <a:tr h="15005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Việc làm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Ngồi trong nhà -&gt; lười nhác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Cả đàn tha mồi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-&gt;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chăm chỉ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143599"/>
                  </a:ext>
                </a:extLst>
              </a:tr>
              <a:tr h="11828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Hình dáng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Béo trục, béo tròn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Gầy gò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145961"/>
                  </a:ext>
                </a:extLst>
              </a:tr>
              <a:tr h="17862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Lối sống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Đục khoét nơi ở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-&gt;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hưởng thụ, phá hoại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làm mới có ăn, vì cả đàn -&gt;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sống vì tập thể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30872"/>
                  </a:ext>
                </a:extLst>
              </a:tr>
              <a:tr h="15005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Hậu quả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Nhà đổ -&gt; cuộc sống đi đời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Vì tổ vì đàn    -&gt; ấm no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1" marR="4312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282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F5F47F-AE1D-4A51-8344-066E3B0F62F5}"/>
              </a:ext>
            </a:extLst>
          </p:cNvPr>
          <p:cNvSpPr/>
          <p:nvPr/>
        </p:nvSpPr>
        <p:spPr>
          <a:xfrm>
            <a:off x="3274219" y="1382317"/>
            <a:ext cx="561141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Aft>
                <a:spcPts val="600"/>
              </a:spcAft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Mối: coi thường,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giễu sự chăm chỉ của kiến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DA43E-E0FB-640E-0425-81A45B9E9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85" y="3089673"/>
            <a:ext cx="2008584" cy="64094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55BEA0-3FCC-45DE-B65A-BC72A0B00940}"/>
              </a:ext>
            </a:extLst>
          </p:cNvPr>
          <p:cNvSpPr/>
          <p:nvPr/>
        </p:nvSpPr>
        <p:spPr>
          <a:xfrm>
            <a:off x="3274219" y="4383882"/>
            <a:ext cx="561141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Kiến: chỉ rõ tác hại của lối sống hưởng thụ đục khoét của mối sẽ dẫn đến hậu quả tự diệt 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4339F-2DB6-4597-9E2E-D3258D3A3B7F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2226469" y="1890149"/>
            <a:ext cx="1047750" cy="1519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3F518A-5B36-4B24-B148-451ED07185A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2226469" y="3410146"/>
            <a:ext cx="1047750" cy="171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007B4D35-BC97-45E0-AC79-CAD24510E722}"/>
              </a:ext>
            </a:extLst>
          </p:cNvPr>
          <p:cNvSpPr/>
          <p:nvPr/>
        </p:nvSpPr>
        <p:spPr>
          <a:xfrm>
            <a:off x="708421" y="678656"/>
            <a:ext cx="6411569" cy="283510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học rút ra từ câu chuyện của hai loài mối và kiến?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603F5-E410-425B-5468-A650D212C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85" y="3089673"/>
            <a:ext cx="2008584" cy="64094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10FF3-0DAD-45BA-9F71-6CB58E0AF2DF}"/>
              </a:ext>
            </a:extLst>
          </p:cNvPr>
          <p:cNvSpPr/>
          <p:nvPr/>
        </p:nvSpPr>
        <p:spPr>
          <a:xfrm>
            <a:off x="2599362" y="1382316"/>
            <a:ext cx="628627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Lối sống phá hoại, hưởng thụ sẽ dẫn đế hậu quả tự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AA015-E4E7-4FC7-AE60-60C0EF9EA3A5}"/>
              </a:ext>
            </a:extLst>
          </p:cNvPr>
          <p:cNvSpPr/>
          <p:nvPr/>
        </p:nvSpPr>
        <p:spPr>
          <a:xfrm>
            <a:off x="2599362" y="3798262"/>
            <a:ext cx="628627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chăm chỉ, có làm mới có ăn, m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vì mọi người là lối sống cao đẹp cần hướng 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2B6FD5-4F2C-40AB-B979-D65302397F5F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226469" y="2167145"/>
            <a:ext cx="372893" cy="1232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AFA0AB-8AB2-4006-BAC7-3EB0D4CD35EE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2226469" y="3410146"/>
            <a:ext cx="372893" cy="11729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6F01B2B-F1C9-F601-D339-21201988808C}"/>
              </a:ext>
            </a:extLst>
          </p:cNvPr>
          <p:cNvSpPr/>
          <p:nvPr/>
        </p:nvSpPr>
        <p:spPr>
          <a:xfrm>
            <a:off x="3041076" y="863598"/>
            <a:ext cx="3200400" cy="61922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359A247-9439-2A4A-E747-435A8E178E18}"/>
              </a:ext>
            </a:extLst>
          </p:cNvPr>
          <p:cNvSpPr/>
          <p:nvPr/>
        </p:nvSpPr>
        <p:spPr>
          <a:xfrm>
            <a:off x="3251184" y="904333"/>
            <a:ext cx="2800350" cy="5797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EA7DF-4AD4-E776-9B0D-EA97816D5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606" y="944166"/>
            <a:ext cx="2628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063" indent="-457063" defTabSz="685595" eaLnBrk="1" hangingPunct="1">
              <a:spcBef>
                <a:spcPct val="20000"/>
              </a:spcBef>
              <a:defRPr/>
            </a:pPr>
            <a:r>
              <a:rPr lang="en-US" sz="1799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</a:t>
            </a:r>
            <a:r>
              <a:rPr lang="en-US" sz="21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TỔNG KẾT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06C520-D1E5-90E1-8F5C-9F7252BDB227}"/>
              </a:ext>
            </a:extLst>
          </p:cNvPr>
          <p:cNvCxnSpPr/>
          <p:nvPr/>
        </p:nvCxnSpPr>
        <p:spPr>
          <a:xfrm>
            <a:off x="4545806" y="1482329"/>
            <a:ext cx="0" cy="1631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44CD42-45CF-98E5-F81D-25B25F18003F}"/>
              </a:ext>
            </a:extLst>
          </p:cNvPr>
          <p:cNvCxnSpPr/>
          <p:nvPr/>
        </p:nvCxnSpPr>
        <p:spPr>
          <a:xfrm>
            <a:off x="2124075" y="1584723"/>
            <a:ext cx="4619625" cy="11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B20B53-8730-D79E-3B67-C96FF2CABA9A}"/>
              </a:ext>
            </a:extLst>
          </p:cNvPr>
          <p:cNvCxnSpPr/>
          <p:nvPr/>
        </p:nvCxnSpPr>
        <p:spPr>
          <a:xfrm>
            <a:off x="2124075" y="1599010"/>
            <a:ext cx="0" cy="2214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47E381-18A3-9430-F2D9-563052A34361}"/>
              </a:ext>
            </a:extLst>
          </p:cNvPr>
          <p:cNvCxnSpPr/>
          <p:nvPr/>
        </p:nvCxnSpPr>
        <p:spPr>
          <a:xfrm>
            <a:off x="6743700" y="1645444"/>
            <a:ext cx="0" cy="2214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C4C60F6-B42B-6193-4F4C-CDB8AC8A84B2}"/>
              </a:ext>
            </a:extLst>
          </p:cNvPr>
          <p:cNvSpPr/>
          <p:nvPr/>
        </p:nvSpPr>
        <p:spPr>
          <a:xfrm>
            <a:off x="1060427" y="1771317"/>
            <a:ext cx="2628900" cy="6142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CEF3368-2BD1-4702-74ED-B9058892C97D}"/>
              </a:ext>
            </a:extLst>
          </p:cNvPr>
          <p:cNvSpPr/>
          <p:nvPr/>
        </p:nvSpPr>
        <p:spPr>
          <a:xfrm>
            <a:off x="1324290" y="1906617"/>
            <a:ext cx="2307911" cy="4912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3DCA32A-0DF9-B6B7-6AC2-85A0C0B21477}"/>
              </a:ext>
            </a:extLst>
          </p:cNvPr>
          <p:cNvSpPr/>
          <p:nvPr/>
        </p:nvSpPr>
        <p:spPr>
          <a:xfrm>
            <a:off x="5725542" y="1835252"/>
            <a:ext cx="2275459" cy="65698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7E285DD-1FF4-4D45-6E8B-3093B54D10F2}"/>
              </a:ext>
            </a:extLst>
          </p:cNvPr>
          <p:cNvSpPr/>
          <p:nvPr/>
        </p:nvSpPr>
        <p:spPr>
          <a:xfrm>
            <a:off x="5914553" y="1963546"/>
            <a:ext cx="2000250" cy="49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2E7B20-9FAB-F7F1-C4AF-DA40A30C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760" y="1883569"/>
            <a:ext cx="2439590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99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</a:t>
            </a:r>
            <a:endParaRPr lang="vi-VN" altLang="en-US" sz="1799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FE2C60-E176-866D-9C53-065041205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507" y="1982391"/>
            <a:ext cx="2045494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99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vi-VN" altLang="en-US" sz="1799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9757A3A2-5E65-0AB4-3942-3605843125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2907" y="2062163"/>
            <a:ext cx="3537347" cy="4323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349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Horizontal Scroll 53">
            <a:extLst>
              <a:ext uri="{FF2B5EF4-FFF2-40B4-BE49-F238E27FC236}">
                <a16:creationId xmlns:a16="http://schemas.microsoft.com/office/drawing/2014/main" id="{3DC1E310-06BB-E4FE-7815-AA255B8F1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144" y="1991917"/>
            <a:ext cx="4479131" cy="4183856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E80CF1-5A8D-A248-6746-31FE610C0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09875"/>
            <a:ext cx="355163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thể thơ cổ</a:t>
            </a:r>
            <a:endParaRPr lang="en-US" alt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0323A-2390-EDC9-B9B0-04C2FB4C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469" y="2553892"/>
            <a:ext cx="4164806" cy="36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alt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câu chuyện con mối và con kiến rút ra bài học:</a:t>
            </a:r>
            <a:endParaRPr lang="en-US" altLang="en-US" sz="25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en-US" sz="25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-Lối sống phá hoại, hưởng thụ sẽ dẫn đế hậu quả tự giết mình.</a:t>
            </a:r>
            <a:endParaRPr lang="en-US" altLang="en-US" sz="25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en-US" sz="25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chăm chỉ, có làm mới có ăn, một người vì mọi người là lối sống cao đẹp cần hướng tới</a:t>
            </a:r>
            <a:endParaRPr lang="en-US" altLang="en-US" sz="25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2" grpId="0"/>
      <p:bldP spid="15" grpId="0" animBg="1"/>
      <p:bldP spid="54" grpId="0" animBg="1"/>
      <p:bldP spid="5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AB8167F0-A842-6259-99FD-5D031C199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635919"/>
            <a:ext cx="4305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95EAF4-72EA-46AC-9F31-27D2A15E2A02}"/>
              </a:ext>
            </a:extLst>
          </p:cNvPr>
          <p:cNvCxnSpPr>
            <a:cxnSpLocks/>
          </p:cNvCxnSpPr>
          <p:nvPr/>
        </p:nvCxnSpPr>
        <p:spPr>
          <a:xfrm>
            <a:off x="4572000" y="1720454"/>
            <a:ext cx="0" cy="407789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604" name="TextBox 13">
            <a:extLst>
              <a:ext uri="{FF2B5EF4-FFF2-40B4-BE49-F238E27FC236}">
                <a16:creationId xmlns:a16="http://schemas.microsoft.com/office/drawing/2014/main" id="{75B8B061-8F04-0930-728B-553220BE9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959769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</a:p>
        </p:txBody>
      </p:sp>
      <p:grpSp>
        <p:nvGrpSpPr>
          <p:cNvPr id="25605" name="Group 18">
            <a:extLst>
              <a:ext uri="{FF2B5EF4-FFF2-40B4-BE49-F238E27FC236}">
                <a16:creationId xmlns:a16="http://schemas.microsoft.com/office/drawing/2014/main" id="{9E3C7DAE-B84E-A726-4ED3-AC9A91BAAC1E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839391"/>
            <a:ext cx="4561285" cy="923330"/>
            <a:chOff x="3194343" y="-23650"/>
            <a:chExt cx="6082191" cy="12308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83F290-F8FA-42B6-9D5F-C81080505893}"/>
                </a:ext>
              </a:extLst>
            </p:cNvPr>
            <p:cNvSpPr/>
            <p:nvPr/>
          </p:nvSpPr>
          <p:spPr>
            <a:xfrm>
              <a:off x="3619826" y="-3016"/>
              <a:ext cx="5656708" cy="677729"/>
            </a:xfrm>
            <a:prstGeom prst="roundRect">
              <a:avLst/>
            </a:prstGeom>
            <a:solidFill>
              <a:srgbClr val="D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620" name="TextBox 21">
              <a:extLst>
                <a:ext uri="{FF2B5EF4-FFF2-40B4-BE49-F238E27FC236}">
                  <a16:creationId xmlns:a16="http://schemas.microsoft.com/office/drawing/2014/main" id="{6CD93E81-9C5E-D64D-2266-6F1ABB028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343" y="-23650"/>
              <a:ext cx="5955944" cy="1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altLang="en-US" sz="15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ĐÀN ÔNG CÔ ĐỘC GIỮA RỪNG</a:t>
              </a:r>
              <a:endPara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b="1" i="1">
                  <a:solidFill>
                    <a:srgbClr val="002060"/>
                  </a:solidFill>
                  <a:latin typeface="#9Slide05 Claudia"/>
                  <a:cs typeface="Times New Roman" panose="02020603050405020304" pitchFamily="18" charset="0"/>
                </a:rPr>
                <a:t>                                                                                           </a:t>
              </a:r>
              <a:r>
                <a:rPr lang="en-US" altLang="en-US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sz="15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 Giỏi-</a:t>
              </a:r>
              <a:endPara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606" name="TextBox 12">
            <a:extLst>
              <a:ext uri="{FF2B5EF4-FFF2-40B4-BE49-F238E27FC236}">
                <a16:creationId xmlns:a16="http://schemas.microsoft.com/office/drawing/2014/main" id="{A12BC80E-A66E-15E9-4999-0A6C966AE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306241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25607" name="TextBox 15">
            <a:extLst>
              <a:ext uri="{FF2B5EF4-FFF2-40B4-BE49-F238E27FC236}">
                <a16:creationId xmlns:a16="http://schemas.microsoft.com/office/drawing/2014/main" id="{ED4677F1-859E-15CA-55BC-C3AABFD7A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652713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pic>
        <p:nvPicPr>
          <p:cNvPr id="25608" name="Content Placeholder 6">
            <a:extLst>
              <a:ext uri="{FF2B5EF4-FFF2-40B4-BE49-F238E27FC236}">
                <a16:creationId xmlns:a16="http://schemas.microsoft.com/office/drawing/2014/main" id="{66B6ECC9-48D5-3486-7C91-24A78EF9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06850-9E73-42D6-984F-AAE4BA548EBF}"/>
              </a:ext>
            </a:extLst>
          </p:cNvPr>
          <p:cNvSpPr txBox="1"/>
          <p:nvPr/>
        </p:nvSpPr>
        <p:spPr>
          <a:xfrm>
            <a:off x="1964531" y="1331119"/>
            <a:ext cx="5105400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10" name="Group 14">
            <a:extLst>
              <a:ext uri="{FF2B5EF4-FFF2-40B4-BE49-F238E27FC236}">
                <a16:creationId xmlns:a16="http://schemas.microsoft.com/office/drawing/2014/main" id="{25B28E7A-3106-8D67-4862-554A300AE9D4}"/>
              </a:ext>
            </a:extLst>
          </p:cNvPr>
          <p:cNvGrpSpPr>
            <a:grpSpLocks/>
          </p:cNvGrpSpPr>
          <p:nvPr/>
        </p:nvGrpSpPr>
        <p:grpSpPr bwMode="auto">
          <a:xfrm>
            <a:off x="35719" y="5253038"/>
            <a:ext cx="9173766" cy="784622"/>
            <a:chOff x="47343" y="5861302"/>
            <a:chExt cx="12232515" cy="1046420"/>
          </a:xfrm>
        </p:grpSpPr>
        <p:pic>
          <p:nvPicPr>
            <p:cNvPr id="25613" name="Picture 16">
              <a:extLst>
                <a:ext uri="{FF2B5EF4-FFF2-40B4-BE49-F238E27FC236}">
                  <a16:creationId xmlns:a16="http://schemas.microsoft.com/office/drawing/2014/main" id="{695D89A8-263B-0F39-67DD-92191D341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3" y="5861302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17">
              <a:extLst>
                <a:ext uri="{FF2B5EF4-FFF2-40B4-BE49-F238E27FC236}">
                  <a16:creationId xmlns:a16="http://schemas.microsoft.com/office/drawing/2014/main" id="{03C84F74-ADFC-43F4-4AEC-0D2F82AC4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413" y="5902130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9">
              <a:extLst>
                <a:ext uri="{FF2B5EF4-FFF2-40B4-BE49-F238E27FC236}">
                  <a16:creationId xmlns:a16="http://schemas.microsoft.com/office/drawing/2014/main" id="{9DD23AFF-DFB7-FB02-3901-D4DE1A17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602" y="5868551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22">
              <a:extLst>
                <a:ext uri="{FF2B5EF4-FFF2-40B4-BE49-F238E27FC236}">
                  <a16:creationId xmlns:a16="http://schemas.microsoft.com/office/drawing/2014/main" id="{B96E1902-D9B9-39FB-69BF-0F269E49C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345" y="5906108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23">
              <a:extLst>
                <a:ext uri="{FF2B5EF4-FFF2-40B4-BE49-F238E27FC236}">
                  <a16:creationId xmlns:a16="http://schemas.microsoft.com/office/drawing/2014/main" id="{6450CF2F-E236-DC5F-5395-5A9894021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314" y="5903587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24">
              <a:extLst>
                <a:ext uri="{FF2B5EF4-FFF2-40B4-BE49-F238E27FC236}">
                  <a16:creationId xmlns:a16="http://schemas.microsoft.com/office/drawing/2014/main" id="{D66C3A17-1AA4-DAA6-8880-B2454579B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30"/>
            <a:stretch>
              <a:fillRect/>
            </a:stretch>
          </p:blipFill>
          <p:spPr bwMode="auto">
            <a:xfrm>
              <a:off x="11462487" y="5911024"/>
              <a:ext cx="817371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8811FF9-FCD5-58FA-9332-0D8585DD1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719" y="2862262"/>
            <a:ext cx="6568679" cy="27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Văn bản Con mối và con kiến là loại truyện gì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tích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Truyền thuyết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ngụ ngôn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cười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706EC8-C408-4502-8BAC-CFF43FB7C3FA}"/>
              </a:ext>
            </a:extLst>
          </p:cNvPr>
          <p:cNvSpPr/>
          <p:nvPr/>
        </p:nvSpPr>
        <p:spPr>
          <a:xfrm>
            <a:off x="1112044" y="4377818"/>
            <a:ext cx="434579" cy="4107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82EA3D72-98DA-6D39-0B6A-D2D76228EFF4}"/>
              </a:ext>
            </a:extLst>
          </p:cNvPr>
          <p:cNvSpPr/>
          <p:nvPr/>
        </p:nvSpPr>
        <p:spPr>
          <a:xfrm>
            <a:off x="1113235" y="1700213"/>
            <a:ext cx="6049565" cy="339328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41427B-430D-5539-41D4-3A4DDE33742D}"/>
              </a:ext>
            </a:extLst>
          </p:cNvPr>
          <p:cNvSpPr/>
          <p:nvPr/>
        </p:nvSpPr>
        <p:spPr>
          <a:xfrm>
            <a:off x="1112675" y="2222113"/>
            <a:ext cx="642775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625" i="1"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I/ Khởi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625" i="1"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625" i="1" dirty="0">
              <a:solidFill>
                <a:prstClr val="black"/>
              </a:solidFill>
              <a:effectLst>
                <a:glow rad="635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C32CFF87-DFC9-7661-E965-984622D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53" y="1185863"/>
            <a:ext cx="369093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lotus1">
            <a:extLst>
              <a:ext uri="{FF2B5EF4-FFF2-40B4-BE49-F238E27FC236}">
                <a16:creationId xmlns:a16="http://schemas.microsoft.com/office/drawing/2014/main" id="{E337B53A-96EA-EE4E-2731-0D4C3C7CF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" y="4797029"/>
            <a:ext cx="1943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lotus1">
            <a:extLst>
              <a:ext uri="{FF2B5EF4-FFF2-40B4-BE49-F238E27FC236}">
                <a16:creationId xmlns:a16="http://schemas.microsoft.com/office/drawing/2014/main" id="{EB3F1F61-0553-DB24-6478-3DF73865ED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9" y="4888706"/>
            <a:ext cx="138588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lotus1">
            <a:extLst>
              <a:ext uri="{FF2B5EF4-FFF2-40B4-BE49-F238E27FC236}">
                <a16:creationId xmlns:a16="http://schemas.microsoft.com/office/drawing/2014/main" id="{67A14354-87C2-63AF-D7E9-FD6B042855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4" y="3919537"/>
            <a:ext cx="1183481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lotus1">
            <a:extLst>
              <a:ext uri="{FF2B5EF4-FFF2-40B4-BE49-F238E27FC236}">
                <a16:creationId xmlns:a16="http://schemas.microsoft.com/office/drawing/2014/main" id="{40F002C7-3746-DB68-369C-82425515F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03" y="5093494"/>
            <a:ext cx="78462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tus1">
            <a:extLst>
              <a:ext uri="{FF2B5EF4-FFF2-40B4-BE49-F238E27FC236}">
                <a16:creationId xmlns:a16="http://schemas.microsoft.com/office/drawing/2014/main" id="{B8968E83-292E-F887-BF67-74503BD28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4" y="3012281"/>
            <a:ext cx="807244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8A66CB03-A9E2-AF89-6BC7-72CAE7E45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635919"/>
            <a:ext cx="4305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95EAF4-72EA-46AC-9F31-27D2A15E2A02}"/>
              </a:ext>
            </a:extLst>
          </p:cNvPr>
          <p:cNvCxnSpPr>
            <a:cxnSpLocks/>
          </p:cNvCxnSpPr>
          <p:nvPr/>
        </p:nvCxnSpPr>
        <p:spPr>
          <a:xfrm>
            <a:off x="4572000" y="1720454"/>
            <a:ext cx="0" cy="407789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628" name="TextBox 13">
            <a:extLst>
              <a:ext uri="{FF2B5EF4-FFF2-40B4-BE49-F238E27FC236}">
                <a16:creationId xmlns:a16="http://schemas.microsoft.com/office/drawing/2014/main" id="{0E517CFA-16FE-2946-E4E5-CECC68FF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959769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</a:p>
        </p:txBody>
      </p:sp>
      <p:grpSp>
        <p:nvGrpSpPr>
          <p:cNvPr id="26629" name="Group 18">
            <a:extLst>
              <a:ext uri="{FF2B5EF4-FFF2-40B4-BE49-F238E27FC236}">
                <a16:creationId xmlns:a16="http://schemas.microsoft.com/office/drawing/2014/main" id="{43279005-774F-E056-881E-4F4B1CA0F6EE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839391"/>
            <a:ext cx="4561285" cy="923330"/>
            <a:chOff x="3194343" y="-23650"/>
            <a:chExt cx="6082191" cy="12308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83F290-F8FA-42B6-9D5F-C81080505893}"/>
                </a:ext>
              </a:extLst>
            </p:cNvPr>
            <p:cNvSpPr/>
            <p:nvPr/>
          </p:nvSpPr>
          <p:spPr>
            <a:xfrm>
              <a:off x="3619826" y="-3016"/>
              <a:ext cx="5656708" cy="677729"/>
            </a:xfrm>
            <a:prstGeom prst="roundRect">
              <a:avLst/>
            </a:prstGeom>
            <a:solidFill>
              <a:srgbClr val="D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644" name="TextBox 21">
              <a:extLst>
                <a:ext uri="{FF2B5EF4-FFF2-40B4-BE49-F238E27FC236}">
                  <a16:creationId xmlns:a16="http://schemas.microsoft.com/office/drawing/2014/main" id="{C69EDA0F-4948-FBF8-5D60-8EE643776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343" y="-23650"/>
              <a:ext cx="5955944" cy="1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altLang="en-US" sz="15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ĐÀN ÔNG CÔ ĐỘC GIỮA RỪNG</a:t>
              </a:r>
              <a:endPara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b="1" i="1">
                  <a:solidFill>
                    <a:srgbClr val="002060"/>
                  </a:solidFill>
                  <a:latin typeface="#9Slide05 Claudia"/>
                  <a:cs typeface="Times New Roman" panose="02020603050405020304" pitchFamily="18" charset="0"/>
                </a:rPr>
                <a:t>                                                                                           </a:t>
              </a:r>
              <a:r>
                <a:rPr lang="en-US" altLang="en-US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sz="15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 Giỏi-</a:t>
              </a:r>
              <a:endPara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630" name="TextBox 12">
            <a:extLst>
              <a:ext uri="{FF2B5EF4-FFF2-40B4-BE49-F238E27FC236}">
                <a16:creationId xmlns:a16="http://schemas.microsoft.com/office/drawing/2014/main" id="{1D2611D9-3A14-13F4-B73C-940F75EE9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306241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26631" name="TextBox 15">
            <a:extLst>
              <a:ext uri="{FF2B5EF4-FFF2-40B4-BE49-F238E27FC236}">
                <a16:creationId xmlns:a16="http://schemas.microsoft.com/office/drawing/2014/main" id="{49A07AD5-B956-377E-6BF1-739E792DF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652713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pic>
        <p:nvPicPr>
          <p:cNvPr id="26632" name="Content Placeholder 6">
            <a:extLst>
              <a:ext uri="{FF2B5EF4-FFF2-40B4-BE49-F238E27FC236}">
                <a16:creationId xmlns:a16="http://schemas.microsoft.com/office/drawing/2014/main" id="{A56D57DE-37E4-3424-82E1-C7FB9907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06850-9E73-42D6-984F-AAE4BA548EBF}"/>
              </a:ext>
            </a:extLst>
          </p:cNvPr>
          <p:cNvSpPr txBox="1"/>
          <p:nvPr/>
        </p:nvSpPr>
        <p:spPr>
          <a:xfrm>
            <a:off x="1964531" y="1331119"/>
            <a:ext cx="5105400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634" name="Group 14">
            <a:extLst>
              <a:ext uri="{FF2B5EF4-FFF2-40B4-BE49-F238E27FC236}">
                <a16:creationId xmlns:a16="http://schemas.microsoft.com/office/drawing/2014/main" id="{449BD991-EF30-54EC-5AD0-403832858AD9}"/>
              </a:ext>
            </a:extLst>
          </p:cNvPr>
          <p:cNvGrpSpPr>
            <a:grpSpLocks/>
          </p:cNvGrpSpPr>
          <p:nvPr/>
        </p:nvGrpSpPr>
        <p:grpSpPr bwMode="auto">
          <a:xfrm>
            <a:off x="35719" y="5253038"/>
            <a:ext cx="9173766" cy="784622"/>
            <a:chOff x="47343" y="5861302"/>
            <a:chExt cx="12232515" cy="1046420"/>
          </a:xfrm>
        </p:grpSpPr>
        <p:pic>
          <p:nvPicPr>
            <p:cNvPr id="26637" name="Picture 16">
              <a:extLst>
                <a:ext uri="{FF2B5EF4-FFF2-40B4-BE49-F238E27FC236}">
                  <a16:creationId xmlns:a16="http://schemas.microsoft.com/office/drawing/2014/main" id="{4AE36904-8D93-1E56-36F6-5FFC595A9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3" y="5861302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7">
              <a:extLst>
                <a:ext uri="{FF2B5EF4-FFF2-40B4-BE49-F238E27FC236}">
                  <a16:creationId xmlns:a16="http://schemas.microsoft.com/office/drawing/2014/main" id="{E27F8CFD-C6E7-1C27-47D6-9985E456F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413" y="5902130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9">
              <a:extLst>
                <a:ext uri="{FF2B5EF4-FFF2-40B4-BE49-F238E27FC236}">
                  <a16:creationId xmlns:a16="http://schemas.microsoft.com/office/drawing/2014/main" id="{A82754CE-2A25-5667-35BA-5868B9A74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602" y="5868551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22">
              <a:extLst>
                <a:ext uri="{FF2B5EF4-FFF2-40B4-BE49-F238E27FC236}">
                  <a16:creationId xmlns:a16="http://schemas.microsoft.com/office/drawing/2014/main" id="{DE6FB668-ECD0-81C6-1CB7-C99776ED9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345" y="5906108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23">
              <a:extLst>
                <a:ext uri="{FF2B5EF4-FFF2-40B4-BE49-F238E27FC236}">
                  <a16:creationId xmlns:a16="http://schemas.microsoft.com/office/drawing/2014/main" id="{7905B4AE-3086-3312-B437-D314871D2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314" y="5903587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24">
              <a:extLst>
                <a:ext uri="{FF2B5EF4-FFF2-40B4-BE49-F238E27FC236}">
                  <a16:creationId xmlns:a16="http://schemas.microsoft.com/office/drawing/2014/main" id="{AA5C6325-A285-6D71-4D0A-78644F056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30"/>
            <a:stretch>
              <a:fillRect/>
            </a:stretch>
          </p:blipFill>
          <p:spPr bwMode="auto">
            <a:xfrm>
              <a:off x="11462487" y="5911024"/>
              <a:ext cx="817371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4ACA3F-8DCD-1572-5C74-37AB604D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31" y="2670572"/>
            <a:ext cx="7440216" cy="242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Từ ngữ nào nói đúng hình ảnh con mối trong bài?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A.Béo tròn và có ích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Gầy gò và chăm chỉ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Béo tròn và lười biếng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Gầy và ham chơi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706EC8-C408-4502-8BAC-CFF43FB7C3FA}"/>
              </a:ext>
            </a:extLst>
          </p:cNvPr>
          <p:cNvSpPr/>
          <p:nvPr/>
        </p:nvSpPr>
        <p:spPr>
          <a:xfrm>
            <a:off x="897731" y="3795713"/>
            <a:ext cx="433388" cy="4107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11A6933B-D309-6DDE-D658-3F419D0E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635919"/>
            <a:ext cx="4305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95EAF4-72EA-46AC-9F31-27D2A15E2A02}"/>
              </a:ext>
            </a:extLst>
          </p:cNvPr>
          <p:cNvCxnSpPr>
            <a:cxnSpLocks/>
          </p:cNvCxnSpPr>
          <p:nvPr/>
        </p:nvCxnSpPr>
        <p:spPr>
          <a:xfrm>
            <a:off x="4572000" y="1720454"/>
            <a:ext cx="0" cy="407789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652" name="TextBox 13">
            <a:extLst>
              <a:ext uri="{FF2B5EF4-FFF2-40B4-BE49-F238E27FC236}">
                <a16:creationId xmlns:a16="http://schemas.microsoft.com/office/drawing/2014/main" id="{CBAF7DB4-E390-64FC-1FDD-1CED216A1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959769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</a:p>
        </p:txBody>
      </p:sp>
      <p:grpSp>
        <p:nvGrpSpPr>
          <p:cNvPr id="27653" name="Group 18">
            <a:extLst>
              <a:ext uri="{FF2B5EF4-FFF2-40B4-BE49-F238E27FC236}">
                <a16:creationId xmlns:a16="http://schemas.microsoft.com/office/drawing/2014/main" id="{B3069F37-B976-1EEF-A0D3-5B541C8618FE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839391"/>
            <a:ext cx="4561285" cy="923330"/>
            <a:chOff x="3194343" y="-23650"/>
            <a:chExt cx="6082191" cy="12308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83F290-F8FA-42B6-9D5F-C81080505893}"/>
                </a:ext>
              </a:extLst>
            </p:cNvPr>
            <p:cNvSpPr/>
            <p:nvPr/>
          </p:nvSpPr>
          <p:spPr>
            <a:xfrm>
              <a:off x="3619826" y="-3016"/>
              <a:ext cx="5656708" cy="677729"/>
            </a:xfrm>
            <a:prstGeom prst="roundRect">
              <a:avLst/>
            </a:prstGeom>
            <a:solidFill>
              <a:srgbClr val="D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668" name="TextBox 21">
              <a:extLst>
                <a:ext uri="{FF2B5EF4-FFF2-40B4-BE49-F238E27FC236}">
                  <a16:creationId xmlns:a16="http://schemas.microsoft.com/office/drawing/2014/main" id="{52AA608E-2BF9-3B0A-EF73-413F19108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343" y="-23650"/>
              <a:ext cx="5955944" cy="1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altLang="en-US" sz="15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ĐÀN ÔNG CÔ ĐỘC GIỮA RỪNG</a:t>
              </a:r>
              <a:endPara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b="1" i="1">
                  <a:solidFill>
                    <a:srgbClr val="002060"/>
                  </a:solidFill>
                  <a:latin typeface="#9Slide05 Claudia"/>
                  <a:cs typeface="Times New Roman" panose="02020603050405020304" pitchFamily="18" charset="0"/>
                </a:rPr>
                <a:t>                                                                                           </a:t>
              </a:r>
              <a:r>
                <a:rPr lang="en-US" altLang="en-US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sz="15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 Giỏi-</a:t>
              </a:r>
              <a:endPara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654" name="TextBox 12">
            <a:extLst>
              <a:ext uri="{FF2B5EF4-FFF2-40B4-BE49-F238E27FC236}">
                <a16:creationId xmlns:a16="http://schemas.microsoft.com/office/drawing/2014/main" id="{C68AC61E-9358-67A4-68E7-92AF70CF5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306241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27655" name="TextBox 15">
            <a:extLst>
              <a:ext uri="{FF2B5EF4-FFF2-40B4-BE49-F238E27FC236}">
                <a16:creationId xmlns:a16="http://schemas.microsoft.com/office/drawing/2014/main" id="{EBF8B95A-05E5-0CD4-9B29-4051F769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652713"/>
            <a:ext cx="4121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pic>
        <p:nvPicPr>
          <p:cNvPr id="27656" name="Content Placeholder 6">
            <a:extLst>
              <a:ext uri="{FF2B5EF4-FFF2-40B4-BE49-F238E27FC236}">
                <a16:creationId xmlns:a16="http://schemas.microsoft.com/office/drawing/2014/main" id="{5F4EBF0E-C9B1-8FDC-1D61-9921ABF5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06850-9E73-42D6-984F-AAE4BA548EBF}"/>
              </a:ext>
            </a:extLst>
          </p:cNvPr>
          <p:cNvSpPr txBox="1"/>
          <p:nvPr/>
        </p:nvSpPr>
        <p:spPr>
          <a:xfrm>
            <a:off x="1964531" y="1331119"/>
            <a:ext cx="5105400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8" name="Group 14">
            <a:extLst>
              <a:ext uri="{FF2B5EF4-FFF2-40B4-BE49-F238E27FC236}">
                <a16:creationId xmlns:a16="http://schemas.microsoft.com/office/drawing/2014/main" id="{AC6631CF-433A-535A-0B9E-3BFE757B8902}"/>
              </a:ext>
            </a:extLst>
          </p:cNvPr>
          <p:cNvGrpSpPr>
            <a:grpSpLocks/>
          </p:cNvGrpSpPr>
          <p:nvPr/>
        </p:nvGrpSpPr>
        <p:grpSpPr bwMode="auto">
          <a:xfrm>
            <a:off x="35719" y="5253038"/>
            <a:ext cx="9173766" cy="784622"/>
            <a:chOff x="47343" y="5861302"/>
            <a:chExt cx="12232515" cy="1046420"/>
          </a:xfrm>
        </p:grpSpPr>
        <p:pic>
          <p:nvPicPr>
            <p:cNvPr id="27661" name="Picture 16">
              <a:extLst>
                <a:ext uri="{FF2B5EF4-FFF2-40B4-BE49-F238E27FC236}">
                  <a16:creationId xmlns:a16="http://schemas.microsoft.com/office/drawing/2014/main" id="{E684C23D-0497-3242-6DB3-054F5D38E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3" y="5861302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17">
              <a:extLst>
                <a:ext uri="{FF2B5EF4-FFF2-40B4-BE49-F238E27FC236}">
                  <a16:creationId xmlns:a16="http://schemas.microsoft.com/office/drawing/2014/main" id="{A5D54D7A-C475-4305-C214-70622B901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413" y="5902130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19">
              <a:extLst>
                <a:ext uri="{FF2B5EF4-FFF2-40B4-BE49-F238E27FC236}">
                  <a16:creationId xmlns:a16="http://schemas.microsoft.com/office/drawing/2014/main" id="{D8E57032-2C73-534C-AB66-E2AEDF3B6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602" y="5868551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22">
              <a:extLst>
                <a:ext uri="{FF2B5EF4-FFF2-40B4-BE49-F238E27FC236}">
                  <a16:creationId xmlns:a16="http://schemas.microsoft.com/office/drawing/2014/main" id="{8B966C02-5E12-77BE-D2A7-53D2CA63C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345" y="5906108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23">
              <a:extLst>
                <a:ext uri="{FF2B5EF4-FFF2-40B4-BE49-F238E27FC236}">
                  <a16:creationId xmlns:a16="http://schemas.microsoft.com/office/drawing/2014/main" id="{05E42DEE-EB9E-1A9D-9870-E641A3B86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314" y="5903587"/>
              <a:ext cx="2297967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6" name="Picture 24">
              <a:extLst>
                <a:ext uri="{FF2B5EF4-FFF2-40B4-BE49-F238E27FC236}">
                  <a16:creationId xmlns:a16="http://schemas.microsoft.com/office/drawing/2014/main" id="{EDD2CC8C-C7BC-BACA-7D82-21750D778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30"/>
            <a:stretch>
              <a:fillRect/>
            </a:stretch>
          </p:blipFill>
          <p:spPr bwMode="auto">
            <a:xfrm>
              <a:off x="11462487" y="5911024"/>
              <a:ext cx="817371" cy="99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A21D4FF-543E-ACD4-A549-98000515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31" y="2670572"/>
            <a:ext cx="74402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Quan niệm sống của kiến trong bài thơ là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Không cần khó nhọc vẫn có cái ăn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Có làm thì mới có ăn, vì cộng đồng chung.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Vừa làm vừa rong chơi thì mới vui.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Cần vun vén cuộc sống của riêng mình.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706EC8-C408-4502-8BAC-CFF43FB7C3FA}"/>
              </a:ext>
            </a:extLst>
          </p:cNvPr>
          <p:cNvSpPr/>
          <p:nvPr/>
        </p:nvSpPr>
        <p:spPr>
          <a:xfrm>
            <a:off x="831056" y="3429000"/>
            <a:ext cx="434579" cy="4107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AAB08B57-DF5F-0078-871F-C82AB673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19" y="1434704"/>
            <a:ext cx="3787379" cy="40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Google Shape;125;p5">
            <a:extLst>
              <a:ext uri="{FF2B5EF4-FFF2-40B4-BE49-F238E27FC236}">
                <a16:creationId xmlns:a16="http://schemas.microsoft.com/office/drawing/2014/main" id="{331C4AB8-B8BE-731B-220E-741B18768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176338"/>
            <a:ext cx="3905250" cy="446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5">
            <a:extLst>
              <a:ext uri="{FF2B5EF4-FFF2-40B4-BE49-F238E27FC236}">
                <a16:creationId xmlns:a16="http://schemas.microsoft.com/office/drawing/2014/main" id="{7CEB173D-C4D8-93D1-CE9E-F0497B42A603}"/>
              </a:ext>
            </a:extLst>
          </p:cNvPr>
          <p:cNvSpPr txBox="1"/>
          <p:nvPr/>
        </p:nvSpPr>
        <p:spPr>
          <a:xfrm>
            <a:off x="5125641" y="3549254"/>
            <a:ext cx="32718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华康海报体W12" panose="040B0C09000000000000" pitchFamily="81" charset="-122"/>
                <a:cs typeface="Arial" pitchFamily="34" charset="0"/>
              </a:rPr>
              <a:t>IV.</a:t>
            </a:r>
            <a:r>
              <a:rPr lang="vi-VN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华康海报体W12" panose="040B0C09000000000000" pitchFamily="81" charset="-122"/>
                <a:cs typeface="Arial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华康海报体W12" panose="040B0C09000000000000" pitchFamily="81" charset="-122"/>
                <a:cs typeface="Arial" pitchFamily="34" charset="0"/>
              </a:rPr>
              <a:t>Vận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华康海报体W12" panose="040B0C09000000000000" pitchFamily="81" charset="-122"/>
                <a:cs typeface="Arial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华康海报体W12" panose="040B0C09000000000000" pitchFamily="81" charset="-122"/>
                <a:cs typeface="Arial" pitchFamily="34" charset="0"/>
              </a:rPr>
              <a:t>dụng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华康海报体W12" panose="040B0C09000000000000" pitchFamily="81" charset="-122"/>
              <a:cs typeface="Arial" pitchFamily="34" charset="0"/>
            </a:endParaRPr>
          </a:p>
        </p:txBody>
      </p:sp>
      <p:grpSp>
        <p:nvGrpSpPr>
          <p:cNvPr id="28677" name="Group 2">
            <a:extLst>
              <a:ext uri="{FF2B5EF4-FFF2-40B4-BE49-F238E27FC236}">
                <a16:creationId xmlns:a16="http://schemas.microsoft.com/office/drawing/2014/main" id="{E8C281F4-7F2E-9CF2-5899-430A14CACA5B}"/>
              </a:ext>
            </a:extLst>
          </p:cNvPr>
          <p:cNvGrpSpPr>
            <a:grpSpLocks/>
          </p:cNvGrpSpPr>
          <p:nvPr/>
        </p:nvGrpSpPr>
        <p:grpSpPr bwMode="auto">
          <a:xfrm>
            <a:off x="629841" y="1290638"/>
            <a:ext cx="3798094" cy="4204097"/>
            <a:chOff x="839417" y="578106"/>
            <a:chExt cx="5064981" cy="5604731"/>
          </a:xfrm>
        </p:grpSpPr>
        <p:pic>
          <p:nvPicPr>
            <p:cNvPr id="28680" name="Picture 7">
              <a:extLst>
                <a:ext uri="{FF2B5EF4-FFF2-40B4-BE49-F238E27FC236}">
                  <a16:creationId xmlns:a16="http://schemas.microsoft.com/office/drawing/2014/main" id="{EE36289E-C82F-FE70-6E1A-6B761C1C0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7" y="578106"/>
              <a:ext cx="5064981" cy="560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8">
              <a:extLst>
                <a:ext uri="{FF2B5EF4-FFF2-40B4-BE49-F238E27FC236}">
                  <a16:creationId xmlns:a16="http://schemas.microsoft.com/office/drawing/2014/main" id="{575A7A89-8421-CB8A-0CF2-4DABCE5FA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208" y="1288202"/>
              <a:ext cx="4558400" cy="443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8" name="Picture 12">
            <a:extLst>
              <a:ext uri="{FF2B5EF4-FFF2-40B4-BE49-F238E27FC236}">
                <a16:creationId xmlns:a16="http://schemas.microsoft.com/office/drawing/2014/main" id="{1C863FFD-52AE-274C-F960-98237D32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16" y="857250"/>
            <a:ext cx="941784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0B0BCD-486E-2E67-A58C-D542D7E4D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531" y="2088356"/>
            <a:ext cx="2487216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en-US" sz="40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elvetica Neue"/>
                <a:cs typeface="Arial" pitchFamily="34" charset="0"/>
              </a:rPr>
              <a:t>CON MỐI VÀ CON KIẾN</a:t>
            </a:r>
            <a:endParaRPr lang="en-US" alt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elvetica Neue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9">
            <a:extLst>
              <a:ext uri="{FF2B5EF4-FFF2-40B4-BE49-F238E27FC236}">
                <a16:creationId xmlns:a16="http://schemas.microsoft.com/office/drawing/2014/main" id="{44A93446-F6BF-4AAE-A352-B5D517BB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1168004"/>
            <a:ext cx="7009210" cy="390106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95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từ 5-7 câu nêu suy nghĩ của em về bài học rút ra từ văn bản </a:t>
            </a:r>
            <a:r>
              <a:rPr lang="en-US" sz="495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95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Con mối và con kiến</a:t>
            </a:r>
            <a:r>
              <a:rPr lang="en-US" sz="495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495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Picture 10" descr="lotus1">
            <a:extLst>
              <a:ext uri="{FF2B5EF4-FFF2-40B4-BE49-F238E27FC236}">
                <a16:creationId xmlns:a16="http://schemas.microsoft.com/office/drawing/2014/main" id="{A5FD371F-D41C-C92B-7430-86A8E470A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94" y="4727972"/>
            <a:ext cx="1943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lotus1">
            <a:extLst>
              <a:ext uri="{FF2B5EF4-FFF2-40B4-BE49-F238E27FC236}">
                <a16:creationId xmlns:a16="http://schemas.microsoft.com/office/drawing/2014/main" id="{560A6FEB-2F46-3F5B-4739-144CEEB506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66" y="3386138"/>
            <a:ext cx="1340644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 descr="lotus1">
            <a:extLst>
              <a:ext uri="{FF2B5EF4-FFF2-40B4-BE49-F238E27FC236}">
                <a16:creationId xmlns:a16="http://schemas.microsoft.com/office/drawing/2014/main" id="{0E070B59-D569-C5FC-056F-744B2962F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92" y="4945856"/>
            <a:ext cx="1193006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 descr="lotus1">
            <a:extLst>
              <a:ext uri="{FF2B5EF4-FFF2-40B4-BE49-F238E27FC236}">
                <a16:creationId xmlns:a16="http://schemas.microsoft.com/office/drawing/2014/main" id="{8055B996-03C9-7707-610F-59A97DAFD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53" y="2126456"/>
            <a:ext cx="1137047" cy="9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 descr="lotus1">
            <a:extLst>
              <a:ext uri="{FF2B5EF4-FFF2-40B4-BE49-F238E27FC236}">
                <a16:creationId xmlns:a16="http://schemas.microsoft.com/office/drawing/2014/main" id="{7D053FA9-7325-191B-954C-8EB55C784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19" y="4945857"/>
            <a:ext cx="1095375" cy="74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lotus1">
            <a:extLst>
              <a:ext uri="{FF2B5EF4-FFF2-40B4-BE49-F238E27FC236}">
                <a16:creationId xmlns:a16="http://schemas.microsoft.com/office/drawing/2014/main" id="{EF43C591-1AA8-676E-B6F2-26998B4E3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29" y="4727972"/>
            <a:ext cx="1943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 descr="lotus1">
            <a:extLst>
              <a:ext uri="{FF2B5EF4-FFF2-40B4-BE49-F238E27FC236}">
                <a16:creationId xmlns:a16="http://schemas.microsoft.com/office/drawing/2014/main" id="{452A73BA-0780-0496-B2F5-FDEC30EC99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86138"/>
            <a:ext cx="1340644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6" descr="lotus1">
            <a:extLst>
              <a:ext uri="{FF2B5EF4-FFF2-40B4-BE49-F238E27FC236}">
                <a16:creationId xmlns:a16="http://schemas.microsoft.com/office/drawing/2014/main" id="{C26C3BC8-4934-1979-3D47-6B7D94D43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6" y="4945856"/>
            <a:ext cx="1193006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0" descr="lotus1">
            <a:extLst>
              <a:ext uri="{FF2B5EF4-FFF2-40B4-BE49-F238E27FC236}">
                <a16:creationId xmlns:a16="http://schemas.microsoft.com/office/drawing/2014/main" id="{A5A576F8-C3F9-4327-2677-A0EF9BE0B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54" y="4945857"/>
            <a:ext cx="1095375" cy="74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C35EBA5E-B735-4510-831F-ED730E21CE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26660" r="6501" b="6415"/>
          <a:stretch>
            <a:fillRect/>
          </a:stretch>
        </p:blipFill>
        <p:spPr>
          <a:xfrm>
            <a:off x="541735" y="1106092"/>
            <a:ext cx="7422356" cy="1458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720886-BB6F-FC31-2ED2-7A0802A43095}"/>
              </a:ext>
            </a:extLst>
          </p:cNvPr>
          <p:cNvSpPr/>
          <p:nvPr/>
        </p:nvSpPr>
        <p:spPr>
          <a:xfrm>
            <a:off x="1832373" y="1431132"/>
            <a:ext cx="49007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Nêu đặc đi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 của truyện ngụ ngôn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K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ể tên truyện ngụ ngôn đã học?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7023AE-AD02-4D7B-AE70-1F36D92D78A4}"/>
              </a:ext>
            </a:extLst>
          </p:cNvPr>
          <p:cNvSpPr/>
          <p:nvPr/>
        </p:nvSpPr>
        <p:spPr>
          <a:xfrm>
            <a:off x="228601" y="3327798"/>
            <a:ext cx="1308497" cy="19538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 điểm của truyện ngụ ngôn</a:t>
            </a:r>
            <a:endParaRPr lang="en-US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64AFC790-A4EE-4887-A866-38B1316F6B7F}"/>
              </a:ext>
            </a:extLst>
          </p:cNvPr>
          <p:cNvCxnSpPr>
            <a:cxnSpLocks/>
            <a:stCxn id="9" idx="6"/>
            <a:endCxn id="22" idx="1"/>
          </p:cNvCxnSpPr>
          <p:nvPr/>
        </p:nvCxnSpPr>
        <p:spPr>
          <a:xfrm flipV="1">
            <a:off x="1537098" y="3504010"/>
            <a:ext cx="692944" cy="8001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urved Connector 11">
            <a:extLst>
              <a:ext uri="{FF2B5EF4-FFF2-40B4-BE49-F238E27FC236}">
                <a16:creationId xmlns:a16="http://schemas.microsoft.com/office/drawing/2014/main" id="{33240CC1-D666-4973-9DD1-EF98DCAC56DA}"/>
              </a:ext>
            </a:extLst>
          </p:cNvPr>
          <p:cNvCxnSpPr>
            <a:cxnSpLocks/>
            <a:stCxn id="9" idx="6"/>
            <a:endCxn id="23" idx="1"/>
          </p:cNvCxnSpPr>
          <p:nvPr/>
        </p:nvCxnSpPr>
        <p:spPr>
          <a:xfrm flipV="1">
            <a:off x="1537098" y="4181475"/>
            <a:ext cx="654844" cy="12263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urved Connector 14">
            <a:extLst>
              <a:ext uri="{FF2B5EF4-FFF2-40B4-BE49-F238E27FC236}">
                <a16:creationId xmlns:a16="http://schemas.microsoft.com/office/drawing/2014/main" id="{72573B8E-3E1A-4616-8E41-EF5F39BDAB19}"/>
              </a:ext>
            </a:extLst>
          </p:cNvPr>
          <p:cNvCxnSpPr>
            <a:cxnSpLocks/>
            <a:stCxn id="9" idx="6"/>
            <a:endCxn id="24" idx="1"/>
          </p:cNvCxnSpPr>
          <p:nvPr/>
        </p:nvCxnSpPr>
        <p:spPr>
          <a:xfrm>
            <a:off x="1537097" y="4304110"/>
            <a:ext cx="656034" cy="74056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B68FF67E-2AB5-4419-B7EE-22F0D600473D}"/>
              </a:ext>
            </a:extLst>
          </p:cNvPr>
          <p:cNvSpPr/>
          <p:nvPr/>
        </p:nvSpPr>
        <p:spPr>
          <a:xfrm>
            <a:off x="2230041" y="3168254"/>
            <a:ext cx="6604397" cy="6727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</a:t>
            </a: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ngắn gọn, thường được viết bằng văn xuôi hoặc thơ</a:t>
            </a:r>
            <a:endParaRPr lang="en-US" sz="2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709E5108-4656-49CE-812E-E9FF4DCA8AAC}"/>
              </a:ext>
            </a:extLst>
          </p:cNvPr>
          <p:cNvSpPr/>
          <p:nvPr/>
        </p:nvSpPr>
        <p:spPr>
          <a:xfrm>
            <a:off x="2191941" y="3925491"/>
            <a:ext cx="6680597" cy="5131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21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</a:t>
            </a: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thường là con người, đồ vật, con vật </a:t>
            </a:r>
            <a:endParaRPr lang="en-US" sz="2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5A3AB2FD-A6AB-4FD6-843E-09F905091293}"/>
              </a:ext>
            </a:extLst>
          </p:cNvPr>
          <p:cNvSpPr/>
          <p:nvPr/>
        </p:nvSpPr>
        <p:spPr>
          <a:xfrm>
            <a:off x="2193131" y="4662488"/>
            <a:ext cx="6725841" cy="7643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vi-VN" sz="21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đích</a:t>
            </a:r>
            <a:r>
              <a:rPr lang="vi-VN" sz="2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nêu lên các tư tưởng đạo lý, hoặc để răn dạy con người những bài học trong cuộc sống</a:t>
            </a:r>
            <a:endParaRPr lang="en-US" sz="2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hatmau_sr\Downloads\ẢNH CỦA bình\ếch NGỒI ĐÁY GIẾNG.png">
            <a:extLst>
              <a:ext uri="{FF2B5EF4-FFF2-40B4-BE49-F238E27FC236}">
                <a16:creationId xmlns:a16="http://schemas.microsoft.com/office/drawing/2014/main" id="{794DD75D-120D-AE26-07E7-5DFA5778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7" y="1373981"/>
            <a:ext cx="4364831" cy="361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0F3BC9D9-F360-201D-5B86-8A72DFC1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5083969"/>
            <a:ext cx="4191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NGỒI ĐÁY GIẾNG</a:t>
            </a:r>
          </a:p>
        </p:txBody>
      </p:sp>
      <p:pic>
        <p:nvPicPr>
          <p:cNvPr id="4" name="Picture 2" descr="C:\Users\Khatmau_sr\Downloads\ẢNH CỦA bình\ĐẼO CÀY GIỮA ĐƯỜNG 7.png">
            <a:extLst>
              <a:ext uri="{FF2B5EF4-FFF2-40B4-BE49-F238E27FC236}">
                <a16:creationId xmlns:a16="http://schemas.microsoft.com/office/drawing/2014/main" id="{085B4945-E70B-F4BC-32AA-94F67687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289447"/>
            <a:ext cx="3849291" cy="378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>
            <a:extLst>
              <a:ext uri="{FF2B5EF4-FFF2-40B4-BE49-F238E27FC236}">
                <a16:creationId xmlns:a16="http://schemas.microsoft.com/office/drawing/2014/main" id="{D941B64E-96FC-EC75-AE17-F6B1CCA3C02D}"/>
              </a:ext>
            </a:extLst>
          </p:cNvPr>
          <p:cNvSpPr>
            <a:spLocks/>
          </p:cNvSpPr>
          <p:nvPr/>
        </p:nvSpPr>
        <p:spPr bwMode="gray">
          <a:xfrm>
            <a:off x="2309813" y="839391"/>
            <a:ext cx="2437210" cy="118943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40" name="AutoShape 4">
            <a:extLst>
              <a:ext uri="{FF2B5EF4-FFF2-40B4-BE49-F238E27FC236}">
                <a16:creationId xmlns:a16="http://schemas.microsoft.com/office/drawing/2014/main" id="{EBB909D6-994D-9F41-E6D5-5374F9F2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822" y="1170385"/>
            <a:ext cx="4357688" cy="3852863"/>
          </a:xfrm>
          <a:prstGeom prst="roundRect">
            <a:avLst>
              <a:gd name="adj" fmla="val 469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1151" name="Group 15">
            <a:extLst>
              <a:ext uri="{FF2B5EF4-FFF2-40B4-BE49-F238E27FC236}">
                <a16:creationId xmlns:a16="http://schemas.microsoft.com/office/drawing/2014/main" id="{8952FB70-7222-84EA-3991-38DFD7D92D51}"/>
              </a:ext>
            </a:extLst>
          </p:cNvPr>
          <p:cNvGrpSpPr>
            <a:grpSpLocks/>
          </p:cNvGrpSpPr>
          <p:nvPr/>
        </p:nvGrpSpPr>
        <p:grpSpPr bwMode="auto">
          <a:xfrm>
            <a:off x="42625" y="839390"/>
            <a:ext cx="4628196" cy="4183857"/>
            <a:chOff x="569" y="1429"/>
            <a:chExt cx="1460" cy="226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1152" name="AutoShape 16">
              <a:extLst>
                <a:ext uri="{FF2B5EF4-FFF2-40B4-BE49-F238E27FC236}">
                  <a16:creationId xmlns:a16="http://schemas.microsoft.com/office/drawing/2014/main" id="{B820FAD2-7D12-6DED-2DA5-7722DAC5B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3" name="AutoShape 17">
              <a:extLst>
                <a:ext uri="{FF2B5EF4-FFF2-40B4-BE49-F238E27FC236}">
                  <a16:creationId xmlns:a16="http://schemas.microsoft.com/office/drawing/2014/main" id="{1C4C07DE-8577-D278-72D7-99A2A975D4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8" y="1429"/>
              <a:ext cx="1341" cy="39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6" name="Text Box 20">
              <a:extLst>
                <a:ext uri="{FF2B5EF4-FFF2-40B4-BE49-F238E27FC236}">
                  <a16:creationId xmlns:a16="http://schemas.microsoft.com/office/drawing/2014/main" id="{D81AE372-FD8C-D8E5-7C25-BF4E1437248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89" y="1512"/>
              <a:ext cx="552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</a:t>
              </a:r>
            </a:p>
          </p:txBody>
        </p:sp>
      </p:grpSp>
      <p:sp>
        <p:nvSpPr>
          <p:cNvPr id="19" name="Text Box 21">
            <a:extLst>
              <a:ext uri="{FF2B5EF4-FFF2-40B4-BE49-F238E27FC236}">
                <a16:creationId xmlns:a16="http://schemas.microsoft.com/office/drawing/2014/main" id="{984F2733-6317-1B9D-9B05-6D4F5CBB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883504"/>
            <a:ext cx="4556521" cy="256993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với hiểu biết của em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đặc tính của hai loài vật này?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Tx/>
              <a:buChar char="-"/>
              <a:defRPr/>
            </a:pPr>
            <a:endParaRPr lang="en-US" alt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F13FD-2D51-BFFE-5160-FF5B4653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19" y="1395413"/>
            <a:ext cx="4180285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AA450C-460B-F5F0-8701-BA80BF6B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35" y="1370410"/>
            <a:ext cx="4207669" cy="351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26B74-1685-93EF-E999-E4E01D15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35" y="1256110"/>
            <a:ext cx="4207669" cy="36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7F6F8-58EF-9619-1DAE-DF0903D9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23" y="1256110"/>
            <a:ext cx="4220765" cy="36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CE7A8-C297-74B7-5E24-FBCE8A79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7" y="1309688"/>
            <a:ext cx="4193381" cy="357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7F927-9333-33BB-771E-E3A04EA3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22" y="1256110"/>
            <a:ext cx="4181475" cy="36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3D601A-9CE9-FA98-7263-D1F47254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22" y="1256110"/>
            <a:ext cx="4208859" cy="36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1C440C-8DE9-8F91-5F77-CF202ADDA72D}"/>
              </a:ext>
            </a:extLst>
          </p:cNvPr>
          <p:cNvSpPr/>
          <p:nvPr/>
        </p:nvSpPr>
        <p:spPr>
          <a:xfrm>
            <a:off x="3041076" y="184940"/>
            <a:ext cx="3200400" cy="72253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BBE21-F7C4-B3B6-C1E3-6E141A0370BD}"/>
              </a:ext>
            </a:extLst>
          </p:cNvPr>
          <p:cNvSpPr/>
          <p:nvPr/>
        </p:nvSpPr>
        <p:spPr>
          <a:xfrm>
            <a:off x="2964094" y="134168"/>
            <a:ext cx="3277382" cy="8875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7D5AA-9DD1-97BE-9A3D-B9BBE4243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203" y="399640"/>
            <a:ext cx="3855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063" indent="-457063" defTabSz="685595" eaLnBrk="1" hangingPunct="1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KIẾN VÀ MỐI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2A4450-482C-FF90-904B-521F1FA611AF}"/>
              </a:ext>
            </a:extLst>
          </p:cNvPr>
          <p:cNvCxnSpPr/>
          <p:nvPr/>
        </p:nvCxnSpPr>
        <p:spPr>
          <a:xfrm>
            <a:off x="4545806" y="1019995"/>
            <a:ext cx="0" cy="1631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A8222A-C855-978F-93B7-8ECDA439EEB5}"/>
              </a:ext>
            </a:extLst>
          </p:cNvPr>
          <p:cNvCxnSpPr/>
          <p:nvPr/>
        </p:nvCxnSpPr>
        <p:spPr>
          <a:xfrm>
            <a:off x="2124075" y="1122389"/>
            <a:ext cx="4619625" cy="11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A37BF1-768C-6FE5-53FF-762B366E3A36}"/>
              </a:ext>
            </a:extLst>
          </p:cNvPr>
          <p:cNvCxnSpPr/>
          <p:nvPr/>
        </p:nvCxnSpPr>
        <p:spPr>
          <a:xfrm>
            <a:off x="2124075" y="1136676"/>
            <a:ext cx="0" cy="2214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B782F9-5B73-8726-A99F-9F7F40654A70}"/>
              </a:ext>
            </a:extLst>
          </p:cNvPr>
          <p:cNvCxnSpPr/>
          <p:nvPr/>
        </p:nvCxnSpPr>
        <p:spPr>
          <a:xfrm>
            <a:off x="6743700" y="1183110"/>
            <a:ext cx="0" cy="2214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8E008A5-69D9-B052-071A-DA9966D11BE9}"/>
              </a:ext>
            </a:extLst>
          </p:cNvPr>
          <p:cNvSpPr/>
          <p:nvPr/>
        </p:nvSpPr>
        <p:spPr>
          <a:xfrm>
            <a:off x="1060426" y="1213191"/>
            <a:ext cx="2741009" cy="71006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32917ED-64E9-F8E0-5CBE-AB3FF9C88311}"/>
              </a:ext>
            </a:extLst>
          </p:cNvPr>
          <p:cNvSpPr/>
          <p:nvPr/>
        </p:nvSpPr>
        <p:spPr>
          <a:xfrm>
            <a:off x="1324290" y="1444283"/>
            <a:ext cx="2307911" cy="4912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31299F5-7919-6681-CF84-1AEC4BEB5608}"/>
              </a:ext>
            </a:extLst>
          </p:cNvPr>
          <p:cNvSpPr/>
          <p:nvPr/>
        </p:nvSpPr>
        <p:spPr>
          <a:xfrm>
            <a:off x="5577656" y="1286538"/>
            <a:ext cx="2423345" cy="74336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EF8654B-47E5-2216-BBAD-1DBE57D73860}"/>
              </a:ext>
            </a:extLst>
          </p:cNvPr>
          <p:cNvSpPr/>
          <p:nvPr/>
        </p:nvSpPr>
        <p:spPr>
          <a:xfrm>
            <a:off x="5739895" y="1419025"/>
            <a:ext cx="2000250" cy="4940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120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62">
              <a:solidFill>
                <a:prstClr val="whit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A4C6C5-1BAF-6F9A-2043-E6E78AE3D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760" y="1421235"/>
            <a:ext cx="2439590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99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</a:t>
            </a:r>
            <a:endParaRPr lang="vi-VN" altLang="en-US" sz="1799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D7F40-EC07-2063-519B-FF6B16F3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143" y="1205252"/>
            <a:ext cx="1908426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99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endParaRPr lang="vi-VN" altLang="en-US" sz="1799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2BF0382E-B7D9-9755-AC00-9843637F3D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2907" y="2062163"/>
            <a:ext cx="3537347" cy="4323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349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Horizontal Scroll 53">
            <a:extLst>
              <a:ext uri="{FF2B5EF4-FFF2-40B4-BE49-F238E27FC236}">
                <a16:creationId xmlns:a16="http://schemas.microsoft.com/office/drawing/2014/main" id="{92D6C2A6-7757-B49A-AAE0-68FAD001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144" y="2087166"/>
            <a:ext cx="4479131" cy="3930253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3DF5DC-219B-9860-EA15-15D0AF7F1877}"/>
              </a:ext>
            </a:extLst>
          </p:cNvPr>
          <p:cNvSpPr txBox="1"/>
          <p:nvPr/>
        </p:nvSpPr>
        <p:spPr>
          <a:xfrm>
            <a:off x="85725" y="1971316"/>
            <a:ext cx="4460081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8A34C3-EA14-73F0-DD03-9786C1263288}"/>
              </a:ext>
            </a:extLst>
          </p:cNvPr>
          <p:cNvSpPr txBox="1"/>
          <p:nvPr/>
        </p:nvSpPr>
        <p:spPr>
          <a:xfrm>
            <a:off x="4708702" y="533908"/>
            <a:ext cx="4349573" cy="60016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B0E95-F442-131B-24E3-6A1D13DC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1344"/>
            <a:ext cx="1975247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2" grpId="0"/>
      <p:bldP spid="15" grpId="0" animBg="1"/>
      <p:bldP spid="54" grpId="0" animBg="1"/>
      <p:bldP spid="5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TÍNH CỦA LOÀI KIẾN_360p">
            <a:hlinkClick r:id="" action="ppaction://media"/>
            <a:extLst>
              <a:ext uri="{FF2B5EF4-FFF2-40B4-BE49-F238E27FC236}">
                <a16:creationId xmlns:a16="http://schemas.microsoft.com/office/drawing/2014/main" id="{ED5FA782-0949-A427-C38B-23C6F293E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7" y="1263254"/>
            <a:ext cx="785973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TVLIFE - THẾ GIỚI ĐỘNG VẬT] - TẬP TÍNH XÃ HỘI CỦA LOÀI MỐI">
            <a:hlinkClick r:id="" action="ppaction://media"/>
            <a:extLst>
              <a:ext uri="{FF2B5EF4-FFF2-40B4-BE49-F238E27FC236}">
                <a16:creationId xmlns:a16="http://schemas.microsoft.com/office/drawing/2014/main" id="{508F2B84-2266-84FB-F131-F6B744AC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4" y="1428750"/>
            <a:ext cx="832206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403A2E91-19D5-9D40-7FB2-330D11329651}"/>
              </a:ext>
            </a:extLst>
          </p:cNvPr>
          <p:cNvSpPr/>
          <p:nvPr/>
        </p:nvSpPr>
        <p:spPr>
          <a:xfrm>
            <a:off x="1113235" y="1700213"/>
            <a:ext cx="6049565" cy="339328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37121F-A5F1-9C85-1EFD-4C05F4B7A0B2}"/>
              </a:ext>
            </a:extLst>
          </p:cNvPr>
          <p:cNvSpPr/>
          <p:nvPr/>
        </p:nvSpPr>
        <p:spPr>
          <a:xfrm>
            <a:off x="1051296" y="2119001"/>
            <a:ext cx="58509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i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II</a:t>
            </a:r>
            <a:r>
              <a:rPr lang="en-US" altLang="zh-CN" sz="6000" i="1"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.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i="1"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văn </a:t>
            </a:r>
            <a:r>
              <a:rPr lang="en-US" altLang="zh-CN" sz="6000" i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bản</a:t>
            </a:r>
            <a:endParaRPr lang="zh-CN" altLang="en-US" sz="6000" i="1" dirty="0">
              <a:solidFill>
                <a:prstClr val="black">
                  <a:lumMod val="85000"/>
                  <a:lumOff val="15000"/>
                </a:prst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62D46391-3942-B93D-8A9E-FE43C86D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53" y="1185863"/>
            <a:ext cx="369093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lotus1">
            <a:extLst>
              <a:ext uri="{FF2B5EF4-FFF2-40B4-BE49-F238E27FC236}">
                <a16:creationId xmlns:a16="http://schemas.microsoft.com/office/drawing/2014/main" id="{70B534A4-967F-0845-9414-F71B97334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" y="4797029"/>
            <a:ext cx="1943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lotus1">
            <a:extLst>
              <a:ext uri="{FF2B5EF4-FFF2-40B4-BE49-F238E27FC236}">
                <a16:creationId xmlns:a16="http://schemas.microsoft.com/office/drawing/2014/main" id="{DBA3D10C-20FF-C88A-56EF-633AA8BB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9" y="4888706"/>
            <a:ext cx="138588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lotus1">
            <a:extLst>
              <a:ext uri="{FF2B5EF4-FFF2-40B4-BE49-F238E27FC236}">
                <a16:creationId xmlns:a16="http://schemas.microsoft.com/office/drawing/2014/main" id="{5BF6570A-A1AB-B54E-5510-0D72B5AE9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4" y="3919537"/>
            <a:ext cx="1183481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lotus1">
            <a:extLst>
              <a:ext uri="{FF2B5EF4-FFF2-40B4-BE49-F238E27FC236}">
                <a16:creationId xmlns:a16="http://schemas.microsoft.com/office/drawing/2014/main" id="{E2334C60-3BC3-2AD0-1CC8-67C4BFD953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03" y="5093494"/>
            <a:ext cx="78462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lotus1">
            <a:extLst>
              <a:ext uri="{FF2B5EF4-FFF2-40B4-BE49-F238E27FC236}">
                <a16:creationId xmlns:a16="http://schemas.microsoft.com/office/drawing/2014/main" id="{1D015248-F5AC-02E6-088B-6DF0224D6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4" y="3012281"/>
            <a:ext cx="807244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oi thieu"/>
  <p:tag name="GENSWF_ADVANCE_TIME" val="0.00"/>
  <p:tag name="ISPRING_SLIDE_INDENT_LEVEL" val="0"/>
  <p:tag name="ISPRING_PRESENTER_ID" val="{ADB59505-F542-4590-ACB1-166601337CA7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1140</Words>
  <Application>Microsoft Office PowerPoint</Application>
  <PresentationFormat>On-screen Show (4:3)</PresentationFormat>
  <Paragraphs>135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#9Slide05 Claudia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Nhat Minh 20206430</cp:lastModifiedBy>
  <cp:revision>16</cp:revision>
  <dcterms:created xsi:type="dcterms:W3CDTF">2022-05-30T14:14:31Z</dcterms:created>
  <dcterms:modified xsi:type="dcterms:W3CDTF">2025-04-10T01:12:37Z</dcterms:modified>
</cp:coreProperties>
</file>