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sldIdLst>
    <p:sldId id="526" r:id="rId2"/>
    <p:sldId id="527" r:id="rId3"/>
    <p:sldId id="528" r:id="rId4"/>
    <p:sldId id="529" r:id="rId5"/>
    <p:sldId id="530" r:id="rId6"/>
    <p:sldId id="531" r:id="rId7"/>
    <p:sldId id="532" r:id="rId8"/>
    <p:sldId id="533" r:id="rId9"/>
    <p:sldId id="534" r:id="rId10"/>
    <p:sldId id="535" r:id="rId11"/>
    <p:sldId id="537" r:id="rId12"/>
    <p:sldId id="536" r:id="rId13"/>
    <p:sldId id="538" r:id="rId14"/>
    <p:sldId id="539" r:id="rId15"/>
    <p:sldId id="540" r:id="rId16"/>
    <p:sldId id="541" r:id="rId17"/>
    <p:sldId id="542" r:id="rId18"/>
    <p:sldId id="543" r:id="rId19"/>
    <p:sldId id="544" r:id="rId20"/>
    <p:sldId id="559" r:id="rId21"/>
    <p:sldId id="554" r:id="rId22"/>
    <p:sldId id="555" r:id="rId23"/>
    <p:sldId id="556" r:id="rId24"/>
    <p:sldId id="558" r:id="rId25"/>
    <p:sldId id="557" r:id="rId26"/>
    <p:sldId id="545" r:id="rId27"/>
    <p:sldId id="546" r:id="rId28"/>
    <p:sldId id="547" r:id="rId29"/>
    <p:sldId id="548" r:id="rId30"/>
    <p:sldId id="549" r:id="rId31"/>
    <p:sldId id="550" r:id="rId32"/>
    <p:sldId id="551" r:id="rId33"/>
    <p:sldId id="552" r:id="rId34"/>
    <p:sldId id="55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878" y="4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57"/>
            <a:ext cx="9144000" cy="1655763"/>
          </a:xfrm>
        </p:spPr>
        <p:txBody>
          <a:bodyPr/>
          <a:lstStyle>
            <a:lvl1pPr marL="0" indent="0" algn="ctr">
              <a:buNone/>
              <a:defRPr sz="2400"/>
            </a:lvl1pPr>
            <a:lvl2pPr marL="456970" indent="0" algn="ctr">
              <a:buNone/>
              <a:defRPr sz="2000"/>
            </a:lvl2pPr>
            <a:lvl3pPr marL="913945" indent="0" algn="ctr">
              <a:buNone/>
              <a:defRPr sz="1800"/>
            </a:lvl3pPr>
            <a:lvl4pPr marL="1370915" indent="0" algn="ctr">
              <a:buNone/>
              <a:defRPr sz="1600"/>
            </a:lvl4pPr>
            <a:lvl5pPr marL="1827887" indent="0" algn="ctr">
              <a:buNone/>
              <a:defRPr sz="1600"/>
            </a:lvl5pPr>
            <a:lvl6pPr marL="2284859" indent="0" algn="ctr">
              <a:buNone/>
              <a:defRPr sz="1600"/>
            </a:lvl6pPr>
            <a:lvl7pPr marL="2741830" indent="0" algn="ctr">
              <a:buNone/>
              <a:defRPr sz="1600"/>
            </a:lvl7pPr>
            <a:lvl8pPr marL="3198800" indent="0" algn="ctr">
              <a:buNone/>
              <a:defRPr sz="1600"/>
            </a:lvl8pPr>
            <a:lvl9pPr marL="365577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FB3F771B-E283-4029-930B-07B53AE623D0}"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1190564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6979BCA9-C19A-44D3-A822-93FECCA7252F}"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106526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6EA3164C-FEB9-4B30-A3DC-116AD0E32C48}"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319890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2B4D151E-D75A-4CF6-8B12-9796D0D5465F}"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4279917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84"/>
            <a:ext cx="10515600" cy="1500187"/>
          </a:xfrm>
        </p:spPr>
        <p:txBody>
          <a:bodyPr/>
          <a:lstStyle>
            <a:lvl1pPr marL="0" indent="0">
              <a:buNone/>
              <a:defRPr sz="2400">
                <a:solidFill>
                  <a:schemeClr val="tx1">
                    <a:tint val="75000"/>
                  </a:schemeClr>
                </a:solidFill>
              </a:defRPr>
            </a:lvl1pPr>
            <a:lvl2pPr marL="456970" indent="0">
              <a:buNone/>
              <a:defRPr sz="2000">
                <a:solidFill>
                  <a:schemeClr val="tx1">
                    <a:tint val="75000"/>
                  </a:schemeClr>
                </a:solidFill>
              </a:defRPr>
            </a:lvl2pPr>
            <a:lvl3pPr marL="913945" indent="0">
              <a:buNone/>
              <a:defRPr sz="1800">
                <a:solidFill>
                  <a:schemeClr val="tx1">
                    <a:tint val="75000"/>
                  </a:schemeClr>
                </a:solidFill>
              </a:defRPr>
            </a:lvl3pPr>
            <a:lvl4pPr marL="1370915" indent="0">
              <a:buNone/>
              <a:defRPr sz="1600">
                <a:solidFill>
                  <a:schemeClr val="tx1">
                    <a:tint val="75000"/>
                  </a:schemeClr>
                </a:solidFill>
              </a:defRPr>
            </a:lvl4pPr>
            <a:lvl5pPr marL="1827887" indent="0">
              <a:buNone/>
              <a:defRPr sz="1600">
                <a:solidFill>
                  <a:schemeClr val="tx1">
                    <a:tint val="75000"/>
                  </a:schemeClr>
                </a:solidFill>
              </a:defRPr>
            </a:lvl5pPr>
            <a:lvl6pPr marL="2284859" indent="0">
              <a:buNone/>
              <a:defRPr sz="1600">
                <a:solidFill>
                  <a:schemeClr val="tx1">
                    <a:tint val="75000"/>
                  </a:schemeClr>
                </a:solidFill>
              </a:defRPr>
            </a:lvl6pPr>
            <a:lvl7pPr marL="2741830" indent="0">
              <a:buNone/>
              <a:defRPr sz="1600">
                <a:solidFill>
                  <a:schemeClr val="tx1">
                    <a:tint val="75000"/>
                  </a:schemeClr>
                </a:solidFill>
              </a:defRPr>
            </a:lvl7pPr>
            <a:lvl8pPr marL="3198800" indent="0">
              <a:buNone/>
              <a:defRPr sz="1600">
                <a:solidFill>
                  <a:schemeClr val="tx1">
                    <a:tint val="75000"/>
                  </a:schemeClr>
                </a:solidFill>
              </a:defRPr>
            </a:lvl8pPr>
            <a:lvl9pPr marL="365577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945">
              <a:defRPr/>
            </a:pPr>
            <a:fld id="{F2F39893-9E64-48C2-A875-FDEE4D2A4104}"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485114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3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3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945">
              <a:defRPr/>
            </a:pPr>
            <a:fld id="{EDF80CB4-E50E-48BB-A2FB-0A98F2BAA08B}"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253017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6970" indent="0">
              <a:buNone/>
              <a:defRPr sz="2000" b="1"/>
            </a:lvl2pPr>
            <a:lvl3pPr marL="913945" indent="0">
              <a:buNone/>
              <a:defRPr sz="1800" b="1"/>
            </a:lvl3pPr>
            <a:lvl4pPr marL="1370915" indent="0">
              <a:buNone/>
              <a:defRPr sz="1600" b="1"/>
            </a:lvl4pPr>
            <a:lvl5pPr marL="1827887" indent="0">
              <a:buNone/>
              <a:defRPr sz="1600" b="1"/>
            </a:lvl5pPr>
            <a:lvl6pPr marL="2284859" indent="0">
              <a:buNone/>
              <a:defRPr sz="1600" b="1"/>
            </a:lvl6pPr>
            <a:lvl7pPr marL="2741830" indent="0">
              <a:buNone/>
              <a:defRPr sz="1600" b="1"/>
            </a:lvl7pPr>
            <a:lvl8pPr marL="3198800" indent="0">
              <a:buNone/>
              <a:defRPr sz="1600" b="1"/>
            </a:lvl8pPr>
            <a:lvl9pPr marL="3655770"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70" indent="0">
              <a:buNone/>
              <a:defRPr sz="2000" b="1"/>
            </a:lvl2pPr>
            <a:lvl3pPr marL="913945" indent="0">
              <a:buNone/>
              <a:defRPr sz="1800" b="1"/>
            </a:lvl3pPr>
            <a:lvl4pPr marL="1370915" indent="0">
              <a:buNone/>
              <a:defRPr sz="1600" b="1"/>
            </a:lvl4pPr>
            <a:lvl5pPr marL="1827887" indent="0">
              <a:buNone/>
              <a:defRPr sz="1600" b="1"/>
            </a:lvl5pPr>
            <a:lvl6pPr marL="2284859" indent="0">
              <a:buNone/>
              <a:defRPr sz="1600" b="1"/>
            </a:lvl6pPr>
            <a:lvl7pPr marL="2741830" indent="0">
              <a:buNone/>
              <a:defRPr sz="1600" b="1"/>
            </a:lvl7pPr>
            <a:lvl8pPr marL="3198800" indent="0">
              <a:buNone/>
              <a:defRPr sz="1600" b="1"/>
            </a:lvl8pPr>
            <a:lvl9pPr marL="365577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945">
              <a:defRPr/>
            </a:pPr>
            <a:fld id="{A80BE48F-6429-480F-A30F-30CE9292EA21}"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3356733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945">
              <a:defRPr/>
            </a:pPr>
            <a:fld id="{0BF869F0-4894-45AB-A104-1405D257AEE4}"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120842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945">
              <a:defRPr/>
            </a:pPr>
            <a:fld id="{B367FBE9-36C3-4483-9766-2DC1EBC901FD}"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1294591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1"/>
            <a:ext cx="3932237" cy="3811588"/>
          </a:xfrm>
        </p:spPr>
        <p:txBody>
          <a:bodyPr/>
          <a:lstStyle>
            <a:lvl1pPr marL="0" indent="0">
              <a:buNone/>
              <a:defRPr sz="1600"/>
            </a:lvl1pPr>
            <a:lvl2pPr marL="456970" indent="0">
              <a:buNone/>
              <a:defRPr sz="1400"/>
            </a:lvl2pPr>
            <a:lvl3pPr marL="913945" indent="0">
              <a:buNone/>
              <a:defRPr sz="1200"/>
            </a:lvl3pPr>
            <a:lvl4pPr marL="1370915" indent="0">
              <a:buNone/>
              <a:defRPr sz="1000"/>
            </a:lvl4pPr>
            <a:lvl5pPr marL="1827887" indent="0">
              <a:buNone/>
              <a:defRPr sz="1000"/>
            </a:lvl5pPr>
            <a:lvl6pPr marL="2284859" indent="0">
              <a:buNone/>
              <a:defRPr sz="1000"/>
            </a:lvl6pPr>
            <a:lvl7pPr marL="2741830" indent="0">
              <a:buNone/>
              <a:defRPr sz="1000"/>
            </a:lvl7pPr>
            <a:lvl8pPr marL="3198800" indent="0">
              <a:buNone/>
              <a:defRPr sz="1000"/>
            </a:lvl8pPr>
            <a:lvl9pPr marL="365577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945">
              <a:defRPr/>
            </a:pPr>
            <a:fld id="{DCD9857B-8EC4-4F1A-AA19-76D9430279BE}"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205595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6"/>
            <a:ext cx="6172200" cy="4873625"/>
          </a:xfrm>
        </p:spPr>
        <p:txBody>
          <a:bodyPr/>
          <a:lstStyle>
            <a:lvl1pPr marL="0" indent="0">
              <a:buNone/>
              <a:defRPr sz="3200"/>
            </a:lvl1pPr>
            <a:lvl2pPr marL="456970" indent="0">
              <a:buNone/>
              <a:defRPr sz="2800"/>
            </a:lvl2pPr>
            <a:lvl3pPr marL="913945" indent="0">
              <a:buNone/>
              <a:defRPr sz="2400"/>
            </a:lvl3pPr>
            <a:lvl4pPr marL="1370915" indent="0">
              <a:buNone/>
              <a:defRPr sz="2000"/>
            </a:lvl4pPr>
            <a:lvl5pPr marL="1827887" indent="0">
              <a:buNone/>
              <a:defRPr sz="2000"/>
            </a:lvl5pPr>
            <a:lvl6pPr marL="2284859" indent="0">
              <a:buNone/>
              <a:defRPr sz="2000"/>
            </a:lvl6pPr>
            <a:lvl7pPr marL="2741830" indent="0">
              <a:buNone/>
              <a:defRPr sz="2000"/>
            </a:lvl7pPr>
            <a:lvl8pPr marL="3198800" indent="0">
              <a:buNone/>
              <a:defRPr sz="2000"/>
            </a:lvl8pPr>
            <a:lvl9pPr marL="3655770" indent="0">
              <a:buNone/>
              <a:defRPr sz="2000"/>
            </a:lvl9pPr>
          </a:lstStyle>
          <a:p>
            <a:endParaRPr lang="en-US"/>
          </a:p>
        </p:txBody>
      </p:sp>
      <p:sp>
        <p:nvSpPr>
          <p:cNvPr id="4" name="Text Placeholder 3"/>
          <p:cNvSpPr>
            <a:spLocks noGrp="1"/>
          </p:cNvSpPr>
          <p:nvPr>
            <p:ph type="body" sz="half" idx="2"/>
          </p:nvPr>
        </p:nvSpPr>
        <p:spPr>
          <a:xfrm>
            <a:off x="839792" y="2057401"/>
            <a:ext cx="3932237" cy="3811588"/>
          </a:xfrm>
        </p:spPr>
        <p:txBody>
          <a:bodyPr/>
          <a:lstStyle>
            <a:lvl1pPr marL="0" indent="0">
              <a:buNone/>
              <a:defRPr sz="1600"/>
            </a:lvl1pPr>
            <a:lvl2pPr marL="456970" indent="0">
              <a:buNone/>
              <a:defRPr sz="1400"/>
            </a:lvl2pPr>
            <a:lvl3pPr marL="913945" indent="0">
              <a:buNone/>
              <a:defRPr sz="1200"/>
            </a:lvl3pPr>
            <a:lvl4pPr marL="1370915" indent="0">
              <a:buNone/>
              <a:defRPr sz="1000"/>
            </a:lvl4pPr>
            <a:lvl5pPr marL="1827887" indent="0">
              <a:buNone/>
              <a:defRPr sz="1000"/>
            </a:lvl5pPr>
            <a:lvl6pPr marL="2284859" indent="0">
              <a:buNone/>
              <a:defRPr sz="1000"/>
            </a:lvl6pPr>
            <a:lvl7pPr marL="2741830" indent="0">
              <a:buNone/>
              <a:defRPr sz="1000"/>
            </a:lvl7pPr>
            <a:lvl8pPr marL="3198800" indent="0">
              <a:buNone/>
              <a:defRPr sz="1000"/>
            </a:lvl8pPr>
            <a:lvl9pPr marL="365577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945">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94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945">
              <a:defRPr/>
            </a:pPr>
            <a:fld id="{5CBF4C47-502E-4397-9C12-F2AD6A3FBE23}"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1648786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60930" tIns="30465" rIns="60930" bIns="30465" rtlCol="0" anchor="ctr">
            <a:normAutofit/>
          </a:bodyPr>
          <a:lstStyle/>
          <a:p>
            <a:r>
              <a:rPr lang="en-US"/>
              <a:t>Click to edit Master title style</a:t>
            </a:r>
          </a:p>
        </p:txBody>
      </p:sp>
      <p:sp>
        <p:nvSpPr>
          <p:cNvPr id="3" name="Text Placeholder 2"/>
          <p:cNvSpPr>
            <a:spLocks noGrp="1"/>
          </p:cNvSpPr>
          <p:nvPr>
            <p:ph type="body" idx="1"/>
          </p:nvPr>
        </p:nvSpPr>
        <p:spPr>
          <a:xfrm>
            <a:off x="838200" y="1825634"/>
            <a:ext cx="10515600" cy="4351339"/>
          </a:xfrm>
          <a:prstGeom prst="rect">
            <a:avLst/>
          </a:prstGeom>
        </p:spPr>
        <p:txBody>
          <a:bodyPr vert="horz" lIns="60930" tIns="30465" rIns="60930" bIns="3046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1"/>
            <a:ext cx="2743200" cy="365125"/>
          </a:xfrm>
          <a:prstGeom prst="rect">
            <a:avLst/>
          </a:prstGeom>
        </p:spPr>
        <p:txBody>
          <a:bodyPr vert="horz" lIns="60930" tIns="30465" rIns="60930" bIns="30465" rtlCol="0" anchor="ctr"/>
          <a:lstStyle>
            <a:lvl1pPr algn="l">
              <a:defRPr sz="1200">
                <a:solidFill>
                  <a:schemeClr val="tx1">
                    <a:tint val="75000"/>
                  </a:schemeClr>
                </a:solidFill>
              </a:defRPr>
            </a:lvl1pPr>
          </a:lstStyle>
          <a:p>
            <a:pPr defTabSz="913945">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71"/>
            <a:ext cx="4114800" cy="365125"/>
          </a:xfrm>
          <a:prstGeom prst="rect">
            <a:avLst/>
          </a:prstGeom>
        </p:spPr>
        <p:txBody>
          <a:bodyPr vert="horz" lIns="60930" tIns="30465" rIns="60930" bIns="30465" rtlCol="0" anchor="ctr"/>
          <a:lstStyle>
            <a:lvl1pPr algn="ctr">
              <a:defRPr sz="1200">
                <a:solidFill>
                  <a:schemeClr val="tx1">
                    <a:tint val="75000"/>
                  </a:schemeClr>
                </a:solidFill>
              </a:defRPr>
            </a:lvl1pPr>
          </a:lstStyle>
          <a:p>
            <a:pPr defTabSz="91394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1"/>
            <a:ext cx="2743200" cy="365125"/>
          </a:xfrm>
          <a:prstGeom prst="rect">
            <a:avLst/>
          </a:prstGeom>
        </p:spPr>
        <p:txBody>
          <a:bodyPr vert="horz" lIns="60930" tIns="30465" rIns="60930" bIns="30465" rtlCol="0" anchor="ctr"/>
          <a:lstStyle>
            <a:lvl1pPr algn="r">
              <a:defRPr sz="1200">
                <a:solidFill>
                  <a:schemeClr val="tx1">
                    <a:tint val="75000"/>
                  </a:schemeClr>
                </a:solidFill>
              </a:defRPr>
            </a:lvl1pPr>
          </a:lstStyle>
          <a:p>
            <a:pPr defTabSz="913945">
              <a:defRPr/>
            </a:pPr>
            <a:fld id="{3F946B00-2243-4271-A32C-F954EDEC2716}" type="slidenum">
              <a:rPr lang="en-US" smtClean="0">
                <a:solidFill>
                  <a:prstClr val="black">
                    <a:tint val="75000"/>
                  </a:prstClr>
                </a:solidFill>
              </a:rPr>
              <a:pPr defTabSz="913945">
                <a:defRPr/>
              </a:pPr>
              <a:t>‹#›</a:t>
            </a:fld>
            <a:endParaRPr lang="en-US">
              <a:solidFill>
                <a:prstClr val="black">
                  <a:tint val="75000"/>
                </a:prstClr>
              </a:solidFill>
            </a:endParaRPr>
          </a:p>
        </p:txBody>
      </p:sp>
    </p:spTree>
    <p:extLst>
      <p:ext uri="{BB962C8B-B14F-4D97-AF65-F5344CB8AC3E}">
        <p14:creationId xmlns:p14="http://schemas.microsoft.com/office/powerpoint/2010/main" val="62082754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394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5" indent="-228485" algn="l" defTabSz="91394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9" indent="-228485" algn="l" defTabSz="91394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0" indent="-228485" algn="l" defTabSz="91394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370"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45"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15"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87"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59"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45" rtl="0" eaLnBrk="1" latinLnBrk="0" hangingPunct="1">
        <a:defRPr sz="1800" kern="1200">
          <a:solidFill>
            <a:schemeClr val="tx1"/>
          </a:solidFill>
          <a:latin typeface="+mn-lt"/>
          <a:ea typeface="+mn-ea"/>
          <a:cs typeface="+mn-cs"/>
        </a:defRPr>
      </a:lvl1pPr>
      <a:lvl2pPr marL="456970" algn="l" defTabSz="913945" rtl="0" eaLnBrk="1" latinLnBrk="0" hangingPunct="1">
        <a:defRPr sz="1800" kern="1200">
          <a:solidFill>
            <a:schemeClr val="tx1"/>
          </a:solidFill>
          <a:latin typeface="+mn-lt"/>
          <a:ea typeface="+mn-ea"/>
          <a:cs typeface="+mn-cs"/>
        </a:defRPr>
      </a:lvl2pPr>
      <a:lvl3pPr marL="913945" algn="l" defTabSz="913945" rtl="0" eaLnBrk="1" latinLnBrk="0" hangingPunct="1">
        <a:defRPr sz="1800" kern="1200">
          <a:solidFill>
            <a:schemeClr val="tx1"/>
          </a:solidFill>
          <a:latin typeface="+mn-lt"/>
          <a:ea typeface="+mn-ea"/>
          <a:cs typeface="+mn-cs"/>
        </a:defRPr>
      </a:lvl3pPr>
      <a:lvl4pPr marL="1370915" algn="l" defTabSz="913945" rtl="0" eaLnBrk="1" latinLnBrk="0" hangingPunct="1">
        <a:defRPr sz="1800" kern="1200">
          <a:solidFill>
            <a:schemeClr val="tx1"/>
          </a:solidFill>
          <a:latin typeface="+mn-lt"/>
          <a:ea typeface="+mn-ea"/>
          <a:cs typeface="+mn-cs"/>
        </a:defRPr>
      </a:lvl4pPr>
      <a:lvl5pPr marL="1827887" algn="l" defTabSz="913945" rtl="0" eaLnBrk="1" latinLnBrk="0" hangingPunct="1">
        <a:defRPr sz="1800" kern="1200">
          <a:solidFill>
            <a:schemeClr val="tx1"/>
          </a:solidFill>
          <a:latin typeface="+mn-lt"/>
          <a:ea typeface="+mn-ea"/>
          <a:cs typeface="+mn-cs"/>
        </a:defRPr>
      </a:lvl5pPr>
      <a:lvl6pPr marL="2284859" algn="l" defTabSz="913945" rtl="0" eaLnBrk="1" latinLnBrk="0" hangingPunct="1">
        <a:defRPr sz="1800" kern="1200">
          <a:solidFill>
            <a:schemeClr val="tx1"/>
          </a:solidFill>
          <a:latin typeface="+mn-lt"/>
          <a:ea typeface="+mn-ea"/>
          <a:cs typeface="+mn-cs"/>
        </a:defRPr>
      </a:lvl6pPr>
      <a:lvl7pPr marL="2741830" algn="l" defTabSz="913945" rtl="0" eaLnBrk="1" latinLnBrk="0" hangingPunct="1">
        <a:defRPr sz="1800" kern="1200">
          <a:solidFill>
            <a:schemeClr val="tx1"/>
          </a:solidFill>
          <a:latin typeface="+mn-lt"/>
          <a:ea typeface="+mn-ea"/>
          <a:cs typeface="+mn-cs"/>
        </a:defRPr>
      </a:lvl7pPr>
      <a:lvl8pPr marL="3198800" algn="l" defTabSz="913945" rtl="0" eaLnBrk="1" latinLnBrk="0" hangingPunct="1">
        <a:defRPr sz="1800" kern="1200">
          <a:solidFill>
            <a:schemeClr val="tx1"/>
          </a:solidFill>
          <a:latin typeface="+mn-lt"/>
          <a:ea typeface="+mn-ea"/>
          <a:cs typeface="+mn-cs"/>
        </a:defRPr>
      </a:lvl8pPr>
      <a:lvl9pPr marL="3655770" algn="l" defTabSz="9139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ngộ nghĩnh [NEW] - Cẩm Nang Tiếng Anh">
            <a:extLst>
              <a:ext uri="{FF2B5EF4-FFF2-40B4-BE49-F238E27FC236}">
                <a16:creationId xmlns:a16="http://schemas.microsoft.com/office/drawing/2014/main" id="{24C24FEA-5504-DA18-8598-C00C2FB51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2F0F8BEF-ABCD-1985-7A9F-4DEB1DE25208}"/>
              </a:ext>
            </a:extLst>
          </p:cNvPr>
          <p:cNvSpPr txBox="1"/>
          <p:nvPr/>
        </p:nvSpPr>
        <p:spPr>
          <a:xfrm>
            <a:off x="875763" y="612544"/>
            <a:ext cx="100584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mn-ea"/>
              </a:rPr>
              <a:t>:</a:t>
            </a:r>
            <a:r>
              <a:rPr kumimoji="0" lang="vi-VN" sz="4000" b="1" i="0" u="none" strike="noStrike" kern="1200" cap="none" spc="0" normalizeH="0" baseline="0" noProof="0" dirty="0">
                <a:ln>
                  <a:noFill/>
                </a:ln>
                <a:solidFill>
                  <a:srgbClr val="FF0000"/>
                </a:solidFill>
                <a:effectLst/>
                <a:uLnTx/>
                <a:uFillTx/>
                <a:latin typeface="Times New Roman"/>
                <a:ea typeface="+mn-ea"/>
              </a:rPr>
              <a:t>VIẾT BÀI VĂN </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THUYẾT MINH VỀ QUY TẮC HOẶC LUẬT LỆ TRONG TRÒ CHƠI HAY HOẠT ĐỘNG</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705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36E45C66-1E6B-36FB-55A6-3A8294589FDF}"/>
              </a:ext>
            </a:extLst>
          </p:cNvPr>
          <p:cNvSpPr txBox="1"/>
          <p:nvPr/>
        </p:nvSpPr>
        <p:spPr>
          <a:xfrm>
            <a:off x="1268361" y="187456"/>
            <a:ext cx="78567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Đọc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tích</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tham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khảo</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Hộp Văn bản 6">
            <a:extLst>
              <a:ext uri="{FF2B5EF4-FFF2-40B4-BE49-F238E27FC236}">
                <a16:creationId xmlns:a16="http://schemas.microsoft.com/office/drawing/2014/main" id="{7340EA3E-D3AC-7E66-0301-89431BFC3C26}"/>
              </a:ext>
            </a:extLst>
          </p:cNvPr>
          <p:cNvSpPr txBox="1"/>
          <p:nvPr/>
        </p:nvSpPr>
        <p:spPr>
          <a:xfrm>
            <a:off x="1403813" y="915910"/>
            <a:ext cx="6169843"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Kết</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bài</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pic>
        <p:nvPicPr>
          <p:cNvPr id="15" name="Hình ảnh 14">
            <a:extLst>
              <a:ext uri="{FF2B5EF4-FFF2-40B4-BE49-F238E27FC236}">
                <a16:creationId xmlns:a16="http://schemas.microsoft.com/office/drawing/2014/main" id="{49B01DD4-9EE5-25C9-8487-1F54792EF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500" y="3699868"/>
            <a:ext cx="3384648" cy="2538486"/>
          </a:xfrm>
          <a:prstGeom prst="rect">
            <a:avLst/>
          </a:prstGeom>
        </p:spPr>
      </p:pic>
      <p:sp>
        <p:nvSpPr>
          <p:cNvPr id="10" name="Hộp Văn bản 9">
            <a:extLst>
              <a:ext uri="{FF2B5EF4-FFF2-40B4-BE49-F238E27FC236}">
                <a16:creationId xmlns:a16="http://schemas.microsoft.com/office/drawing/2014/main" id="{958FDF1C-A290-DB86-593B-A25F442935CA}"/>
              </a:ext>
            </a:extLst>
          </p:cNvPr>
          <p:cNvSpPr txBox="1"/>
          <p:nvPr/>
        </p:nvSpPr>
        <p:spPr>
          <a:xfrm>
            <a:off x="553118" y="1914909"/>
            <a:ext cx="11179970" cy="1328023"/>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êu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chuyền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nét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hóa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2570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ngộ nghĩnh [NEW] - Cẩm Nang Tiếng Anh">
            <a:extLst>
              <a:ext uri="{FF2B5EF4-FFF2-40B4-BE49-F238E27FC236}">
                <a16:creationId xmlns:a16="http://schemas.microsoft.com/office/drawing/2014/main" id="{24C24FEA-5504-DA18-8598-C00C2FB51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2F0F8BEF-ABCD-1985-7A9F-4DEB1DE25208}"/>
              </a:ext>
            </a:extLst>
          </p:cNvPr>
          <p:cNvSpPr txBox="1"/>
          <p:nvPr/>
        </p:nvSpPr>
        <p:spPr>
          <a:xfrm>
            <a:off x="875763" y="1352282"/>
            <a:ext cx="100584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a:ea typeface="+mn-ea"/>
                <a:cs typeface="+mn-cs"/>
              </a:rPr>
              <a:t>III. THỰC</a:t>
            </a:r>
            <a:r>
              <a:rPr kumimoji="0" lang="en-US" sz="3600" b="1" i="0" u="none" strike="noStrike" kern="1200" cap="none" spc="0" normalizeH="0" noProof="0" dirty="0">
                <a:ln>
                  <a:noFill/>
                </a:ln>
                <a:solidFill>
                  <a:srgbClr val="FF0000"/>
                </a:solidFill>
                <a:effectLst/>
                <a:uLnTx/>
                <a:uFillTx/>
                <a:latin typeface="Times New Roman"/>
                <a:ea typeface="+mn-ea"/>
                <a:cs typeface="+mn-cs"/>
              </a:rPr>
              <a:t> HÀNH </a:t>
            </a:r>
            <a:r>
              <a:rPr kumimoji="0" lang="vi-VN" sz="3600" b="1" i="0" u="none" strike="noStrike" kern="1200" cap="none" spc="0" normalizeH="0" baseline="0" noProof="0" dirty="0">
                <a:ln>
                  <a:noFill/>
                </a:ln>
                <a:solidFill>
                  <a:srgbClr val="FF0000"/>
                </a:solidFill>
                <a:effectLst/>
                <a:uLnTx/>
                <a:uFillTx/>
                <a:latin typeface="Times New Roman"/>
                <a:ea typeface="+mn-ea"/>
                <a:cs typeface="+mn-cs"/>
              </a:rPr>
              <a:t>VIẾT BÀI VĂN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THUYẾT MINH VỀ QUY TẮC HOẶC LUẬT LỆ TRONG TRÒ CHƠI HAY HOẠT ĐỘNG</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6154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50+ Hình Nền Slide PowerPoint Thuyết Trình Đẹp Nhất">
            <a:extLst>
              <a:ext uri="{FF2B5EF4-FFF2-40B4-BE49-F238E27FC236}">
                <a16:creationId xmlns:a16="http://schemas.microsoft.com/office/drawing/2014/main" id="{C339A071-B844-A9B1-BECC-DC5B1ED859C2}"/>
              </a:ext>
            </a:extLst>
          </p:cNvPr>
          <p:cNvPicPr>
            <a:picLocks noChangeAspect="1" noChangeArrowheads="1"/>
          </p:cNvPicPr>
          <p:nvPr/>
        </p:nvPicPr>
        <p:blipFill>
          <a:blip r:embed="rId2">
            <a:clrChange>
              <a:clrFrom>
                <a:srgbClr val="8E7356"/>
              </a:clrFrom>
              <a:clrTo>
                <a:srgbClr val="8E7356">
                  <a:alpha val="0"/>
                </a:srgbClr>
              </a:clrTo>
            </a:clrChange>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6">
                  <a:shade val="45000"/>
                  <a:satMod val="135000"/>
                </a:schemeClr>
                <a:prstClr val="white"/>
              </a:duotone>
            </a:blip>
            <a:tile tx="0" ty="0" sx="100000" sy="100000" flip="none" algn="tl"/>
          </a:blipFill>
        </p:spPr>
      </p:pic>
      <p:pic>
        <p:nvPicPr>
          <p:cNvPr id="3" name="Hình ảnh 2">
            <a:extLst>
              <a:ext uri="{FF2B5EF4-FFF2-40B4-BE49-F238E27FC236}">
                <a16:creationId xmlns:a16="http://schemas.microsoft.com/office/drawing/2014/main" id="{1CF7C535-CC74-FD54-45A9-E21325A49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8133" y="2192811"/>
            <a:ext cx="3576803" cy="4681831"/>
          </a:xfrm>
          <a:prstGeom prst="rect">
            <a:avLst/>
          </a:prstGeom>
        </p:spPr>
      </p:pic>
      <p:sp>
        <p:nvSpPr>
          <p:cNvPr id="5" name="Bong bóng Lời nói: Hình chữ nhật với Góc Tròn 4">
            <a:extLst>
              <a:ext uri="{FF2B5EF4-FFF2-40B4-BE49-F238E27FC236}">
                <a16:creationId xmlns:a16="http://schemas.microsoft.com/office/drawing/2014/main" id="{0AEBD93A-D827-E605-2E26-86A4C55BF970}"/>
              </a:ext>
            </a:extLst>
          </p:cNvPr>
          <p:cNvSpPr/>
          <p:nvPr/>
        </p:nvSpPr>
        <p:spPr>
          <a:xfrm>
            <a:off x="3880849" y="924674"/>
            <a:ext cx="6054261" cy="2504327"/>
          </a:xfrm>
          <a:prstGeom prst="wedgeRoundRectCallout">
            <a:avLst>
              <a:gd name="adj1" fmla="val -60281"/>
              <a:gd name="adj2" fmla="val 38810"/>
              <a:gd name="adj3" fmla="val 16667"/>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pitchFamily="34" charset="0"/>
                <a:ea typeface="Times" pitchFamily="34" charset="0"/>
                <a:cs typeface="Times" pitchFamily="34" charset="0"/>
              </a:rPr>
              <a:t>Hãy</a:t>
            </a:r>
            <a:r>
              <a:rPr kumimoji="0" lang="en-US" sz="4400" b="0" i="0" u="none" strike="noStrike" kern="1200" cap="none" spc="0" normalizeH="0" baseline="0" noProof="0" dirty="0">
                <a:ln>
                  <a:noFill/>
                </a:ln>
                <a:solidFill>
                  <a:prstClr val="black"/>
                </a:solidFill>
                <a:effectLst/>
                <a:uLnTx/>
                <a:uFillTx/>
                <a:latin typeface="Times" pitchFamily="34" charset="0"/>
                <a:ea typeface="Times" pitchFamily="34" charset="0"/>
                <a:cs typeface="Times" pitchFamily="34" charset="0"/>
              </a:rPr>
              <a:t> </a:t>
            </a:r>
            <a:r>
              <a:rPr kumimoji="0" lang="vi-VN" sz="4400" b="0" i="0" u="none" strike="noStrike" kern="1200" cap="none" spc="0" normalizeH="0" baseline="0" noProof="0" dirty="0">
                <a:ln>
                  <a:noFill/>
                </a:ln>
                <a:solidFill>
                  <a:prstClr val="black"/>
                </a:solidFill>
                <a:effectLst/>
                <a:uLnTx/>
                <a:uFillTx/>
                <a:latin typeface="Times" pitchFamily="34" charset="0"/>
                <a:ea typeface="Times" pitchFamily="34" charset="0"/>
                <a:cs typeface="Times" pitchFamily="34" charset="0"/>
              </a:rPr>
              <a:t>xác định mục đích viết và người đọc trước khi viết bài </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C0AE813D-E0B1-3B05-211B-4D0DC4AC0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7306" y="4346992"/>
            <a:ext cx="3098111" cy="2323583"/>
          </a:xfrm>
          <a:prstGeom prst="rect">
            <a:avLst/>
          </a:prstGeom>
        </p:spPr>
      </p:pic>
    </p:spTree>
    <p:extLst>
      <p:ext uri="{BB962C8B-B14F-4D97-AF65-F5344CB8AC3E}">
        <p14:creationId xmlns:p14="http://schemas.microsoft.com/office/powerpoint/2010/main" val="123374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F0E85C91-B097-7A40-7734-3797BEF5FC10}"/>
              </a:ext>
            </a:extLst>
          </p:cNvPr>
          <p:cNvSpPr txBox="1"/>
          <p:nvPr/>
        </p:nvSpPr>
        <p:spPr>
          <a:xfrm>
            <a:off x="883579" y="483682"/>
            <a:ext cx="9935110" cy="1464231"/>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Mục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đích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cấp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tắc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lệ</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hay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13" name="Hộp Văn bản 12">
            <a:extLst>
              <a:ext uri="{FF2B5EF4-FFF2-40B4-BE49-F238E27FC236}">
                <a16:creationId xmlns:a16="http://schemas.microsoft.com/office/drawing/2014/main" id="{5BC8A2D5-90ED-D186-3FAF-755D9C50F271}"/>
              </a:ext>
            </a:extLst>
          </p:cNvPr>
          <p:cNvSpPr txBox="1"/>
          <p:nvPr/>
        </p:nvSpPr>
        <p:spPr>
          <a:xfrm>
            <a:off x="852753" y="2874688"/>
            <a:ext cx="10130319" cy="1600438"/>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bè</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pic>
        <p:nvPicPr>
          <p:cNvPr id="16" name="Hình ảnh 15">
            <a:extLst>
              <a:ext uri="{FF2B5EF4-FFF2-40B4-BE49-F238E27FC236}">
                <a16:creationId xmlns:a16="http://schemas.microsoft.com/office/drawing/2014/main" id="{84C8FB2E-4CE5-A330-D96B-F3BBDFF58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779" y="4778463"/>
            <a:ext cx="2500796" cy="1875597"/>
          </a:xfrm>
          <a:prstGeom prst="rect">
            <a:avLst/>
          </a:prstGeom>
        </p:spPr>
      </p:pic>
    </p:spTree>
    <p:extLst>
      <p:ext uri="{BB962C8B-B14F-4D97-AF65-F5344CB8AC3E}">
        <p14:creationId xmlns:p14="http://schemas.microsoft.com/office/powerpoint/2010/main" val="180186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ng bóng Lời nói: Hình chữ nhật với Góc Tròn 4">
            <a:extLst>
              <a:ext uri="{FF2B5EF4-FFF2-40B4-BE49-F238E27FC236}">
                <a16:creationId xmlns:a16="http://schemas.microsoft.com/office/drawing/2014/main" id="{0AEBD93A-D827-E605-2E26-86A4C55BF970}"/>
              </a:ext>
            </a:extLst>
          </p:cNvPr>
          <p:cNvSpPr/>
          <p:nvPr/>
        </p:nvSpPr>
        <p:spPr>
          <a:xfrm>
            <a:off x="1263720" y="2376316"/>
            <a:ext cx="9972275" cy="3118474"/>
          </a:xfrm>
          <a:prstGeom prst="wedgeRoundRectCallout">
            <a:avLst>
              <a:gd name="adj1" fmla="val -60281"/>
              <a:gd name="adj2" fmla="val 38810"/>
              <a:gd name="adj3" fmla="val 16667"/>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pitchFamily="34" charset="0"/>
                <a:ea typeface="Times" pitchFamily="34" charset="0"/>
                <a:cs typeface="Times" pitchFamily="34" charset="0"/>
              </a:rPr>
              <a:t> - </a:t>
            </a:r>
            <a:r>
              <a:rPr kumimoji="0" lang="vi-VN" sz="4000" b="0" i="0" u="none" strike="noStrike" kern="1200" cap="none" spc="0" normalizeH="0" baseline="0" noProof="0" dirty="0">
                <a:ln>
                  <a:noFill/>
                </a:ln>
                <a:solidFill>
                  <a:prstClr val="black"/>
                </a:solidFill>
                <a:effectLst/>
                <a:uLnTx/>
                <a:uFillTx/>
                <a:latin typeface="Times" pitchFamily="34" charset="0"/>
                <a:ea typeface="Times" pitchFamily="34" charset="0"/>
                <a:cs typeface="Times" pitchFamily="34" charset="0"/>
              </a:rPr>
              <a:t>Em hãy nhớ lại những trò </a:t>
            </a:r>
            <a:r>
              <a:rPr kumimoji="0" lang="vi-VN" sz="4000" b="0" i="0" u="none" strike="noStrike" kern="1200" cap="none" spc="0" normalizeH="0" baseline="0" noProof="0" dirty="0">
                <a:ln>
                  <a:noFill/>
                </a:ln>
                <a:solidFill>
                  <a:prstClr val="black"/>
                </a:solidFill>
                <a:effectLst/>
                <a:uLnTx/>
                <a:uFillTx/>
                <a:latin typeface="Times New Roman"/>
              </a:rPr>
              <a:t>chơi hay hoạt động mà mình đã được tham gia hay xem trên truyền hình để lựa chọn cho mình một trò chơi hay hoạt động ưa thích.</a:t>
            </a:r>
            <a:endParaRPr kumimoji="0" lang="en-US" sz="4000" b="0" i="0" u="none" strike="noStrike" kern="1200" cap="none" spc="0" normalizeH="0" baseline="0" noProof="0" dirty="0">
              <a:ln>
                <a:noFill/>
              </a:ln>
              <a:solidFill>
                <a:prstClr val="black"/>
              </a:solidFill>
              <a:effectLst/>
              <a:uLnTx/>
              <a:uFillTx/>
              <a:latin typeface="Calibri Light"/>
            </a:endParaRPr>
          </a:p>
        </p:txBody>
      </p:sp>
      <p:sp>
        <p:nvSpPr>
          <p:cNvPr id="9" name="Hộp Văn bản 8">
            <a:extLst>
              <a:ext uri="{FF2B5EF4-FFF2-40B4-BE49-F238E27FC236}">
                <a16:creationId xmlns:a16="http://schemas.microsoft.com/office/drawing/2014/main" id="{097ECC2F-605C-278F-E976-FB9AC484DF79}"/>
              </a:ext>
            </a:extLst>
          </p:cNvPr>
          <p:cNvSpPr txBox="1"/>
          <p:nvPr/>
        </p:nvSpPr>
        <p:spPr>
          <a:xfrm>
            <a:off x="1268363" y="453151"/>
            <a:ext cx="4382424"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1.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Trước</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khi</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viết</a:t>
            </a:r>
            <a:endPar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10" name="Hộp Văn bản 9">
            <a:extLst>
              <a:ext uri="{FF2B5EF4-FFF2-40B4-BE49-F238E27FC236}">
                <a16:creationId xmlns:a16="http://schemas.microsoft.com/office/drawing/2014/main" id="{68548B12-9DD0-0BCD-84D5-52BD278CA664}"/>
              </a:ext>
            </a:extLst>
          </p:cNvPr>
          <p:cNvSpPr txBox="1"/>
          <p:nvPr/>
        </p:nvSpPr>
        <p:spPr>
          <a:xfrm>
            <a:off x="1394487" y="1363210"/>
            <a:ext cx="6093372"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0572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AF39A476-8053-40C2-261E-4C6860B93FCF}"/>
              </a:ext>
            </a:extLst>
          </p:cNvPr>
          <p:cNvSpPr txBox="1"/>
          <p:nvPr/>
        </p:nvSpPr>
        <p:spPr>
          <a:xfrm>
            <a:off x="1268363" y="216847"/>
            <a:ext cx="621949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1.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Trước</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khi</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viết</a:t>
            </a:r>
            <a:endPar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11" name="Hộp Văn bản 10">
            <a:extLst>
              <a:ext uri="{FF2B5EF4-FFF2-40B4-BE49-F238E27FC236}">
                <a16:creationId xmlns:a16="http://schemas.microsoft.com/office/drawing/2014/main" id="{F0E85C91-B097-7A40-7734-3797BEF5FC10}"/>
              </a:ext>
            </a:extLst>
          </p:cNvPr>
          <p:cNvSpPr txBox="1"/>
          <p:nvPr/>
        </p:nvSpPr>
        <p:spPr>
          <a:xfrm>
            <a:off x="842481" y="1736330"/>
            <a:ext cx="10900881" cy="1600438"/>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13" name="Hộp Văn bản 12">
            <a:extLst>
              <a:ext uri="{FF2B5EF4-FFF2-40B4-BE49-F238E27FC236}">
                <a16:creationId xmlns:a16="http://schemas.microsoft.com/office/drawing/2014/main" id="{5BC8A2D5-90ED-D186-3FAF-755D9C50F271}"/>
              </a:ext>
            </a:extLst>
          </p:cNvPr>
          <p:cNvSpPr txBox="1"/>
          <p:nvPr/>
        </p:nvSpPr>
        <p:spPr>
          <a:xfrm>
            <a:off x="1677004" y="3542022"/>
            <a:ext cx="6819724" cy="3098721"/>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bịt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mắt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bắt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dê</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nhảy</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bao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ô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ăn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6" name="Hình ảnh 15">
            <a:extLst>
              <a:ext uri="{FF2B5EF4-FFF2-40B4-BE49-F238E27FC236}">
                <a16:creationId xmlns:a16="http://schemas.microsoft.com/office/drawing/2014/main" id="{84C8FB2E-4CE5-A330-D96B-F3BBDFF58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779" y="4778463"/>
            <a:ext cx="2500796" cy="1875597"/>
          </a:xfrm>
          <a:prstGeom prst="rect">
            <a:avLst/>
          </a:prstGeom>
        </p:spPr>
      </p:pic>
      <p:sp>
        <p:nvSpPr>
          <p:cNvPr id="19" name="Hộp Văn bản 18">
            <a:extLst>
              <a:ext uri="{FF2B5EF4-FFF2-40B4-BE49-F238E27FC236}">
                <a16:creationId xmlns:a16="http://schemas.microsoft.com/office/drawing/2014/main" id="{302051E6-6C7E-E622-822E-D86AEDB680DA}"/>
              </a:ext>
            </a:extLst>
          </p:cNvPr>
          <p:cNvSpPr txBox="1"/>
          <p:nvPr/>
        </p:nvSpPr>
        <p:spPr>
          <a:xfrm>
            <a:off x="1394487" y="921428"/>
            <a:ext cx="6093372"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74169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50+ Hình Nền Slide PowerPoint Thuyết Trình Đẹp Nhất">
            <a:extLst>
              <a:ext uri="{FF2B5EF4-FFF2-40B4-BE49-F238E27FC236}">
                <a16:creationId xmlns:a16="http://schemas.microsoft.com/office/drawing/2014/main" id="{C339A071-B844-A9B1-BECC-DC5B1ED859C2}"/>
              </a:ext>
            </a:extLst>
          </p:cNvPr>
          <p:cNvPicPr>
            <a:picLocks noChangeAspect="1" noChangeArrowheads="1"/>
          </p:cNvPicPr>
          <p:nvPr/>
        </p:nvPicPr>
        <p:blipFill>
          <a:blip r:embed="rId2">
            <a:clrChange>
              <a:clrFrom>
                <a:srgbClr val="8E7356"/>
              </a:clrFrom>
              <a:clrTo>
                <a:srgbClr val="8E7356">
                  <a:alpha val="0"/>
                </a:srgbClr>
              </a:clrTo>
            </a:clrChange>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6">
                  <a:shade val="45000"/>
                  <a:satMod val="135000"/>
                </a:schemeClr>
                <a:prstClr val="white"/>
              </a:duotone>
            </a:blip>
            <a:tile tx="0" ty="0" sx="100000" sy="100000" flip="none" algn="tl"/>
          </a:blipFill>
        </p:spPr>
      </p:pic>
      <p:pic>
        <p:nvPicPr>
          <p:cNvPr id="3" name="Hình ảnh 2">
            <a:extLst>
              <a:ext uri="{FF2B5EF4-FFF2-40B4-BE49-F238E27FC236}">
                <a16:creationId xmlns:a16="http://schemas.microsoft.com/office/drawing/2014/main" id="{1CF7C535-CC74-FD54-45A9-E21325A49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8133" y="2192811"/>
            <a:ext cx="3576803" cy="4681831"/>
          </a:xfrm>
          <a:prstGeom prst="rect">
            <a:avLst/>
          </a:prstGeom>
        </p:spPr>
      </p:pic>
      <p:sp>
        <p:nvSpPr>
          <p:cNvPr id="5" name="Bong bóng Lời nói: Hình chữ nhật với Góc Tròn 4">
            <a:extLst>
              <a:ext uri="{FF2B5EF4-FFF2-40B4-BE49-F238E27FC236}">
                <a16:creationId xmlns:a16="http://schemas.microsoft.com/office/drawing/2014/main" id="{0AEBD93A-D827-E605-2E26-86A4C55BF970}"/>
              </a:ext>
            </a:extLst>
          </p:cNvPr>
          <p:cNvSpPr/>
          <p:nvPr/>
        </p:nvSpPr>
        <p:spPr>
          <a:xfrm>
            <a:off x="3880848" y="1674688"/>
            <a:ext cx="6311115" cy="2794570"/>
          </a:xfrm>
          <a:prstGeom prst="wedgeRoundRectCallout">
            <a:avLst>
              <a:gd name="adj1" fmla="val -60281"/>
              <a:gd name="adj2" fmla="val 38810"/>
              <a:gd name="adj3" fmla="val 16667"/>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Hình ảnh 1">
            <a:extLst>
              <a:ext uri="{FF2B5EF4-FFF2-40B4-BE49-F238E27FC236}">
                <a16:creationId xmlns:a16="http://schemas.microsoft.com/office/drawing/2014/main" id="{C0AE813D-E0B1-3B05-211B-4D0DC4AC0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7306" y="4346992"/>
            <a:ext cx="3098111" cy="2323583"/>
          </a:xfrm>
          <a:prstGeom prst="rect">
            <a:avLst/>
          </a:prstGeom>
        </p:spPr>
      </p:pic>
      <p:sp>
        <p:nvSpPr>
          <p:cNvPr id="9" name="Hộp Văn bản 8">
            <a:extLst>
              <a:ext uri="{FF2B5EF4-FFF2-40B4-BE49-F238E27FC236}">
                <a16:creationId xmlns:a16="http://schemas.microsoft.com/office/drawing/2014/main" id="{097ECC2F-605C-278F-E976-FB9AC484DF79}"/>
              </a:ext>
            </a:extLst>
          </p:cNvPr>
          <p:cNvSpPr txBox="1"/>
          <p:nvPr/>
        </p:nvSpPr>
        <p:spPr>
          <a:xfrm>
            <a:off x="1268363" y="617538"/>
            <a:ext cx="442352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1.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Trước</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khi</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viết</a:t>
            </a:r>
            <a:endPar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10" name="Hộp Văn bản 9">
            <a:extLst>
              <a:ext uri="{FF2B5EF4-FFF2-40B4-BE49-F238E27FC236}">
                <a16:creationId xmlns:a16="http://schemas.microsoft.com/office/drawing/2014/main" id="{68548B12-9DD0-0BCD-84D5-52BD278CA664}"/>
              </a:ext>
            </a:extLst>
          </p:cNvPr>
          <p:cNvSpPr txBox="1"/>
          <p:nvPr/>
        </p:nvSpPr>
        <p:spPr>
          <a:xfrm>
            <a:off x="1394487" y="1363210"/>
            <a:ext cx="6093372"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443993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A2505F3-4E2D-DC76-34E9-46A754C3879D}"/>
              </a:ext>
            </a:extLst>
          </p:cNvPr>
          <p:cNvSpPr txBox="1"/>
          <p:nvPr/>
        </p:nvSpPr>
        <p:spPr>
          <a:xfrm>
            <a:off x="1222625" y="47670"/>
            <a:ext cx="84042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PHIẾU HỌC TẬP SỐ 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Bảng 6">
            <a:extLst>
              <a:ext uri="{FF2B5EF4-FFF2-40B4-BE49-F238E27FC236}">
                <a16:creationId xmlns:a16="http://schemas.microsoft.com/office/drawing/2014/main" id="{315BBEDE-179A-D130-EBC4-08F457F2FB11}"/>
              </a:ext>
            </a:extLst>
          </p:cNvPr>
          <p:cNvGraphicFramePr>
            <a:graphicFrameLocks noGrp="1"/>
          </p:cNvGraphicFramePr>
          <p:nvPr>
            <p:extLst>
              <p:ext uri="{D42A27DB-BD31-4B8C-83A1-F6EECF244321}">
                <p14:modId xmlns:p14="http://schemas.microsoft.com/office/powerpoint/2010/main" val="1024452300"/>
              </p:ext>
            </p:extLst>
          </p:nvPr>
        </p:nvGraphicFramePr>
        <p:xfrm>
          <a:off x="462454" y="608386"/>
          <a:ext cx="11571890" cy="6217920"/>
        </p:xfrm>
        <a:graphic>
          <a:graphicData uri="http://schemas.openxmlformats.org/drawingml/2006/table">
            <a:tbl>
              <a:tblPr>
                <a:tableStyleId>{5C22544A-7EE6-4342-B048-85BDC9FD1C3A}</a:tableStyleId>
              </a:tblPr>
              <a:tblGrid>
                <a:gridCol w="9821977">
                  <a:extLst>
                    <a:ext uri="{9D8B030D-6E8A-4147-A177-3AD203B41FA5}">
                      <a16:colId xmlns:a16="http://schemas.microsoft.com/office/drawing/2014/main" val="632258245"/>
                    </a:ext>
                  </a:extLst>
                </a:gridCol>
                <a:gridCol w="1749913">
                  <a:extLst>
                    <a:ext uri="{9D8B030D-6E8A-4147-A177-3AD203B41FA5}">
                      <a16:colId xmlns:a16="http://schemas.microsoft.com/office/drawing/2014/main" val="4261030857"/>
                    </a:ext>
                  </a:extLst>
                </a:gridCol>
              </a:tblGrid>
              <a:tr h="987104">
                <a:tc gridSpan="2">
                  <a:txBody>
                    <a:bodyPr/>
                    <a:lstStyle/>
                    <a:p>
                      <a:pPr marL="0" marR="0" algn="just">
                        <a:lnSpc>
                          <a:spcPct val="100000"/>
                        </a:lnSpc>
                        <a:spcBef>
                          <a:spcPts val="0"/>
                        </a:spcBef>
                        <a:spcAft>
                          <a:spcPts val="0"/>
                        </a:spcAft>
                      </a:pPr>
                      <a:r>
                        <a:rPr lang="vi-VN" sz="2800" b="1" dirty="0">
                          <a:effectLst/>
                          <a:latin typeface="+mj-lt"/>
                        </a:rPr>
                        <a:t>Nhiệm vụ: </a:t>
                      </a:r>
                      <a:r>
                        <a:rPr lang="vi-VN" sz="2800" b="0" dirty="0">
                          <a:effectLst/>
                          <a:latin typeface="+mj-lt"/>
                        </a:rPr>
                        <a:t>Tìm ý cho bài văn </a:t>
                      </a:r>
                      <a:r>
                        <a:rPr lang="en-US" sz="2800" b="0" dirty="0" err="1">
                          <a:effectLst/>
                          <a:latin typeface="Times New Roman" panose="02020603050405020304" pitchFamily="18" charset="0"/>
                          <a:cs typeface="Times New Roman" panose="02020603050405020304" pitchFamily="18" charset="0"/>
                        </a:rPr>
                        <a:t>thuyết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minh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về</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một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tắc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hoặc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luật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lệ</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trong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trò</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chơi</a:t>
                      </a:r>
                      <a:r>
                        <a:rPr lang="en-US" sz="2800" b="0" dirty="0">
                          <a:effectLst/>
                          <a:latin typeface="Times New Roman" panose="02020603050405020304" pitchFamily="18" charset="0"/>
                          <a:cs typeface="Times New Roman" panose="02020603050405020304" pitchFamily="18" charset="0"/>
                        </a:rPr>
                        <a:t> hay </a:t>
                      </a:r>
                      <a:r>
                        <a:rPr lang="en-US" sz="2800" b="0" dirty="0" err="1">
                          <a:effectLst/>
                          <a:latin typeface="Times New Roman" panose="02020603050405020304" pitchFamily="18" charset="0"/>
                          <a:cs typeface="Times New Roman" panose="02020603050405020304" pitchFamily="18" charset="0"/>
                        </a:rPr>
                        <a:t>hoạt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động</a:t>
                      </a:r>
                      <a:r>
                        <a:rPr lang="en-US" sz="2800" b="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vi-VN" sz="2800" b="1" dirty="0">
                          <a:effectLst/>
                          <a:latin typeface="+mj-lt"/>
                        </a:rPr>
                        <a:t>Gợi ý: </a:t>
                      </a:r>
                      <a:r>
                        <a:rPr lang="vi-VN" sz="2800" b="0" dirty="0">
                          <a:effectLst/>
                          <a:latin typeface="+mj-lt"/>
                        </a:rPr>
                        <a:t>HS suy nghĩ kĩ để chọn các thông tin phù hợp điền vào các ô trong bảng.</a:t>
                      </a:r>
                      <a:endParaRPr lang="en-US" sz="2800" b="0" dirty="0">
                        <a:effectLst/>
                        <a:latin typeface="+mj-lt"/>
                        <a:ea typeface="Times New Roman" panose="02020603050405020304" pitchFamily="18" charset="0"/>
                        <a:cs typeface="Times New Roman" panose="02020603050405020304" pitchFamily="18" charset="0"/>
                      </a:endParaRPr>
                    </a:p>
                  </a:txBody>
                  <a:tcPr marL="6089" marR="6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67376912"/>
                  </a:ext>
                </a:extLst>
              </a:tr>
              <a:tr h="197421">
                <a:tc>
                  <a:txBody>
                    <a:bodyPr/>
                    <a:lstStyle/>
                    <a:p>
                      <a:pPr marL="0" marR="0" algn="just">
                        <a:lnSpc>
                          <a:spcPct val="100000"/>
                        </a:lnSpc>
                        <a:spcBef>
                          <a:spcPts val="0"/>
                        </a:spcBef>
                        <a:spcAft>
                          <a:spcPts val="0"/>
                        </a:spcAft>
                      </a:pPr>
                      <a:r>
                        <a:rPr lang="vi-VN" sz="3600" dirty="0">
                          <a:solidFill>
                            <a:srgbClr val="0000FF"/>
                          </a:solidFill>
                          <a:effectLst/>
                          <a:latin typeface="+mj-lt"/>
                        </a:rPr>
                        <a:t> </a:t>
                      </a:r>
                      <a:r>
                        <a:rPr lang="en-US" sz="3600" dirty="0">
                          <a:solidFill>
                            <a:srgbClr val="0000FF"/>
                          </a:solidFill>
                          <a:effectLst/>
                          <a:latin typeface="+mj-lt"/>
                        </a:rPr>
                        <a:t>- </a:t>
                      </a:r>
                      <a:r>
                        <a:rPr lang="vi-VN" sz="3600" dirty="0">
                          <a:solidFill>
                            <a:srgbClr val="0000FF"/>
                          </a:solidFill>
                          <a:effectLst/>
                          <a:latin typeface="+mj-lt"/>
                        </a:rPr>
                        <a:t>Trò chơi hay hoạt động đó thường diễn ra ở đâu?</a:t>
                      </a:r>
                      <a:endParaRPr lang="en-US" sz="3600" dirty="0">
                        <a:solidFill>
                          <a:srgbClr val="0000FF"/>
                        </a:solidFill>
                        <a:effectLst/>
                        <a:latin typeface="+mj-lt"/>
                        <a:ea typeface="Times New Roman" panose="02020603050405020304" pitchFamily="18" charset="0"/>
                        <a:cs typeface="Times New Roman" panose="02020603050405020304" pitchFamily="18" charset="0"/>
                      </a:endParaRPr>
                    </a:p>
                  </a:txBody>
                  <a:tcPr marL="6089" marR="6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089" marR="6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711690"/>
                  </a:ext>
                </a:extLst>
              </a:tr>
              <a:tr h="197421">
                <a:tc>
                  <a:txBody>
                    <a:bodyPr/>
                    <a:lstStyle/>
                    <a:p>
                      <a:pPr marL="0" marR="0" algn="just">
                        <a:lnSpc>
                          <a:spcPct val="100000"/>
                        </a:lnSpc>
                        <a:spcBef>
                          <a:spcPts val="0"/>
                        </a:spcBef>
                        <a:spcAft>
                          <a:spcPts val="0"/>
                        </a:spcAft>
                      </a:pPr>
                      <a:r>
                        <a:rPr lang="vi-VN" sz="3600" dirty="0">
                          <a:solidFill>
                            <a:srgbClr val="0000FF"/>
                          </a:solidFill>
                          <a:effectLst/>
                          <a:latin typeface="+mj-lt"/>
                        </a:rPr>
                        <a:t>- Trò chơi hay hoạt động đó dành cho lứa tuổi nào? </a:t>
                      </a:r>
                      <a:endParaRPr lang="en-US" sz="3600" dirty="0">
                        <a:solidFill>
                          <a:srgbClr val="0000FF"/>
                        </a:solidFill>
                        <a:effectLst/>
                        <a:latin typeface="+mj-lt"/>
                        <a:ea typeface="Times New Roman" panose="02020603050405020304" pitchFamily="18" charset="0"/>
                        <a:cs typeface="Times New Roman" panose="02020603050405020304" pitchFamily="18" charset="0"/>
                      </a:endParaRPr>
                    </a:p>
                  </a:txBody>
                  <a:tcPr marL="6089" marR="6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089" marR="6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3799355"/>
                  </a:ext>
                </a:extLst>
              </a:tr>
              <a:tr h="394841">
                <a:tc>
                  <a:txBody>
                    <a:bodyPr/>
                    <a:lstStyle/>
                    <a:p>
                      <a:pPr marL="0" marR="0" algn="just">
                        <a:lnSpc>
                          <a:spcPct val="100000"/>
                        </a:lnSpc>
                        <a:spcBef>
                          <a:spcPts val="0"/>
                        </a:spcBef>
                        <a:spcAft>
                          <a:spcPts val="0"/>
                        </a:spcAft>
                      </a:pPr>
                      <a:r>
                        <a:rPr lang="vi-VN" sz="3600" dirty="0">
                          <a:solidFill>
                            <a:srgbClr val="0000FF"/>
                          </a:solidFill>
                          <a:effectLst/>
                          <a:latin typeface="+mj-lt"/>
                        </a:rPr>
                        <a:t>- Hiện nay người ta có còn chơi trò chơi đó hay duy trì hoạt động đó nữa không? </a:t>
                      </a:r>
                      <a:endParaRPr lang="en-US" sz="3600" dirty="0">
                        <a:solidFill>
                          <a:srgbClr val="0000FF"/>
                        </a:solidFill>
                        <a:effectLst/>
                        <a:latin typeface="+mj-lt"/>
                        <a:ea typeface="Times New Roman" panose="02020603050405020304" pitchFamily="18" charset="0"/>
                        <a:cs typeface="Times New Roman" panose="02020603050405020304" pitchFamily="18" charset="0"/>
                      </a:endParaRPr>
                    </a:p>
                  </a:txBody>
                  <a:tcPr marL="6089" marR="6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089" marR="6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5754311"/>
                  </a:ext>
                </a:extLst>
              </a:tr>
              <a:tr h="197421">
                <a:tc>
                  <a:txBody>
                    <a:bodyPr/>
                    <a:lstStyle/>
                    <a:p>
                      <a:pPr marL="0" marR="0" algn="just">
                        <a:lnSpc>
                          <a:spcPct val="100000"/>
                        </a:lnSpc>
                        <a:spcBef>
                          <a:spcPts val="0"/>
                        </a:spcBef>
                        <a:spcAft>
                          <a:spcPts val="0"/>
                        </a:spcAft>
                      </a:pPr>
                      <a:r>
                        <a:rPr lang="vi-VN" sz="3600" dirty="0">
                          <a:solidFill>
                            <a:srgbClr val="0000FF"/>
                          </a:solidFill>
                          <a:effectLst/>
                          <a:latin typeface="+mj-lt"/>
                        </a:rPr>
                        <a:t>- Quy tắc</a:t>
                      </a:r>
                      <a:r>
                        <a:rPr lang="en-US" sz="3600" dirty="0">
                          <a:solidFill>
                            <a:srgbClr val="0000FF"/>
                          </a:solidFill>
                          <a:effectLst/>
                          <a:latin typeface="+mj-lt"/>
                        </a:rPr>
                        <a:t>, </a:t>
                      </a:r>
                      <a:r>
                        <a:rPr lang="en-US" sz="3600" dirty="0" err="1">
                          <a:solidFill>
                            <a:srgbClr val="0000FF"/>
                          </a:solidFill>
                          <a:effectLst/>
                          <a:latin typeface="Times New Roman" panose="02020603050405020304" pitchFamily="18" charset="0"/>
                          <a:cs typeface="Times New Roman" panose="02020603050405020304" pitchFamily="18" charset="0"/>
                        </a:rPr>
                        <a:t>luật</a:t>
                      </a:r>
                      <a:r>
                        <a:rPr lang="en-US" sz="3600" dirty="0">
                          <a:solidFill>
                            <a:srgbClr val="0000FF"/>
                          </a:solidFill>
                          <a:effectLst/>
                          <a:latin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cs typeface="Times New Roman" panose="02020603050405020304" pitchFamily="18" charset="0"/>
                        </a:rPr>
                        <a:t>lệ</a:t>
                      </a:r>
                      <a:r>
                        <a:rPr lang="vi-VN" sz="3600" dirty="0">
                          <a:solidFill>
                            <a:srgbClr val="0000FF"/>
                          </a:solidFill>
                          <a:effectLst/>
                          <a:latin typeface="Times New Roman" panose="02020603050405020304" pitchFamily="18" charset="0"/>
                          <a:cs typeface="Times New Roman" panose="02020603050405020304" pitchFamily="18" charset="0"/>
                        </a:rPr>
                        <a:t> của trò chơi hay hoạt </a:t>
                      </a:r>
                      <a:r>
                        <a:rPr lang="vi-VN" sz="3600" dirty="0">
                          <a:solidFill>
                            <a:srgbClr val="0000FF"/>
                          </a:solidFill>
                          <a:effectLst/>
                          <a:latin typeface="+mj-lt"/>
                        </a:rPr>
                        <a:t>động đó là gì? </a:t>
                      </a:r>
                      <a:endParaRPr lang="en-US" sz="3600" dirty="0">
                        <a:solidFill>
                          <a:srgbClr val="0000FF"/>
                        </a:solidFill>
                        <a:effectLst/>
                        <a:latin typeface="+mj-lt"/>
                        <a:ea typeface="Times New Roman" panose="02020603050405020304" pitchFamily="18" charset="0"/>
                        <a:cs typeface="Times New Roman" panose="02020603050405020304" pitchFamily="18" charset="0"/>
                      </a:endParaRPr>
                    </a:p>
                  </a:txBody>
                  <a:tcPr marL="6089" marR="6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a:effectLst/>
                          <a:latin typeface="+mj-lt"/>
                        </a:rPr>
                        <a:t>…</a:t>
                      </a:r>
                      <a:endParaRPr lang="en-US" sz="2800">
                        <a:effectLst/>
                        <a:latin typeface="+mj-lt"/>
                        <a:ea typeface="Times New Roman" panose="02020603050405020304" pitchFamily="18" charset="0"/>
                        <a:cs typeface="Times New Roman" panose="02020603050405020304" pitchFamily="18" charset="0"/>
                      </a:endParaRPr>
                    </a:p>
                  </a:txBody>
                  <a:tcPr marL="6089" marR="6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7221858"/>
                  </a:ext>
                </a:extLst>
              </a:tr>
              <a:tr h="463479">
                <a:tc>
                  <a:txBody>
                    <a:bodyPr/>
                    <a:lstStyle/>
                    <a:p>
                      <a:pPr marL="0" marR="0" algn="just">
                        <a:lnSpc>
                          <a:spcPct val="100000"/>
                        </a:lnSpc>
                        <a:spcBef>
                          <a:spcPts val="0"/>
                        </a:spcBef>
                        <a:spcAft>
                          <a:spcPts val="0"/>
                        </a:spcAft>
                      </a:pPr>
                      <a:r>
                        <a:rPr lang="vi-VN" sz="3600" dirty="0">
                          <a:solidFill>
                            <a:srgbClr val="0000FF"/>
                          </a:solidFill>
                          <a:effectLst/>
                          <a:latin typeface="+mj-lt"/>
                        </a:rPr>
                        <a:t>- Trò chơi hay hoạt động đó có tác dụng như thế nào đối với con người? </a:t>
                      </a:r>
                      <a:endParaRPr lang="en-US" sz="3600" dirty="0">
                        <a:solidFill>
                          <a:srgbClr val="0000FF"/>
                        </a:solidFill>
                        <a:effectLst/>
                        <a:latin typeface="+mj-lt"/>
                      </a:endParaRPr>
                    </a:p>
                  </a:txBody>
                  <a:tcPr marL="6089" marR="6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089" marR="6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6636638"/>
                  </a:ext>
                </a:extLst>
              </a:tr>
              <a:tr h="197421">
                <a:tc>
                  <a:txBody>
                    <a:bodyPr/>
                    <a:lstStyle/>
                    <a:p>
                      <a:pPr marL="0" marR="0" algn="just">
                        <a:lnSpc>
                          <a:spcPct val="100000"/>
                        </a:lnSpc>
                        <a:spcBef>
                          <a:spcPts val="0"/>
                        </a:spcBef>
                        <a:spcAft>
                          <a:spcPts val="0"/>
                        </a:spcAft>
                      </a:pPr>
                      <a:r>
                        <a:rPr lang="vi-VN" sz="3600" dirty="0">
                          <a:solidFill>
                            <a:schemeClr val="bg1"/>
                          </a:solidFill>
                          <a:effectLst/>
                          <a:latin typeface="+mj-lt"/>
                        </a:rPr>
                        <a:t>- </a:t>
                      </a:r>
                      <a:r>
                        <a:rPr lang="vi-VN" sz="3600" dirty="0">
                          <a:solidFill>
                            <a:srgbClr val="0000FF"/>
                          </a:solidFill>
                          <a:effectLst/>
                          <a:latin typeface="+mj-lt"/>
                        </a:rPr>
                        <a:t>Ý nghĩa của trò chơi hay hoạt động đó là gì?</a:t>
                      </a:r>
                      <a:endParaRPr lang="en-US" sz="3600" dirty="0">
                        <a:solidFill>
                          <a:srgbClr val="0000FF"/>
                        </a:solidFill>
                        <a:effectLst/>
                        <a:latin typeface="+mj-lt"/>
                        <a:ea typeface="Times New Roman" panose="02020603050405020304" pitchFamily="18" charset="0"/>
                        <a:cs typeface="Times New Roman" panose="02020603050405020304" pitchFamily="18" charset="0"/>
                      </a:endParaRPr>
                    </a:p>
                  </a:txBody>
                  <a:tcPr marL="6089" marR="6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089" marR="6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4594994"/>
                  </a:ext>
                </a:extLst>
              </a:tr>
            </a:tbl>
          </a:graphicData>
        </a:graphic>
      </p:graphicFrame>
    </p:spTree>
    <p:extLst>
      <p:ext uri="{BB962C8B-B14F-4D97-AF65-F5344CB8AC3E}">
        <p14:creationId xmlns:p14="http://schemas.microsoft.com/office/powerpoint/2010/main" val="378074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ng bóng Lời nói: Hình chữ nhật với Góc Tròn 4">
            <a:extLst>
              <a:ext uri="{FF2B5EF4-FFF2-40B4-BE49-F238E27FC236}">
                <a16:creationId xmlns:a16="http://schemas.microsoft.com/office/drawing/2014/main" id="{0AEBD93A-D827-E605-2E26-86A4C55BF970}"/>
              </a:ext>
            </a:extLst>
          </p:cNvPr>
          <p:cNvSpPr/>
          <p:nvPr/>
        </p:nvSpPr>
        <p:spPr>
          <a:xfrm>
            <a:off x="3880852" y="1676397"/>
            <a:ext cx="6629611" cy="2323583"/>
          </a:xfrm>
          <a:prstGeom prst="wedgeRoundRectCallout">
            <a:avLst>
              <a:gd name="adj1" fmla="val -60281"/>
              <a:gd name="adj2" fmla="val 38810"/>
              <a:gd name="adj3" fmla="val 16667"/>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pitchFamily="34" charset="0"/>
                <a:ea typeface="Times" pitchFamily="34" charset="0"/>
                <a:cs typeface="Times" pitchFamily="34" charset="0"/>
              </a:rPr>
              <a:t>Hãy</a:t>
            </a:r>
            <a:r>
              <a:rPr kumimoji="0" lang="en-US" sz="4400" b="0" i="0" u="none" strike="noStrike" kern="1200" cap="none" spc="0" normalizeH="0" baseline="0" noProof="0" dirty="0">
                <a:ln>
                  <a:noFill/>
                </a:ln>
                <a:solidFill>
                  <a:prstClr val="black"/>
                </a:solidFill>
                <a:effectLst/>
                <a:uLnTx/>
                <a:uFillTx/>
                <a:latin typeface="Times" pitchFamily="34" charset="0"/>
                <a:ea typeface="Times" pitchFamily="34" charset="0"/>
                <a:cs typeface="Times" pitchFamily="34" charset="0"/>
              </a:rPr>
              <a:t> </a:t>
            </a:r>
            <a:r>
              <a:rPr kumimoji="0" lang="vi-VN" sz="4400" b="0" i="0" u="none" strike="noStrike" kern="1200" cap="none" spc="0" normalizeH="0" baseline="0" noProof="0" dirty="0">
                <a:ln>
                  <a:noFill/>
                </a:ln>
                <a:solidFill>
                  <a:prstClr val="black"/>
                </a:solidFill>
                <a:effectLst/>
                <a:uLnTx/>
                <a:uFillTx/>
                <a:latin typeface="Times" pitchFamily="34" charset="0"/>
                <a:ea typeface="Times" pitchFamily="34" charset="0"/>
                <a:cs typeface="Times" pitchFamily="34" charset="0"/>
              </a:rPr>
              <a:t>đọc lại và sắp xếp các ý vào từng phần của bài theo thứ tự hợp lí. </a:t>
            </a:r>
            <a:endParaRPr kumimoji="0" lang="en-US" sz="4400" b="0" i="0" u="none" strike="noStrike" kern="1200" cap="none" spc="0" normalizeH="0" baseline="0" noProof="0" dirty="0">
              <a:ln>
                <a:noFill/>
              </a:ln>
              <a:solidFill>
                <a:prstClr val="black"/>
              </a:solidFill>
              <a:effectLst/>
              <a:uLnTx/>
              <a:uFillTx/>
              <a:latin typeface="Times" pitchFamily="34" charset="0"/>
              <a:ea typeface="Times" pitchFamily="34" charset="0"/>
              <a:cs typeface="Times" pitchFamily="34" charset="0"/>
            </a:endParaRPr>
          </a:p>
        </p:txBody>
      </p:sp>
      <p:sp>
        <p:nvSpPr>
          <p:cNvPr id="9" name="Hộp Văn bản 8">
            <a:extLst>
              <a:ext uri="{FF2B5EF4-FFF2-40B4-BE49-F238E27FC236}">
                <a16:creationId xmlns:a16="http://schemas.microsoft.com/office/drawing/2014/main" id="{097ECC2F-605C-278F-E976-FB9AC484DF79}"/>
              </a:ext>
            </a:extLst>
          </p:cNvPr>
          <p:cNvSpPr txBox="1"/>
          <p:nvPr/>
        </p:nvSpPr>
        <p:spPr>
          <a:xfrm>
            <a:off x="1268363" y="186022"/>
            <a:ext cx="621949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1.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Trước</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khi</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S Mincho" panose="02020609040205080304" pitchFamily="49" charset="-128"/>
                <a:cs typeface="+mn-cs"/>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panose="02020609040205080304" pitchFamily="49" charset="-128"/>
                <a:cs typeface="+mn-cs"/>
              </a:rPr>
              <a:t>viết</a:t>
            </a:r>
            <a:endPar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10" name="Hộp Văn bản 9">
            <a:extLst>
              <a:ext uri="{FF2B5EF4-FFF2-40B4-BE49-F238E27FC236}">
                <a16:creationId xmlns:a16="http://schemas.microsoft.com/office/drawing/2014/main" id="{68548B12-9DD0-0BCD-84D5-52BD278CA664}"/>
              </a:ext>
            </a:extLst>
          </p:cNvPr>
          <p:cNvSpPr txBox="1"/>
          <p:nvPr/>
        </p:nvSpPr>
        <p:spPr>
          <a:xfrm>
            <a:off x="438992" y="1363210"/>
            <a:ext cx="344186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117571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50+ Hình Nền Slide PowerPoint Thuyết Trình Đẹp Nhất">
            <a:extLst>
              <a:ext uri="{FF2B5EF4-FFF2-40B4-BE49-F238E27FC236}">
                <a16:creationId xmlns:a16="http://schemas.microsoft.com/office/drawing/2014/main" id="{C339A071-B844-A9B1-BECC-DC5B1ED859C2}"/>
              </a:ext>
            </a:extLst>
          </p:cNvPr>
          <p:cNvPicPr>
            <a:picLocks noChangeAspect="1" noChangeArrowheads="1"/>
          </p:cNvPicPr>
          <p:nvPr/>
        </p:nvPicPr>
        <p:blipFill>
          <a:blip r:embed="rId2">
            <a:clrChange>
              <a:clrFrom>
                <a:srgbClr val="8E7356"/>
              </a:clrFrom>
              <a:clrTo>
                <a:srgbClr val="8E7356">
                  <a:alpha val="0"/>
                </a:srgbClr>
              </a:clrTo>
            </a:clrChange>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6">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8548B12-9DD0-0BCD-84D5-52BD278CA664}"/>
              </a:ext>
            </a:extLst>
          </p:cNvPr>
          <p:cNvSpPr txBox="1"/>
          <p:nvPr/>
        </p:nvSpPr>
        <p:spPr>
          <a:xfrm>
            <a:off x="5463061" y="27575"/>
            <a:ext cx="272544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Hộp Văn bản 3">
            <a:extLst>
              <a:ext uri="{FF2B5EF4-FFF2-40B4-BE49-F238E27FC236}">
                <a16:creationId xmlns:a16="http://schemas.microsoft.com/office/drawing/2014/main" id="{6BBA5247-241D-C7B8-2781-1EE23AEE08D2}"/>
              </a:ext>
            </a:extLst>
          </p:cNvPr>
          <p:cNvSpPr txBox="1"/>
          <p:nvPr/>
        </p:nvSpPr>
        <p:spPr>
          <a:xfrm>
            <a:off x="1394487" y="938073"/>
            <a:ext cx="10287230" cy="1328023"/>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Giới thiệu về trò chơi hay hoạt động (tên gọi, hoàn cảnh diễn ra, đối tượng tham gia).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Hình chữ nhật: Góc Chéo Tròn 6">
            <a:extLst>
              <a:ext uri="{FF2B5EF4-FFF2-40B4-BE49-F238E27FC236}">
                <a16:creationId xmlns:a16="http://schemas.microsoft.com/office/drawing/2014/main" id="{83E1890B-D1C6-6DEF-F224-D6DFE1372E53}"/>
              </a:ext>
            </a:extLst>
          </p:cNvPr>
          <p:cNvSpPr/>
          <p:nvPr/>
        </p:nvSpPr>
        <p:spPr>
          <a:xfrm>
            <a:off x="321928" y="410972"/>
            <a:ext cx="2369905" cy="507460"/>
          </a:xfrm>
          <a:prstGeom prst="round2DiagRect">
            <a:avLst>
              <a:gd name="adj1" fmla="val 50000"/>
              <a:gd name="adj2" fmla="val 0"/>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Mở</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Hình chữ nhật: Góc Chéo Tròn 11">
            <a:extLst>
              <a:ext uri="{FF2B5EF4-FFF2-40B4-BE49-F238E27FC236}">
                <a16:creationId xmlns:a16="http://schemas.microsoft.com/office/drawing/2014/main" id="{1D797388-B64F-7F9C-8024-31F475E1B68B}"/>
              </a:ext>
            </a:extLst>
          </p:cNvPr>
          <p:cNvSpPr/>
          <p:nvPr/>
        </p:nvSpPr>
        <p:spPr>
          <a:xfrm>
            <a:off x="-68487" y="2465425"/>
            <a:ext cx="3284305" cy="558302"/>
          </a:xfrm>
          <a:prstGeom prst="round2DiagRect">
            <a:avLst>
              <a:gd name="adj1" fmla="val 50000"/>
              <a:gd name="adj2" fmla="val 0"/>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II.Thân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Hộp Văn bản 4">
            <a:extLst>
              <a:ext uri="{FF2B5EF4-FFF2-40B4-BE49-F238E27FC236}">
                <a16:creationId xmlns:a16="http://schemas.microsoft.com/office/drawing/2014/main" id="{3C6F42D8-B6BB-1CAF-7F10-1BFCC37B0D54}"/>
              </a:ext>
            </a:extLst>
          </p:cNvPr>
          <p:cNvSpPr txBox="1"/>
          <p:nvPr/>
        </p:nvSpPr>
        <p:spPr>
          <a:xfrm>
            <a:off x="1394487" y="3122970"/>
            <a:ext cx="10400246" cy="1464231"/>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tắc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hoặc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trò</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Hộp Văn bản 2">
            <a:extLst>
              <a:ext uri="{FF2B5EF4-FFF2-40B4-BE49-F238E27FC236}">
                <a16:creationId xmlns:a16="http://schemas.microsoft.com/office/drawing/2014/main" id="{C86164B7-EFA3-AD0A-555A-B70911D1581F}"/>
              </a:ext>
            </a:extLst>
          </p:cNvPr>
          <p:cNvSpPr txBox="1"/>
          <p:nvPr/>
        </p:nvSpPr>
        <p:spPr>
          <a:xfrm>
            <a:off x="1394487" y="4670600"/>
            <a:ext cx="10400246" cy="783193"/>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trò</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hạy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Hình chữ nhật: Góc Chéo Tròn 12">
            <a:extLst>
              <a:ext uri="{FF2B5EF4-FFF2-40B4-BE49-F238E27FC236}">
                <a16:creationId xmlns:a16="http://schemas.microsoft.com/office/drawing/2014/main" id="{0A8E74B8-1F6E-5CC5-3BDD-A0F90028621E}"/>
              </a:ext>
            </a:extLst>
          </p:cNvPr>
          <p:cNvSpPr/>
          <p:nvPr/>
        </p:nvSpPr>
        <p:spPr>
          <a:xfrm>
            <a:off x="301384" y="5558319"/>
            <a:ext cx="2821962" cy="892284"/>
          </a:xfrm>
          <a:prstGeom prst="round2DiagRect">
            <a:avLst>
              <a:gd name="adj1" fmla="val 50000"/>
              <a:gd name="adj2" fmla="val 0"/>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III.Kết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Hộp Văn bản 10">
            <a:extLst>
              <a:ext uri="{FF2B5EF4-FFF2-40B4-BE49-F238E27FC236}">
                <a16:creationId xmlns:a16="http://schemas.microsoft.com/office/drawing/2014/main" id="{D0F14966-B5A1-4F4A-859E-2DDB3D5DCFC1}"/>
              </a:ext>
            </a:extLst>
          </p:cNvPr>
          <p:cNvSpPr txBox="1"/>
          <p:nvPr/>
        </p:nvSpPr>
        <p:spPr>
          <a:xfrm>
            <a:off x="3215818" y="5460786"/>
            <a:ext cx="8976181" cy="1464231"/>
          </a:xfrm>
          <a:prstGeom prst="roundRect">
            <a:avLst/>
          </a:prstGeom>
          <a:noFill/>
          <a:ln w="38100">
            <a:solidFill>
              <a:srgbClr val="3B98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Ý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trò</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sống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20019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7" grpId="0" animBg="1"/>
      <p:bldP spid="11" grpId="0" animBg="1"/>
      <p:bldP spid="12" grpId="0" animBg="1"/>
      <p:bldP spid="13"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36E45C66-1E6B-36FB-55A6-3A8294589FDF}"/>
              </a:ext>
            </a:extLst>
          </p:cNvPr>
          <p:cNvSpPr txBox="1"/>
          <p:nvPr/>
        </p:nvSpPr>
        <p:spPr>
          <a:xfrm>
            <a:off x="398133" y="311628"/>
            <a:ext cx="11240711"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I</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:Tìm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hiểu</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yêu</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cầu</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đối</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với</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văn</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thuyết</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minh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về</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quy</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tắc</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hoặc</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luật</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lệ</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trong</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trò</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chơi</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hay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hoạt</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mn-ea"/>
                <a:cs typeface="Times New Roman" pitchFamily="18" charset="0"/>
              </a:rPr>
              <a:t>động</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mn-ea"/>
                <a:cs typeface="Times New Roman"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AutoNum type="romanUcPeriod"/>
              <a:tabLst/>
              <a:defRPr/>
            </a:pPr>
            <a:endParaRPr kumimoji="0" lang="en-US" sz="3200" b="1" i="0" u="none" strike="noStrike" kern="1200" cap="none" spc="0" normalizeH="0" baseline="0" noProof="0" dirty="0">
              <a:ln>
                <a:noFill/>
              </a:ln>
              <a:solidFill>
                <a:prstClr val="white"/>
              </a:solidFill>
              <a:effectLst/>
              <a:highlight>
                <a:srgbClr val="0000FF"/>
              </a:highligh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Bong bóng Lời nói: Hình chữ nhật với Góc Tròn 4">
            <a:extLst>
              <a:ext uri="{FF2B5EF4-FFF2-40B4-BE49-F238E27FC236}">
                <a16:creationId xmlns:a16="http://schemas.microsoft.com/office/drawing/2014/main" id="{0AEBD93A-D827-E605-2E26-86A4C55BF970}"/>
              </a:ext>
            </a:extLst>
          </p:cNvPr>
          <p:cNvSpPr/>
          <p:nvPr/>
        </p:nvSpPr>
        <p:spPr>
          <a:xfrm>
            <a:off x="1438385" y="1664413"/>
            <a:ext cx="9236464" cy="2640580"/>
          </a:xfrm>
          <a:prstGeom prst="wedgeRoundRectCallout">
            <a:avLst>
              <a:gd name="adj1" fmla="val -60281"/>
              <a:gd name="adj2" fmla="val 38810"/>
              <a:gd name="adj3" fmla="val 16667"/>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SGK tr 91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9626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8">
            <a:extLst>
              <a:ext uri="{FF2B5EF4-FFF2-40B4-BE49-F238E27FC236}">
                <a16:creationId xmlns:a16="http://schemas.microsoft.com/office/drawing/2014/main" id="{E8940823-D90B-4857-B560-D2BBCDEC870D}"/>
              </a:ext>
            </a:extLst>
          </p:cNvPr>
          <p:cNvSpPr txBox="1"/>
          <p:nvPr/>
        </p:nvSpPr>
        <p:spPr>
          <a:xfrm>
            <a:off x="452064" y="1519748"/>
            <a:ext cx="11455684" cy="3507343"/>
          </a:xfrm>
          <a:prstGeom prst="roundRect">
            <a:avLst/>
          </a:prstGeom>
          <a:noFill/>
          <a:ln w="38100">
            <a:solidFill>
              <a:srgbClr val="3B98FF"/>
            </a:solidFill>
          </a:ln>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Mở</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defTabSz="914400" rtl="0" eaLnBrk="1" fontAlgn="auto" latinLnBrk="0" hangingPunct="1">
              <a:lnSpc>
                <a:spcPct val="100000"/>
              </a:lnSpc>
              <a:spcBef>
                <a:spcPts val="0"/>
              </a:spcBef>
              <a:spcAft>
                <a:spcPts val="0"/>
              </a:spcAft>
              <a:buClrTx/>
              <a:buSzTx/>
              <a:tabLst/>
              <a:defRPr/>
            </a:pPr>
            <a:r>
              <a:rPr lang="en-US" sz="4000" noProof="0" dirty="0">
                <a:solidFill>
                  <a:srgbClr val="000000"/>
                </a:solidFill>
                <a:latin typeface="Times New Roman" panose="02020603050405020304" pitchFamily="18" charset="0"/>
                <a:ea typeface="Times New Roman" panose="02020603050405020304" pitchFamily="18" charset="0"/>
              </a:rPr>
              <a:t>- </a:t>
            </a:r>
            <a:r>
              <a:rPr lang="en-US" sz="4000" noProof="0" dirty="0" err="1">
                <a:solidFill>
                  <a:srgbClr val="000000"/>
                </a:solidFill>
                <a:latin typeface="Times New Roman" panose="02020603050405020304" pitchFamily="18" charset="0"/>
                <a:ea typeface="Times New Roman" panose="02020603050405020304" pitchFamily="18" charset="0"/>
              </a:rPr>
              <a:t>Dẫn</a:t>
            </a:r>
            <a:r>
              <a:rPr lang="en-US" sz="4000" noProof="0" dirty="0">
                <a:solidFill>
                  <a:srgbClr val="000000"/>
                </a:solidFill>
                <a:latin typeface="Times New Roman" panose="02020603050405020304" pitchFamily="18" charset="0"/>
                <a:ea typeface="Times New Roman" panose="02020603050405020304" pitchFamily="18" charset="0"/>
              </a:rPr>
              <a:t> </a:t>
            </a:r>
            <a:r>
              <a:rPr lang="en-US" sz="4000" noProof="0" dirty="0" err="1">
                <a:solidFill>
                  <a:srgbClr val="000000"/>
                </a:solidFill>
                <a:latin typeface="Times New Roman" panose="02020603050405020304" pitchFamily="18" charset="0"/>
                <a:ea typeface="Times New Roman" panose="02020603050405020304" pitchFamily="18" charset="0"/>
              </a:rPr>
              <a:t>dắt</a:t>
            </a:r>
            <a:r>
              <a:rPr lang="en-US" sz="4000" noProof="0" dirty="0">
                <a:solidFill>
                  <a:srgbClr val="000000"/>
                </a:solidFill>
                <a:latin typeface="Times New Roman" panose="02020603050405020304" pitchFamily="18" charset="0"/>
                <a:ea typeface="Times New Roman" panose="02020603050405020304" pitchFamily="18" charset="0"/>
              </a:rPr>
              <a:t>: </a:t>
            </a:r>
            <a:b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Giới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trò</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Bịt</a:t>
            </a:r>
            <a:r>
              <a:rPr kumimoji="0" lang="en-US" sz="40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40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bắt</a:t>
            </a:r>
            <a:r>
              <a:rPr kumimoji="0" lang="en-US" sz="40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dê</a:t>
            </a:r>
            <a:r>
              <a:rPr kumimoji="0" lang="en-US" sz="40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trò</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Nam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40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40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40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4000" i="1" dirty="0" err="1">
                <a:solidFill>
                  <a:srgbClr val="000000"/>
                </a:solidFill>
                <a:latin typeface="Times New Roman" panose="02020603050405020304" pitchFamily="18" charset="0"/>
                <a:ea typeface="Times New Roman" panose="02020603050405020304" pitchFamily="18" charset="0"/>
              </a:rPr>
              <a:t>đặc</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rPr>
              <a:t>biệt</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rPr>
              <a:t>là</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rPr>
              <a:t>các</a:t>
            </a:r>
            <a:r>
              <a:rPr lang="en-US" sz="4000" i="1" dirty="0">
                <a:solidFill>
                  <a:srgbClr val="000000"/>
                </a:solidFill>
                <a:latin typeface="Times New Roman" panose="02020603050405020304" pitchFamily="18" charset="0"/>
                <a:ea typeface="Times New Roman" panose="02020603050405020304" pitchFamily="18" charset="0"/>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bạn</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en-US" sz="40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Hộp Văn bản 9">
            <a:extLst>
              <a:ext uri="{FF2B5EF4-FFF2-40B4-BE49-F238E27FC236}">
                <a16:creationId xmlns:a16="http://schemas.microsoft.com/office/drawing/2014/main" id="{041622FE-86E1-4909-8CBC-AB8B56A1ECED}"/>
              </a:ext>
            </a:extLst>
          </p:cNvPr>
          <p:cNvSpPr txBox="1"/>
          <p:nvPr/>
        </p:nvSpPr>
        <p:spPr>
          <a:xfrm>
            <a:off x="3942489" y="346072"/>
            <a:ext cx="272544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2681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A8587-F738-4DF0-A82B-E495BBA2B697}"/>
              </a:ext>
            </a:extLst>
          </p:cNvPr>
          <p:cNvSpPr txBox="1"/>
          <p:nvPr/>
        </p:nvSpPr>
        <p:spPr>
          <a:xfrm>
            <a:off x="92466" y="212304"/>
            <a:ext cx="12099533" cy="7171194"/>
          </a:xfrm>
          <a:prstGeom prst="rect">
            <a:avLst/>
          </a:prstGeom>
          <a:noFill/>
        </p:spPr>
        <p:txBody>
          <a:bodyPr wrap="square">
            <a:spAutoFit/>
          </a:bodyPr>
          <a:lstStyle/>
          <a:p>
            <a:r>
              <a:rPr lang="en-US" sz="3600" b="1" i="0" u="none" strike="noStrike" dirty="0">
                <a:solidFill>
                  <a:srgbClr val="333333"/>
                </a:solidFill>
                <a:effectLst/>
                <a:latin typeface="Times New Roman" panose="02020603050405020304" pitchFamily="18" charset="0"/>
                <a:cs typeface="Times New Roman" panose="02020603050405020304" pitchFamily="18" charset="0"/>
              </a:rPr>
              <a:t>II</a:t>
            </a:r>
            <a:r>
              <a:rPr lang="vi-VN" sz="3600" b="1" i="0" u="none" strike="noStrike" dirty="0">
                <a:solidFill>
                  <a:srgbClr val="333333"/>
                </a:solidFill>
                <a:effectLst/>
                <a:latin typeface="Times New Roman" panose="02020603050405020304" pitchFamily="18" charset="0"/>
                <a:cs typeface="Times New Roman" panose="02020603050405020304" pitchFamily="18" charset="0"/>
              </a:rPr>
              <a:t>. </a:t>
            </a:r>
            <a:r>
              <a:rPr lang="vi-VN" sz="4000" b="1" i="0" u="none" strike="noStrike" dirty="0">
                <a:solidFill>
                  <a:srgbClr val="333333"/>
                </a:solidFill>
                <a:effectLst/>
                <a:latin typeface="+mj-lt"/>
              </a:rPr>
              <a:t>Thân bài</a:t>
            </a:r>
            <a:endParaRPr lang="vi-VN" sz="4000" b="0" i="0" u="none" strike="noStrike" dirty="0">
              <a:solidFill>
                <a:srgbClr val="333333"/>
              </a:solidFill>
              <a:effectLst/>
              <a:latin typeface="+mj-lt"/>
            </a:endParaRPr>
          </a:p>
          <a:p>
            <a:r>
              <a:rPr lang="en-US" sz="4000" b="0" i="0" u="none" strike="noStrike" dirty="0">
                <a:solidFill>
                  <a:srgbClr val="0000FF"/>
                </a:solidFill>
                <a:effectLst/>
                <a:latin typeface="+mj-lt"/>
              </a:rPr>
              <a:t>- </a:t>
            </a:r>
            <a:r>
              <a:rPr lang="vi-VN" sz="4000" b="0" i="0" u="none" strike="noStrike" dirty="0">
                <a:solidFill>
                  <a:srgbClr val="0000FF"/>
                </a:solidFill>
                <a:effectLst/>
                <a:latin typeface="+mj-lt"/>
              </a:rPr>
              <a:t>Nguồn gốc của trò chơi bịt mắt bắt dê</a:t>
            </a:r>
            <a:r>
              <a:rPr lang="en-US" sz="4000" b="0" i="0" u="none" strike="noStrike" dirty="0">
                <a:solidFill>
                  <a:srgbClr val="0000FF"/>
                </a:solidFill>
                <a:effectLst/>
                <a:latin typeface="+mj-lt"/>
              </a:rPr>
              <a:t>: </a:t>
            </a:r>
            <a:r>
              <a:rPr lang="en-US" sz="4000" b="0" i="0" u="none" strike="noStrike" dirty="0">
                <a:solidFill>
                  <a:srgbClr val="333333"/>
                </a:solidFill>
                <a:effectLst/>
                <a:latin typeface="+mj-lt"/>
              </a:rPr>
              <a:t>T</a:t>
            </a:r>
            <a:r>
              <a:rPr lang="vi-VN" sz="4000" b="0" i="0" dirty="0">
                <a:effectLst/>
                <a:latin typeface="+mj-lt"/>
              </a:rPr>
              <a:t>rong những bức tranh cổ, chúng ta còn lưu lại những hình ảnh những cô bé, cậu bé chơi trò chơi hay những người lớn cùng nhau đứng trong một vòng tròn, bịt mắt để bắt dê.</a:t>
            </a:r>
            <a:r>
              <a:rPr lang="en-US" sz="4000" b="0" i="0" u="none" strike="noStrike" dirty="0">
                <a:solidFill>
                  <a:srgbClr val="333333"/>
                </a:solidFill>
                <a:effectLst/>
                <a:latin typeface="+mj-lt"/>
              </a:rPr>
              <a:t> </a:t>
            </a:r>
            <a:br>
              <a:rPr lang="vi-VN" sz="4000" b="0" i="0" u="none" strike="noStrike" dirty="0">
                <a:solidFill>
                  <a:srgbClr val="333333"/>
                </a:solidFill>
                <a:effectLst/>
                <a:latin typeface="+mj-lt"/>
              </a:rPr>
            </a:br>
            <a:r>
              <a:rPr lang="vi-VN" sz="4000" b="0" i="0" u="none" strike="noStrike" dirty="0">
                <a:solidFill>
                  <a:srgbClr val="333333"/>
                </a:solidFill>
                <a:effectLst/>
                <a:latin typeface="+mj-lt"/>
              </a:rPr>
              <a:t>- </a:t>
            </a:r>
            <a:r>
              <a:rPr lang="vi-VN" sz="4000" b="0" i="0" u="none" strike="noStrike" dirty="0">
                <a:solidFill>
                  <a:srgbClr val="0000FF"/>
                </a:solidFill>
                <a:effectLst/>
                <a:latin typeface="+mj-lt"/>
              </a:rPr>
              <a:t>Gi</a:t>
            </a:r>
            <a:r>
              <a:rPr lang="en-US" sz="4000" dirty="0">
                <a:solidFill>
                  <a:srgbClr val="0000FF"/>
                </a:solidFill>
                <a:latin typeface="+mj-lt"/>
              </a:rPr>
              <a:t>ả</a:t>
            </a:r>
            <a:r>
              <a:rPr lang="vi-VN" sz="4000" b="0" i="0" u="none" strike="noStrike" dirty="0">
                <a:solidFill>
                  <a:srgbClr val="0000FF"/>
                </a:solidFill>
                <a:effectLst/>
                <a:latin typeface="+mj-lt"/>
              </a:rPr>
              <a:t>i thích cái tên của trò chơi: Tại sao </a:t>
            </a:r>
            <a:r>
              <a:rPr lang="en-US" sz="4000" b="0" i="0" u="none" strike="noStrike" dirty="0" err="1">
                <a:solidFill>
                  <a:srgbClr val="0000FF"/>
                </a:solidFill>
                <a:effectLst/>
                <a:latin typeface="+mj-lt"/>
              </a:rPr>
              <a:t>trò</a:t>
            </a:r>
            <a:r>
              <a:rPr lang="en-US" sz="4000" b="0" i="0" u="none" strike="noStrike" dirty="0">
                <a:solidFill>
                  <a:srgbClr val="0000FF"/>
                </a:solidFill>
                <a:effectLst/>
                <a:latin typeface="+mj-lt"/>
              </a:rPr>
              <a:t> </a:t>
            </a:r>
            <a:r>
              <a:rPr lang="en-US" sz="4000" b="0" i="0" u="none" strike="noStrike" dirty="0" err="1">
                <a:solidFill>
                  <a:srgbClr val="0000FF"/>
                </a:solidFill>
                <a:effectLst/>
                <a:latin typeface="+mj-lt"/>
              </a:rPr>
              <a:t>chơi</a:t>
            </a:r>
            <a:r>
              <a:rPr lang="en-US" sz="4000" b="0" i="0" u="none" strike="noStrike" dirty="0">
                <a:solidFill>
                  <a:srgbClr val="0000FF"/>
                </a:solidFill>
                <a:effectLst/>
                <a:latin typeface="+mj-lt"/>
              </a:rPr>
              <a:t> </a:t>
            </a:r>
            <a:r>
              <a:rPr lang="vi-VN" sz="4000" b="0" i="0" u="none" strike="noStrike" dirty="0">
                <a:solidFill>
                  <a:srgbClr val="0000FF"/>
                </a:solidFill>
                <a:effectLst/>
                <a:latin typeface="+mj-lt"/>
              </a:rPr>
              <a:t>gọi là "bịt mắt bắt dê"?</a:t>
            </a:r>
            <a:r>
              <a:rPr lang="vi-VN" sz="4000" b="0" i="0" dirty="0">
                <a:solidFill>
                  <a:srgbClr val="0000FF"/>
                </a:solidFill>
                <a:effectLst/>
                <a:latin typeface="+mj-lt"/>
              </a:rPr>
              <a:t> </a:t>
            </a:r>
            <a:r>
              <a:rPr lang="en-US" sz="3600" b="0" i="0" dirty="0">
                <a:effectLst/>
                <a:latin typeface="+mj-lt"/>
              </a:rPr>
              <a:t>L</a:t>
            </a:r>
            <a:r>
              <a:rPr lang="vi-VN" sz="3600" b="0" i="0" dirty="0">
                <a:effectLst/>
                <a:latin typeface="+mj-lt"/>
              </a:rPr>
              <a:t>oài dê là loài có tính hiền lành, nhút nhát, linh hoạt và rất thích vận động</a:t>
            </a:r>
            <a:r>
              <a:rPr lang="en-US" sz="3600" b="0" i="0" dirty="0">
                <a:effectLst/>
                <a:latin typeface="+mj-lt"/>
              </a:rPr>
              <a:t>, </a:t>
            </a:r>
            <a:r>
              <a:rPr lang="vi-VN" sz="3600" b="0" i="0" dirty="0">
                <a:effectLst/>
                <a:latin typeface="+mj-lt"/>
              </a:rPr>
              <a:t>người bắt được nó đòi hỏi phải có sự tinh ý, nhanh nhẹn, thậm chí là cả chiến thuật nhất định. </a:t>
            </a:r>
            <a:r>
              <a:rPr lang="en-US" sz="3600" dirty="0">
                <a:latin typeface="+mj-lt"/>
              </a:rPr>
              <a:t>Đ</a:t>
            </a:r>
            <a:r>
              <a:rPr lang="vi-VN" sz="3600" b="0" i="0" dirty="0">
                <a:effectLst/>
                <a:latin typeface="+mj-lt"/>
              </a:rPr>
              <a:t>ây được coi là trò chơi khá khó khăn nhưng lại vô cùng thú vị, hấp dẫn.</a:t>
            </a:r>
            <a:br>
              <a:rPr lang="vi-VN" sz="3600" b="0" i="0" u="none" strike="noStrike" dirty="0">
                <a:solidFill>
                  <a:srgbClr val="333333"/>
                </a:solidFill>
                <a:effectLst/>
                <a:latin typeface="+mj-lt"/>
              </a:rPr>
            </a:br>
            <a:endParaRPr lang="vi-VN" sz="3600" b="0" i="0" u="none" strike="noStrike" dirty="0">
              <a:solidFill>
                <a:srgbClr val="333333"/>
              </a:solidFill>
              <a:effectLst/>
              <a:latin typeface="+mj-lt"/>
            </a:endParaRPr>
          </a:p>
        </p:txBody>
      </p:sp>
    </p:spTree>
    <p:extLst>
      <p:ext uri="{BB962C8B-B14F-4D97-AF65-F5344CB8AC3E}">
        <p14:creationId xmlns:p14="http://schemas.microsoft.com/office/powerpoint/2010/main" val="1767267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A8587-F738-4DF0-A82B-E495BBA2B697}"/>
              </a:ext>
            </a:extLst>
          </p:cNvPr>
          <p:cNvSpPr txBox="1"/>
          <p:nvPr/>
        </p:nvSpPr>
        <p:spPr>
          <a:xfrm>
            <a:off x="-1" y="-24000"/>
            <a:ext cx="12192001" cy="7294305"/>
          </a:xfrm>
          <a:prstGeom prst="rect">
            <a:avLst/>
          </a:prstGeom>
          <a:noFill/>
        </p:spPr>
        <p:txBody>
          <a:bodyPr wrap="square">
            <a:spAutoFit/>
          </a:bodyPr>
          <a:lstStyle/>
          <a:p>
            <a:r>
              <a:rPr lang="en-US" sz="3600" b="1" i="0" u="none" strike="noStrike" dirty="0">
                <a:solidFill>
                  <a:srgbClr val="333333"/>
                </a:solidFill>
                <a:effectLst/>
                <a:latin typeface="Times New Roman" panose="02020603050405020304" pitchFamily="18" charset="0"/>
                <a:cs typeface="Times New Roman" panose="02020603050405020304" pitchFamily="18" charset="0"/>
              </a:rPr>
              <a:t>II</a:t>
            </a:r>
            <a:r>
              <a:rPr lang="vi-VN" sz="3600" b="1" i="0" u="none" strike="noStrike" dirty="0">
                <a:solidFill>
                  <a:srgbClr val="333333"/>
                </a:solidFill>
                <a:effectLst/>
                <a:latin typeface="Times New Roman" panose="02020603050405020304" pitchFamily="18" charset="0"/>
                <a:cs typeface="Times New Roman" panose="02020603050405020304" pitchFamily="18" charset="0"/>
              </a:rPr>
              <a:t>. </a:t>
            </a:r>
            <a:r>
              <a:rPr lang="vi-VN" sz="3600" b="1" i="0" u="none" strike="noStrike" dirty="0">
                <a:solidFill>
                  <a:srgbClr val="333333"/>
                </a:solidFill>
                <a:effectLst/>
                <a:latin typeface="+mj-lt"/>
              </a:rPr>
              <a:t>Thân bài</a:t>
            </a:r>
            <a:endParaRPr lang="vi-VN" sz="3600" b="0" i="0" u="none" strike="noStrike" dirty="0">
              <a:solidFill>
                <a:srgbClr val="333333"/>
              </a:solidFill>
              <a:effectLst/>
              <a:latin typeface="+mj-lt"/>
            </a:endParaRPr>
          </a:p>
          <a:p>
            <a:r>
              <a:rPr lang="vi-VN" sz="3600" b="0" i="0" u="none" strike="noStrike" dirty="0">
                <a:solidFill>
                  <a:srgbClr val="333333"/>
                </a:solidFill>
                <a:effectLst/>
                <a:latin typeface="+mj-lt"/>
              </a:rPr>
              <a:t>- </a:t>
            </a:r>
            <a:r>
              <a:rPr lang="vi-VN" sz="3600" b="0" i="0" u="none" strike="noStrike" dirty="0">
                <a:solidFill>
                  <a:srgbClr val="0000FF"/>
                </a:solidFill>
                <a:effectLst/>
                <a:latin typeface="+mj-lt"/>
              </a:rPr>
              <a:t>Đối tượng tham gia chơi</a:t>
            </a:r>
            <a:r>
              <a:rPr lang="en-US" sz="3600" b="0" i="0" u="none" strike="noStrike" dirty="0">
                <a:solidFill>
                  <a:srgbClr val="333333"/>
                </a:solidFill>
                <a:effectLst/>
                <a:latin typeface="+mj-lt"/>
              </a:rPr>
              <a:t>: </a:t>
            </a:r>
            <a:r>
              <a:rPr lang="en-US" sz="3600" b="0" i="0" u="none" strike="noStrike" dirty="0" err="1">
                <a:solidFill>
                  <a:srgbClr val="333333"/>
                </a:solidFill>
                <a:effectLst/>
                <a:latin typeface="+mj-lt"/>
              </a:rPr>
              <a:t>Trẻ</a:t>
            </a:r>
            <a:r>
              <a:rPr lang="en-US" sz="3600" b="0" i="0" u="none" strike="noStrike" dirty="0">
                <a:solidFill>
                  <a:srgbClr val="333333"/>
                </a:solidFill>
                <a:effectLst/>
                <a:latin typeface="+mj-lt"/>
              </a:rPr>
              <a:t> </a:t>
            </a:r>
            <a:r>
              <a:rPr lang="en-US" sz="3600" b="0" i="0" u="none" strike="noStrike" dirty="0" err="1">
                <a:solidFill>
                  <a:srgbClr val="333333"/>
                </a:solidFill>
                <a:effectLst/>
                <a:latin typeface="+mj-lt"/>
              </a:rPr>
              <a:t>em</a:t>
            </a:r>
            <a:r>
              <a:rPr lang="en-US" sz="3600" b="0" i="0" u="none" strike="noStrike" dirty="0">
                <a:solidFill>
                  <a:srgbClr val="333333"/>
                </a:solidFill>
                <a:effectLst/>
                <a:latin typeface="+mj-lt"/>
              </a:rPr>
              <a:t>, </a:t>
            </a:r>
            <a:r>
              <a:rPr lang="en-US" sz="3600" b="0" i="0" u="none" strike="noStrike" dirty="0" err="1">
                <a:solidFill>
                  <a:srgbClr val="333333"/>
                </a:solidFill>
                <a:effectLst/>
                <a:latin typeface="+mj-lt"/>
              </a:rPr>
              <a:t>người</a:t>
            </a:r>
            <a:r>
              <a:rPr lang="en-US" sz="3600" b="0" i="0" u="none" strike="noStrike" dirty="0">
                <a:solidFill>
                  <a:srgbClr val="333333"/>
                </a:solidFill>
                <a:effectLst/>
                <a:latin typeface="+mj-lt"/>
              </a:rPr>
              <a:t> </a:t>
            </a:r>
            <a:r>
              <a:rPr lang="en-US" sz="3600" b="0" i="0" u="none" strike="noStrike" dirty="0" err="1">
                <a:solidFill>
                  <a:srgbClr val="333333"/>
                </a:solidFill>
                <a:effectLst/>
                <a:latin typeface="+mj-lt"/>
              </a:rPr>
              <a:t>lớn</a:t>
            </a:r>
            <a:br>
              <a:rPr lang="vi-VN" sz="3600" b="0" i="0" u="none" strike="noStrike" dirty="0">
                <a:solidFill>
                  <a:srgbClr val="333333"/>
                </a:solidFill>
                <a:effectLst/>
                <a:latin typeface="+mj-lt"/>
              </a:rPr>
            </a:br>
            <a:r>
              <a:rPr lang="vi-VN" sz="3600" b="0" i="0" u="none" strike="noStrike" dirty="0">
                <a:solidFill>
                  <a:srgbClr val="333333"/>
                </a:solidFill>
                <a:effectLst/>
                <a:latin typeface="+mj-lt"/>
              </a:rPr>
              <a:t>- </a:t>
            </a:r>
            <a:r>
              <a:rPr lang="vi-VN" sz="3600" b="0" i="0" u="none" strike="noStrike" dirty="0">
                <a:solidFill>
                  <a:srgbClr val="0000FF"/>
                </a:solidFill>
                <a:effectLst/>
                <a:latin typeface="+mj-lt"/>
              </a:rPr>
              <a:t>Các dịp tổ chức trò chơi </a:t>
            </a:r>
            <a:r>
              <a:rPr lang="vi-VN" sz="3600" b="0" i="0" u="none" strike="noStrike" dirty="0">
                <a:solidFill>
                  <a:srgbClr val="333333"/>
                </a:solidFill>
                <a:effectLst/>
                <a:latin typeface="+mj-lt"/>
              </a:rPr>
              <a:t>(lễ hội, thi đấu...)</a:t>
            </a:r>
            <a:r>
              <a:rPr lang="en-US" sz="3600" b="0" i="0" u="none" strike="noStrike" dirty="0">
                <a:solidFill>
                  <a:srgbClr val="333333"/>
                </a:solidFill>
                <a:effectLst/>
                <a:latin typeface="+mj-lt"/>
              </a:rPr>
              <a:t>. </a:t>
            </a:r>
            <a:r>
              <a:rPr lang="vi-VN" sz="3600" b="0" i="0" dirty="0">
                <a:effectLst/>
                <a:latin typeface="+mj-lt"/>
              </a:rPr>
              <a:t>Trong nhà trường, các hội thi, các lễ hội đều có thể tổ chức trò chơi này.</a:t>
            </a:r>
            <a:br>
              <a:rPr lang="vi-VN" sz="3600" b="0" i="0" u="none" strike="noStrike" dirty="0">
                <a:solidFill>
                  <a:srgbClr val="333333"/>
                </a:solidFill>
                <a:effectLst/>
                <a:latin typeface="+mj-lt"/>
              </a:rPr>
            </a:br>
            <a:r>
              <a:rPr lang="vi-VN" sz="3600" b="0" i="0" u="none" strike="noStrike" dirty="0">
                <a:solidFill>
                  <a:srgbClr val="333333"/>
                </a:solidFill>
                <a:effectLst/>
                <a:latin typeface="+mj-lt"/>
              </a:rPr>
              <a:t>- </a:t>
            </a:r>
            <a:r>
              <a:rPr lang="vi-VN" sz="3600" b="0" i="0" u="none" strike="noStrike" dirty="0">
                <a:solidFill>
                  <a:srgbClr val="0000FF"/>
                </a:solidFill>
                <a:effectLst/>
                <a:latin typeface="+mj-lt"/>
              </a:rPr>
              <a:t>Cách thức tổ chức trò chơi</a:t>
            </a:r>
            <a:r>
              <a:rPr lang="en-US" sz="3600" b="0" i="0" u="none" strike="noStrike" dirty="0">
                <a:solidFill>
                  <a:srgbClr val="333333"/>
                </a:solidFill>
                <a:effectLst/>
                <a:latin typeface="+mj-lt"/>
              </a:rPr>
              <a:t>: </a:t>
            </a:r>
            <a:br>
              <a:rPr lang="en-US" sz="3600" b="0" i="0" u="none" strike="noStrike" dirty="0">
                <a:solidFill>
                  <a:srgbClr val="333333"/>
                </a:solidFill>
                <a:effectLst/>
                <a:latin typeface="+mj-lt"/>
              </a:rPr>
            </a:br>
            <a:r>
              <a:rPr lang="en-US" sz="3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3600" b="0" i="0" u="none" strike="noStrike" dirty="0" err="1">
                <a:solidFill>
                  <a:srgbClr val="333333"/>
                </a:solidFill>
                <a:effectLst/>
                <a:latin typeface="Times New Roman" panose="02020603050405020304" pitchFamily="18" charset="0"/>
                <a:cs typeface="Times New Roman" panose="02020603050405020304" pitchFamily="18" charset="0"/>
              </a:rPr>
              <a:t>Trước</a:t>
            </a:r>
            <a:r>
              <a:rPr lang="en-US" sz="3600" b="0" i="0" u="none" strike="noStrike" dirty="0">
                <a:solidFill>
                  <a:srgbClr val="333333"/>
                </a:solidFill>
                <a:effectLst/>
                <a:latin typeface="Times New Roman" panose="02020603050405020304" pitchFamily="18" charset="0"/>
                <a:cs typeface="Times New Roman" panose="02020603050405020304" pitchFamily="18" charset="0"/>
              </a:rPr>
              <a:t> kia: </a:t>
            </a:r>
            <a:r>
              <a:rPr lang="vi-VN" sz="3600" b="0" i="0" dirty="0">
                <a:effectLst/>
                <a:latin typeface="+mj-lt"/>
              </a:rPr>
              <a:t>Có hai người chơi chính, họ được bịt mắt để tìm bắt dê. Con dê sẽ được đeo một vật để phát ra được tiếng động giúp cho người tìm dễ nhận biết được. Những người xung quanh không tham gia chơi sẽ đóng vai trò làm khán giả, hò reo cổ vũ người chơi. Sau một quãng thời gian nhất định, người chơi phải tìm ra được con dê. Nếu cả hai không tìm được, trò chơi kết thúc và nhường lượt chơi cho những người tiếp theo.</a:t>
            </a:r>
            <a:br>
              <a:rPr lang="vi-VN" sz="3600" b="0" i="0" u="none" strike="noStrike" dirty="0">
                <a:solidFill>
                  <a:srgbClr val="333333"/>
                </a:solidFill>
                <a:effectLst/>
                <a:latin typeface="+mj-lt"/>
              </a:rPr>
            </a:br>
            <a:endParaRPr lang="vi-VN" sz="3600" b="0" i="0" u="none" strike="noStrike" dirty="0">
              <a:solidFill>
                <a:srgbClr val="333333"/>
              </a:solidFill>
              <a:effectLst/>
              <a:latin typeface="+mj-lt"/>
            </a:endParaRPr>
          </a:p>
        </p:txBody>
      </p:sp>
    </p:spTree>
    <p:extLst>
      <p:ext uri="{BB962C8B-B14F-4D97-AF65-F5344CB8AC3E}">
        <p14:creationId xmlns:p14="http://schemas.microsoft.com/office/powerpoint/2010/main" val="178009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A8587-F738-4DF0-A82B-E495BBA2B697}"/>
              </a:ext>
            </a:extLst>
          </p:cNvPr>
          <p:cNvSpPr txBox="1"/>
          <p:nvPr/>
        </p:nvSpPr>
        <p:spPr>
          <a:xfrm>
            <a:off x="92467" y="304772"/>
            <a:ext cx="11846104" cy="5262979"/>
          </a:xfrm>
          <a:prstGeom prst="rect">
            <a:avLst/>
          </a:prstGeom>
          <a:noFill/>
        </p:spPr>
        <p:txBody>
          <a:bodyPr wrap="square">
            <a:spAutoFit/>
          </a:bodyPr>
          <a:lstStyle/>
          <a:p>
            <a:r>
              <a:rPr lang="en-US" sz="3600" b="1" i="0" u="none" strike="noStrike" dirty="0">
                <a:solidFill>
                  <a:srgbClr val="333333"/>
                </a:solidFill>
                <a:effectLst/>
                <a:latin typeface="Times New Roman" panose="02020603050405020304" pitchFamily="18" charset="0"/>
                <a:cs typeface="Times New Roman" panose="02020603050405020304" pitchFamily="18" charset="0"/>
              </a:rPr>
              <a:t>II</a:t>
            </a:r>
            <a:r>
              <a:rPr lang="vi-VN" sz="3600" b="1" i="0" u="none" strike="noStrike" dirty="0">
                <a:solidFill>
                  <a:srgbClr val="333333"/>
                </a:solidFill>
                <a:effectLst/>
                <a:latin typeface="Times New Roman" panose="02020603050405020304" pitchFamily="18" charset="0"/>
                <a:cs typeface="Times New Roman" panose="02020603050405020304" pitchFamily="18" charset="0"/>
              </a:rPr>
              <a:t>. </a:t>
            </a:r>
            <a:r>
              <a:rPr lang="vi-VN" sz="4000" b="1" i="0" u="none" strike="noStrike" dirty="0">
                <a:solidFill>
                  <a:srgbClr val="333333"/>
                </a:solidFill>
                <a:effectLst/>
                <a:latin typeface="+mj-lt"/>
              </a:rPr>
              <a:t>Thân bài</a:t>
            </a:r>
            <a:endParaRPr lang="vi-VN" sz="4000" b="0" i="0" u="none" strike="noStrike" dirty="0">
              <a:solidFill>
                <a:srgbClr val="333333"/>
              </a:solidFill>
              <a:effectLst/>
              <a:latin typeface="+mj-lt"/>
            </a:endParaRPr>
          </a:p>
          <a:p>
            <a:r>
              <a:rPr lang="vi-VN" sz="4000" b="0" i="0" u="none" strike="noStrike" dirty="0">
                <a:solidFill>
                  <a:srgbClr val="333333"/>
                </a:solidFill>
                <a:effectLst/>
                <a:latin typeface="+mj-lt"/>
              </a:rPr>
              <a:t>- </a:t>
            </a:r>
            <a:r>
              <a:rPr lang="vi-VN" sz="4000" b="0" i="0" u="none" strike="noStrike" dirty="0">
                <a:solidFill>
                  <a:srgbClr val="0000FF"/>
                </a:solidFill>
                <a:effectLst/>
                <a:latin typeface="+mj-lt"/>
              </a:rPr>
              <a:t>Cách thức tổ chức trò chơi</a:t>
            </a:r>
            <a:br>
              <a:rPr lang="vi-VN" sz="4000" b="0" i="0" u="none" strike="noStrike" dirty="0">
                <a:solidFill>
                  <a:srgbClr val="333333"/>
                </a:solidFill>
                <a:effectLst/>
                <a:latin typeface="+mj-lt"/>
              </a:rPr>
            </a:b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Ngày</a:t>
            </a:r>
            <a:r>
              <a:rPr lang="en-US" sz="4000" dirty="0">
                <a:solidFill>
                  <a:srgbClr val="333333"/>
                </a:solidFill>
                <a:latin typeface="Times New Roman" panose="02020603050405020304" pitchFamily="18" charset="0"/>
                <a:cs typeface="Times New Roman" panose="02020603050405020304" pitchFamily="18" charset="0"/>
              </a:rPr>
              <a:t> nay:</a:t>
            </a:r>
            <a:r>
              <a:rPr lang="vi-VN" sz="3600" b="0" i="0" dirty="0">
                <a:effectLst/>
                <a:latin typeface="Times New Roman" panose="02020603050405020304" pitchFamily="18" charset="0"/>
                <a:cs typeface="Times New Roman" panose="02020603050405020304" pitchFamily="18" charset="0"/>
              </a:rPr>
              <a:t> </a:t>
            </a:r>
            <a:r>
              <a:rPr lang="en-US" sz="3600" b="0" i="0" dirty="0">
                <a:effectLst/>
                <a:latin typeface="Times New Roman" panose="02020603050405020304" pitchFamily="18" charset="0"/>
                <a:cs typeface="Times New Roman" panose="02020603050405020304" pitchFamily="18" charset="0"/>
              </a:rPr>
              <a:t>T</a:t>
            </a:r>
            <a:r>
              <a:rPr lang="vi-VN" sz="3600" b="0" i="0" dirty="0">
                <a:effectLst/>
                <a:latin typeface="Times New Roman" panose="02020603050405020304" pitchFamily="18" charset="0"/>
                <a:cs typeface="Times New Roman" panose="02020603050405020304" pitchFamily="18" charset="0"/>
              </a:rPr>
              <a:t>rò chơi bịt mắt bắt dê được diễn ra trên một sân cỏ, người chơi vây xung quanh để tạo ra một vòng tròn. Một người xung phong để mọi người bịt mắt lại bằng một chiếc khăn để không nhìn thấy, những người còn lại đứng thành vòng tròn quanh người bị bịt mắt.</a:t>
            </a:r>
            <a:r>
              <a:rPr lang="en-US" sz="3600" b="0" i="0" dirty="0">
                <a:effectLst/>
                <a:latin typeface="Times New Roman" panose="02020603050405020304" pitchFamily="18" charset="0"/>
                <a:cs typeface="Times New Roman" panose="02020603050405020304" pitchFamily="18" charset="0"/>
              </a:rPr>
              <a:t> </a:t>
            </a:r>
            <a:r>
              <a:rPr lang="vi-VN" sz="3600" b="0" i="0" dirty="0">
                <a:effectLst/>
                <a:latin typeface="+mj-lt"/>
              </a:rPr>
              <a:t>Mọi người chạy xung quanh người bị bịt mắt đến khi nào người đó hô “bắt đầu” hoặc “đứng lại” thì tất cả mọi người phải đứng lại, không được di chuyển nữa. </a:t>
            </a:r>
            <a:endParaRPr lang="vi-VN" sz="3600" b="0" i="0" u="none" strike="noStrike" dirty="0">
              <a:solidFill>
                <a:srgbClr val="333333"/>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73025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C751C-0784-4CD0-BCFB-4C974CB0EA62}"/>
              </a:ext>
            </a:extLst>
          </p:cNvPr>
          <p:cNvSpPr txBox="1"/>
          <p:nvPr/>
        </p:nvSpPr>
        <p:spPr>
          <a:xfrm>
            <a:off x="369869" y="453138"/>
            <a:ext cx="11445412" cy="2862322"/>
          </a:xfrm>
          <a:prstGeom prst="rect">
            <a:avLst/>
          </a:prstGeom>
          <a:noFill/>
        </p:spPr>
        <p:txBody>
          <a:bodyPr wrap="square">
            <a:spAutoFit/>
          </a:bodyPr>
          <a:lstStyle/>
          <a:p>
            <a:r>
              <a:rPr lang="vi-VN" sz="3600" b="0" i="0" dirty="0">
                <a:effectLst/>
                <a:latin typeface="Times New Roman" panose="02020603050405020304" pitchFamily="18" charset="0"/>
                <a:cs typeface="Times New Roman" panose="02020603050405020304" pitchFamily="18" charset="0"/>
              </a:rPr>
              <a:t>Lúc này người bị bịt mắt bắt đầu lần đi xung quanh để bắt được ai đó, mọi người thì cố tránh để không bị bắt và tạo ra nhiều tiếng động để đánh lạc hướng. Đến khi ai đó bị bắt và người bị bịt mắt đoán đúng tên thì người đó sẽ phải ra “bắt dê”, nếu đoán sai lại bị bịt mắt lại và </a:t>
            </a:r>
            <a:r>
              <a:rPr lang="en-US" sz="3600" b="0" i="0" dirty="0" err="1">
                <a:effectLst/>
                <a:latin typeface="Times New Roman" panose="02020603050405020304" pitchFamily="18" charset="0"/>
                <a:cs typeface="Times New Roman" panose="02020603050405020304" pitchFamily="18" charset="0"/>
              </a:rPr>
              <a:t>tìm</a:t>
            </a:r>
            <a:r>
              <a:rPr lang="vi-VN" sz="3600" b="0" i="0" dirty="0">
                <a:effectLst/>
                <a:latin typeface="Times New Roman" panose="02020603050405020304" pitchFamily="18" charset="0"/>
                <a:cs typeface="Times New Roman" panose="02020603050405020304" pitchFamily="18" charset="0"/>
              </a:rPr>
              <a:t> tiế</a:t>
            </a:r>
            <a:r>
              <a:rPr lang="en-US" sz="3600" b="0" i="0" dirty="0">
                <a:effectLst/>
                <a:latin typeface="Times New Roman" panose="02020603050405020304" pitchFamily="18" charset="0"/>
                <a:cs typeface="Times New Roman" panose="02020603050405020304" pitchFamily="18" charset="0"/>
              </a:rPr>
              <a:t>p.</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1594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1B990A-A22C-41C6-B6E0-94C44099350C}"/>
              </a:ext>
            </a:extLst>
          </p:cNvPr>
          <p:cNvSpPr txBox="1"/>
          <p:nvPr/>
        </p:nvSpPr>
        <p:spPr>
          <a:xfrm>
            <a:off x="277403" y="6017"/>
            <a:ext cx="11589250" cy="2862322"/>
          </a:xfrm>
          <a:prstGeom prst="rect">
            <a:avLst/>
          </a:prstGeom>
          <a:noFill/>
        </p:spPr>
        <p:txBody>
          <a:bodyPr wrap="square">
            <a:spAutoFit/>
          </a:bodyPr>
          <a:lstStyle/>
          <a:p>
            <a:pPr marL="285750" indent="-285750">
              <a:buFontTx/>
              <a:buChar cha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Nêu</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trò</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chơi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p>
          <a:p>
            <a:r>
              <a:rPr lang="en-US" sz="3600" b="0" i="0" dirty="0">
                <a:effectLst/>
                <a:latin typeface="+mj-lt"/>
              </a:rPr>
              <a:t>+ </a:t>
            </a:r>
            <a:r>
              <a:rPr lang="en-US" sz="3600" dirty="0">
                <a:latin typeface="+mj-lt"/>
              </a:rPr>
              <a:t>R</a:t>
            </a:r>
            <a:r>
              <a:rPr lang="vi-VN" sz="3600" b="0" i="0" dirty="0">
                <a:effectLst/>
                <a:latin typeface="+mj-lt"/>
              </a:rPr>
              <a:t>èn luyện tính phán đoán, sự nhanh nhạy và linh hoạt</a:t>
            </a:r>
            <a:r>
              <a:rPr lang="en-US" sz="3600" dirty="0">
                <a:latin typeface="+mj-lt"/>
              </a:rPr>
              <a:t> </a:t>
            </a:r>
            <a:r>
              <a:rPr lang="en-US" sz="3600" dirty="0" err="1">
                <a:latin typeface="+mj-lt"/>
              </a:rPr>
              <a:t>và</a:t>
            </a:r>
            <a:r>
              <a:rPr lang="en-US" sz="3600" dirty="0">
                <a:latin typeface="+mj-lt"/>
              </a:rPr>
              <a:t> </a:t>
            </a:r>
            <a:r>
              <a:rPr lang="vi-VN" sz="3600" b="0" i="0" dirty="0">
                <a:effectLst/>
                <a:latin typeface="+mj-lt"/>
              </a:rPr>
              <a:t>các giác quan khác nhau.</a:t>
            </a:r>
            <a:endParaRPr lang="en-US" sz="3600" b="0" i="0" dirty="0">
              <a:effectLst/>
              <a:latin typeface="+mj-lt"/>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bớt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08E2485E-BEF3-4645-829D-2110B7C21B9A}"/>
              </a:ext>
            </a:extLst>
          </p:cNvPr>
          <p:cNvSpPr txBox="1"/>
          <p:nvPr/>
        </p:nvSpPr>
        <p:spPr>
          <a:xfrm>
            <a:off x="277403" y="2816199"/>
            <a:ext cx="11763909" cy="3970318"/>
          </a:xfrm>
          <a:prstGeom prst="rect">
            <a:avLst/>
          </a:prstGeom>
          <a:noFill/>
        </p:spPr>
        <p:txBody>
          <a:bodyPr wrap="square">
            <a:spAutoFit/>
          </a:bodyPr>
          <a:lstStyle/>
          <a:p>
            <a:r>
              <a:rPr lang="en-US" sz="3600" b="0" i="0" dirty="0">
                <a:solidFill>
                  <a:srgbClr val="FF0000"/>
                </a:solidFill>
                <a:effectLst/>
                <a:latin typeface="Times New Roman" panose="02020603050405020304" pitchFamily="18" charset="0"/>
                <a:cs typeface="Times New Roman" panose="02020603050405020304" pitchFamily="18" charset="0"/>
              </a:rPr>
              <a:t>III. </a:t>
            </a:r>
            <a:r>
              <a:rPr lang="en-US" sz="3600" b="0" i="0" dirty="0" err="1">
                <a:solidFill>
                  <a:srgbClr val="FF0000"/>
                </a:solidFill>
                <a:effectLst/>
                <a:latin typeface="Times New Roman" panose="02020603050405020304" pitchFamily="18" charset="0"/>
                <a:cs typeface="Times New Roman" panose="02020603050405020304" pitchFamily="18" charset="0"/>
              </a:rPr>
              <a:t>Kết</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bài</a:t>
            </a:r>
            <a:r>
              <a:rPr lang="en-US" sz="3600" b="0" i="0" dirty="0">
                <a:solidFill>
                  <a:srgbClr val="FF0000"/>
                </a:solidFill>
                <a:effectLst/>
                <a:latin typeface="Times New Roman" panose="02020603050405020304" pitchFamily="18" charset="0"/>
                <a:cs typeface="Times New Roman" panose="02020603050405020304" pitchFamily="18" charset="0"/>
              </a:rPr>
              <a:t>:</a:t>
            </a:r>
            <a:br>
              <a:rPr lang="en-US" sz="3600" b="0" i="0" dirty="0">
                <a:effectLst/>
                <a:latin typeface="Times New Roman" panose="02020603050405020304" pitchFamily="18" charset="0"/>
                <a:cs typeface="Times New Roman" panose="02020603050405020304" pitchFamily="18" charset="0"/>
              </a:rPr>
            </a:br>
            <a:r>
              <a:rPr lang="en-US" sz="3600" b="0" i="0" dirty="0">
                <a:effectLst/>
                <a:latin typeface="Times New Roman" panose="02020603050405020304" pitchFamily="18" charset="0"/>
                <a:cs typeface="Times New Roman" panose="02020603050405020304" pitchFamily="18" charset="0"/>
              </a:rPr>
              <a:t>- N</a:t>
            </a:r>
            <a:r>
              <a:rPr lang="vi-VN" sz="3600" b="0" i="0" dirty="0">
                <a:effectLst/>
                <a:latin typeface="Times New Roman" panose="02020603050405020304" pitchFamily="18" charset="0"/>
                <a:cs typeface="Times New Roman" panose="02020603050405020304" pitchFamily="18" charset="0"/>
              </a:rPr>
              <a:t>gày nay, khi xã hội hiện đại phát triển, khi nhu cầu giải trí, đời sống tinh thần của con người ngày một cao, có rất nhiều những trò chơi hiện đại, tiên tiến ra đời. </a:t>
            </a:r>
            <a:r>
              <a:rPr lang="en-US" sz="3600" b="0" i="0" dirty="0">
                <a:effectLst/>
                <a:latin typeface="Times New Roman" panose="02020603050405020304" pitchFamily="18" charset="0"/>
                <a:cs typeface="Times New Roman" panose="02020603050405020304" pitchFamily="18" charset="0"/>
              </a:rPr>
              <a:t>                                              - </a:t>
            </a:r>
            <a:r>
              <a:rPr lang="en-US" sz="3600" b="0" i="0" dirty="0" err="1">
                <a:effectLst/>
                <a:latin typeface="Times New Roman" panose="02020603050405020304" pitchFamily="18" charset="0"/>
                <a:cs typeface="Times New Roman" panose="02020603050405020304" pitchFamily="18" charset="0"/>
              </a:rPr>
              <a:t>Nhưng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để</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lưu</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giữ</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bản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sắc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văn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hóa</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dân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a:t>
            </a:r>
            <a:r>
              <a:rPr lang="en-US" sz="3600" b="0" i="0" dirty="0">
                <a:effectLst/>
                <a:latin typeface="Times New Roman" panose="02020603050405020304" pitchFamily="18" charset="0"/>
                <a:cs typeface="Times New Roman" panose="02020603050405020304" pitchFamily="18" charset="0"/>
              </a:rPr>
              <a:t> n</a:t>
            </a:r>
            <a:r>
              <a:rPr lang="vi-VN" sz="3600" b="0" i="0" dirty="0">
                <a:effectLst/>
                <a:latin typeface="Times New Roman" panose="02020603050405020304" pitchFamily="18" charset="0"/>
                <a:cs typeface="Times New Roman" panose="02020603050405020304" pitchFamily="18" charset="0"/>
              </a:rPr>
              <a:t>hững trò chơi dân gian, trong đó có trò chơi bịt mắt bắt dê </a:t>
            </a:r>
            <a:r>
              <a:rPr lang="en-US" sz="3600" b="0" i="0" dirty="0" err="1">
                <a:effectLst/>
                <a:latin typeface="Times New Roman" panose="02020603050405020304" pitchFamily="18" charset="0"/>
                <a:cs typeface="Times New Roman" panose="02020603050405020304" pitchFamily="18" charset="0"/>
              </a:rPr>
              <a:t>vẫn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có</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mặt</a:t>
            </a:r>
            <a:r>
              <a:rPr lang="en-US" sz="3600" b="0" i="0" dirty="0">
                <a:effectLst/>
                <a:latin typeface="Times New Roman" panose="02020603050405020304" pitchFamily="18" charset="0"/>
                <a:cs typeface="Times New Roman" panose="02020603050405020304" pitchFamily="18" charset="0"/>
              </a:rPr>
              <a:t> ở </a:t>
            </a:r>
            <a:r>
              <a:rPr lang="en-US" sz="3600" b="0" i="0" dirty="0" err="1">
                <a:effectLst/>
                <a:latin typeface="Times New Roman" panose="02020603050405020304" pitchFamily="18" charset="0"/>
                <a:cs typeface="Times New Roman" panose="02020603050405020304" pitchFamily="18" charset="0"/>
              </a:rPr>
              <a:t>trong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các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lễ</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hội</a:t>
            </a:r>
            <a:r>
              <a:rPr lang="en-US" sz="3600" b="0" i="0" dirty="0">
                <a:effectLst/>
                <a:latin typeface="Times New Roman" panose="02020603050405020304" pitchFamily="18" charset="0"/>
                <a:cs typeface="Times New Roman" panose="02020603050405020304" pitchFamily="18" charset="0"/>
              </a:rPr>
              <a:t> hay </a:t>
            </a:r>
            <a:r>
              <a:rPr lang="en-US" sz="3600" b="0" i="0" dirty="0" err="1">
                <a:effectLst/>
                <a:latin typeface="Times New Roman" panose="02020603050405020304" pitchFamily="18" charset="0"/>
                <a:cs typeface="Times New Roman" panose="02020603050405020304" pitchFamily="18" charset="0"/>
              </a:rPr>
              <a:t>trong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nhà</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xóm</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1189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097ECC2F-605C-278F-E976-FB9AC484DF79}"/>
              </a:ext>
            </a:extLst>
          </p:cNvPr>
          <p:cNvSpPr txBox="1"/>
          <p:nvPr/>
        </p:nvSpPr>
        <p:spPr>
          <a:xfrm>
            <a:off x="1394487" y="238537"/>
            <a:ext cx="275627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Viết</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bài</a:t>
            </a:r>
            <a:endPar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11" name="Hộp Văn bản 10">
            <a:extLst>
              <a:ext uri="{FF2B5EF4-FFF2-40B4-BE49-F238E27FC236}">
                <a16:creationId xmlns:a16="http://schemas.microsoft.com/office/drawing/2014/main" id="{D0F14966-B5A1-4F4A-859E-2DDB3D5DCFC1}"/>
              </a:ext>
            </a:extLst>
          </p:cNvPr>
          <p:cNvSpPr txBox="1"/>
          <p:nvPr/>
        </p:nvSpPr>
        <p:spPr>
          <a:xfrm>
            <a:off x="427875" y="5445111"/>
            <a:ext cx="11397680" cy="1464231"/>
          </a:xfrm>
          <a:prstGeom prst="roundRect">
            <a:avLst/>
          </a:prstGeom>
          <a:noFill/>
          <a:ln w="38100">
            <a:solidFill>
              <a:srgbClr val="3B98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trò</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cs typeface="+mn-cs"/>
            </a:endParaRPr>
          </a:p>
        </p:txBody>
      </p:sp>
      <p:sp>
        <p:nvSpPr>
          <p:cNvPr id="12" name="Hình chữ nhật: Góc Chéo Tròn 11">
            <a:extLst>
              <a:ext uri="{FF2B5EF4-FFF2-40B4-BE49-F238E27FC236}">
                <a16:creationId xmlns:a16="http://schemas.microsoft.com/office/drawing/2014/main" id="{1D797388-B64F-7F9C-8024-31F475E1B68B}"/>
              </a:ext>
            </a:extLst>
          </p:cNvPr>
          <p:cNvSpPr/>
          <p:nvPr/>
        </p:nvSpPr>
        <p:spPr>
          <a:xfrm>
            <a:off x="1736072" y="1101356"/>
            <a:ext cx="1923021" cy="558302"/>
          </a:xfrm>
          <a:prstGeom prst="round2DiagRect">
            <a:avLst>
              <a:gd name="adj1" fmla="val 50000"/>
              <a:gd name="adj2" fmla="val 0"/>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Lưu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Hộp Văn bản 2">
            <a:extLst>
              <a:ext uri="{FF2B5EF4-FFF2-40B4-BE49-F238E27FC236}">
                <a16:creationId xmlns:a16="http://schemas.microsoft.com/office/drawing/2014/main" id="{C86164B7-EFA3-AD0A-555A-B70911D1581F}"/>
              </a:ext>
            </a:extLst>
          </p:cNvPr>
          <p:cNvSpPr txBox="1"/>
          <p:nvPr/>
        </p:nvSpPr>
        <p:spPr>
          <a:xfrm>
            <a:off x="499796" y="3675582"/>
            <a:ext cx="11188558" cy="1464231"/>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tắc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hoặc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trò</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ràng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Hộp Văn bản 4">
            <a:extLst>
              <a:ext uri="{FF2B5EF4-FFF2-40B4-BE49-F238E27FC236}">
                <a16:creationId xmlns:a16="http://schemas.microsoft.com/office/drawing/2014/main" id="{3C6F42D8-B6BB-1CAF-7F10-1BFCC37B0D54}"/>
              </a:ext>
            </a:extLst>
          </p:cNvPr>
          <p:cNvSpPr txBox="1"/>
          <p:nvPr/>
        </p:nvSpPr>
        <p:spPr>
          <a:xfrm>
            <a:off x="472611" y="1992406"/>
            <a:ext cx="11188558" cy="1328023"/>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Kết hợp các thông tin em tham khảo được về trò chơi hay hoạt động và những trải nghiệm của riêng em (nếu có).</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8776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3"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50+ Hình Nền Slide PowerPoint Thuyết Trình Đẹp Nhất">
            <a:extLst>
              <a:ext uri="{FF2B5EF4-FFF2-40B4-BE49-F238E27FC236}">
                <a16:creationId xmlns:a16="http://schemas.microsoft.com/office/drawing/2014/main" id="{C339A071-B844-A9B1-BECC-DC5B1ED859C2}"/>
              </a:ext>
            </a:extLst>
          </p:cNvPr>
          <p:cNvPicPr>
            <a:picLocks noChangeAspect="1" noChangeArrowheads="1"/>
          </p:cNvPicPr>
          <p:nvPr/>
        </p:nvPicPr>
        <p:blipFill>
          <a:blip r:embed="rId2">
            <a:clrChange>
              <a:clrFrom>
                <a:srgbClr val="8E7356"/>
              </a:clrFrom>
              <a:clrTo>
                <a:srgbClr val="8E7356">
                  <a:alpha val="0"/>
                </a:srgbClr>
              </a:clrTo>
            </a:clrChange>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6940"/>
            <a:ext cx="12192000" cy="6948080"/>
          </a:xfrm>
          <a:prstGeom prst="rect">
            <a:avLst/>
          </a:prstGeom>
          <a:blipFill>
            <a:blip r:embed="rId4">
              <a:clrChange>
                <a:clrFrom>
                  <a:srgbClr val="8E7356"/>
                </a:clrFrom>
                <a:clrTo>
                  <a:srgbClr val="8E7356">
                    <a:alpha val="0"/>
                  </a:srgbClr>
                </a:clrTo>
              </a:clrChange>
              <a:duotone>
                <a:schemeClr val="accent6">
                  <a:shade val="45000"/>
                  <a:satMod val="135000"/>
                </a:schemeClr>
                <a:prstClr val="white"/>
              </a:duotone>
            </a:blip>
            <a:tile tx="0" ty="0" sx="100000" sy="100000" flip="none" algn="tl"/>
          </a:blipFill>
        </p:spPr>
      </p:pic>
      <p:pic>
        <p:nvPicPr>
          <p:cNvPr id="2" name="Hình ảnh 1">
            <a:extLst>
              <a:ext uri="{FF2B5EF4-FFF2-40B4-BE49-F238E27FC236}">
                <a16:creationId xmlns:a16="http://schemas.microsoft.com/office/drawing/2014/main" id="{C0AE813D-E0B1-3B05-211B-4D0DC4AC0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306" y="4346992"/>
            <a:ext cx="3098111" cy="2323583"/>
          </a:xfrm>
          <a:prstGeom prst="rect">
            <a:avLst/>
          </a:prstGeom>
        </p:spPr>
      </p:pic>
      <p:sp>
        <p:nvSpPr>
          <p:cNvPr id="9" name="Hộp Văn bản 8">
            <a:extLst>
              <a:ext uri="{FF2B5EF4-FFF2-40B4-BE49-F238E27FC236}">
                <a16:creationId xmlns:a16="http://schemas.microsoft.com/office/drawing/2014/main" id="{097ECC2F-605C-278F-E976-FB9AC484DF79}"/>
              </a:ext>
            </a:extLst>
          </p:cNvPr>
          <p:cNvSpPr txBox="1"/>
          <p:nvPr/>
        </p:nvSpPr>
        <p:spPr>
          <a:xfrm>
            <a:off x="1441783" y="933676"/>
            <a:ext cx="621949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Chỉnh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sửa</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viết</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11" name="Hộp Văn bản 10">
            <a:extLst>
              <a:ext uri="{FF2B5EF4-FFF2-40B4-BE49-F238E27FC236}">
                <a16:creationId xmlns:a16="http://schemas.microsoft.com/office/drawing/2014/main" id="{D0F14966-B5A1-4F4A-859E-2DDB3D5DCFC1}"/>
              </a:ext>
            </a:extLst>
          </p:cNvPr>
          <p:cNvSpPr txBox="1"/>
          <p:nvPr/>
        </p:nvSpPr>
        <p:spPr>
          <a:xfrm>
            <a:off x="3062452" y="2377752"/>
            <a:ext cx="6067096" cy="1055608"/>
          </a:xfrm>
          <a:prstGeom prst="roundRect">
            <a:avLst/>
          </a:prstGeom>
          <a:noFill/>
          <a:ln w="38100">
            <a:solidFill>
              <a:srgbClr val="3B98FF"/>
            </a:solid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Chỉnh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hướng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chỉnh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SGK tr.95</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30823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2305ED5D-70C1-2228-5E5F-60839E034C09}"/>
              </a:ext>
            </a:extLst>
          </p:cNvPr>
          <p:cNvSpPr txBox="1"/>
          <p:nvPr/>
        </p:nvSpPr>
        <p:spPr>
          <a:xfrm>
            <a:off x="1564729" y="176853"/>
            <a:ext cx="939756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mn-cs"/>
              </a:rPr>
              <a:t>BẢNG KIỂM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15900" marR="0" lvl="0" indent="127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graphicFrame>
        <p:nvGraphicFramePr>
          <p:cNvPr id="8" name="Bảng 7">
            <a:extLst>
              <a:ext uri="{FF2B5EF4-FFF2-40B4-BE49-F238E27FC236}">
                <a16:creationId xmlns:a16="http://schemas.microsoft.com/office/drawing/2014/main" id="{6B440F7B-0FC1-D4E1-5F77-C43D3DE8F9DB}"/>
              </a:ext>
            </a:extLst>
          </p:cNvPr>
          <p:cNvGraphicFramePr>
            <a:graphicFrameLocks noGrp="1"/>
          </p:cNvGraphicFramePr>
          <p:nvPr/>
        </p:nvGraphicFramePr>
        <p:xfrm>
          <a:off x="794335" y="1833347"/>
          <a:ext cx="10919450" cy="4267200"/>
        </p:xfrm>
        <a:graphic>
          <a:graphicData uri="http://schemas.openxmlformats.org/drawingml/2006/table">
            <a:tbl>
              <a:tblPr firstRow="1" firstCol="1" bandRow="1">
                <a:tableStyleId>{5C22544A-7EE6-4342-B048-85BDC9FD1C3A}</a:tableStyleId>
              </a:tblPr>
              <a:tblGrid>
                <a:gridCol w="7483476">
                  <a:extLst>
                    <a:ext uri="{9D8B030D-6E8A-4147-A177-3AD203B41FA5}">
                      <a16:colId xmlns:a16="http://schemas.microsoft.com/office/drawing/2014/main" val="3993342319"/>
                    </a:ext>
                  </a:extLst>
                </a:gridCol>
                <a:gridCol w="1553011">
                  <a:extLst>
                    <a:ext uri="{9D8B030D-6E8A-4147-A177-3AD203B41FA5}">
                      <a16:colId xmlns:a16="http://schemas.microsoft.com/office/drawing/2014/main" val="160313851"/>
                    </a:ext>
                  </a:extLst>
                </a:gridCol>
                <a:gridCol w="1882963">
                  <a:extLst>
                    <a:ext uri="{9D8B030D-6E8A-4147-A177-3AD203B41FA5}">
                      <a16:colId xmlns:a16="http://schemas.microsoft.com/office/drawing/2014/main" val="1846547121"/>
                    </a:ext>
                  </a:extLst>
                </a:gridCol>
              </a:tblGrid>
              <a:tr h="45910">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Không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3772901262"/>
                  </a:ext>
                </a:extLst>
              </a:tr>
              <a:tr h="402913">
                <a:tc>
                  <a:txBody>
                    <a:bodyPr/>
                    <a:lstStyle/>
                    <a:p>
                      <a:pPr marL="0" marR="0" algn="just">
                        <a:spcBef>
                          <a:spcPts val="0"/>
                        </a:spcBef>
                        <a:spcAft>
                          <a:spcPts val="0"/>
                        </a:spcAft>
                        <a:tabLst>
                          <a:tab pos="712470" algn="l"/>
                        </a:tabLst>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trò</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chơi</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marL="0" marR="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3780455"/>
                  </a:ext>
                </a:extLst>
              </a:tr>
              <a:tr h="402913">
                <a:tc>
                  <a:txBody>
                    <a:bodyPr/>
                    <a:lstStyle/>
                    <a:p>
                      <a:pPr marL="0" marR="0" algn="just">
                        <a:spcBef>
                          <a:spcPts val="0"/>
                        </a:spcBef>
                        <a:spcAft>
                          <a:spcPts val="0"/>
                        </a:spcAft>
                        <a:tabLst>
                          <a:tab pos="712470" algn="l"/>
                        </a:tabLst>
                      </a:pPr>
                      <a:r>
                        <a:rPr lang="en-US" sz="2800" dirty="0">
                          <a:effectLst/>
                          <a:latin typeface="Times New Roman" panose="02020603050405020304" pitchFamily="18" charset="0"/>
                          <a:cs typeface="Times New Roman" panose="02020603050405020304" pitchFamily="18" charset="0"/>
                        </a:rPr>
                        <a:t>2)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trò</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chơi</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marL="0" marR="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1090404"/>
                  </a:ext>
                </a:extLst>
              </a:tr>
              <a:tr h="402913">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3) Bài văn có nêu được tác dụng và ý nghĩa của trò chơi hay hoạt động không?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8335014"/>
                  </a:ext>
                </a:extLst>
              </a:tr>
              <a:tr h="604369">
                <a:tc>
                  <a:txBody>
                    <a:bodyPr/>
                    <a:lstStyle/>
                    <a:p>
                      <a:pPr marL="0" marR="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1971060"/>
                  </a:ext>
                </a:extLst>
              </a:tr>
            </a:tbl>
          </a:graphicData>
        </a:graphic>
      </p:graphicFrame>
      <p:pic>
        <p:nvPicPr>
          <p:cNvPr id="186" name="Hình ảnh 185">
            <a:extLst>
              <a:ext uri="{FF2B5EF4-FFF2-40B4-BE49-F238E27FC236}">
                <a16:creationId xmlns:a16="http://schemas.microsoft.com/office/drawing/2014/main" id="{C8600502-9CF3-A41E-E5F4-607B73DE4F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474" y="0"/>
            <a:ext cx="1970495" cy="1916082"/>
          </a:xfrm>
          <a:prstGeom prst="rect">
            <a:avLst/>
          </a:prstGeom>
        </p:spPr>
      </p:pic>
    </p:spTree>
    <p:extLst>
      <p:ext uri="{BB962C8B-B14F-4D97-AF65-F5344CB8AC3E}">
        <p14:creationId xmlns:p14="http://schemas.microsoft.com/office/powerpoint/2010/main" val="1465005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DF3F3311-4A10-0B62-735E-C72DB910DE58}"/>
              </a:ext>
            </a:extLst>
          </p:cNvPr>
          <p:cNvPicPr>
            <a:picLocks noChangeAspect="1" noChangeArrowheads="1"/>
          </p:cNvPicPr>
          <p:nvPr/>
        </p:nvPicPr>
        <p:blipFill>
          <a:blip r:embed="rId2">
            <a:clrChange>
              <a:clrFrom>
                <a:srgbClr val="8E7356"/>
              </a:clrFrom>
              <a:clrTo>
                <a:srgbClr val="8E7356">
                  <a:alpha val="0"/>
                </a:srgbClr>
              </a:clrTo>
            </a:clrChange>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7556" y="0"/>
            <a:ext cx="12759559" cy="6974093"/>
          </a:xfrm>
          <a:prstGeom prst="rect">
            <a:avLst/>
          </a:prstGeom>
          <a:blipFill>
            <a:blip r:embed="rId4">
              <a:clrChange>
                <a:clrFrom>
                  <a:srgbClr val="8E7356"/>
                </a:clrFrom>
                <a:clrTo>
                  <a:srgbClr val="8E7356">
                    <a:alpha val="0"/>
                  </a:srgbClr>
                </a:clrTo>
              </a:clrChange>
              <a:duotone>
                <a:schemeClr val="accent6">
                  <a:shade val="45000"/>
                  <a:satMod val="135000"/>
                </a:schemeClr>
                <a:prstClr val="white"/>
              </a:duotone>
            </a:blip>
            <a:tile tx="0" ty="0" sx="100000" sy="100000" flip="none" algn="tl"/>
          </a:blipFill>
        </p:spPr>
      </p:pic>
      <p:pic>
        <p:nvPicPr>
          <p:cNvPr id="5" name="Hình ảnh 4">
            <a:extLst>
              <a:ext uri="{FF2B5EF4-FFF2-40B4-BE49-F238E27FC236}">
                <a16:creationId xmlns:a16="http://schemas.microsoft.com/office/drawing/2014/main" id="{6BE74A61-3C34-4398-891B-A7221A31C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0159" y="4528"/>
            <a:ext cx="1962807" cy="1308538"/>
          </a:xfrm>
          <a:prstGeom prst="rect">
            <a:avLst/>
          </a:prstGeom>
        </p:spPr>
      </p:pic>
      <p:sp>
        <p:nvSpPr>
          <p:cNvPr id="7" name="Hộp Văn bản 6">
            <a:extLst>
              <a:ext uri="{FF2B5EF4-FFF2-40B4-BE49-F238E27FC236}">
                <a16:creationId xmlns:a16="http://schemas.microsoft.com/office/drawing/2014/main" id="{60530F9A-1AB4-A3AB-63BB-B49D853410F2}"/>
              </a:ext>
            </a:extLst>
          </p:cNvPr>
          <p:cNvSpPr txBox="1"/>
          <p:nvPr/>
        </p:nvSpPr>
        <p:spPr>
          <a:xfrm>
            <a:off x="1464879" y="397187"/>
            <a:ext cx="5014748" cy="523220"/>
          </a:xfrm>
          <a:prstGeom prst="rect">
            <a:avLst/>
          </a:prstGeom>
          <a:noFill/>
          <a:ln w="38100">
            <a:solidFill>
              <a:srgbClr val="3B98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7F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VĂN THAM KHẢO:</a:t>
            </a:r>
            <a:endParaRPr kumimoji="0" lang="en-US" sz="2800" b="0" i="0" u="none" strike="noStrike" kern="1200" cap="none" spc="0" normalizeH="0" baseline="0" noProof="0" dirty="0">
              <a:ln>
                <a:noFill/>
              </a:ln>
              <a:solidFill>
                <a:srgbClr val="0077FA"/>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6DDEF99-843C-7474-AC37-891EAD9EC3BB}"/>
              </a:ext>
            </a:extLst>
          </p:cNvPr>
          <p:cNvSpPr txBox="1"/>
          <p:nvPr/>
        </p:nvSpPr>
        <p:spPr>
          <a:xfrm>
            <a:off x="898636" y="1163015"/>
            <a:ext cx="10893973" cy="5355312"/>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điều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cần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chú</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khi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gia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lễ</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hội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ở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Việt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Nam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457200" algn="just"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Mỗi</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dịp</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Tết</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đến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xuân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về</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cũng</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là</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mùa</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lễ</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hội</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trên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khắp</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cả</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nước</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Để</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bảo</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đảm</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lễ</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hội</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diễn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ra</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an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toàn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minh</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người</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tham</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gia</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lễ</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hội</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cần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có</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ứng</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xử</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phù</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hợp</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khi</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tham</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Calibri" panose="020F0502020204030204" pitchFamily="34" charset="0"/>
                <a:cs typeface="+mn-cs"/>
              </a:rPr>
              <a:t>gia</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457200" algn="just" defTabSz="914400" rtl="0" eaLnBrk="1" fontAlgn="auto" latinLnBrk="0" hangingPunct="1">
              <a:lnSpc>
                <a:spcPct val="115000"/>
              </a:lnSpc>
              <a:spcBef>
                <a:spcPts val="60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Theo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thao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Du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lịch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nước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7.966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lễ</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7.039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lễ</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332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lễ</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lịch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544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lễ</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30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lễ</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du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Ngoài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ra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lễ</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địa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phương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họ</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Lễ</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nét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Việt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Hằng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dịp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đầu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xuân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trẩy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rất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2709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36E45C66-1E6B-36FB-55A6-3A8294589FDF}"/>
              </a:ext>
            </a:extLst>
          </p:cNvPr>
          <p:cNvSpPr txBox="1"/>
          <p:nvPr/>
        </p:nvSpPr>
        <p:spPr>
          <a:xfrm>
            <a:off x="349321" y="187449"/>
            <a:ext cx="11095754"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Tìm</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hiểu</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yêu</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cầu</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thuyết</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minh</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tắc</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hoặc</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lệ</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trò</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chơi</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hay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hoạt</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9" name="Hộp Văn bản 8">
            <a:extLst>
              <a:ext uri="{FF2B5EF4-FFF2-40B4-BE49-F238E27FC236}">
                <a16:creationId xmlns:a16="http://schemas.microsoft.com/office/drawing/2014/main" id="{E36B267B-4B15-F4A8-E936-370CA0D8EFC1}"/>
              </a:ext>
            </a:extLst>
          </p:cNvPr>
          <p:cNvSpPr txBox="1"/>
          <p:nvPr/>
        </p:nvSpPr>
        <p:spPr>
          <a:xfrm>
            <a:off x="678094" y="1598514"/>
            <a:ext cx="10962525" cy="1191816"/>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Giới thiệu được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trò</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hoạt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cảnh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tượng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tham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Hộp Văn bản 9">
            <a:extLst>
              <a:ext uri="{FF2B5EF4-FFF2-40B4-BE49-F238E27FC236}">
                <a16:creationId xmlns:a16="http://schemas.microsoft.com/office/drawing/2014/main" id="{867BB403-FAE5-F2D7-21A9-14C811EC8139}"/>
              </a:ext>
            </a:extLst>
          </p:cNvPr>
          <p:cNvSpPr txBox="1"/>
          <p:nvPr/>
        </p:nvSpPr>
        <p:spPr>
          <a:xfrm>
            <a:off x="678095" y="3082807"/>
            <a:ext cx="10962524" cy="646986"/>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Miêu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quy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tắc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hoặc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luật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trò</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hoạt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Hộp Văn bản 10">
            <a:extLst>
              <a:ext uri="{FF2B5EF4-FFF2-40B4-BE49-F238E27FC236}">
                <a16:creationId xmlns:a16="http://schemas.microsoft.com/office/drawing/2014/main" id="{EF332A21-FBC5-20E8-B1F4-846E0445910E}"/>
              </a:ext>
            </a:extLst>
          </p:cNvPr>
          <p:cNvSpPr txBox="1"/>
          <p:nvPr/>
        </p:nvSpPr>
        <p:spPr>
          <a:xfrm>
            <a:off x="678095" y="4186934"/>
            <a:ext cx="10962524" cy="1191816"/>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trò</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dụng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trò</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hoạt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con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Hộp Văn bản 11">
            <a:extLst>
              <a:ext uri="{FF2B5EF4-FFF2-40B4-BE49-F238E27FC236}">
                <a16:creationId xmlns:a16="http://schemas.microsoft.com/office/drawing/2014/main" id="{90541D27-DD14-BB2D-7075-6012BFAE5868}"/>
              </a:ext>
            </a:extLst>
          </p:cNvPr>
          <p:cNvSpPr txBox="1"/>
          <p:nvPr/>
        </p:nvSpPr>
        <p:spPr>
          <a:xfrm>
            <a:off x="750013" y="5568190"/>
            <a:ext cx="10962524" cy="646986"/>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Nêu được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ý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trò</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hoạt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932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BE74A61-3C34-4398-891B-A7221A31C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0159" y="4528"/>
            <a:ext cx="1962807" cy="1308538"/>
          </a:xfrm>
          <a:prstGeom prst="rect">
            <a:avLst/>
          </a:prstGeom>
        </p:spPr>
      </p:pic>
      <p:sp>
        <p:nvSpPr>
          <p:cNvPr id="7" name="Hộp Văn bản 6">
            <a:extLst>
              <a:ext uri="{FF2B5EF4-FFF2-40B4-BE49-F238E27FC236}">
                <a16:creationId xmlns:a16="http://schemas.microsoft.com/office/drawing/2014/main" id="{60530F9A-1AB4-A3AB-63BB-B49D853410F2}"/>
              </a:ext>
            </a:extLst>
          </p:cNvPr>
          <p:cNvSpPr txBox="1"/>
          <p:nvPr/>
        </p:nvSpPr>
        <p:spPr>
          <a:xfrm>
            <a:off x="1464879" y="397187"/>
            <a:ext cx="5014748" cy="523220"/>
          </a:xfrm>
          <a:prstGeom prst="rect">
            <a:avLst/>
          </a:prstGeom>
          <a:noFill/>
          <a:ln w="38100">
            <a:solidFill>
              <a:srgbClr val="3B98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7F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VĂN THAM KHẢO:</a:t>
            </a:r>
            <a:endParaRPr kumimoji="0" lang="en-US" sz="2800" b="0" i="0" u="none" strike="noStrike" kern="1200" cap="none" spc="0" normalizeH="0" baseline="0" noProof="0" dirty="0">
              <a:ln>
                <a:noFill/>
              </a:ln>
              <a:solidFill>
                <a:srgbClr val="0077FA"/>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7" descr="nhung dieu can luu y khi tham gia le hoi den hung 2017">
            <a:extLst>
              <a:ext uri="{FF2B5EF4-FFF2-40B4-BE49-F238E27FC236}">
                <a16:creationId xmlns:a16="http://schemas.microsoft.com/office/drawing/2014/main" id="{A55788AC-EB2E-B9DF-48CD-853BF81AF9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6727" y="1127160"/>
            <a:ext cx="6141575" cy="4286885"/>
          </a:xfrm>
          <a:prstGeom prst="rect">
            <a:avLst/>
          </a:prstGeom>
          <a:noFill/>
          <a:ln>
            <a:noFill/>
          </a:ln>
        </p:spPr>
      </p:pic>
      <p:sp>
        <p:nvSpPr>
          <p:cNvPr id="8" name="Hộp Văn bản 7">
            <a:extLst>
              <a:ext uri="{FF2B5EF4-FFF2-40B4-BE49-F238E27FC236}">
                <a16:creationId xmlns:a16="http://schemas.microsoft.com/office/drawing/2014/main" id="{FD754C3B-09D9-DD06-C02D-98952A10A256}"/>
              </a:ext>
            </a:extLst>
          </p:cNvPr>
          <p:cNvSpPr txBox="1"/>
          <p:nvPr/>
        </p:nvSpPr>
        <p:spPr>
          <a:xfrm>
            <a:off x="3196719" y="5662279"/>
            <a:ext cx="6093372" cy="1083374"/>
          </a:xfrm>
          <a:prstGeom prst="rect">
            <a:avLst/>
          </a:prstGeom>
          <a:noFill/>
        </p:spPr>
        <p:txBody>
          <a:bodyPr wrap="square">
            <a:spAutoFit/>
          </a:bodyPr>
          <a:lstStyle/>
          <a:p>
            <a:pPr marL="0" marR="0" lvl="0" indent="457200" algn="ctr" defTabSz="914400" rtl="0" eaLnBrk="1" fontAlgn="auto" latinLnBrk="0" hangingPunct="1">
              <a:lnSpc>
                <a:spcPct val="115000"/>
              </a:lnSpc>
              <a:spcBef>
                <a:spcPts val="600"/>
              </a:spcBef>
              <a:spcAft>
                <a:spcPts val="600"/>
              </a:spcAft>
              <a:buClrTx/>
              <a:buSzTx/>
              <a:buFontTx/>
              <a:buNone/>
              <a:tabLst/>
              <a:defRPr/>
            </a:pP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Đông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đảo</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du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khách</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đổ</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về</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đền</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Hùng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trong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những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ngày</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đầu</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lễ</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hội</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4613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DF3F3311-4A10-0B62-735E-C72DB910DE58}"/>
              </a:ext>
            </a:extLst>
          </p:cNvPr>
          <p:cNvPicPr>
            <a:picLocks noChangeAspect="1" noChangeArrowheads="1"/>
          </p:cNvPicPr>
          <p:nvPr/>
        </p:nvPicPr>
        <p:blipFill>
          <a:blip r:embed="rId2">
            <a:clrChange>
              <a:clrFrom>
                <a:srgbClr val="8E7356"/>
              </a:clrFrom>
              <a:clrTo>
                <a:srgbClr val="8E7356">
                  <a:alpha val="0"/>
                </a:srgbClr>
              </a:clrTo>
            </a:clrChange>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9947"/>
            <a:ext cx="12192000" cy="6974093"/>
          </a:xfrm>
          <a:prstGeom prst="rect">
            <a:avLst/>
          </a:prstGeom>
          <a:blipFill>
            <a:blip r:embed="rId4">
              <a:clrChange>
                <a:clrFrom>
                  <a:srgbClr val="8E7356"/>
                </a:clrFrom>
                <a:clrTo>
                  <a:srgbClr val="8E7356">
                    <a:alpha val="0"/>
                  </a:srgbClr>
                </a:clrTo>
              </a:clrChange>
              <a:duotone>
                <a:schemeClr val="accent6">
                  <a:shade val="45000"/>
                  <a:satMod val="135000"/>
                </a:schemeClr>
                <a:prstClr val="white"/>
              </a:duotone>
            </a:blip>
            <a:tile tx="0" ty="0" sx="100000" sy="100000" flip="none" algn="tl"/>
          </a:blipFill>
        </p:spPr>
      </p:pic>
      <p:pic>
        <p:nvPicPr>
          <p:cNvPr id="5" name="Hình ảnh 4">
            <a:extLst>
              <a:ext uri="{FF2B5EF4-FFF2-40B4-BE49-F238E27FC236}">
                <a16:creationId xmlns:a16="http://schemas.microsoft.com/office/drawing/2014/main" id="{6BE74A61-3C34-4398-891B-A7221A31C2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0541" y="6093174"/>
            <a:ext cx="1291459" cy="860972"/>
          </a:xfrm>
          <a:prstGeom prst="rect">
            <a:avLst/>
          </a:prstGeom>
        </p:spPr>
      </p:pic>
      <p:sp>
        <p:nvSpPr>
          <p:cNvPr id="9" name="Hộp Văn bản 8">
            <a:extLst>
              <a:ext uri="{FF2B5EF4-FFF2-40B4-BE49-F238E27FC236}">
                <a16:creationId xmlns:a16="http://schemas.microsoft.com/office/drawing/2014/main" id="{E392456C-C576-1E1A-6186-BA2E13EFB5B7}"/>
              </a:ext>
            </a:extLst>
          </p:cNvPr>
          <p:cNvSpPr txBox="1"/>
          <p:nvPr/>
        </p:nvSpPr>
        <p:spPr>
          <a:xfrm>
            <a:off x="1291467" y="238496"/>
            <a:ext cx="10390791"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Tuy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phải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trẩy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sao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đúng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Dưới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lưu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tham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lễ</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truyền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Việt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Nam: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Cần</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rõ</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hóa</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lịch</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sử</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muốn</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dự</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Trước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việc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tìm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nghĩa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lịch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hoạt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động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hóa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truyền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thống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tại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điều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vô</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cùng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trọng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quyết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định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việc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xin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lộc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cầu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may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bạn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Yên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Tử</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Quảng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Ninh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thường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cầu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ngàn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may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mắn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chà</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xát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tiền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chuông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khánh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cột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ở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chùa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ngôi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chùa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lớn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cao</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cả</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nước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Chùa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Hương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Hà</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đôi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vợ</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chồng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hiếm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muộn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ưa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chọn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vì</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linh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ứng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nổi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tiếng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xa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xưa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cầu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mong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đường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con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cái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Hay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bán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buôn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luôn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tìm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Hoàng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Mười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An) –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vị</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thánh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thương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dân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chuyên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ban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phát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tài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lộc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mọi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cầu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mua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may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bán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đắt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7559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BE74A61-3C34-4398-891B-A7221A31C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0541" y="6093174"/>
            <a:ext cx="1291459" cy="860972"/>
          </a:xfrm>
          <a:prstGeom prst="rect">
            <a:avLst/>
          </a:prstGeom>
        </p:spPr>
      </p:pic>
      <p:sp>
        <p:nvSpPr>
          <p:cNvPr id="9" name="Hộp Văn bản 8">
            <a:extLst>
              <a:ext uri="{FF2B5EF4-FFF2-40B4-BE49-F238E27FC236}">
                <a16:creationId xmlns:a16="http://schemas.microsoft.com/office/drawing/2014/main" id="{E392456C-C576-1E1A-6186-BA2E13EFB5B7}"/>
              </a:ext>
            </a:extLst>
          </p:cNvPr>
          <p:cNvSpPr txBox="1"/>
          <p:nvPr/>
        </p:nvSpPr>
        <p:spPr>
          <a:xfrm>
            <a:off x="1375551" y="317318"/>
            <a:ext cx="10390791"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phục</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phù</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hợp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Trang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phục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hóa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cần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lịch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trọng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thanh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lịch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Tránh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mặc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phục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quá</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sặc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sỡ</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hở</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hang,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phản</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đi</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chùa</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đền</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làm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hưởng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khí</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chung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nơi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tôn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nghiêm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9" descr="6 lưu ý về trang phục đi lễ chùa đầu năm - 8">
            <a:extLst>
              <a:ext uri="{FF2B5EF4-FFF2-40B4-BE49-F238E27FC236}">
                <a16:creationId xmlns:a16="http://schemas.microsoft.com/office/drawing/2014/main" id="{69782A44-D520-DCEB-B369-C8CEC7829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3504" y="2374898"/>
            <a:ext cx="5704997" cy="3261280"/>
          </a:xfrm>
          <a:prstGeom prst="rect">
            <a:avLst/>
          </a:prstGeom>
          <a:noFill/>
          <a:ln>
            <a:noFill/>
          </a:ln>
        </p:spPr>
      </p:pic>
      <p:sp>
        <p:nvSpPr>
          <p:cNvPr id="6" name="Hộp Văn bản 5">
            <a:extLst>
              <a:ext uri="{FF2B5EF4-FFF2-40B4-BE49-F238E27FC236}">
                <a16:creationId xmlns:a16="http://schemas.microsoft.com/office/drawing/2014/main" id="{19F66146-590C-587E-3DB5-202F7116719A}"/>
              </a:ext>
            </a:extLst>
          </p:cNvPr>
          <p:cNvSpPr txBox="1"/>
          <p:nvPr/>
        </p:nvSpPr>
        <p:spPr>
          <a:xfrm>
            <a:off x="3243511" y="5730483"/>
            <a:ext cx="556891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Những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bộ</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váy</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ngắn</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bó</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sát</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đều</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phù</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khi</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chùa</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8340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BE74A61-3C34-4398-891B-A7221A31C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0541" y="6093174"/>
            <a:ext cx="1291459" cy="860972"/>
          </a:xfrm>
          <a:prstGeom prst="rect">
            <a:avLst/>
          </a:prstGeom>
        </p:spPr>
      </p:pic>
      <p:sp>
        <p:nvSpPr>
          <p:cNvPr id="9" name="Hộp Văn bản 8">
            <a:extLst>
              <a:ext uri="{FF2B5EF4-FFF2-40B4-BE49-F238E27FC236}">
                <a16:creationId xmlns:a16="http://schemas.microsoft.com/office/drawing/2014/main" id="{E392456C-C576-1E1A-6186-BA2E13EFB5B7}"/>
              </a:ext>
            </a:extLst>
          </p:cNvPr>
          <p:cNvSpPr txBox="1"/>
          <p:nvPr/>
        </p:nvSpPr>
        <p:spPr>
          <a:xfrm>
            <a:off x="1375551" y="317318"/>
            <a:ext cx="10390791" cy="3714863"/>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Tuân</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thủ</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quy</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tắc</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tại</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nơi</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tổ</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chức</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Tại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chốn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thờ</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linh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thiêng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nơi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thường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xuyên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cử</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hành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nghi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thức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hành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tùy</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từng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nghi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thức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hành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sẽ</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cầu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khác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nhau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Vì</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tham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dự</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tại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đền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thờ</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chùa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chiền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chúng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cần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ghi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nhớ</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quy</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tôn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trọng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du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khách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cần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giữ</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nói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đúng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mực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giữ</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gìn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vệ</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chung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vứt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bừa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Hộp Văn bản 5">
            <a:extLst>
              <a:ext uri="{FF2B5EF4-FFF2-40B4-BE49-F238E27FC236}">
                <a16:creationId xmlns:a16="http://schemas.microsoft.com/office/drawing/2014/main" id="{19F66146-590C-587E-3DB5-202F7116719A}"/>
              </a:ext>
            </a:extLst>
          </p:cNvPr>
          <p:cNvSpPr txBox="1"/>
          <p:nvPr/>
        </p:nvSpPr>
        <p:spPr>
          <a:xfrm>
            <a:off x="6570946" y="4565759"/>
            <a:ext cx="556891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Xả</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rác</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bừa</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bãi</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làm</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mất</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mĩ</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quan</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lễ</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hội</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 name="Picture 29">
            <a:extLst>
              <a:ext uri="{FF2B5EF4-FFF2-40B4-BE49-F238E27FC236}">
                <a16:creationId xmlns:a16="http://schemas.microsoft.com/office/drawing/2014/main" id="{3EEA637A-56E6-7DA9-453D-E7022C9A74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6828" y="4031110"/>
            <a:ext cx="4530248" cy="2492550"/>
          </a:xfrm>
          <a:prstGeom prst="rect">
            <a:avLst/>
          </a:prstGeom>
          <a:noFill/>
          <a:ln>
            <a:noFill/>
          </a:ln>
        </p:spPr>
      </p:pic>
    </p:spTree>
    <p:extLst>
      <p:ext uri="{BB962C8B-B14F-4D97-AF65-F5344CB8AC3E}">
        <p14:creationId xmlns:p14="http://schemas.microsoft.com/office/powerpoint/2010/main" val="212455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BE74A61-3C34-4398-891B-A7221A31C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5987" y="5703464"/>
            <a:ext cx="1876023" cy="1250682"/>
          </a:xfrm>
          <a:prstGeom prst="rect">
            <a:avLst/>
          </a:prstGeom>
        </p:spPr>
      </p:pic>
      <p:sp>
        <p:nvSpPr>
          <p:cNvPr id="9" name="Hộp Văn bản 8">
            <a:extLst>
              <a:ext uri="{FF2B5EF4-FFF2-40B4-BE49-F238E27FC236}">
                <a16:creationId xmlns:a16="http://schemas.microsoft.com/office/drawing/2014/main" id="{E392456C-C576-1E1A-6186-BA2E13EFB5B7}"/>
              </a:ext>
            </a:extLst>
          </p:cNvPr>
          <p:cNvSpPr txBox="1"/>
          <p:nvPr/>
        </p:nvSpPr>
        <p:spPr>
          <a:xfrm>
            <a:off x="1391307" y="695691"/>
            <a:ext cx="10149052" cy="4552015"/>
          </a:xfrm>
          <a:prstGeom prst="rect">
            <a:avLst/>
          </a:prstGeom>
          <a:noFill/>
        </p:spPr>
        <p:txBody>
          <a:bodyPr wrap="square">
            <a:spAutoFit/>
          </a:bodyPr>
          <a:lstStyle/>
          <a:p>
            <a:pPr marL="0" marR="0" lvl="0" indent="457200" algn="just" defTabSz="914400" rtl="0" eaLnBrk="1" fontAlgn="auto" latinLnBrk="0" hangingPunct="1">
              <a:lnSpc>
                <a:spcPct val="115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thường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nói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cộng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chủ</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muốn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giữ</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vai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trò</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thì</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tham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phải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thức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trách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nhiệm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trước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cộng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góp</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phần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làm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phát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triển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lành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mạnh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tuyên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truyền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giáo</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dục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thường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xuyên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sẽ</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giúp</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tham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nhận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thức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sâu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sắc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mục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đích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nghĩa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thực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nếp</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minh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điều</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chỉnh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hành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vi,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ứng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xử</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đúng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đắn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Bên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cạnh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ngừng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nâng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cao</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chất</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lượng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tổ</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chức</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quản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lý</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giữ</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gìn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môi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trường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hóa</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chế</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tài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đủ</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mạnh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ngăn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chặn</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hành</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vi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sai</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mn-cs"/>
              </a:rPr>
              <a:t>phạm</a:t>
            </a:r>
            <a:r>
              <a:rPr kumimoji="0" lang="en-US" sz="2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2927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36E45C66-1E6B-36FB-55A6-3A8294589FDF}"/>
              </a:ext>
            </a:extLst>
          </p:cNvPr>
          <p:cNvSpPr txBox="1"/>
          <p:nvPr/>
        </p:nvSpPr>
        <p:spPr>
          <a:xfrm>
            <a:off x="1630269" y="298911"/>
            <a:ext cx="785678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tích</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tham</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khảo</a:t>
            </a:r>
            <a:endPar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Bong bóng Lời nói: Hình chữ nhật với Góc Tròn 4">
            <a:extLst>
              <a:ext uri="{FF2B5EF4-FFF2-40B4-BE49-F238E27FC236}">
                <a16:creationId xmlns:a16="http://schemas.microsoft.com/office/drawing/2014/main" id="{0AEBD93A-D827-E605-2E26-86A4C55BF970}"/>
              </a:ext>
            </a:extLst>
          </p:cNvPr>
          <p:cNvSpPr/>
          <p:nvPr/>
        </p:nvSpPr>
        <p:spPr>
          <a:xfrm>
            <a:off x="1787705" y="1664413"/>
            <a:ext cx="9051532" cy="2527564"/>
          </a:xfrm>
          <a:prstGeom prst="wedgeRoundRectCallout">
            <a:avLst>
              <a:gd name="adj1" fmla="val -60281"/>
              <a:gd name="adj2" fmla="val 38810"/>
              <a:gd name="adj3" fmla="val 16667"/>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khảo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chuyền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4332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ƠI CHUYỀN - Trò chơi dân gian Việt Nam (Chuyền Thẻ)">
            <a:hlinkClick r:id="" action="ppaction://media"/>
            <a:extLst>
              <a:ext uri="{FF2B5EF4-FFF2-40B4-BE49-F238E27FC236}">
                <a16:creationId xmlns:a16="http://schemas.microsoft.com/office/drawing/2014/main" id="{31B57371-48C5-CEE9-0A45-52FDE2F241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0080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463EEC82-8ABE-E361-0BAF-9C14B9D50C0C}"/>
              </a:ext>
            </a:extLst>
          </p:cNvPr>
          <p:cNvSpPr txBox="1"/>
          <p:nvPr/>
        </p:nvSpPr>
        <p:spPr>
          <a:xfrm>
            <a:off x="1458930" y="263960"/>
            <a:ext cx="10348775"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PHIẾU HỌC TẬP SỐ 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Phân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tích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viết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15900" marR="0" lvl="0" indent="1270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ghi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trả</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vào</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cột</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bên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phải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tương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đương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hỏi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cột</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trái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8" name="Bảng 7">
            <a:extLst>
              <a:ext uri="{FF2B5EF4-FFF2-40B4-BE49-F238E27FC236}">
                <a16:creationId xmlns:a16="http://schemas.microsoft.com/office/drawing/2014/main" id="{CB2EBDE7-2D28-EA62-EF53-56842376AF87}"/>
              </a:ext>
            </a:extLst>
          </p:cNvPr>
          <p:cNvGraphicFramePr>
            <a:graphicFrameLocks noGrp="1"/>
          </p:cNvGraphicFramePr>
          <p:nvPr>
            <p:extLst>
              <p:ext uri="{D42A27DB-BD31-4B8C-83A1-F6EECF244321}">
                <p14:modId xmlns:p14="http://schemas.microsoft.com/office/powerpoint/2010/main" val="1061291057"/>
              </p:ext>
            </p:extLst>
          </p:nvPr>
        </p:nvGraphicFramePr>
        <p:xfrm>
          <a:off x="863029" y="2945479"/>
          <a:ext cx="10944675" cy="3291840"/>
        </p:xfrm>
        <a:graphic>
          <a:graphicData uri="http://schemas.openxmlformats.org/drawingml/2006/table">
            <a:tbl>
              <a:tblPr firstRow="1" firstCol="1" bandRow="1">
                <a:tableStyleId>{5C22544A-7EE6-4342-B048-85BDC9FD1C3A}</a:tableStyleId>
              </a:tblPr>
              <a:tblGrid>
                <a:gridCol w="2813290">
                  <a:extLst>
                    <a:ext uri="{9D8B030D-6E8A-4147-A177-3AD203B41FA5}">
                      <a16:colId xmlns:a16="http://schemas.microsoft.com/office/drawing/2014/main" val="1614545857"/>
                    </a:ext>
                  </a:extLst>
                </a:gridCol>
                <a:gridCol w="8131385">
                  <a:extLst>
                    <a:ext uri="{9D8B030D-6E8A-4147-A177-3AD203B41FA5}">
                      <a16:colId xmlns:a16="http://schemas.microsoft.com/office/drawing/2014/main" val="4117635086"/>
                    </a:ext>
                  </a:extLst>
                </a:gridCol>
              </a:tblGrid>
              <a:tr h="92033">
                <a:tc>
                  <a:txBody>
                    <a:bodyPr/>
                    <a:lstStyle/>
                    <a:p>
                      <a:pPr marL="0" marR="0" algn="ctr">
                        <a:spcBef>
                          <a:spcPts val="0"/>
                        </a:spcBef>
                        <a:spcAft>
                          <a:spcPts val="0"/>
                        </a:spcAft>
                      </a:pPr>
                      <a:r>
                        <a:rPr lang="en-US" sz="3600" dirty="0" err="1">
                          <a:solidFill>
                            <a:srgbClr val="0000FF"/>
                          </a:solidFill>
                          <a:effectLst/>
                          <a:latin typeface="Times New Roman" panose="02020603050405020304" pitchFamily="18" charset="0"/>
                          <a:cs typeface="Times New Roman" panose="02020603050405020304" pitchFamily="18" charset="0"/>
                        </a:rPr>
                        <a:t>Câu</a:t>
                      </a:r>
                      <a:r>
                        <a:rPr lang="en-US" sz="3600" dirty="0">
                          <a:solidFill>
                            <a:srgbClr val="0000FF"/>
                          </a:solidFill>
                          <a:effectLst/>
                          <a:latin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cs typeface="Times New Roman" panose="02020603050405020304" pitchFamily="18" charset="0"/>
                        </a:rPr>
                        <a:t>hỏi</a:t>
                      </a:r>
                      <a:endPar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3600" dirty="0" err="1">
                          <a:solidFill>
                            <a:srgbClr val="0000FF"/>
                          </a:solidFill>
                          <a:effectLst/>
                          <a:latin typeface="Times New Roman" panose="02020603050405020304" pitchFamily="18" charset="0"/>
                          <a:cs typeface="Times New Roman" panose="02020603050405020304" pitchFamily="18" charset="0"/>
                        </a:rPr>
                        <a:t>Trả</a:t>
                      </a:r>
                      <a:r>
                        <a:rPr lang="en-US" sz="3600" dirty="0">
                          <a:solidFill>
                            <a:srgbClr val="0000FF"/>
                          </a:solidFill>
                          <a:effectLst/>
                          <a:latin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cs typeface="Times New Roman" panose="02020603050405020304" pitchFamily="18" charset="0"/>
                        </a:rPr>
                        <a:t>lời</a:t>
                      </a:r>
                      <a:endPar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65506177"/>
                  </a:ext>
                </a:extLst>
              </a:tr>
              <a:tr h="122200">
                <a:tc>
                  <a:txBody>
                    <a:bodyPr/>
                    <a:lstStyle/>
                    <a:p>
                      <a:pPr marL="0" marR="0" algn="just">
                        <a:spcBef>
                          <a:spcPts val="0"/>
                        </a:spcBef>
                        <a:spcAft>
                          <a:spcPts val="0"/>
                        </a:spcAft>
                      </a:pPr>
                      <a:r>
                        <a:rPr lang="en-US" sz="3600" dirty="0">
                          <a:solidFill>
                            <a:srgbClr val="0000FF"/>
                          </a:solidFill>
                          <a:effectLst/>
                          <a:latin typeface="Times New Roman" panose="02020603050405020304" pitchFamily="18" charset="0"/>
                          <a:cs typeface="Times New Roman" panose="02020603050405020304" pitchFamily="18" charset="0"/>
                        </a:rPr>
                        <a:t>1. </a:t>
                      </a:r>
                      <a:r>
                        <a:rPr lang="en-US" sz="3600" dirty="0" err="1">
                          <a:solidFill>
                            <a:srgbClr val="0000FF"/>
                          </a:solidFill>
                          <a:effectLst/>
                          <a:latin typeface="Times New Roman" panose="02020603050405020304" pitchFamily="18" charset="0"/>
                          <a:cs typeface="Times New Roman" panose="02020603050405020304" pitchFamily="18" charset="0"/>
                        </a:rPr>
                        <a:t>Mở</a:t>
                      </a:r>
                      <a:r>
                        <a:rPr lang="en-US" sz="3600" dirty="0">
                          <a:solidFill>
                            <a:srgbClr val="0000FF"/>
                          </a:solidFill>
                          <a:effectLst/>
                          <a:latin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cs typeface="Times New Roman" panose="02020603050405020304" pitchFamily="18" charset="0"/>
                        </a:rPr>
                        <a:t>bài</a:t>
                      </a:r>
                      <a:r>
                        <a:rPr lang="en-US" sz="3600" dirty="0">
                          <a:solidFill>
                            <a:srgbClr val="0000FF"/>
                          </a:solidFill>
                          <a:effectLst/>
                          <a:latin typeface="Times New Roman" panose="02020603050405020304" pitchFamily="18" charset="0"/>
                          <a:cs typeface="Times New Roman" panose="02020603050405020304" pitchFamily="18" charset="0"/>
                        </a:rPr>
                        <a:t>:</a:t>
                      </a:r>
                      <a:endPar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Giới</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thiệu</a:t>
                      </a:r>
                      <a:r>
                        <a:rPr lang="en-US"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8107215"/>
                  </a:ext>
                </a:extLst>
              </a:tr>
              <a:tr h="244400">
                <a:tc>
                  <a:txBody>
                    <a:bodyPr/>
                    <a:lstStyle/>
                    <a:p>
                      <a:pPr marL="0" marR="0" algn="just">
                        <a:spcBef>
                          <a:spcPts val="0"/>
                        </a:spcBef>
                        <a:spcAft>
                          <a:spcPts val="0"/>
                        </a:spcAft>
                      </a:pPr>
                      <a:r>
                        <a:rPr lang="en-US" sz="3600" dirty="0">
                          <a:solidFill>
                            <a:srgbClr val="0000FF"/>
                          </a:solidFill>
                          <a:effectLst/>
                          <a:latin typeface="Times New Roman" panose="02020603050405020304" pitchFamily="18" charset="0"/>
                          <a:cs typeface="Times New Roman" panose="02020603050405020304" pitchFamily="18" charset="0"/>
                        </a:rPr>
                        <a:t>2. </a:t>
                      </a:r>
                      <a:r>
                        <a:rPr lang="en-US" sz="3600" dirty="0" err="1">
                          <a:solidFill>
                            <a:srgbClr val="0000FF"/>
                          </a:solidFill>
                          <a:effectLst/>
                          <a:latin typeface="Times New Roman" panose="02020603050405020304" pitchFamily="18" charset="0"/>
                          <a:cs typeface="Times New Roman" panose="02020603050405020304" pitchFamily="18" charset="0"/>
                        </a:rPr>
                        <a:t>Thân</a:t>
                      </a:r>
                      <a:r>
                        <a:rPr lang="en-US" sz="3600" dirty="0">
                          <a:solidFill>
                            <a:srgbClr val="0000FF"/>
                          </a:solidFill>
                          <a:effectLst/>
                          <a:latin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cs typeface="Times New Roman" panose="02020603050405020304" pitchFamily="18" charset="0"/>
                        </a:rPr>
                        <a:t>bài</a:t>
                      </a:r>
                      <a:r>
                        <a:rPr lang="en-US" sz="3600" dirty="0">
                          <a:solidFill>
                            <a:srgbClr val="0000FF"/>
                          </a:solidFill>
                          <a:effectLst/>
                          <a:latin typeface="Times New Roman" panose="02020603050405020304" pitchFamily="18" charset="0"/>
                          <a:cs typeface="Times New Roman" panose="02020603050405020304" pitchFamily="18" charset="0"/>
                        </a:rPr>
                        <a:t>:</a:t>
                      </a:r>
                      <a:endPar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Miêu</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tả</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cách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chơi</a:t>
                      </a:r>
                      <a:r>
                        <a:rPr lang="en-US" sz="36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Miêu</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tả</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luật</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chơi</a:t>
                      </a:r>
                      <a:r>
                        <a:rPr lang="en-US" sz="36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Nêu</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tác</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dụng</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trò</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chơi</a:t>
                      </a:r>
                      <a:r>
                        <a:rPr lang="en-US"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1486317"/>
                  </a:ext>
                </a:extLst>
              </a:tr>
              <a:tr h="122200">
                <a:tc>
                  <a:txBody>
                    <a:bodyPr/>
                    <a:lstStyle/>
                    <a:p>
                      <a:pPr marL="0" marR="0">
                        <a:spcBef>
                          <a:spcPts val="0"/>
                        </a:spcBef>
                        <a:spcAft>
                          <a:spcPts val="0"/>
                        </a:spcAft>
                      </a:pPr>
                      <a:r>
                        <a:rPr lang="en-US" sz="3600" dirty="0">
                          <a:solidFill>
                            <a:srgbClr val="0000FF"/>
                          </a:solidFill>
                          <a:effectLst/>
                          <a:latin typeface="Times New Roman" panose="02020603050405020304" pitchFamily="18" charset="0"/>
                          <a:cs typeface="Times New Roman" panose="02020603050405020304" pitchFamily="18" charset="0"/>
                        </a:rPr>
                        <a:t>3. </a:t>
                      </a:r>
                      <a:r>
                        <a:rPr lang="en-US" sz="3600" dirty="0" err="1">
                          <a:solidFill>
                            <a:srgbClr val="0000FF"/>
                          </a:solidFill>
                          <a:effectLst/>
                          <a:latin typeface="Times New Roman" panose="02020603050405020304" pitchFamily="18" charset="0"/>
                          <a:cs typeface="Times New Roman" panose="02020603050405020304" pitchFamily="18" charset="0"/>
                        </a:rPr>
                        <a:t>Kết</a:t>
                      </a:r>
                      <a:r>
                        <a:rPr lang="en-US" sz="3600" dirty="0">
                          <a:solidFill>
                            <a:srgbClr val="0000FF"/>
                          </a:solidFill>
                          <a:effectLst/>
                          <a:latin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cs typeface="Times New Roman" panose="02020603050405020304" pitchFamily="18" charset="0"/>
                        </a:rPr>
                        <a:t>bài</a:t>
                      </a:r>
                      <a:r>
                        <a:rPr lang="en-US" sz="3600" dirty="0">
                          <a:solidFill>
                            <a:srgbClr val="0000FF"/>
                          </a:solidFill>
                          <a:effectLst/>
                          <a:latin typeface="Times New Roman" panose="02020603050405020304" pitchFamily="18" charset="0"/>
                          <a:cs typeface="Times New Roman" panose="02020603050405020304" pitchFamily="18" charset="0"/>
                        </a:rPr>
                        <a:t>:</a:t>
                      </a:r>
                      <a:endPar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Nêu</a:t>
                      </a:r>
                      <a:r>
                        <a:rPr lang="en-US" sz="3600" dirty="0">
                          <a:effectLst/>
                          <a:latin typeface="Times New Roman" panose="02020603050405020304" pitchFamily="18" charset="0"/>
                          <a:cs typeface="Times New Roman" panose="02020603050405020304" pitchFamily="18" charset="0"/>
                        </a:rPr>
                        <a:t> ý </a:t>
                      </a:r>
                      <a:r>
                        <a:rPr lang="en-US" sz="3600" dirty="0" err="1">
                          <a:effectLst/>
                          <a:latin typeface="Times New Roman" panose="02020603050405020304" pitchFamily="18" charset="0"/>
                          <a:cs typeface="Times New Roman" panose="02020603050405020304" pitchFamily="18" charset="0"/>
                        </a:rPr>
                        <a:t>nghĩa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trò</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chơi</a:t>
                      </a:r>
                      <a:r>
                        <a:rPr lang="en-US"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4877994"/>
                  </a:ext>
                </a:extLst>
              </a:tr>
            </a:tbl>
          </a:graphicData>
        </a:graphic>
      </p:graphicFrame>
      <p:pic>
        <p:nvPicPr>
          <p:cNvPr id="9" name="Hình ảnh 8">
            <a:extLst>
              <a:ext uri="{FF2B5EF4-FFF2-40B4-BE49-F238E27FC236}">
                <a16:creationId xmlns:a16="http://schemas.microsoft.com/office/drawing/2014/main" id="{20D1DD0F-7B3B-3E50-E60F-ED6BA61F8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95" y="263951"/>
            <a:ext cx="1782603" cy="2027710"/>
          </a:xfrm>
          <a:prstGeom prst="rect">
            <a:avLst/>
          </a:prstGeom>
        </p:spPr>
      </p:pic>
    </p:spTree>
    <p:extLst>
      <p:ext uri="{BB962C8B-B14F-4D97-AF65-F5344CB8AC3E}">
        <p14:creationId xmlns:p14="http://schemas.microsoft.com/office/powerpoint/2010/main" val="19964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36E45C66-1E6B-36FB-55A6-3A8294589FDF}"/>
              </a:ext>
            </a:extLst>
          </p:cNvPr>
          <p:cNvSpPr txBox="1"/>
          <p:nvPr/>
        </p:nvSpPr>
        <p:spPr>
          <a:xfrm>
            <a:off x="1268361" y="187456"/>
            <a:ext cx="78567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Đọc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tích</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tham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khảo</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Hộp Văn bản 8">
            <a:extLst>
              <a:ext uri="{FF2B5EF4-FFF2-40B4-BE49-F238E27FC236}">
                <a16:creationId xmlns:a16="http://schemas.microsoft.com/office/drawing/2014/main" id="{E36B267B-4B15-F4A8-E936-370CA0D8EFC1}"/>
              </a:ext>
            </a:extLst>
          </p:cNvPr>
          <p:cNvSpPr txBox="1"/>
          <p:nvPr/>
        </p:nvSpPr>
        <p:spPr>
          <a:xfrm>
            <a:off x="452064" y="1519748"/>
            <a:ext cx="11455684" cy="1464231"/>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Giới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trò</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chuyền</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trò</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Nam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bạn</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gái</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Hộp Văn bản 6">
            <a:extLst>
              <a:ext uri="{FF2B5EF4-FFF2-40B4-BE49-F238E27FC236}">
                <a16:creationId xmlns:a16="http://schemas.microsoft.com/office/drawing/2014/main" id="{7340EA3E-D3AC-7E66-0301-89431BFC3C26}"/>
              </a:ext>
            </a:extLst>
          </p:cNvPr>
          <p:cNvSpPr txBox="1"/>
          <p:nvPr/>
        </p:nvSpPr>
        <p:spPr>
          <a:xfrm>
            <a:off x="1435233" y="833788"/>
            <a:ext cx="61698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Mở</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bài</a:t>
            </a: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15" name="Hình ảnh 14">
            <a:extLst>
              <a:ext uri="{FF2B5EF4-FFF2-40B4-BE49-F238E27FC236}">
                <a16:creationId xmlns:a16="http://schemas.microsoft.com/office/drawing/2014/main" id="{49B01DD4-9EE5-25C9-8487-1F54792EF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048" y="3505627"/>
            <a:ext cx="4219909" cy="3164932"/>
          </a:xfrm>
          <a:prstGeom prst="rect">
            <a:avLst/>
          </a:prstGeom>
        </p:spPr>
      </p:pic>
    </p:spTree>
    <p:extLst>
      <p:ext uri="{BB962C8B-B14F-4D97-AF65-F5344CB8AC3E}">
        <p14:creationId xmlns:p14="http://schemas.microsoft.com/office/powerpoint/2010/main" val="2164858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36E45C66-1E6B-36FB-55A6-3A8294589FDF}"/>
              </a:ext>
            </a:extLst>
          </p:cNvPr>
          <p:cNvSpPr txBox="1"/>
          <p:nvPr/>
        </p:nvSpPr>
        <p:spPr>
          <a:xfrm>
            <a:off x="1268361" y="187456"/>
            <a:ext cx="78567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Đọc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tích</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tham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khảo</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Hộp Văn bản 8">
            <a:extLst>
              <a:ext uri="{FF2B5EF4-FFF2-40B4-BE49-F238E27FC236}">
                <a16:creationId xmlns:a16="http://schemas.microsoft.com/office/drawing/2014/main" id="{E36B267B-4B15-F4A8-E936-370CA0D8EFC1}"/>
              </a:ext>
            </a:extLst>
          </p:cNvPr>
          <p:cNvSpPr txBox="1"/>
          <p:nvPr/>
        </p:nvSpPr>
        <p:spPr>
          <a:xfrm>
            <a:off x="390418" y="1818183"/>
            <a:ext cx="11373491" cy="1328023"/>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Số người tham gia:</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 – 6 người chơi theo cặp, hoặc chơi luân phiên theo nhóm, hoặc chia đội.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Hộp Văn bản 6">
            <a:extLst>
              <a:ext uri="{FF2B5EF4-FFF2-40B4-BE49-F238E27FC236}">
                <a16:creationId xmlns:a16="http://schemas.microsoft.com/office/drawing/2014/main" id="{7340EA3E-D3AC-7E66-0301-89431BFC3C26}"/>
              </a:ext>
            </a:extLst>
          </p:cNvPr>
          <p:cNvSpPr txBox="1"/>
          <p:nvPr/>
        </p:nvSpPr>
        <p:spPr>
          <a:xfrm>
            <a:off x="1435233" y="723413"/>
            <a:ext cx="616984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Thân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2" name="Hộp Văn bản 1">
            <a:extLst>
              <a:ext uri="{FF2B5EF4-FFF2-40B4-BE49-F238E27FC236}">
                <a16:creationId xmlns:a16="http://schemas.microsoft.com/office/drawing/2014/main" id="{70F5E17F-3264-6992-54CA-290473E8BE4C}"/>
              </a:ext>
            </a:extLst>
          </p:cNvPr>
          <p:cNvSpPr txBox="1"/>
          <p:nvPr/>
        </p:nvSpPr>
        <p:spPr>
          <a:xfrm>
            <a:off x="1435233" y="1205416"/>
            <a:ext cx="6169843"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Miêu tả quy tắc chơi: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Hộp Văn bản 2">
            <a:extLst>
              <a:ext uri="{FF2B5EF4-FFF2-40B4-BE49-F238E27FC236}">
                <a16:creationId xmlns:a16="http://schemas.microsoft.com/office/drawing/2014/main" id="{9231D5E2-C7CE-5A70-20A2-0E7131B630D1}"/>
              </a:ext>
            </a:extLst>
          </p:cNvPr>
          <p:cNvSpPr txBox="1"/>
          <p:nvPr/>
        </p:nvSpPr>
        <p:spPr>
          <a:xfrm>
            <a:off x="390418" y="3213315"/>
            <a:ext cx="11373491" cy="715089"/>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Đồ vật dùng: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10 que chuyền nhỏ, 1 quả tròn nặng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Hộp Văn bản 4">
            <a:extLst>
              <a:ext uri="{FF2B5EF4-FFF2-40B4-BE49-F238E27FC236}">
                <a16:creationId xmlns:a16="http://schemas.microsoft.com/office/drawing/2014/main" id="{9E523315-FA05-3764-2777-6CD5738A685B}"/>
              </a:ext>
            </a:extLst>
          </p:cNvPr>
          <p:cNvSpPr txBox="1"/>
          <p:nvPr/>
        </p:nvSpPr>
        <p:spPr>
          <a:xfrm>
            <a:off x="308225" y="4029581"/>
            <a:ext cx="11620071" cy="2826306"/>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Cách chơi: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Người chơi tay cầm quả tung lên không trung, đồng thời nhặt que truyền đã được rải sẵn dưới đất, kịp để bắt quả khi rơi xuống.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Chơi từ bàn 1 đến 10, người chơi vừa tung quả, nhặt que chuyền, vừa đọc đồng dao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0068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2" grpId="0"/>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E36B267B-4B15-F4A8-E936-370CA0D8EFC1}"/>
              </a:ext>
            </a:extLst>
          </p:cNvPr>
          <p:cNvSpPr txBox="1"/>
          <p:nvPr/>
        </p:nvSpPr>
        <p:spPr>
          <a:xfrm>
            <a:off x="328773" y="1427771"/>
            <a:ext cx="11609517" cy="1328023"/>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 đến lượt chuyền, ai không bắt được quả hay bắt que chuyền đúng sẽ mất lượt, đối phương sẽ được chơi.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Hộp Văn bản 6">
            <a:extLst>
              <a:ext uri="{FF2B5EF4-FFF2-40B4-BE49-F238E27FC236}">
                <a16:creationId xmlns:a16="http://schemas.microsoft.com/office/drawing/2014/main" id="{7340EA3E-D3AC-7E66-0301-89431BFC3C26}"/>
              </a:ext>
            </a:extLst>
          </p:cNvPr>
          <p:cNvSpPr txBox="1"/>
          <p:nvPr/>
        </p:nvSpPr>
        <p:spPr>
          <a:xfrm>
            <a:off x="1435233" y="106970"/>
            <a:ext cx="6169843"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Thân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bài</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2" name="Hộp Văn bản 1">
            <a:extLst>
              <a:ext uri="{FF2B5EF4-FFF2-40B4-BE49-F238E27FC236}">
                <a16:creationId xmlns:a16="http://schemas.microsoft.com/office/drawing/2014/main" id="{70F5E17F-3264-6992-54CA-290473E8BE4C}"/>
              </a:ext>
            </a:extLst>
          </p:cNvPr>
          <p:cNvSpPr txBox="1"/>
          <p:nvPr/>
        </p:nvSpPr>
        <p:spPr>
          <a:xfrm>
            <a:off x="192061" y="701988"/>
            <a:ext cx="6169843"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Luật chơi: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Hộp Văn bản 7">
            <a:extLst>
              <a:ext uri="{FF2B5EF4-FFF2-40B4-BE49-F238E27FC236}">
                <a16:creationId xmlns:a16="http://schemas.microsoft.com/office/drawing/2014/main" id="{26A78ED5-B766-5C2C-F7B7-36EE63CD46C3}"/>
              </a:ext>
            </a:extLst>
          </p:cNvPr>
          <p:cNvSpPr txBox="1"/>
          <p:nvPr/>
        </p:nvSpPr>
        <p:spPr>
          <a:xfrm>
            <a:off x="253709" y="2898064"/>
            <a:ext cx="6681347"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Tác dụng của trò chơi: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Hộp Văn bản 9">
            <a:extLst>
              <a:ext uri="{FF2B5EF4-FFF2-40B4-BE49-F238E27FC236}">
                <a16:creationId xmlns:a16="http://schemas.microsoft.com/office/drawing/2014/main" id="{958FDF1C-A290-DB86-593B-A25F442935CA}"/>
              </a:ext>
            </a:extLst>
          </p:cNvPr>
          <p:cNvSpPr txBox="1"/>
          <p:nvPr/>
        </p:nvSpPr>
        <p:spPr>
          <a:xfrm>
            <a:off x="253708" y="3773196"/>
            <a:ext cx="11797879" cy="715089"/>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Luyện sự khéo léo, nhanh tay, nhanh mắt, khả năng tính toán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Hộp Văn bản 10">
            <a:extLst>
              <a:ext uri="{FF2B5EF4-FFF2-40B4-BE49-F238E27FC236}">
                <a16:creationId xmlns:a16="http://schemas.microsoft.com/office/drawing/2014/main" id="{FE2164B3-44A0-286D-A98B-30A5D1F04672}"/>
              </a:ext>
            </a:extLst>
          </p:cNvPr>
          <p:cNvSpPr txBox="1"/>
          <p:nvPr/>
        </p:nvSpPr>
        <p:spPr>
          <a:xfrm>
            <a:off x="253708" y="4917641"/>
            <a:ext cx="11684581" cy="715089"/>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Gắn kết, hòa đồng, củng cố tinh thần đồng đội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Hộp Văn bản 11">
            <a:extLst>
              <a:ext uri="{FF2B5EF4-FFF2-40B4-BE49-F238E27FC236}">
                <a16:creationId xmlns:a16="http://schemas.microsoft.com/office/drawing/2014/main" id="{43AD87CC-F35F-5A86-F9AD-0C93F8156FF5}"/>
              </a:ext>
            </a:extLst>
          </p:cNvPr>
          <p:cNvSpPr txBox="1"/>
          <p:nvPr/>
        </p:nvSpPr>
        <p:spPr>
          <a:xfrm>
            <a:off x="328773" y="5967156"/>
            <a:ext cx="4458984" cy="715089"/>
          </a:xfrm>
          <a:prstGeom prst="roundRect">
            <a:avLst/>
          </a:prstGeom>
          <a:noFill/>
          <a:ln w="38100">
            <a:solidFill>
              <a:srgbClr val="3B98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Mang đến sự vui vẻ</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050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8" grpId="0"/>
      <p:bldP spid="10" grpId="0" animBg="1"/>
      <p:bldP spid="11" grpId="0" animBg="1"/>
      <p:bldP spid="12"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2732</Words>
  <Application>Microsoft Office PowerPoint</Application>
  <PresentationFormat>Widescreen</PresentationFormat>
  <Paragraphs>144</Paragraphs>
  <Slides>34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Times</vt:lpstr>
      <vt:lpstr>Times New Roman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Nhat Minh 20206430</cp:lastModifiedBy>
  <cp:revision>35</cp:revision>
  <dcterms:created xsi:type="dcterms:W3CDTF">2023-04-12T08:19:44Z</dcterms:created>
  <dcterms:modified xsi:type="dcterms:W3CDTF">2025-04-10T00:32:22Z</dcterms:modified>
</cp:coreProperties>
</file>