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42" r:id="rId2"/>
    <p:sldId id="343" r:id="rId3"/>
    <p:sldId id="344" r:id="rId4"/>
    <p:sldId id="346" r:id="rId5"/>
    <p:sldId id="347" r:id="rId6"/>
    <p:sldId id="384" r:id="rId7"/>
    <p:sldId id="369" r:id="rId8"/>
    <p:sldId id="397" r:id="rId9"/>
    <p:sldId id="370" r:id="rId10"/>
    <p:sldId id="373" r:id="rId11"/>
    <p:sldId id="349" r:id="rId12"/>
    <p:sldId id="372" r:id="rId13"/>
    <p:sldId id="374" r:id="rId14"/>
    <p:sldId id="375" r:id="rId15"/>
    <p:sldId id="364" r:id="rId16"/>
    <p:sldId id="361" r:id="rId17"/>
    <p:sldId id="362" r:id="rId18"/>
    <p:sldId id="363" r:id="rId19"/>
    <p:sldId id="365" r:id="rId20"/>
    <p:sldId id="327" r:id="rId21"/>
    <p:sldId id="376" r:id="rId22"/>
    <p:sldId id="379" r:id="rId23"/>
    <p:sldId id="318" r:id="rId24"/>
    <p:sldId id="380" r:id="rId25"/>
    <p:sldId id="323" r:id="rId26"/>
    <p:sldId id="285" r:id="rId27"/>
    <p:sldId id="368" r:id="rId28"/>
    <p:sldId id="381" r:id="rId29"/>
    <p:sldId id="407" r:id="rId30"/>
    <p:sldId id="401" r:id="rId31"/>
    <p:sldId id="408" r:id="rId32"/>
    <p:sldId id="385" r:id="rId33"/>
    <p:sldId id="386" r:id="rId34"/>
    <p:sldId id="396" r:id="rId35"/>
    <p:sldId id="387" r:id="rId36"/>
    <p:sldId id="388" r:id="rId37"/>
    <p:sldId id="398" r:id="rId38"/>
    <p:sldId id="399" r:id="rId39"/>
    <p:sldId id="403" r:id="rId40"/>
    <p:sldId id="404" r:id="rId41"/>
    <p:sldId id="406" r:id="rId42"/>
    <p:sldId id="405" r:id="rId43"/>
    <p:sldId id="389" r:id="rId44"/>
    <p:sldId id="3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4C4B4B"/>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434" autoAdjust="0"/>
  </p:normalViewPr>
  <p:slideViewPr>
    <p:cSldViewPr snapToGrid="0">
      <p:cViewPr varScale="1">
        <p:scale>
          <a:sx n="78" d="100"/>
          <a:sy n="78" d="100"/>
        </p:scale>
        <p:origin x="835"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0A56F-8E14-4DBB-A3FE-1E5FE5095A1C}" type="datetimeFigureOut">
              <a:rPr lang="en-US" smtClean="0"/>
              <a:pPr/>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64855-75DA-48BB-B818-E903B880EB75}" type="slidenum">
              <a:rPr lang="en-US" smtClean="0"/>
              <a:pPr/>
              <a:t>‹#›</a:t>
            </a:fld>
            <a:endParaRPr lang="en-US"/>
          </a:p>
        </p:txBody>
      </p:sp>
    </p:spTree>
    <p:extLst>
      <p:ext uri="{BB962C8B-B14F-4D97-AF65-F5344CB8AC3E}">
        <p14:creationId xmlns:p14="http://schemas.microsoft.com/office/powerpoint/2010/main" val="36798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1784C2-7729-435B-9362-4EB2E26B5274}"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21140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6</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303AAF-C10E-41BF-ACF8-A98092EE8FF8}"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1679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471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6304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val="427408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pPr/>
              <a:t>4/9/2025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pPr/>
              <a:t>4/9/2025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pPr/>
              <a:t>4/9/2025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pPr/>
              <a:t>4/9/2025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pPr/>
              <a:t>4/9/2025</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124"/>
        <p:cNvGrpSpPr/>
        <p:nvPr/>
      </p:nvGrpSpPr>
      <p:grpSpPr>
        <a:xfrm>
          <a:off x="0" y="0"/>
          <a:ext cx="0" cy="0"/>
          <a:chOff x="0" y="0"/>
          <a:chExt cx="0" cy="0"/>
        </a:xfrm>
      </p:grpSpPr>
      <p:sp>
        <p:nvSpPr>
          <p:cNvPr id="7125" name="Google Shape;7125;p37"/>
          <p:cNvSpPr/>
          <p:nvPr/>
        </p:nvSpPr>
        <p:spPr>
          <a:xfrm rot="5555378" flipH="1">
            <a:off x="9308920" y="233993"/>
            <a:ext cx="3524491" cy="3032165"/>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sp>
        <p:nvSpPr>
          <p:cNvPr id="7126" name="Google Shape;7126;p37"/>
          <p:cNvSpPr/>
          <p:nvPr/>
        </p:nvSpPr>
        <p:spPr>
          <a:xfrm rot="-8709996">
            <a:off x="-1223788" y="3171721"/>
            <a:ext cx="3524911" cy="3032527"/>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grpSp>
        <p:nvGrpSpPr>
          <p:cNvPr id="2" name="Google Shape;7127;p37"/>
          <p:cNvGrpSpPr/>
          <p:nvPr/>
        </p:nvGrpSpPr>
        <p:grpSpPr>
          <a:xfrm rot="-4080479" flipH="1">
            <a:off x="9743747" y="4482999"/>
            <a:ext cx="1640635" cy="3148376"/>
            <a:chOff x="361278" y="2038239"/>
            <a:chExt cx="1344182" cy="2579484"/>
          </a:xfrm>
        </p:grpSpPr>
        <p:sp>
          <p:nvSpPr>
            <p:cNvPr id="7128" name="Google Shape;7128;p37"/>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2"/>
        <p:cNvGrpSpPr/>
        <p:nvPr/>
      </p:nvGrpSpPr>
      <p:grpSpPr>
        <a:xfrm>
          <a:off x="0" y="0"/>
          <a:ext cx="0" cy="0"/>
          <a:chOff x="0" y="0"/>
          <a:chExt cx="0" cy="0"/>
        </a:xfrm>
      </p:grpSpPr>
      <p:sp>
        <p:nvSpPr>
          <p:cNvPr id="433" name="Google Shape;433;p8"/>
          <p:cNvSpPr/>
          <p:nvPr/>
        </p:nvSpPr>
        <p:spPr>
          <a:xfrm>
            <a:off x="-148033" y="-108533"/>
            <a:ext cx="7982933" cy="3493133"/>
          </a:xfrm>
          <a:custGeom>
            <a:avLst/>
            <a:gdLst/>
            <a:ahLst/>
            <a:cxnLst/>
            <a:rect l="l" t="t" r="r" b="b"/>
            <a:pathLst>
              <a:path w="239488" h="104794" extrusionOk="0">
                <a:moveTo>
                  <a:pt x="0" y="104794"/>
                </a:moveTo>
                <a:cubicBezTo>
                  <a:pt x="2365" y="88237"/>
                  <a:pt x="11979" y="69942"/>
                  <a:pt x="26939" y="62462"/>
                </a:cubicBezTo>
                <a:cubicBezTo>
                  <a:pt x="45200" y="53331"/>
                  <a:pt x="68221" y="56549"/>
                  <a:pt x="86145" y="46772"/>
                </a:cubicBezTo>
                <a:cubicBezTo>
                  <a:pt x="102509" y="37846"/>
                  <a:pt x="115129" y="21098"/>
                  <a:pt x="133213" y="16577"/>
                </a:cubicBezTo>
                <a:cubicBezTo>
                  <a:pt x="149622" y="12475"/>
                  <a:pt x="166305" y="29668"/>
                  <a:pt x="182946" y="26642"/>
                </a:cubicBezTo>
                <a:cubicBezTo>
                  <a:pt x="190869" y="25201"/>
                  <a:pt x="198834" y="23140"/>
                  <a:pt x="206036" y="19538"/>
                </a:cubicBezTo>
                <a:cubicBezTo>
                  <a:pt x="217585" y="13762"/>
                  <a:pt x="226960" y="3132"/>
                  <a:pt x="239488" y="0"/>
                </a:cubicBezTo>
              </a:path>
            </a:pathLst>
          </a:custGeom>
          <a:noFill/>
          <a:ln w="19050" cap="flat" cmpd="sng">
            <a:solidFill>
              <a:schemeClr val="accent1"/>
            </a:solidFill>
            <a:prstDash val="solid"/>
            <a:round/>
            <a:headEnd type="none" w="med" len="med"/>
            <a:tailEnd type="none" w="med" len="med"/>
          </a:ln>
        </p:spPr>
      </p:sp>
      <p:sp>
        <p:nvSpPr>
          <p:cNvPr id="434" name="Google Shape;434;p8"/>
          <p:cNvSpPr/>
          <p:nvPr/>
        </p:nvSpPr>
        <p:spPr>
          <a:xfrm>
            <a:off x="5752834" y="4207570"/>
            <a:ext cx="7607933" cy="2768833"/>
          </a:xfrm>
          <a:custGeom>
            <a:avLst/>
            <a:gdLst/>
            <a:ahLst/>
            <a:cxnLst/>
            <a:rect l="l" t="t" r="r" b="b"/>
            <a:pathLst>
              <a:path w="228238" h="83065" extrusionOk="0">
                <a:moveTo>
                  <a:pt x="228238" y="11722"/>
                </a:moveTo>
                <a:cubicBezTo>
                  <a:pt x="222033" y="-689"/>
                  <a:pt x="199515" y="-3009"/>
                  <a:pt x="187386" y="3730"/>
                </a:cubicBezTo>
                <a:cubicBezTo>
                  <a:pt x="180472" y="7571"/>
                  <a:pt x="177201" y="15835"/>
                  <a:pt x="171992" y="21787"/>
                </a:cubicBezTo>
                <a:cubicBezTo>
                  <a:pt x="165624" y="29065"/>
                  <a:pt x="157661" y="35561"/>
                  <a:pt x="148606" y="38957"/>
                </a:cubicBezTo>
                <a:cubicBezTo>
                  <a:pt x="124907" y="47844"/>
                  <a:pt x="97376" y="37549"/>
                  <a:pt x="72823" y="43694"/>
                </a:cubicBezTo>
                <a:cubicBezTo>
                  <a:pt x="46054" y="50394"/>
                  <a:pt x="26179" y="74339"/>
                  <a:pt x="0" y="83065"/>
                </a:cubicBezTo>
              </a:path>
            </a:pathLst>
          </a:custGeom>
          <a:noFill/>
          <a:ln w="19050" cap="flat" cmpd="sng">
            <a:solidFill>
              <a:schemeClr val="accent1"/>
            </a:solidFill>
            <a:prstDash val="solid"/>
            <a:round/>
            <a:headEnd type="none" w="med" len="med"/>
            <a:tailEnd type="none" w="med" len="med"/>
          </a:ln>
        </p:spPr>
      </p:sp>
      <p:sp>
        <p:nvSpPr>
          <p:cNvPr id="435" name="Google Shape;435;p8"/>
          <p:cNvSpPr txBox="1">
            <a:spLocks noGrp="1"/>
          </p:cNvSpPr>
          <p:nvPr>
            <p:ph type="title"/>
          </p:nvPr>
        </p:nvSpPr>
        <p:spPr>
          <a:xfrm>
            <a:off x="2007600" y="1780600"/>
            <a:ext cx="8176800" cy="32968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endParaRPr/>
          </a:p>
        </p:txBody>
      </p:sp>
      <p:grpSp>
        <p:nvGrpSpPr>
          <p:cNvPr id="2" name="Google Shape;436;p8"/>
          <p:cNvGrpSpPr/>
          <p:nvPr/>
        </p:nvGrpSpPr>
        <p:grpSpPr>
          <a:xfrm rot="-918868">
            <a:off x="456053" y="3357150"/>
            <a:ext cx="2215564" cy="4251333"/>
            <a:chOff x="361278" y="2038239"/>
            <a:chExt cx="1344182" cy="2579484"/>
          </a:xfrm>
        </p:grpSpPr>
        <p:sp>
          <p:nvSpPr>
            <p:cNvPr id="437" name="Google Shape;437;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1;p8"/>
          <p:cNvGrpSpPr/>
          <p:nvPr/>
        </p:nvGrpSpPr>
        <p:grpSpPr>
          <a:xfrm rot="9881132">
            <a:off x="9520386" y="-487633"/>
            <a:ext cx="2215564" cy="4251333"/>
            <a:chOff x="361278" y="2038239"/>
            <a:chExt cx="1344182" cy="2579484"/>
          </a:xfrm>
        </p:grpSpPr>
        <p:sp>
          <p:nvSpPr>
            <p:cNvPr id="612" name="Google Shape;612;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002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3AAF-C10E-41BF-ACF8-A98092EE8FF8}"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7624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03AAF-C10E-41BF-ACF8-A98092EE8FF8}"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6410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03AAF-C10E-41BF-ACF8-A98092EE8FF8}"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818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03AAF-C10E-41BF-ACF8-A98092EE8FF8}"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43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03AAF-C10E-41BF-ACF8-A98092EE8FF8}"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9856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16384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109768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03AAF-C10E-41BF-ACF8-A98092EE8FF8}" type="datetimeFigureOut">
              <a:rPr lang="en-US" smtClean="0"/>
              <a:pPr/>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98D7-CF61-42BF-BA20-35CF16CB6047}" type="slidenum">
              <a:rPr lang="en-US" smtClean="0"/>
              <a:pPr/>
              <a:t>‹#›</a:t>
            </a:fld>
            <a:endParaRPr lang="en-US"/>
          </a:p>
        </p:txBody>
      </p:sp>
    </p:spTree>
    <p:extLst>
      <p:ext uri="{BB962C8B-B14F-4D97-AF65-F5344CB8AC3E}">
        <p14:creationId xmlns:p14="http://schemas.microsoft.com/office/powerpoint/2010/main" val="10550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92" y="629392"/>
            <a:ext cx="10949050" cy="6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8F26AA-A5A9-46B6-BC0F-662525952541}"/>
              </a:ext>
            </a:extLst>
          </p:cNvPr>
          <p:cNvSpPr txBox="1"/>
          <p:nvPr/>
        </p:nvSpPr>
        <p:spPr>
          <a:xfrm>
            <a:off x="2837015" y="211845"/>
            <a:ext cx="5983443"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HÌNH ẢNH ĐẸP VỀ VÙNG NÚI CAO TÂY BẮC</a:t>
            </a:r>
          </a:p>
        </p:txBody>
      </p:sp>
    </p:spTree>
    <p:extLst>
      <p:ext uri="{BB962C8B-B14F-4D97-AF65-F5344CB8AC3E}">
        <p14:creationId xmlns:p14="http://schemas.microsoft.com/office/powerpoint/2010/main" val="3369903594"/>
      </p:ext>
    </p:extLst>
  </p:cSld>
  <p:clrMapOvr>
    <a:masterClrMapping/>
  </p:clrMapOvr>
  <p:transition advClick="0">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511B5877-88BE-44A1-A91C-B5C3BC4358D0}"/>
              </a:ext>
            </a:extLst>
          </p:cNvPr>
          <p:cNvSpPr txBox="1"/>
          <p:nvPr/>
        </p:nvSpPr>
        <p:spPr>
          <a:xfrm>
            <a:off x="0" y="35968"/>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C6EFF24B-CCB4-417B-8DB1-EC646F412774}"/>
              </a:ext>
            </a:extLst>
          </p:cNvPr>
          <p:cNvSpPr txBox="1"/>
          <p:nvPr/>
        </p:nvSpPr>
        <p:spPr>
          <a:xfrm>
            <a:off x="0" y="474704"/>
            <a:ext cx="2991394"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(1948 -2022)</a:t>
            </a: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4373BA4-90F9-441C-BF16-A95F7DA30E12}"/>
              </a:ext>
            </a:extLst>
          </p:cNvPr>
          <p:cNvCxnSpPr>
            <a:cxnSpLocks/>
          </p:cNvCxnSpPr>
          <p:nvPr/>
        </p:nvCxnSpPr>
        <p:spPr>
          <a:xfrm>
            <a:off x="2952203" y="497282"/>
            <a:ext cx="91440" cy="6138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374E03-1AA1-4806-B82C-413D9FFFE6F0}"/>
              </a:ext>
            </a:extLst>
          </p:cNvPr>
          <p:cNvSpPr txBox="1"/>
          <p:nvPr/>
        </p:nvSpPr>
        <p:spPr>
          <a:xfrm>
            <a:off x="3069767" y="613954"/>
            <a:ext cx="8948062" cy="5262979"/>
          </a:xfrm>
          <a:prstGeom prst="rect">
            <a:avLst/>
          </a:prstGeom>
          <a:noFill/>
        </p:spPr>
        <p:txBody>
          <a:bodyPr wrap="square" rtlCol="0">
            <a:spAutoFit/>
          </a:bodyPr>
          <a:lstStyle/>
          <a:p>
            <a:pPr algn="just"/>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Hoàn cảnh sáng tác</a:t>
            </a:r>
            <a:endParaRPr lang="vi-VN" sz="2800" b="0" i="0" dirty="0">
              <a:effectLst/>
              <a:latin typeface="Times New Roman" panose="02020603050405020304" pitchFamily="18" charset="0"/>
              <a:cs typeface="Times New Roman" panose="02020603050405020304" pitchFamily="18" charset="0"/>
            </a:endParaRPr>
          </a:p>
          <a:p>
            <a:pPr algn="just"/>
            <a:r>
              <a:rPr lang="vi-VN" sz="2800" b="0" i="0" dirty="0">
                <a:effectLst/>
                <a:latin typeface="Times New Roman" panose="02020603050405020304" pitchFamily="18" charset="0"/>
                <a:cs typeface="Times New Roman" panose="02020603050405020304" pitchFamily="18" charset="0"/>
              </a:rPr>
              <a:t>- 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Bài thơ thể hiện tình cảm gia đình ấm cúng, ca ngợi truyền thống, niềm tự hào về quê hương, dân tộc mình. Bài thơ giúp ta hiểu thêm về sức sống và vẻ đẹp tâm hồn của một dân tộc miền núi, gợi nhắc đến tình cảm đẹp đẽ</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với quê hương và ý chí vươn lên trong cuộc sống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CC3BFF4-5F94-40C5-8763-47D0E062CA5C}"/>
              </a:ext>
            </a:extLst>
          </p:cNvPr>
          <p:cNvSpPr txBox="1"/>
          <p:nvPr/>
        </p:nvSpPr>
        <p:spPr>
          <a:xfrm>
            <a:off x="0" y="2246808"/>
            <a:ext cx="2926079"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1000"/>
                                        <p:tgtEl>
                                          <p:spTgt spid="11">
                                            <p:txEl>
                                              <p:pRg st="1" end="1"/>
                                            </p:txEl>
                                          </p:spTgt>
                                        </p:tgtEl>
                                      </p:cBhvr>
                                    </p:animEffect>
                                    <p:anim calcmode="lin" valueType="num">
                                      <p:cBhvr>
                                        <p:cTn id="4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anim calcmode="lin" valueType="num">
                                      <p:cBhvr>
                                        <p:cTn id="5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1000"/>
                                        <p:tgtEl>
                                          <p:spTgt spid="11">
                                            <p:txEl>
                                              <p:pRg st="3" end="3"/>
                                            </p:txEl>
                                          </p:spTgt>
                                        </p:tgtEl>
                                      </p:cBhvr>
                                    </p:animEffect>
                                    <p:anim calcmode="lin" valueType="num">
                                      <p:cBhvr>
                                        <p:cTn id="5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txBox="1">
            <a:spLocks noChangeArrowheads="1"/>
          </p:cNvSpPr>
          <p:nvPr/>
        </p:nvSpPr>
        <p:spPr>
          <a:xfrm>
            <a:off x="411678" y="569845"/>
            <a:ext cx="5050971" cy="5618921"/>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Cao </a:t>
            </a:r>
            <a:r>
              <a:rPr lang="en-US" altLang="en-US" sz="2200" dirty="0" err="1">
                <a:solidFill>
                  <a:srgbClr val="002060"/>
                </a:solidFill>
                <a:latin typeface="Times New Roman" panose="02020603050405020304" pitchFamily="18" charset="0"/>
                <a:cs typeface="Times New Roman" panose="02020603050405020304" pitchFamily="18" charset="0"/>
              </a:rPr>
              <a:t>đo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nỗi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buồn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Xa</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nuôi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chí</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lớn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6"/>
          <p:cNvSpPr txBox="1">
            <a:spLocks noChangeArrowheads="1"/>
          </p:cNvSpPr>
          <p:nvPr/>
        </p:nvSpPr>
        <p:spPr>
          <a:xfrm>
            <a:off x="6206983" y="569845"/>
            <a:ext cx="5573339" cy="5345790"/>
          </a:xfrm>
          <a:prstGeom prst="rect">
            <a:avLst/>
          </a:prstGeom>
          <a:solidFill>
            <a:schemeClr val="accent2">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Dẫu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cha </a:t>
            </a:r>
            <a:r>
              <a:rPr lang="en-US" altLang="en-US" sz="2200" dirty="0" err="1">
                <a:solidFill>
                  <a:srgbClr val="002060"/>
                </a:solidFill>
                <a:latin typeface="Times New Roman" panose="02020603050405020304" pitchFamily="18" charset="0"/>
                <a:cs typeface="Times New Roman" panose="02020603050405020304" pitchFamily="18" charset="0"/>
              </a:rPr>
              <a:t>vẫn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muốn</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gập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ghềnh</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nghèo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đói</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suối</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thác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xuống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lo </a:t>
            </a:r>
            <a:r>
              <a:rPr lang="en-US" altLang="en-US" sz="2200" dirty="0" err="1">
                <a:solidFill>
                  <a:srgbClr val="002060"/>
                </a:solidFill>
                <a:latin typeface="Times New Roman" panose="02020603050405020304" pitchFamily="18" charset="0"/>
                <a:cs typeface="Times New Roman" panose="02020603050405020304" pitchFamily="18" charset="0"/>
              </a:rPr>
              <a:t>cực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nhọc</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Chẳng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mấy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ai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đâu</a:t>
            </a:r>
            <a:r>
              <a:rPr lang="en-US" altLang="en-US" sz="2200" dirty="0">
                <a:solidFill>
                  <a:srgbClr val="002060"/>
                </a:solidFill>
                <a:latin typeface="Times New Roman" panose="02020603050405020304" pitchFamily="18" charset="0"/>
                <a:cs typeface="Times New Roman" panose="02020603050405020304" pitchFamily="18" charset="0"/>
              </a:rPr>
              <a:t> con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tự</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đục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Còn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tục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tuy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giờ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được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Nghe</a:t>
            </a:r>
            <a:r>
              <a:rPr lang="en-US" altLang="en-US" sz="2200" dirty="0">
                <a:solidFill>
                  <a:srgbClr val="002060"/>
                </a:solidFill>
                <a:latin typeface="Times New Roman" panose="02020603050405020304" pitchFamily="18" charset="0"/>
                <a:cs typeface="Times New Roman" panose="02020603050405020304" pitchFamily="18" charset="0"/>
              </a:rPr>
              <a:t> con.</a:t>
            </a:r>
          </a:p>
          <a:p>
            <a:pPr>
              <a:lnSpc>
                <a:spcPct val="80000"/>
              </a:lnSpc>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90971B-0A90-4F42-94B7-6ADB1B5D6D3B}"/>
              </a:ext>
            </a:extLst>
          </p:cNvPr>
          <p:cNvSpPr txBox="1"/>
          <p:nvPr/>
        </p:nvSpPr>
        <p:spPr>
          <a:xfrm>
            <a:off x="3814354" y="0"/>
            <a:ext cx="5982787"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sz="2800" b="1" dirty="0">
                <a:solidFill>
                  <a:srgbClr val="7030A0"/>
                </a:solidFill>
                <a:latin typeface="Times New Roman" pitchFamily="18" charset="0"/>
                <a:cs typeface="Times New Roman" pitchFamily="18" charset="0"/>
              </a:rPr>
              <a:t>NÓI VỚI CON (Y PHƯƠNG)</a:t>
            </a:r>
          </a:p>
        </p:txBody>
      </p:sp>
      <p:pic>
        <p:nvPicPr>
          <p:cNvPr id="3" name="ĐỌC BÀI NÓI VỚI CON">
            <a:hlinkClick r:id="" action="ppaction://media"/>
            <a:extLst>
              <a:ext uri="{FF2B5EF4-FFF2-40B4-BE49-F238E27FC236}">
                <a16:creationId xmlns:a16="http://schemas.microsoft.com/office/drawing/2014/main" id="{4B632788-7CD6-41AA-9B5B-90F62E3A821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5717351" y="5505315"/>
            <a:ext cx="609600" cy="609600"/>
          </a:xfrm>
          <a:prstGeom prst="rect">
            <a:avLst/>
          </a:prstGeom>
          <a:solidFill>
            <a:srgbClr val="7030A0"/>
          </a:solidFill>
        </p:spPr>
      </p:pic>
    </p:spTree>
    <p:custDataLst>
      <p:tags r:id="rId1"/>
    </p:custDataLst>
    <p:extLst>
      <p:ext uri="{BB962C8B-B14F-4D97-AF65-F5344CB8AC3E}">
        <p14:creationId xmlns:p14="http://schemas.microsoft.com/office/powerpoint/2010/main" val="505832901"/>
      </p:ext>
    </p:extLst>
  </p:cSld>
  <p:clrMapOvr>
    <a:masterClrMapping/>
  </p:clrMapOvr>
  <p:transition advTm="80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0A8C01E6-8D4F-40BD-9ABC-151D7417F63D}"/>
              </a:ext>
            </a:extLst>
          </p:cNvPr>
          <p:cNvSpPr txBox="1"/>
          <p:nvPr/>
        </p:nvSpPr>
        <p:spPr>
          <a:xfrm>
            <a:off x="0" y="22905"/>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176DB50-EDCB-4617-8D78-326088738366}"/>
              </a:ext>
            </a:extLst>
          </p:cNvPr>
          <p:cNvSpPr txBox="1"/>
          <p:nvPr/>
        </p:nvSpPr>
        <p:spPr>
          <a:xfrm>
            <a:off x="0" y="484219"/>
            <a:ext cx="2991394"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457200" indent="-457200">
              <a:buAutoNum type="arabicPeriod"/>
            </a:pPr>
            <a:endParaRPr lang="en-US" sz="20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5084CD-0240-4124-8243-C2FDCC673ECA}"/>
              </a:ext>
            </a:extLst>
          </p:cNvPr>
          <p:cNvSpPr txBox="1"/>
          <p:nvPr/>
        </p:nvSpPr>
        <p:spPr>
          <a:xfrm>
            <a:off x="0" y="1414333"/>
            <a:ext cx="5194389" cy="552458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B</a:t>
            </a:r>
            <a:r>
              <a:rPr lang="vi-VN" sz="2100" dirty="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2100" dirty="0">
              <a:latin typeface="Times New Roman" panose="02020603050405020304" pitchFamily="18" charset="0"/>
              <a:cs typeface="Times New Roman" panose="02020603050405020304" pitchFamily="18" charset="0"/>
            </a:endParaRPr>
          </a:p>
          <a:p>
            <a:pPr algn="just"/>
            <a:r>
              <a:rPr lang="vi-VN" sz="2100" dirty="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2083E81-3B2D-4AAE-A843-4BDD567ABA29}"/>
              </a:ext>
            </a:extLst>
          </p:cNvPr>
          <p:cNvSpPr txBox="1"/>
          <p:nvPr/>
        </p:nvSpPr>
        <p:spPr>
          <a:xfrm>
            <a:off x="2952203" y="457198"/>
            <a:ext cx="9239797" cy="2123658"/>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Giải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endParaRPr lang="en-US" sz="2200" b="1" dirty="0">
              <a:latin typeface="Times New Roman" panose="02020603050405020304" pitchFamily="18" charset="0"/>
              <a:cs typeface="Times New Roman" panose="02020603050405020304" pitchFamily="18" charset="0"/>
            </a:endParaRP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Lờ</a:t>
            </a:r>
            <a:r>
              <a:rPr lang="en-US" altLang="en-US" sz="2200" dirty="0">
                <a:solidFill>
                  <a:srgbClr val="A50021"/>
                </a:solidFill>
                <a:latin typeface="Times New Roman" panose="02020603050405020304" pitchFamily="18" charset="0"/>
                <a:cs typeface="Times New Roman" panose="02020603050405020304" pitchFamily="18" charset="0"/>
              </a:rPr>
              <a:t>:</a:t>
            </a:r>
            <a:r>
              <a:rPr lang="en-US" altLang="en-US" sz="2200" dirty="0">
                <a:solidFill>
                  <a:srgbClr val="0033CC"/>
                </a:solidFill>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dùng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bắt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nan </a:t>
            </a:r>
            <a:r>
              <a:rPr lang="en-US" altLang="en-US" sz="2200" dirty="0" err="1">
                <a:latin typeface="Times New Roman" panose="02020603050405020304" pitchFamily="18" charset="0"/>
                <a:cs typeface="Times New Roman" panose="02020603050405020304" pitchFamily="18" charset="0"/>
              </a:rPr>
              <a:t>tre</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vuốt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tròn</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lũng</a:t>
            </a:r>
            <a:r>
              <a:rPr lang="en-US" altLang="en-US" sz="2200" b="1"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nằm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giữa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hai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sườn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“Người đồng mình” </a:t>
            </a:r>
            <a:r>
              <a:rPr lang="vi-VN" sz="2200" dirty="0">
                <a:latin typeface="Times New Roman" panose="02020603050405020304" pitchFamily="18" charset="0"/>
                <a:cs typeface="Times New Roman" panose="02020603050405020304" pitchFamily="18" charset="0"/>
              </a:rPr>
              <a:t>là cách gọi thân thương, chân thành và giản dị của tác giả về người cùng quê, cùng bản với mình.</a:t>
            </a:r>
            <a:endParaRPr lang="en-US" altLang="en-US" sz="22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CC7B441-C64B-47E7-AB50-F71A7E4C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387" y="2664364"/>
            <a:ext cx="1941566" cy="23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1251769468-thung-lung-tuyet-dep9">
            <a:extLst>
              <a:ext uri="{FF2B5EF4-FFF2-40B4-BE49-F238E27FC236}">
                <a16:creationId xmlns:a16="http://schemas.microsoft.com/office/drawing/2014/main" id="{9FD33009-33D0-4746-ABE1-0D4C3CB7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522" y="2468880"/>
            <a:ext cx="2107612" cy="236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à ở của người Tày Cao Bằng | 54 dân tộc Việt Nam | Báo ảnh Dân tộc và  Miền núi">
            <a:extLst>
              <a:ext uri="{FF2B5EF4-FFF2-40B4-BE49-F238E27FC236}">
                <a16:creationId xmlns:a16="http://schemas.microsoft.com/office/drawing/2014/main" id="{683B0F7B-7216-4DB4-87FA-40B298FC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86" y="4861854"/>
            <a:ext cx="4558940" cy="192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barn(inVertical)">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barn(inVertical)">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id="{0A8C01E6-8D4F-40BD-9ABC-151D7417F63D}"/>
              </a:ext>
            </a:extLst>
          </p:cNvPr>
          <p:cNvSpPr txBox="1"/>
          <p:nvPr/>
        </p:nvSpPr>
        <p:spPr>
          <a:xfrm>
            <a:off x="0" y="22905"/>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400" b="1" dirty="0">
                <a:solidFill>
                  <a:srgbClr val="800080"/>
                </a:solidFill>
                <a:latin typeface="Times New Roman" pitchFamily="18" charset="0"/>
                <a:cs typeface="Times New Roman" pitchFamily="18" charset="0"/>
              </a:rPr>
              <a:t>                                            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5084CD-0240-4124-8243-C2FDCC673ECA}"/>
              </a:ext>
            </a:extLst>
          </p:cNvPr>
          <p:cNvSpPr txBox="1"/>
          <p:nvPr/>
        </p:nvSpPr>
        <p:spPr>
          <a:xfrm>
            <a:off x="0" y="1436911"/>
            <a:ext cx="2913012" cy="255454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a.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16328F-2BFB-41F2-9DCB-E454702D5F31}"/>
              </a:ext>
            </a:extLst>
          </p:cNvPr>
          <p:cNvSpPr txBox="1"/>
          <p:nvPr/>
        </p:nvSpPr>
        <p:spPr>
          <a:xfrm>
            <a:off x="3095896" y="486226"/>
            <a:ext cx="8921929" cy="3046988"/>
          </a:xfrm>
          <a:prstGeom prst="rect">
            <a:avLst/>
          </a:prstGeom>
          <a:noFill/>
        </p:spPr>
        <p:txBody>
          <a:bodyPr wrap="square" rtlCol="0">
            <a:spAutoFit/>
          </a:bodyPr>
          <a:lstStyle/>
          <a:p>
            <a:pPr algn="just"/>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cục</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2  </a:t>
            </a:r>
            <a:r>
              <a:rPr lang="en-US" altLang="en-US" sz="2400" dirty="0" err="1">
                <a:latin typeface="Times New Roman" panose="02020603050405020304" pitchFamily="18" charset="0"/>
                <a:cs typeface="Times New Roman" panose="02020603050405020304" pitchFamily="18" charset="0"/>
              </a:rPr>
              <a:t>phần</a:t>
            </a:r>
            <a:endParaRPr lang="en-US" alt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1</a:t>
            </a:r>
            <a:r>
              <a:rPr lang="vi-VN" sz="2400" b="0" i="0" dirty="0">
                <a:effectLst/>
                <a:latin typeface="Times New Roman" panose="02020603050405020304" pitchFamily="18" charset="0"/>
                <a:cs typeface="Times New Roman" panose="02020603050405020304" pitchFamily="18" charset="0"/>
              </a:rPr>
              <a:t>. Từ đầu đến “</a:t>
            </a:r>
            <a:r>
              <a:rPr lang="vi-VN" sz="2400" b="0" i="1" dirty="0">
                <a:effectLst/>
                <a:latin typeface="Times New Roman" panose="02020603050405020304" pitchFamily="18" charset="0"/>
                <a:cs typeface="Times New Roman" panose="02020603050405020304" pitchFamily="18" charset="0"/>
              </a:rPr>
              <a:t>Ngày đầu tiên đẹp nhất trên đời</a:t>
            </a:r>
            <a:r>
              <a:rPr lang="vi-VN" sz="2400" b="0" i="0" dirty="0">
                <a:effectLst/>
                <a:latin typeface="Times New Roman" panose="02020603050405020304" pitchFamily="18" charset="0"/>
                <a:cs typeface="Times New Roman" panose="02020603050405020304" pitchFamily="18" charset="0"/>
              </a:rPr>
              <a:t>”: Người cha nói với con về tình cảm cội nguồn.</a:t>
            </a:r>
          </a:p>
          <a:p>
            <a:pPr algn="just"/>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a:t>
            </a:r>
            <a:r>
              <a:rPr lang="vi-VN" sz="2400" b="0" i="0" dirty="0">
                <a:effectLst/>
                <a:latin typeface="Times New Roman" panose="02020603050405020304" pitchFamily="18" charset="0"/>
                <a:cs typeface="Times New Roman" panose="02020603050405020304" pitchFamily="18" charset="0"/>
              </a:rPr>
              <a:t>2. Còn lại: Người cha nói với con về truyền thống cao đẹp của quê hương, mong muốn con tiếp nối truyền t</a:t>
            </a:r>
            <a:r>
              <a:rPr lang="en-US" sz="2400" b="0" i="0" dirty="0">
                <a:effectLst/>
                <a:latin typeface="Times New Roman" panose="02020603050405020304" pitchFamily="18" charset="0"/>
                <a:cs typeface="Times New Roman" panose="02020603050405020304" pitchFamily="18" charset="0"/>
              </a:rPr>
              <a:t>h</a:t>
            </a:r>
            <a:r>
              <a:rPr lang="vi-VN" sz="2400" b="0" i="0" dirty="0">
                <a:effectLst/>
                <a:latin typeface="Times New Roman" panose="02020603050405020304" pitchFamily="18" charset="0"/>
                <a:cs typeface="Times New Roman" panose="02020603050405020304" pitchFamily="18" charset="0"/>
              </a:rPr>
              <a:t>ống đó.</a:t>
            </a:r>
          </a:p>
          <a:p>
            <a:pPr algn="just">
              <a:defRPr/>
            </a:pPr>
            <a:r>
              <a:rPr lang="en-US" altLang="en-US" sz="2400" dirty="0">
                <a:latin typeface="Times New Roman" panose="02020603050405020304" pitchFamily="18" charset="0"/>
                <a:cs typeface="Times New Roman" panose="02020603050405020304" pitchFamily="18" charset="0"/>
              </a:rPr>
              <a:t>=&gt; </a:t>
            </a:r>
            <a:r>
              <a:rPr lang="en-US" altLang="en-US" sz="2400" dirty="0" err="1">
                <a:latin typeface="Times New Roman" panose="02020603050405020304" pitchFamily="18" charset="0"/>
                <a:cs typeface="Times New Roman" panose="02020603050405020304" pitchFamily="18" charset="0"/>
              </a:rPr>
              <a:t>Mạch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400" dirty="0">
              <a:latin typeface="Times New Roman" panose="02020603050405020304" pitchFamily="18" charset="0"/>
              <a:cs typeface="Times New Roman" panose="02020603050405020304" pitchFamily="18" charset="0"/>
            </a:endParaRPr>
          </a:p>
        </p:txBody>
      </p:sp>
      <p:sp>
        <p:nvSpPr>
          <p:cNvPr id="9" name="AutoShape 79">
            <a:extLst>
              <a:ext uri="{FF2B5EF4-FFF2-40B4-BE49-F238E27FC236}">
                <a16:creationId xmlns:a16="http://schemas.microsoft.com/office/drawing/2014/main" id="{53796453-7505-40CE-BD0A-DE8AEE5120E2}"/>
              </a:ext>
            </a:extLst>
          </p:cNvPr>
          <p:cNvSpPr>
            <a:spLocks noChangeArrowheads="1"/>
          </p:cNvSpPr>
          <p:nvPr/>
        </p:nvSpPr>
        <p:spPr bwMode="auto">
          <a:xfrm>
            <a:off x="-119065" y="3657599"/>
            <a:ext cx="3579546" cy="3245205"/>
          </a:xfrm>
          <a:prstGeom prst="cloudCallout">
            <a:avLst>
              <a:gd name="adj1" fmla="val -31019"/>
              <a:gd name="adj2" fmla="val -94917"/>
            </a:avLst>
          </a:prstGeom>
          <a:solidFill>
            <a:schemeClr val="accent4">
              <a:lumMod val="40000"/>
              <a:lumOff val="6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phần</a:t>
            </a:r>
            <a:r>
              <a:rPr lang="en-US" altLang="en-US" sz="1600" b="1" dirty="0">
                <a:solidFill>
                  <a:srgbClr val="000000"/>
                </a:solidFill>
                <a:latin typeface="times new roman" panose="02020603050405020304" pitchFamily="18" charset="0"/>
                <a:cs typeface="times new roman" panose="02020603050405020304" pitchFamily="18" charset="0"/>
              </a:rPr>
              <a:t> 1,  </a:t>
            </a:r>
            <a:r>
              <a:rPr lang="en-US" altLang="en-US" sz="1600" b="1" dirty="0" err="1">
                <a:solidFill>
                  <a:srgbClr val="000000"/>
                </a:solidFill>
                <a:latin typeface="times new roman" panose="02020603050405020304" pitchFamily="18" charset="0"/>
                <a:cs typeface="times new roman" panose="02020603050405020304" pitchFamily="18" charset="0"/>
              </a:rPr>
              <a:t>nhà</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đã</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với</a:t>
            </a:r>
            <a:r>
              <a:rPr lang="en-US" altLang="en-US" sz="1600" b="1" dirty="0">
                <a:solidFill>
                  <a:srgbClr val="000000"/>
                </a:solidFill>
                <a:latin typeface="times new roman" panose="02020603050405020304" pitchFamily="18" charset="0"/>
                <a:cs typeface="times new roman" panose="02020603050405020304" pitchFamily="18" charset="0"/>
              </a:rPr>
              <a:t> con: Con </a:t>
            </a:r>
            <a:r>
              <a:rPr lang="en-US" altLang="en-US" sz="1600" b="1" dirty="0" err="1">
                <a:solidFill>
                  <a:srgbClr val="000000"/>
                </a:solidFill>
                <a:latin typeface="times new roman" panose="02020603050405020304" pitchFamily="18" charset="0"/>
                <a:cs typeface="times new roman" panose="02020603050405020304" pitchFamily="18" charset="0"/>
              </a:rPr>
              <a:t>được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lớn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tình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yêu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thương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cha </a:t>
            </a:r>
            <a:r>
              <a:rPr lang="en-US" altLang="en-US" sz="1600" b="1" dirty="0" err="1">
                <a:solidFill>
                  <a:srgbClr val="000000"/>
                </a:solidFill>
                <a:latin typeface="times new roman" panose="02020603050405020304" pitchFamily="18" charset="0"/>
                <a:cs typeface="times new roman" panose="02020603050405020304" pitchFamily="18" charset="0"/>
              </a:rPr>
              <a:t>mẹ</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sự</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đùm</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bọc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quê</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hương</a:t>
            </a:r>
            <a:r>
              <a:rPr lang="en-US" altLang="en-US" sz="1600" b="1" dirty="0">
                <a:solidFill>
                  <a:srgbClr val="00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Hãy</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phân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tích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các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câu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điều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đó</a:t>
            </a:r>
            <a:r>
              <a:rPr lang="en-US" altLang="en-US" sz="1600" b="1" dirty="0">
                <a:solidFill>
                  <a:srgbClr val="000000"/>
                </a:solidFill>
                <a:latin typeface="times new roman" panose="02020603050405020304" pitchFamily="18" charset="0"/>
                <a:cs typeface="times new roman" panose="02020603050405020304" pitchFamily="18" charset="0"/>
              </a:rPr>
              <a:t>?</a:t>
            </a:r>
          </a:p>
        </p:txBody>
      </p:sp>
      <p:sp>
        <p:nvSpPr>
          <p:cNvPr id="10" name="Rectangle 5">
            <a:extLst>
              <a:ext uri="{FF2B5EF4-FFF2-40B4-BE49-F238E27FC236}">
                <a16:creationId xmlns:a16="http://schemas.microsoft.com/office/drawing/2014/main" id="{83E9CFC2-13E4-4F19-A4F2-440D418AB4AC}"/>
              </a:ext>
            </a:extLst>
          </p:cNvPr>
          <p:cNvSpPr txBox="1">
            <a:spLocks noChangeArrowheads="1"/>
          </p:cNvSpPr>
          <p:nvPr/>
        </p:nvSpPr>
        <p:spPr>
          <a:xfrm>
            <a:off x="3659261" y="3723864"/>
            <a:ext cx="3987807" cy="2133600"/>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id="{364EE9E0-4837-475D-8E3E-E57D632732EF}"/>
              </a:ext>
            </a:extLst>
          </p:cNvPr>
          <p:cNvSpPr txBox="1">
            <a:spLocks noChangeArrowheads="1"/>
          </p:cNvSpPr>
          <p:nvPr/>
        </p:nvSpPr>
        <p:spPr>
          <a:xfrm>
            <a:off x="8131878" y="3584720"/>
            <a:ext cx="3987807" cy="2723321"/>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4)">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E65A25-2E59-42B0-9B33-F91A512004ED}"/>
              </a:ext>
            </a:extLst>
          </p:cNvPr>
          <p:cNvSpPr txBox="1"/>
          <p:nvPr/>
        </p:nvSpPr>
        <p:spPr>
          <a:xfrm>
            <a:off x="3532932" y="400029"/>
            <a:ext cx="8557467" cy="6186309"/>
          </a:xfrm>
          <a:prstGeom prst="rect">
            <a:avLst/>
          </a:prstGeom>
          <a:noFill/>
        </p:spPr>
        <p:txBody>
          <a:bodyPr wrap="square" rtlCol="0">
            <a:spAutoFit/>
          </a:bodyPr>
          <a:lstStyle/>
          <a:p>
            <a:pPr algn="just"/>
            <a:r>
              <a:rPr lang="vi-VN" sz="2200" b="1" i="0" dirty="0">
                <a:solidFill>
                  <a:srgbClr val="FF0000"/>
                </a:solidFill>
                <a:effectLst/>
                <a:latin typeface="+mj-lt"/>
              </a:rPr>
              <a:t>Cội nguồn sinh dưỡng của con</a:t>
            </a:r>
          </a:p>
          <a:p>
            <a:pPr algn="just"/>
            <a:r>
              <a:rPr lang="vi-VN" sz="2200" b="1" i="0" dirty="0">
                <a:solidFill>
                  <a:srgbClr val="FF0000"/>
                </a:solidFill>
                <a:effectLst/>
                <a:latin typeface="+mj-lt"/>
              </a:rPr>
              <a:t>- Cội nguồn gia đình</a:t>
            </a:r>
          </a:p>
          <a:p>
            <a:pPr algn="just"/>
            <a:r>
              <a:rPr lang="vi-VN" sz="2200" b="0" i="0" dirty="0">
                <a:solidFill>
                  <a:srgbClr val="000000"/>
                </a:solidFill>
                <a:effectLst/>
                <a:latin typeface="+mj-lt"/>
              </a:rPr>
              <a:t>+ Con lớn lên trong những tháng ngày chờ trông, mong đợi của cha mẹ</a:t>
            </a:r>
          </a:p>
          <a:p>
            <a:pPr algn="just"/>
            <a:r>
              <a:rPr lang="vi-VN" sz="2200" b="0" i="0" dirty="0">
                <a:solidFill>
                  <a:srgbClr val="000000"/>
                </a:solidFill>
                <a:effectLst/>
                <a:latin typeface="+mj-lt"/>
              </a:rPr>
              <a:t>+ “Chân phải- chân trái”, “một bước- hai bước”: phép đối tạo âm điệu vui tươi, tạo không khí đầm ấm, hạnh phúc, mỗi nhịp bước của con đều có cha mẹ dang rộng vòng tay che chở</a:t>
            </a:r>
          </a:p>
          <a:p>
            <a:pPr algn="just"/>
            <a:r>
              <a:rPr lang="vi-VN" sz="2200" b="0" i="0" dirty="0">
                <a:solidFill>
                  <a:srgbClr val="000000"/>
                </a:solidFill>
                <a:effectLst/>
                <a:latin typeface="+mj-lt"/>
              </a:rPr>
              <a:t>⇒ Đó là tình cảm thiêng liêng mà con luôn phải khắc cốt ghi tâm</a:t>
            </a:r>
          </a:p>
          <a:p>
            <a:pPr algn="just"/>
            <a:r>
              <a:rPr lang="vi-VN" sz="2200" b="1" i="0" dirty="0">
                <a:solidFill>
                  <a:srgbClr val="FF0000"/>
                </a:solidFill>
                <a:effectLst/>
                <a:latin typeface="+mj-lt"/>
              </a:rPr>
              <a:t>- Cội nguồn quê hương</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a:t>
            </a:r>
            <a:r>
              <a:rPr lang="en-US" sz="2200" b="1" i="0" dirty="0" err="1">
                <a:solidFill>
                  <a:srgbClr val="000000"/>
                </a:solidFill>
                <a:effectLst/>
                <a:latin typeface="Times New Roman" panose="02020603050405020304" pitchFamily="18" charset="0"/>
                <a:cs typeface="Times New Roman" panose="02020603050405020304" pitchFamily="18" charset="0"/>
              </a:rPr>
              <a:t>Cuộc</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sống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lao</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động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của</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quê</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hương</a:t>
            </a:r>
            <a:r>
              <a:rPr lang="en-US" sz="2200" b="0" i="0" dirty="0">
                <a:solidFill>
                  <a:srgbClr val="000000"/>
                </a:solidFill>
                <a:effectLst/>
                <a:latin typeface="+mj-lt"/>
              </a:rPr>
              <a:t>: </a:t>
            </a:r>
            <a:r>
              <a:rPr lang="vi-VN" sz="2200" b="0" i="0" dirty="0">
                <a:solidFill>
                  <a:srgbClr val="000000"/>
                </a:solidFill>
                <a:effectLst/>
                <a:latin typeface="+mj-lt"/>
              </a:rPr>
              <a:t>đan lờ (dụng cụ đánh bắt cá), đan lờ cài nan hoa( công việc đã tạo nên vẻ đẹp của con người lao động), vách nhà ken câu hát( cuộc sống hòa với niềm vui”</a:t>
            </a:r>
          </a:p>
          <a:p>
            <a:pPr algn="just"/>
            <a:r>
              <a:rPr lang="vi-VN" sz="2200" b="0" i="0" dirty="0">
                <a:solidFill>
                  <a:srgbClr val="000000"/>
                </a:solidFill>
                <a:effectLst/>
                <a:latin typeface="+mj-lt"/>
              </a:rPr>
              <a:t> + Sử dụng các động từ: đan, ken ,cài : vừa diễn tả những động tác cụ thể , khéo léo vừa nói lên cuộc sống gắn bó với niềm vui</a:t>
            </a:r>
          </a:p>
          <a:p>
            <a:pPr algn="just"/>
            <a:r>
              <a:rPr lang="vi-VN" sz="2200" b="0" i="0" dirty="0">
                <a:solidFill>
                  <a:srgbClr val="000000"/>
                </a:solidFill>
                <a:effectLst/>
                <a:latin typeface="+mj-lt"/>
              </a:rPr>
              <a:t> </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Cuộc</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sống</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tâm</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hồn</a:t>
            </a:r>
            <a:r>
              <a:rPr lang="en-US" sz="2200" dirty="0">
                <a:solidFill>
                  <a:srgbClr val="000000"/>
                </a:solidFill>
                <a:latin typeface="+mj-lt"/>
              </a:rPr>
              <a:t>: </a:t>
            </a:r>
          </a:p>
          <a:p>
            <a:pPr algn="just"/>
            <a:r>
              <a:rPr lang="en-US" sz="2200" b="0" i="0" dirty="0">
                <a:solidFill>
                  <a:srgbClr val="000000"/>
                </a:solidFill>
                <a:effectLst/>
                <a:latin typeface="+mj-lt"/>
              </a:rPr>
              <a:t>- </a:t>
            </a:r>
            <a:r>
              <a:rPr lang="vi-VN" sz="2200" b="0" i="0" dirty="0">
                <a:solidFill>
                  <a:srgbClr val="000000"/>
                </a:solidFill>
                <a:effectLst/>
                <a:latin typeface="+mj-lt"/>
              </a:rPr>
              <a:t> “Rừng cho hoa”: nhân hóa rừng không chỉ cho gỗ, cho lâm sản mà còn cho hoa</a:t>
            </a:r>
          </a:p>
          <a:p>
            <a:pPr algn="just"/>
            <a:r>
              <a:rPr lang="en-US" sz="2200" dirty="0">
                <a:solidFill>
                  <a:srgbClr val="000000"/>
                </a:solidFill>
                <a:latin typeface="+mj-lt"/>
              </a:rPr>
              <a:t>-</a:t>
            </a:r>
            <a:r>
              <a:rPr lang="vi-VN" sz="2200" b="0" i="0" dirty="0">
                <a:solidFill>
                  <a:srgbClr val="000000"/>
                </a:solidFill>
                <a:effectLst/>
                <a:latin typeface="+mj-lt"/>
              </a:rPr>
              <a:t> “Con đường cho những tấm lòng”: đâu chỉ đãn lối mà còn cho những tấm lòng cao cả tấm lòng cao cả, thủy chung</a:t>
            </a:r>
          </a:p>
        </p:txBody>
      </p:sp>
      <p:sp>
        <p:nvSpPr>
          <p:cNvPr id="3" name="TextBox 2">
            <a:extLst>
              <a:ext uri="{FF2B5EF4-FFF2-40B4-BE49-F238E27FC236}">
                <a16:creationId xmlns:a16="http://schemas.microsoft.com/office/drawing/2014/main" id="{669B8D9E-4ADA-46B1-BA10-73B799D68969}"/>
              </a:ext>
            </a:extLst>
          </p:cNvPr>
          <p:cNvSpPr txBox="1"/>
          <p:nvPr/>
        </p:nvSpPr>
        <p:spPr>
          <a:xfrm>
            <a:off x="0" y="51873"/>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id="{9DB4D9C6-AA28-421D-A139-B8441E269A3D}"/>
              </a:ext>
            </a:extLst>
          </p:cNvPr>
          <p:cNvCxnSpPr/>
          <p:nvPr/>
        </p:nvCxnSpPr>
        <p:spPr>
          <a:xfrm>
            <a:off x="3532932" y="423015"/>
            <a:ext cx="0" cy="6412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C187B5-A9CB-4A57-B7B7-623B198C1648}"/>
              </a:ext>
            </a:extLst>
          </p:cNvPr>
          <p:cNvSpPr txBox="1"/>
          <p:nvPr/>
        </p:nvSpPr>
        <p:spPr>
          <a:xfrm>
            <a:off x="169816" y="562979"/>
            <a:ext cx="3213464"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hiểu</a:t>
            </a:r>
            <a:r>
              <a:rPr lang="en-US" sz="2000" b="1" dirty="0">
                <a:latin typeface="Times New Roman" panose="02020603050405020304" pitchFamily="18" charset="0"/>
                <a:cs typeface="Times New Roman" panose="02020603050405020304" pitchFamily="18" charset="0"/>
              </a:rPr>
              <a:t> chi </a:t>
            </a:r>
            <a:r>
              <a:rPr lang="en-US" sz="2000" b="1" dirty="0" err="1">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9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barn(inVertical)">
                                      <p:cBhvr>
                                        <p:cTn id="59" dur="500"/>
                                        <p:tgtEl>
                                          <p:spTgt spid="4">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 calcmode="lin" valueType="num">
                                      <p:cBhvr additive="base">
                                        <p:cTn id="6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1E40491-0BD3-D742-A8EC-56881D3E4DD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3">
            <a:extLst>
              <a:ext uri="{FF2B5EF4-FFF2-40B4-BE49-F238E27FC236}">
                <a16:creationId xmlns:a16="http://schemas.microsoft.com/office/drawing/2014/main" id="{7F7E1F72-4E10-3744-A9AC-E2D90C2C4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126" y="3824500"/>
            <a:ext cx="4810491" cy="2693865"/>
          </a:xfrm>
          <a:prstGeom prst="rect">
            <a:avLst/>
          </a:prstGeom>
        </p:spPr>
      </p:pic>
      <p:sp>
        <p:nvSpPr>
          <p:cNvPr id="5" name="Hộp Văn bản 4">
            <a:extLst>
              <a:ext uri="{FF2B5EF4-FFF2-40B4-BE49-F238E27FC236}">
                <a16:creationId xmlns:a16="http://schemas.microsoft.com/office/drawing/2014/main" id="{7EF5B51B-3EA4-2D4F-921E-8E93BBE9E546}"/>
              </a:ext>
            </a:extLst>
          </p:cNvPr>
          <p:cNvSpPr txBox="1"/>
          <p:nvPr/>
        </p:nvSpPr>
        <p:spPr>
          <a:xfrm>
            <a:off x="4214812" y="85920"/>
            <a:ext cx="7977188" cy="1077218"/>
          </a:xfrm>
          <a:prstGeom prst="rect">
            <a:avLst/>
          </a:prstGeom>
          <a:noFill/>
          <a:ln>
            <a:solidFill>
              <a:schemeClr val="tx1"/>
            </a:solidFill>
          </a:ln>
        </p:spPr>
        <p:txBody>
          <a:bodyPr wrap="square">
            <a:spAutoFit/>
          </a:bodyPr>
          <a:lstStyle/>
          <a:p>
            <a:r>
              <a:rPr lang="vi-VN" sz="3200" b="1" i="0">
                <a:effectLst/>
                <a:latin typeface="Times New Roman" pitchFamily="18" charset="0"/>
                <a:cs typeface="Times New Roman" pitchFamily="18" charset="0"/>
              </a:rPr>
              <a:t>Cha mẹ mãi nhớ về ngày cưới</a:t>
            </a:r>
            <a:br>
              <a:rPr lang="vi-VN" sz="3200" b="1">
                <a:latin typeface="Times New Roman" pitchFamily="18" charset="0"/>
                <a:cs typeface="Times New Roman" pitchFamily="18" charset="0"/>
              </a:rPr>
            </a:br>
            <a:r>
              <a:rPr lang="vi-VN" sz="3200" b="1" i="0">
                <a:effectLst/>
                <a:latin typeface="Times New Roman" pitchFamily="18" charset="0"/>
                <a:cs typeface="Times New Roman" pitchFamily="18" charset="0"/>
              </a:rPr>
              <a:t>Ngày đầu tiên đẹp nhất trên đời.</a:t>
            </a:r>
            <a:endParaRPr lang="vi-VN" sz="3200">
              <a:latin typeface="Times New Roman" pitchFamily="18" charset="0"/>
              <a:cs typeface="Times New Roman" pitchFamily="18" charset="0"/>
            </a:endParaRPr>
          </a:p>
        </p:txBody>
      </p:sp>
      <p:sp>
        <p:nvSpPr>
          <p:cNvPr id="6" name="Hộp Văn bản 5">
            <a:extLst>
              <a:ext uri="{FF2B5EF4-FFF2-40B4-BE49-F238E27FC236}">
                <a16:creationId xmlns:a16="http://schemas.microsoft.com/office/drawing/2014/main" id="{98716285-91F6-9443-82D3-79268456E979}"/>
              </a:ext>
            </a:extLst>
          </p:cNvPr>
          <p:cNvSpPr txBox="1"/>
          <p:nvPr/>
        </p:nvSpPr>
        <p:spPr>
          <a:xfrm>
            <a:off x="0" y="2523148"/>
            <a:ext cx="7014063" cy="1077218"/>
          </a:xfrm>
          <a:prstGeom prst="rect">
            <a:avLst/>
          </a:prstGeom>
          <a:noFill/>
          <a:ln>
            <a:solidFill>
              <a:schemeClr val="tx1"/>
            </a:solidFill>
          </a:ln>
        </p:spPr>
        <p:txBody>
          <a:bodyPr wrap="square" rtlCol="0">
            <a:spAutoFit/>
          </a:bodyPr>
          <a:lstStyle/>
          <a:p>
            <a:pPr algn="l"/>
            <a:r>
              <a:rPr lang="vi-VN" sz="3200" b="1" dirty="0">
                <a:latin typeface="Times New Roman" pitchFamily="18" charset="0"/>
                <a:cs typeface="Times New Roman" pitchFamily="18" charset="0"/>
              </a:rPr>
              <a:t>-Niềm trân trọng thiêng liêng hướng tới gia đình</a:t>
            </a:r>
          </a:p>
        </p:txBody>
      </p:sp>
      <p:sp>
        <p:nvSpPr>
          <p:cNvPr id="7" name="Hộp Văn bản 6">
            <a:extLst>
              <a:ext uri="{FF2B5EF4-FFF2-40B4-BE49-F238E27FC236}">
                <a16:creationId xmlns:a16="http://schemas.microsoft.com/office/drawing/2014/main" id="{069600A1-BC39-4945-891B-79E594D635EA}"/>
              </a:ext>
            </a:extLst>
          </p:cNvPr>
          <p:cNvSpPr txBox="1"/>
          <p:nvPr/>
        </p:nvSpPr>
        <p:spPr>
          <a:xfrm>
            <a:off x="90732" y="4709977"/>
            <a:ext cx="6934688" cy="1569660"/>
          </a:xfrm>
          <a:prstGeom prst="rect">
            <a:avLst/>
          </a:prstGeom>
          <a:noFill/>
          <a:ln>
            <a:solidFill>
              <a:schemeClr val="accent1"/>
            </a:solidFill>
          </a:ln>
        </p:spPr>
        <p:txBody>
          <a:bodyPr wrap="square" rtlCol="0">
            <a:spAutoFit/>
          </a:bodyPr>
          <a:lstStyle/>
          <a:p>
            <a:pPr algn="l"/>
            <a:r>
              <a:rPr lang="vi-VN" sz="3200" b="1">
                <a:solidFill>
                  <a:schemeClr val="tx2"/>
                </a:solidFill>
                <a:latin typeface="Times New Roman" pitchFamily="18" charset="0"/>
                <a:cs typeface="Times New Roman" pitchFamily="18" charset="0"/>
              </a:rPr>
              <a:t>Cha muốn truyền cho con những tình cảm cuội nguồn nhắn nhủ con hãy biết trân trọng tình cảm gia đình.</a:t>
            </a:r>
          </a:p>
        </p:txBody>
      </p:sp>
      <p:pic>
        <p:nvPicPr>
          <p:cNvPr id="9" name="Hình ảnh 9">
            <a:extLst>
              <a:ext uri="{FF2B5EF4-FFF2-40B4-BE49-F238E27FC236}">
                <a16:creationId xmlns:a16="http://schemas.microsoft.com/office/drawing/2014/main" id="{B9C17206-565C-CF48-B36D-4EE27F24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0"/>
            <a:ext cx="3858846" cy="2399208"/>
          </a:xfrm>
          <a:prstGeom prst="rect">
            <a:avLst/>
          </a:prstGeom>
        </p:spPr>
      </p:pic>
    </p:spTree>
    <p:extLst>
      <p:ext uri="{BB962C8B-B14F-4D97-AF65-F5344CB8AC3E}">
        <p14:creationId xmlns:p14="http://schemas.microsoft.com/office/powerpoint/2010/main" val="400666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D0A9EB96-5F27-C445-B7D7-E95DA7DF8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4" y="280865"/>
            <a:ext cx="4774712" cy="2942981"/>
          </a:xfrm>
          <a:prstGeom prst="rect">
            <a:avLst/>
          </a:prstGeom>
        </p:spPr>
      </p:pic>
      <p:pic>
        <p:nvPicPr>
          <p:cNvPr id="5" name="Hình ảnh 5">
            <a:extLst>
              <a:ext uri="{FF2B5EF4-FFF2-40B4-BE49-F238E27FC236}">
                <a16:creationId xmlns:a16="http://schemas.microsoft.com/office/drawing/2014/main" id="{0D257169-2ADC-C043-9E6F-ED01E3424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5" y="3736731"/>
            <a:ext cx="4774711" cy="2840404"/>
          </a:xfrm>
          <a:prstGeom prst="rect">
            <a:avLst/>
          </a:prstGeom>
        </p:spPr>
      </p:pic>
      <p:pic>
        <p:nvPicPr>
          <p:cNvPr id="6" name="Hình ảnh 6">
            <a:extLst>
              <a:ext uri="{FF2B5EF4-FFF2-40B4-BE49-F238E27FC236}">
                <a16:creationId xmlns:a16="http://schemas.microsoft.com/office/drawing/2014/main" id="{A3A5E0E7-F57B-6742-BDEE-F0FEE47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420" y="280865"/>
            <a:ext cx="4774712" cy="3028462"/>
          </a:xfrm>
          <a:prstGeom prst="rect">
            <a:avLst/>
          </a:prstGeom>
        </p:spPr>
      </p:pic>
      <p:pic>
        <p:nvPicPr>
          <p:cNvPr id="7" name="Hình ảnh 7">
            <a:extLst>
              <a:ext uri="{FF2B5EF4-FFF2-40B4-BE49-F238E27FC236}">
                <a16:creationId xmlns:a16="http://schemas.microsoft.com/office/drawing/2014/main" id="{3F365286-FD42-E044-A788-435E30914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420" y="3736731"/>
            <a:ext cx="4774714" cy="2840404"/>
          </a:xfrm>
          <a:prstGeom prst="rect">
            <a:avLst/>
          </a:prstGeom>
        </p:spPr>
      </p:pic>
      <p:sp>
        <p:nvSpPr>
          <p:cNvPr id="8" name="Hộp Văn bản 7">
            <a:extLst>
              <a:ext uri="{FF2B5EF4-FFF2-40B4-BE49-F238E27FC236}">
                <a16:creationId xmlns:a16="http://schemas.microsoft.com/office/drawing/2014/main" id="{7F8A6C99-FA1C-B94E-A5EF-0D9E9DC331BA}"/>
              </a:ext>
            </a:extLst>
          </p:cNvPr>
          <p:cNvSpPr txBox="1"/>
          <p:nvPr/>
        </p:nvSpPr>
        <p:spPr>
          <a:xfrm>
            <a:off x="5181600" y="2136339"/>
            <a:ext cx="1828800" cy="2308324"/>
          </a:xfrm>
          <a:prstGeom prst="rect">
            <a:avLst/>
          </a:prstGeom>
          <a:noFill/>
        </p:spPr>
        <p:txBody>
          <a:bodyPr wrap="square" rtlCol="0">
            <a:spAutoFit/>
          </a:bodyPr>
          <a:lstStyle/>
          <a:p>
            <a:pPr algn="l"/>
            <a:r>
              <a:rPr lang="vi-VN" sz="4800" b="1" dirty="0">
                <a:solidFill>
                  <a:srgbClr val="FF0000"/>
                </a:solidFill>
                <a:latin typeface="Times New Roman" pitchFamily="18" charset="0"/>
                <a:cs typeface="Times New Roman" pitchFamily="18" charset="0"/>
              </a:rPr>
              <a:t>Rừng</a:t>
            </a:r>
          </a:p>
          <a:p>
            <a:pPr algn="l"/>
            <a:r>
              <a:rPr lang="vi-VN" sz="4800" b="1" dirty="0">
                <a:solidFill>
                  <a:srgbClr val="FF0000"/>
                </a:solidFill>
                <a:latin typeface="Times New Roman" pitchFamily="18" charset="0"/>
                <a:cs typeface="Times New Roman" pitchFamily="18" charset="0"/>
              </a:rPr>
              <a:t>Cho </a:t>
            </a:r>
          </a:p>
          <a:p>
            <a:pPr algn="l"/>
            <a:r>
              <a:rPr lang="vi-VN" sz="4800" b="1" dirty="0">
                <a:solidFill>
                  <a:srgbClr val="FF0000"/>
                </a:solidFill>
                <a:latin typeface="Times New Roman" pitchFamily="18" charset="0"/>
                <a:cs typeface="Times New Roman" pitchFamily="18" charset="0"/>
              </a:rPr>
              <a:t>hoa</a:t>
            </a:r>
          </a:p>
        </p:txBody>
      </p:sp>
    </p:spTree>
    <p:extLst>
      <p:ext uri="{BB962C8B-B14F-4D97-AF65-F5344CB8AC3E}">
        <p14:creationId xmlns:p14="http://schemas.microsoft.com/office/powerpoint/2010/main" val="348413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2" name="Rectangle 1"/>
          <p:cNvSpPr/>
          <p:nvPr/>
        </p:nvSpPr>
        <p:spPr>
          <a:xfrm>
            <a:off x="623248" y="4148249"/>
            <a:ext cx="11568752" cy="2292935"/>
          </a:xfrm>
          <a:prstGeom prst="rect">
            <a:avLst/>
          </a:prstGeom>
        </p:spPr>
        <p:txBody>
          <a:bodyPr wrap="square">
            <a:spAutoFit/>
          </a:bodyPr>
          <a:lstStyle/>
          <a:p>
            <a:pPr algn="just">
              <a:lnSpc>
                <a:spcPct val="150000"/>
              </a:lnSpc>
              <a:spcAft>
                <a:spcPts val="0"/>
              </a:spcAft>
            </a:pP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về</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núi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biểu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tượng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người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quê</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hương</a:t>
            </a:r>
            <a:r>
              <a:rPr lang="en-US" sz="2200" dirty="0">
                <a:solidFill>
                  <a:srgbClr val="000000"/>
                </a:solidFill>
                <a:latin typeface="Times New Roman" panose="02020603050405020304" pitchFamily="18" charset="0"/>
                <a:ea typeface="Times New Roman" panose="02020603050405020304" pitchFamily="18" charset="0"/>
              </a:rPr>
              <a:t>.</a:t>
            </a:r>
          </a:p>
          <a:p>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Phép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nhân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hóa</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rừng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con </a:t>
            </a:r>
            <a:r>
              <a:rPr lang="en-US" altLang="en-US" sz="2200" dirty="0" err="1">
                <a:solidFill>
                  <a:srgbClr val="0000FF"/>
                </a:solidFill>
                <a:latin typeface="Times New Roman" panose="02020603050405020304" pitchFamily="18" charset="0"/>
                <a:cs typeface="Times New Roman" panose="02020603050405020304" pitchFamily="18" charset="0"/>
              </a:rPr>
              <a:t>đường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điệp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từ</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và</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ẩn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dụ</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những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tấm</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lòng</a:t>
            </a:r>
            <a:r>
              <a:rPr lang="en-US" altLang="en-US" sz="2200" dirty="0">
                <a:solidFill>
                  <a:srgbClr val="0000FF"/>
                </a:solidFill>
                <a:latin typeface="Times New Roman" panose="02020603050405020304" pitchFamily="18" charset="0"/>
                <a:cs typeface="Times New Roman" panose="02020603050405020304" pitchFamily="18" charset="0"/>
              </a:rPr>
              <a:t>).</a:t>
            </a:r>
          </a:p>
          <a:p>
            <a:r>
              <a:rPr lang="en-US" altLang="en-US" sz="2200" dirty="0">
                <a:solidFill>
                  <a:schemeClr val="hlink"/>
                </a:solidFill>
                <a:latin typeface="Times New Roman" panose="02020603050405020304" pitchFamily="18" charset="0"/>
                <a:cs typeface="Times New Roman" panose="02020603050405020304" pitchFamily="18" charset="0"/>
              </a:rPr>
              <a:t>        -&gt; </a:t>
            </a:r>
            <a:r>
              <a:rPr lang="en-US" altLang="en-US" sz="2200" dirty="0">
                <a:latin typeface="Times New Roman" panose="02020603050405020304" pitchFamily="18" charset="0"/>
                <a:cs typeface="Times New Roman" panose="02020603050405020304" pitchFamily="18" charset="0"/>
              </a:rPr>
              <a:t>Con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lớn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nghĩa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rừng</a:t>
            </a:r>
            <a:r>
              <a:rPr lang="en-US" altLang="en-US" sz="2200" dirty="0">
                <a:solidFill>
                  <a:schemeClr val="hlink"/>
                </a:solidFill>
                <a:latin typeface="Times New Roman" panose="02020603050405020304" pitchFamily="18" charset="0"/>
                <a:cs typeface="Times New Roman" panose="02020603050405020304" pitchFamily="18" charset="0"/>
              </a:rPr>
              <a:t>.</a:t>
            </a:r>
          </a:p>
          <a:p>
            <a:pPr marL="342900" indent="-342900" algn="just">
              <a:lnSpc>
                <a:spcPct val="150000"/>
              </a:lnSpc>
              <a:spcAft>
                <a:spcPts val="0"/>
              </a:spcAft>
              <a:buFontTx/>
              <a:buChar char="-"/>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6" name="Mũi tên: Phải 5">
            <a:extLst>
              <a:ext uri="{FF2B5EF4-FFF2-40B4-BE49-F238E27FC236}">
                <a16:creationId xmlns:a16="http://schemas.microsoft.com/office/drawing/2014/main" id="{3C7B8E2C-E17E-534E-B326-84F131BCBCBD}"/>
              </a:ext>
            </a:extLst>
          </p:cNvPr>
          <p:cNvSpPr/>
          <p:nvPr/>
        </p:nvSpPr>
        <p:spPr>
          <a:xfrm rot="5400000">
            <a:off x="5481253" y="3950625"/>
            <a:ext cx="886875" cy="834575"/>
          </a:xfrm>
          <a:prstGeom prst="rightArrow">
            <a:avLst>
              <a:gd name="adj1" fmla="val 4283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08A0FBA6-FBA6-2D45-8A23-C07C8773BA09}"/>
              </a:ext>
            </a:extLst>
          </p:cNvPr>
          <p:cNvSpPr/>
          <p:nvPr/>
        </p:nvSpPr>
        <p:spPr>
          <a:xfrm>
            <a:off x="670605" y="4834396"/>
            <a:ext cx="10490741" cy="11234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itchFamily="18" charset="0"/>
                <a:cs typeface="Times New Roman" pitchFamily="18" charset="0"/>
              </a:rPr>
              <a:t>Tấm lòng bao dung,ân nghĩa ân tình của quê hương.</a:t>
            </a:r>
          </a:p>
        </p:txBody>
      </p:sp>
      <p:sp>
        <p:nvSpPr>
          <p:cNvPr id="8" name="Hộp Văn bản 7">
            <a:extLst>
              <a:ext uri="{FF2B5EF4-FFF2-40B4-BE49-F238E27FC236}">
                <a16:creationId xmlns:a16="http://schemas.microsoft.com/office/drawing/2014/main" id="{DBC83F2C-EA44-0140-AF47-748CB5C7D60E}"/>
              </a:ext>
            </a:extLst>
          </p:cNvPr>
          <p:cNvSpPr txBox="1"/>
          <p:nvPr/>
        </p:nvSpPr>
        <p:spPr>
          <a:xfrm>
            <a:off x="185615" y="6081041"/>
            <a:ext cx="11820769" cy="584775"/>
          </a:xfrm>
          <a:prstGeom prst="rect">
            <a:avLst/>
          </a:prstGeom>
          <a:solidFill>
            <a:schemeClr val="accent5">
              <a:lumMod val="20000"/>
              <a:lumOff val="80000"/>
            </a:schemeClr>
          </a:solidFill>
        </p:spPr>
        <p:txBody>
          <a:bodyPr wrap="square" rtlCol="0">
            <a:spAutoFit/>
          </a:bodyPr>
          <a:lstStyle/>
          <a:p>
            <a:pPr algn="l"/>
            <a:r>
              <a:rPr lang="vi-VN" sz="3200" b="1" dirty="0">
                <a:latin typeface="Times New Roman" pitchFamily="18" charset="0"/>
                <a:cs typeface="Times New Roman" pitchFamily="18" charset="0"/>
              </a:rPr>
              <a:t>Quê hương nuôi dưỡng con về tâm hồn và lẽ sống.</a:t>
            </a:r>
          </a:p>
        </p:txBody>
      </p:sp>
    </p:spTree>
    <p:extLst>
      <p:ext uri="{BB962C8B-B14F-4D97-AF65-F5344CB8AC3E}">
        <p14:creationId xmlns:p14="http://schemas.microsoft.com/office/powerpoint/2010/main" val="51188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1714500" y="1489075"/>
            <a:ext cx="2362200" cy="17526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4838700" y="838200"/>
            <a:ext cx="4648200" cy="11430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cha mẹ dành cho con : nâng đón, chở che, chăm chút…</a:t>
            </a:r>
          </a:p>
        </p:txBody>
      </p:sp>
      <p:sp>
        <p:nvSpPr>
          <p:cNvPr id="6" name="Rounded Rectangle 5"/>
          <p:cNvSpPr>
            <a:spLocks noChangeArrowheads="1"/>
          </p:cNvSpPr>
          <p:nvPr/>
        </p:nvSpPr>
        <p:spPr bwMode="auto">
          <a:xfrm>
            <a:off x="4811713" y="2362200"/>
            <a:ext cx="4648200" cy="20574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động,trong thiên nhiên thơ mộng, nghĩa tình của quê hương.</a:t>
            </a:r>
          </a:p>
        </p:txBody>
      </p:sp>
      <p:sp>
        <p:nvSpPr>
          <p:cNvPr id="7" name="Rounded Rectangle 6"/>
          <p:cNvSpPr>
            <a:spLocks noChangeArrowheads="1"/>
          </p:cNvSpPr>
          <p:nvPr/>
        </p:nvSpPr>
        <p:spPr bwMode="auto">
          <a:xfrm>
            <a:off x="2895600" y="4572000"/>
            <a:ext cx="6819900" cy="12192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cội nguồn vừa thiêng liêng cao quí,vừa đáng tự hào, nuôi lớn tâm hồn của mỗi con người.</a:t>
            </a:r>
          </a:p>
        </p:txBody>
      </p:sp>
      <p:cxnSp>
        <p:nvCxnSpPr>
          <p:cNvPr id="9" name="Straight Arrow Connector 8"/>
          <p:cNvCxnSpPr>
            <a:stCxn id="9218" idx="3"/>
          </p:cNvCxnSpPr>
          <p:nvPr/>
        </p:nvCxnSpPr>
        <p:spPr bwMode="auto">
          <a:xfrm flipV="1">
            <a:off x="4076700" y="14890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9218" idx="3"/>
          </p:cNvCxnSpPr>
          <p:nvPr/>
        </p:nvCxnSpPr>
        <p:spPr bwMode="auto">
          <a:xfrm>
            <a:off x="4076700" y="23653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9525000" y="1330325"/>
            <a:ext cx="381000" cy="2438400"/>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
        <p:nvSpPr>
          <p:cNvPr id="14" name="Curved Left Arrow 13"/>
          <p:cNvSpPr>
            <a:spLocks noChangeArrowheads="1"/>
          </p:cNvSpPr>
          <p:nvPr/>
        </p:nvSpPr>
        <p:spPr bwMode="auto">
          <a:xfrm>
            <a:off x="9982200" y="2514600"/>
            <a:ext cx="495300" cy="2895600"/>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81" y="403760"/>
            <a:ext cx="10466119" cy="645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9652"/>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3" y="958213"/>
            <a:ext cx="5353880" cy="5324535"/>
          </a:xfrm>
          <a:prstGeom prst="rect">
            <a:avLst/>
          </a:prstGeom>
        </p:spPr>
        <p:txBody>
          <a:bodyPr wrap="square">
            <a:spAutoFit/>
          </a:bodyPr>
          <a:lstStyle/>
          <a:p>
            <a:r>
              <a:rPr lang="en-US" altLang="en-US" sz="2000" b="1" dirty="0">
                <a:solidFill>
                  <a:srgbClr val="0000FF"/>
                </a:solidFill>
                <a:latin typeface="Times New Roman" panose="02020603050405020304" pitchFamily="18" charset="0"/>
                <a:cs typeface="Times New Roman" panose="02020603050405020304" pitchFamily="18" charset="0"/>
              </a:rPr>
              <a:t>“</a:t>
            </a:r>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lắm</a:t>
            </a:r>
            <a:r>
              <a:rPr lang="en-US" altLang="en-US" sz="2000" b="1" dirty="0">
                <a:solidFill>
                  <a:srgbClr val="0000FF"/>
                </a:solidFill>
                <a:latin typeface="Times New Roman" panose="02020603050405020304" pitchFamily="18" charset="0"/>
                <a:cs typeface="Times New Roman" panose="02020603050405020304" pitchFamily="18" charset="0"/>
              </a:rPr>
              <a:t> con </a:t>
            </a:r>
            <a:r>
              <a:rPr lang="en-US" altLang="en-US" sz="2000" b="1" dirty="0" err="1">
                <a:solidFill>
                  <a:srgbClr val="0000FF"/>
                </a:solidFill>
                <a:latin typeface="Times New Roman" panose="02020603050405020304" pitchFamily="18" charset="0"/>
                <a:cs typeface="Times New Roman" panose="02020603050405020304" pitchFamily="18" charset="0"/>
              </a:rPr>
              <a:t>ơi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Cao </a:t>
            </a:r>
            <a:r>
              <a:rPr lang="en-US" altLang="en-US" sz="2000" b="1" dirty="0" err="1">
                <a:solidFill>
                  <a:srgbClr val="0000FF"/>
                </a:solidFill>
                <a:latin typeface="Times New Roman" panose="02020603050405020304" pitchFamily="18" charset="0"/>
                <a:cs typeface="Times New Roman" panose="02020603050405020304" pitchFamily="18" charset="0"/>
              </a:rPr>
              <a:t>đo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nỗi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buồn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Xa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nuôi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Dẫu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cha </a:t>
            </a:r>
            <a:r>
              <a:rPr lang="en-US" altLang="en-US" sz="2000" b="1" dirty="0" err="1">
                <a:solidFill>
                  <a:srgbClr val="0000FF"/>
                </a:solidFill>
                <a:latin typeface="Times New Roman" panose="02020603050405020304" pitchFamily="18" charset="0"/>
                <a:cs typeface="Times New Roman" panose="02020603050405020304" pitchFamily="18" charset="0"/>
              </a:rPr>
              <a:t>vẫn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muốn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nghèo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đói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suối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lo </a:t>
            </a:r>
            <a:r>
              <a:rPr lang="en-US" altLang="en-US" sz="2000" b="1" dirty="0" err="1">
                <a:solidFill>
                  <a:srgbClr val="0000FF"/>
                </a:solidFill>
                <a:latin typeface="Times New Roman" panose="02020603050405020304" pitchFamily="18" charset="0"/>
                <a:cs typeface="Times New Roman" panose="02020603050405020304" pitchFamily="18" charset="0"/>
              </a:rPr>
              <a:t>cực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nhọc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Chẳng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mấy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ai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đâu</a:t>
            </a:r>
            <a:r>
              <a:rPr lang="en-US" altLang="en-US" sz="2000" b="1" dirty="0">
                <a:solidFill>
                  <a:srgbClr val="0000FF"/>
                </a:solidFill>
                <a:latin typeface="Times New Roman" panose="02020603050405020304" pitchFamily="18" charset="0"/>
                <a:cs typeface="Times New Roman" panose="02020603050405020304" pitchFamily="18" charset="0"/>
              </a:rPr>
              <a:t> con</a:t>
            </a: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tự</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đục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Còn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tục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Con </a:t>
            </a:r>
            <a:r>
              <a:rPr lang="en-US" altLang="en-US" sz="2000" b="1" dirty="0" err="1">
                <a:solidFill>
                  <a:srgbClr val="0000FF"/>
                </a:solidFill>
                <a:latin typeface="Times New Roman" panose="02020603050405020304" pitchFamily="18" charset="0"/>
                <a:cs typeface="Times New Roman" panose="02020603050405020304" pitchFamily="18" charset="0"/>
              </a:rPr>
              <a:t>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đường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giờ</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được</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Nghe</a:t>
            </a:r>
            <a:r>
              <a:rPr lang="en-US" altLang="en-US" sz="2000" b="1" dirty="0">
                <a:solidFill>
                  <a:srgbClr val="0000FF"/>
                </a:solidFill>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a16="http://schemas.microsoft.com/office/drawing/2014/main" id="{3CB5C1E7-EFF0-41DA-8525-BB53FB923B90}"/>
              </a:ext>
            </a:extLst>
          </p:cNvPr>
          <p:cNvSpPr txBox="1"/>
          <p:nvPr/>
        </p:nvSpPr>
        <p:spPr>
          <a:xfrm>
            <a:off x="516835" y="251791"/>
            <a:ext cx="4757530" cy="369332"/>
          </a:xfrm>
          <a:prstGeom prst="rect">
            <a:avLst/>
          </a:prstGeom>
          <a:noFill/>
        </p:spPr>
        <p:txBody>
          <a:bodyPr wrap="square" rtlCol="0">
            <a:spAutoFit/>
          </a:bodyPr>
          <a:lstStyle/>
          <a:p>
            <a:r>
              <a:rPr lang="en-US" dirty="0">
                <a:latin typeface="Times New Roman" pitchFamily="18" charset="0"/>
                <a:cs typeface="Times New Roman" pitchFamily="18" charset="0"/>
              </a:rPr>
              <a:t>PHẦN 2 BÀI THƠ NÓI VỚI CON:</a:t>
            </a:r>
          </a:p>
        </p:txBody>
      </p:sp>
      <p:pic>
        <p:nvPicPr>
          <p:cNvPr id="12" name="Picture 197" descr="Nha tren nui cao">
            <a:extLst>
              <a:ext uri="{FF2B5EF4-FFF2-40B4-BE49-F238E27FC236}">
                <a16:creationId xmlns:a16="http://schemas.microsoft.com/office/drawing/2014/main" id="{4FE3DB90-3D39-4097-83A0-31A0906F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95" y="0"/>
            <a:ext cx="3114261" cy="29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63ED5ED1-0479-4EF1-9B9E-740900948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95" y="3008243"/>
            <a:ext cx="2809462" cy="3611595"/>
          </a:xfrm>
          <a:prstGeom prst="rect">
            <a:avLst/>
          </a:prstGeom>
          <a:noFill/>
          <a:ln w="9525">
            <a:solidFill>
              <a:srgbClr val="4C4B4B"/>
            </a:solidFill>
            <a:miter lim="800000"/>
            <a:headEnd/>
            <a:tailEnd/>
          </a:ln>
          <a:extLst>
            <a:ext uri="{909E8E84-426E-40DD-AFC4-6F175D3DCCD1}">
              <a14:hiddenFill xmlns:a14="http://schemas.microsoft.com/office/drawing/2010/main">
                <a:solidFill>
                  <a:srgbClr val="FFFFFF"/>
                </a:solidFill>
              </a14:hiddenFill>
            </a:ext>
          </a:extLst>
        </p:spPr>
      </p:pic>
      <p:pic>
        <p:nvPicPr>
          <p:cNvPr id="15" name="Content Placeholder 3">
            <a:extLst>
              <a:ext uri="{FF2B5EF4-FFF2-40B4-BE49-F238E27FC236}">
                <a16:creationId xmlns:a16="http://schemas.microsoft.com/office/drawing/2014/main" id="{1454C0F2-F6B5-407A-A0B8-44673CC095AB}"/>
              </a:ext>
            </a:extLst>
          </p:cNvPr>
          <p:cNvPicPr>
            <a:picLocks noChangeAspect="1"/>
          </p:cNvPicPr>
          <p:nvPr/>
        </p:nvPicPr>
        <p:blipFill>
          <a:blip r:embed="rId4"/>
          <a:stretch>
            <a:fillRect/>
          </a:stretch>
        </p:blipFill>
        <p:spPr>
          <a:xfrm>
            <a:off x="8269357" y="62898"/>
            <a:ext cx="3631096" cy="2945345"/>
          </a:xfrm>
          <a:prstGeom prst="rect">
            <a:avLst/>
          </a:prstGeom>
        </p:spPr>
      </p:pic>
      <p:pic>
        <p:nvPicPr>
          <p:cNvPr id="16" name="Picture 4" descr="ANd9GcQHzLkZZvxMWevYfRfhqNFmS32NrRRnnIrxL6adlyCHXvtkoA8vqw">
            <a:extLst>
              <a:ext uri="{FF2B5EF4-FFF2-40B4-BE49-F238E27FC236}">
                <a16:creationId xmlns:a16="http://schemas.microsoft.com/office/drawing/2014/main" id="{97CB3689-C956-42CD-9CD6-DC03EE23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796" y="3193774"/>
            <a:ext cx="3860657" cy="34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497144"/>
            <a:ext cx="8348876" cy="6109365"/>
          </a:xfrm>
          <a:prstGeom prst="rect">
            <a:avLst/>
          </a:prstGeom>
          <a:noFill/>
        </p:spPr>
        <p:txBody>
          <a:bodyPr wrap="square" rtlCol="0">
            <a:spAutoFit/>
          </a:bodyPr>
          <a:lstStyle/>
          <a:p>
            <a:pPr algn="just"/>
            <a:r>
              <a:rPr lang="en-US" sz="2300" b="0" i="0" dirty="0">
                <a:solidFill>
                  <a:srgbClr val="FF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vi-VN" sz="2300" b="1" i="1" dirty="0">
                <a:solidFill>
                  <a:srgbClr val="000000"/>
                </a:solidFill>
                <a:effectLst/>
                <a:latin typeface="Times New Roman" panose="02020603050405020304" pitchFamily="18" charset="0"/>
                <a:cs typeface="Times New Roman" panose="02020603050405020304" pitchFamily="18" charset="0"/>
              </a:rPr>
              <a:t>Người đồng mình có chí khí mạnh mẽ</a:t>
            </a:r>
            <a:r>
              <a:rPr lang="en-US" sz="2300" b="0" i="0" dirty="0">
                <a:solidFill>
                  <a:srgbClr val="000000"/>
                </a:solidFill>
                <a:effectLst/>
                <a:latin typeface="Times New Roman" panose="02020603050405020304" pitchFamily="18" charset="0"/>
                <a:cs typeface="Times New Roman" panose="02020603050405020304" pitchFamily="18" charset="0"/>
              </a:rPr>
              <a:t>: Cao </a:t>
            </a:r>
            <a:r>
              <a:rPr lang="en-US" sz="2300" b="0" i="0" dirty="0" err="1">
                <a:solidFill>
                  <a:srgbClr val="000000"/>
                </a:solidFill>
                <a:effectLst/>
                <a:latin typeface="Times New Roman" panose="02020603050405020304" pitchFamily="18" charset="0"/>
                <a:cs typeface="Times New Roman" panose="02020603050405020304" pitchFamily="18" charset="0"/>
              </a:rPr>
              <a:t>đo</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nối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buồn</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xa</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nuôi</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chí</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lớn</a:t>
            </a:r>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300" b="0" i="0" dirty="0">
                <a:solidFill>
                  <a:srgbClr val="000000"/>
                </a:solidFill>
                <a:effectLst/>
                <a:latin typeface="Times New Roman" panose="02020603050405020304" pitchFamily="18" charset="0"/>
                <a:cs typeface="Times New Roman" panose="02020603050405020304" pitchFamily="18" charset="0"/>
              </a:rPr>
              <a:t>. </a:t>
            </a:r>
            <a:endParaRPr lang="vi-VN" sz="2300" b="0" i="0" dirty="0">
              <a:solidFill>
                <a:srgbClr val="000000"/>
              </a:solidFill>
              <a:effectLst/>
              <a:latin typeface="Times New Roman" panose="02020603050405020304" pitchFamily="18" charset="0"/>
              <a:cs typeface="Times New Roman" panose="02020603050405020304" pitchFamily="18" charset="0"/>
            </a:endParaRP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thủy chung tình nghĩa</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a:solidFill>
                  <a:srgbClr val="000000"/>
                </a:solidFill>
                <a:effectLst/>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trên</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đá</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trong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thung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Lặp</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lại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để</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Mặc dù cuộc sống quê hương khó khăn vất vả nhưng họ “không chê”, học vẫn thủy chung với quê hương, gắn bó với uqee hương để tạo dựng cuộc sống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Lối sống phóng khoáng đầy nghị lực</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So sánh “như sống như suối” : sức sống mãnh liệt, đầy ắp nghĩa tình</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Dù “lên thác xuỗng ghềnh” nhưng người đồng mình vẫn không lo cực nhọc, vẫn đầy sự yêu mến tự hào về quê hương</a:t>
            </a: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34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616412"/>
            <a:ext cx="8348876" cy="6109365"/>
          </a:xfrm>
          <a:prstGeom prst="rect">
            <a:avLst/>
          </a:prstGeom>
          <a:noFill/>
        </p:spPr>
        <p:txBody>
          <a:bodyPr wrap="square" rtlCol="0">
            <a:spAutoFit/>
          </a:bodyPr>
          <a:lstStyle/>
          <a:p>
            <a:pPr algn="just"/>
            <a:r>
              <a:rPr lang="en-US" sz="2300" b="0" i="0" dirty="0">
                <a:solidFill>
                  <a:srgbClr val="00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ơng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giàu lòng tự trọng</a:t>
            </a:r>
          </a:p>
          <a:p>
            <a:pPr algn="just"/>
            <a:r>
              <a:rPr lang="en-US" sz="2300" dirty="0">
                <a:solidFill>
                  <a:srgbClr val="000000"/>
                </a:solidFill>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khát vọng xây dựng quê hương giàu đẹp</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73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arn(inVertic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arn(inVertical)">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AutoShape 9"/>
          <p:cNvSpPr>
            <a:spLocks noChangeArrowheads="1"/>
          </p:cNvSpPr>
          <p:nvPr/>
        </p:nvSpPr>
        <p:spPr bwMode="auto">
          <a:xfrm>
            <a:off x="1543050" y="3317876"/>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khoáng</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a:t>
            </a:r>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30730" name="AutoShape 10"/>
          <p:cNvSpPr>
            <a:spLocks noChangeArrowheads="1"/>
          </p:cNvSpPr>
          <p:nvPr/>
        </p:nvSpPr>
        <p:spPr bwMode="auto">
          <a:xfrm>
            <a:off x="3687764" y="3327400"/>
            <a:ext cx="2332037"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bỉ</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mãnh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liệt</a:t>
            </a:r>
            <a:r>
              <a:rPr lang="en-US" altLang="en-US" sz="2400" dirty="0">
                <a:latin typeface="Times New Roman" panose="02020603050405020304" pitchFamily="18" charset="0"/>
                <a:cs typeface="Times New Roman" panose="02020603050405020304" pitchFamily="18" charset="0"/>
              </a:rPr>
              <a:t>;</a:t>
            </a:r>
          </a:p>
          <a:p>
            <a:pPr algn="ctr" eaLnBrk="1" hangingPunct="1"/>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thủy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hương</a:t>
            </a:r>
            <a:endParaRPr lang="en-US" altLang="en-US" sz="2400" dirty="0">
              <a:latin typeface="Times New Roman" panose="02020603050405020304" pitchFamily="18" charset="0"/>
              <a:cs typeface="Times New Roman" panose="02020603050405020304" pitchFamily="18" charset="0"/>
            </a:endParaRPr>
          </a:p>
        </p:txBody>
      </p:sp>
      <p:sp>
        <p:nvSpPr>
          <p:cNvPr id="30734" name="AutoShape 14"/>
          <p:cNvSpPr>
            <a:spLocks noChangeArrowheads="1"/>
          </p:cNvSpPr>
          <p:nvPr/>
        </p:nvSpPr>
        <p:spPr bwMode="auto">
          <a:xfrm>
            <a:off x="2514600" y="1309688"/>
            <a:ext cx="7239000" cy="557212"/>
          </a:xfrm>
          <a:prstGeom prst="roundRect">
            <a:avLst>
              <a:gd name="adj" fmla="val 16667"/>
            </a:avLst>
          </a:prstGeom>
          <a:gradFill rotWithShape="1">
            <a:gsLst>
              <a:gs pos="0">
                <a:srgbClr val="66FF33"/>
              </a:gs>
              <a:gs pos="50000">
                <a:schemeClr val="bg1"/>
              </a:gs>
              <a:gs pos="100000">
                <a:srgbClr val="66FF33"/>
              </a:gs>
            </a:gsLst>
            <a:lin ang="5400000" scaled="1"/>
          </a:gradFill>
          <a:ln w="9525">
            <a:solidFill>
              <a:srgbClr val="66FF33"/>
            </a:solidFill>
            <a:round/>
            <a:headEnd/>
            <a:tailEnd/>
          </a:ln>
          <a:effectLst/>
        </p:spPr>
        <p:txBody>
          <a:bodyPr wrap="none" anchor="ctr"/>
          <a:lstStyle/>
          <a:p>
            <a:pPr>
              <a:defRPr/>
            </a:pP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741" name="Line 21"/>
          <p:cNvSpPr>
            <a:spLocks noChangeShapeType="1"/>
          </p:cNvSpPr>
          <p:nvPr/>
        </p:nvSpPr>
        <p:spPr bwMode="auto">
          <a:xfrm flipH="1">
            <a:off x="2359025" y="1916113"/>
            <a:ext cx="3587750" cy="14287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5946776" y="1912939"/>
            <a:ext cx="3806825" cy="138588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5899150" y="1912939"/>
            <a:ext cx="1568450" cy="140493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p:cNvSpPr>
            <a:spLocks noChangeShapeType="1"/>
          </p:cNvSpPr>
          <p:nvPr/>
        </p:nvSpPr>
        <p:spPr bwMode="auto">
          <a:xfrm flipH="1">
            <a:off x="4752975" y="1916113"/>
            <a:ext cx="1193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10"/>
          <p:cNvSpPr>
            <a:spLocks noChangeArrowheads="1"/>
          </p:cNvSpPr>
          <p:nvPr/>
        </p:nvSpPr>
        <p:spPr bwMode="auto">
          <a:xfrm>
            <a:off x="6172200" y="3317875"/>
            <a:ext cx="2514600"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Mộc mạc, </a:t>
            </a:r>
          </a:p>
          <a:p>
            <a:pPr algn="ctr" eaLnBrk="1" hangingPunct="1"/>
            <a:r>
              <a:rPr lang="en-US" altLang="en-US" sz="2400">
                <a:latin typeface="Times New Roman" panose="02020603050405020304" pitchFamily="18" charset="0"/>
                <a:cs typeface="Times New Roman" panose="02020603050405020304" pitchFamily="18" charset="0"/>
              </a:rPr>
              <a:t>chất phác</a:t>
            </a:r>
          </a:p>
          <a:p>
            <a:pPr algn="ctr" eaLnBrk="1" hangingPunct="1"/>
            <a:r>
              <a:rPr lang="en-US" altLang="en-US" sz="2400">
                <a:latin typeface="Times New Roman" panose="02020603050405020304" pitchFamily="18" charset="0"/>
                <a:cs typeface="Times New Roman" panose="02020603050405020304" pitchFamily="18" charset="0"/>
              </a:rPr>
              <a:t> nhưng không hề </a:t>
            </a:r>
          </a:p>
          <a:p>
            <a:pPr algn="ctr" eaLnBrk="1" hangingPunct="1"/>
            <a:r>
              <a:rPr lang="en-US" altLang="en-US" sz="2400">
                <a:latin typeface="Times New Roman" panose="02020603050405020304" pitchFamily="18" charset="0"/>
                <a:cs typeface="Times New Roman" panose="02020603050405020304" pitchFamily="18" charset="0"/>
              </a:rPr>
              <a:t>nhỏ bé về tâm hồn </a:t>
            </a:r>
          </a:p>
        </p:txBody>
      </p:sp>
      <p:sp>
        <p:nvSpPr>
          <p:cNvPr id="27" name="AutoShape 9"/>
          <p:cNvSpPr>
            <a:spLocks noChangeArrowheads="1"/>
          </p:cNvSpPr>
          <p:nvPr/>
        </p:nvSpPr>
        <p:spPr bwMode="auto">
          <a:xfrm>
            <a:off x="8759825" y="3308351"/>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52013"/>
      </p:ext>
    </p:extLst>
  </p:cSld>
  <p:clrMapOvr>
    <a:masterClrMapping/>
  </p:clrMapOvr>
  <p:transition spd="slow" advTm="26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blinds(horizontal)">
                                      <p:cBhvr>
                                        <p:cTn id="7" dur="500"/>
                                        <p:tgtEl>
                                          <p:spTgt spid="30734"/>
                                        </p:tgtEl>
                                      </p:cBhvr>
                                    </p:animEffect>
                                  </p:childTnLst>
                                </p:cTn>
                              </p:par>
                              <p:par>
                                <p:cTn id="8" presetID="3" presetClass="entr" presetSubtype="10" fill="hold" nodeType="withEffect">
                                  <p:stCondLst>
                                    <p:cond delay="0"/>
                                  </p:stCondLst>
                                  <p:childTnLst>
                                    <p:set>
                                      <p:cBhvr>
                                        <p:cTn id="9" dur="1" fill="hold">
                                          <p:stCondLst>
                                            <p:cond delay="0"/>
                                          </p:stCondLst>
                                        </p:cTn>
                                        <p:tgtEl>
                                          <p:spTgt spid="30734"/>
                                        </p:tgtEl>
                                        <p:attrNameLst>
                                          <p:attrName>style.visibility</p:attrName>
                                        </p:attrNameLst>
                                      </p:cBhvr>
                                      <p:to>
                                        <p:strVal val="visible"/>
                                      </p:to>
                                    </p:set>
                                    <p:animEffect transition="in" filter="blinds(horizontal)">
                                      <p:cBhvr>
                                        <p:cTn id="10" dur="500"/>
                                        <p:tgtEl>
                                          <p:spTgt spid="30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41"/>
                                        </p:tgtEl>
                                        <p:attrNameLst>
                                          <p:attrName>style.visibility</p:attrName>
                                        </p:attrNameLst>
                                      </p:cBhvr>
                                      <p:to>
                                        <p:strVal val="visible"/>
                                      </p:to>
                                    </p:set>
                                    <p:animEffect transition="in" filter="blinds(horizontal)">
                                      <p:cBhvr>
                                        <p:cTn id="13" dur="500"/>
                                        <p:tgtEl>
                                          <p:spTgt spid="30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742"/>
                                        </p:tgtEl>
                                        <p:attrNameLst>
                                          <p:attrName>style.visibility</p:attrName>
                                        </p:attrNameLst>
                                      </p:cBhvr>
                                      <p:to>
                                        <p:strVal val="visible"/>
                                      </p:to>
                                    </p:set>
                                    <p:animEffect transition="in" filter="blinds(horizontal)">
                                      <p:cBhvr>
                                        <p:cTn id="16" dur="500"/>
                                        <p:tgtEl>
                                          <p:spTgt spid="30742"/>
                                        </p:tgtEl>
                                      </p:cBhvr>
                                    </p:animEffect>
                                  </p:childTnLst>
                                </p:cTn>
                              </p:par>
                              <p:par>
                                <p:cTn id="17" presetID="3" presetClass="entr" presetSubtype="10" fill="hold" nodeType="with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blinds(horizontal)">
                                      <p:cBhvr>
                                        <p:cTn id="19" dur="500"/>
                                        <p:tgtEl>
                                          <p:spTgt spid="30729"/>
                                        </p:tgtEl>
                                      </p:cBhvr>
                                    </p:animEffect>
                                  </p:childTnLst>
                                </p:cTn>
                              </p:par>
                              <p:par>
                                <p:cTn id="20" presetID="3" presetClass="entr" presetSubtype="10"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linds(horizontal)">
                                      <p:cBhvr>
                                        <p:cTn id="22" dur="500"/>
                                        <p:tgtEl>
                                          <p:spTgt spid="307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animBg="1"/>
      <p:bldP spid="30742"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9A581-EBB5-4E55-9810-89A8A7141382}"/>
              </a:ext>
            </a:extLst>
          </p:cNvPr>
          <p:cNvSpPr txBox="1"/>
          <p:nvPr/>
        </p:nvSpPr>
        <p:spPr>
          <a:xfrm>
            <a:off x="3843124" y="523648"/>
            <a:ext cx="8348876" cy="4816703"/>
          </a:xfrm>
          <a:prstGeom prst="rect">
            <a:avLst/>
          </a:prstGeom>
          <a:noFill/>
        </p:spPr>
        <p:txBody>
          <a:bodyPr wrap="square" rtlCol="0">
            <a:spAutoFit/>
          </a:bodyPr>
          <a:lstStyle/>
          <a:p>
            <a:pPr algn="just"/>
            <a:r>
              <a:rPr lang="en-US" sz="2300" i="0" dirty="0">
                <a:solidFill>
                  <a:srgbClr val="FF0000"/>
                </a:solidFill>
                <a:effectLst/>
                <a:latin typeface="Times New Roman" panose="02020603050405020304" pitchFamily="18" charset="0"/>
                <a:cs typeface="Times New Roman" panose="02020603050405020304" pitchFamily="18" charset="0"/>
              </a:rPr>
              <a:t>*</a:t>
            </a:r>
            <a:r>
              <a:rPr lang="en-US" sz="2300" i="0" dirty="0" err="1">
                <a:solidFill>
                  <a:srgbClr val="FF0000"/>
                </a:solidFill>
                <a:effectLst/>
                <a:latin typeface="Times New Roman" panose="02020603050405020304" pitchFamily="18" charset="0"/>
                <a:cs typeface="Times New Roman" panose="02020603050405020304" pitchFamily="18" charset="0"/>
              </a:rPr>
              <a:t>T</a:t>
            </a:r>
            <a:r>
              <a:rPr lang="en-US" sz="2300" b="1" i="0" dirty="0" err="1">
                <a:solidFill>
                  <a:srgbClr val="FF0000"/>
                </a:solidFill>
                <a:effectLst/>
                <a:latin typeface="Times New Roman" panose="02020603050405020304" pitchFamily="18" charset="0"/>
                <a:cs typeface="Times New Roman" panose="02020603050405020304" pitchFamily="18" charset="0"/>
              </a:rPr>
              <a: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p>
          <a:p>
            <a:pPr algn="just"/>
            <a:r>
              <a:rPr lang="en-US" sz="2300" b="1" i="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Điều cha mong muốn ở con</a:t>
            </a:r>
          </a:p>
          <a:p>
            <a:pPr algn="just"/>
            <a:r>
              <a:rPr lang="vi-VN" sz="2400" dirty="0">
                <a:solidFill>
                  <a:srgbClr val="000000"/>
                </a:solidFill>
                <a:latin typeface="Times New Roman" panose="02020603050405020304" pitchFamily="18" charset="0"/>
                <a:cs typeface="Times New Roman" panose="02020603050405020304" pitchFamily="18" charset="0"/>
              </a:rPr>
              <a:t>- Cha nhắc con “lên đường” là khi con trưởng thành, dù ở bất cứ đâu, đi bất cứ nới nào cũng không bao giờ được sống một cách tầm thường phải luôn giữ lấy cốt cách giản dị, ý chí của dân tộc để vững bước</a:t>
            </a:r>
          </a:p>
          <a:p>
            <a:pPr algn="just"/>
            <a:r>
              <a:rPr lang="vi-VN" sz="2400" dirty="0">
                <a:solidFill>
                  <a:srgbClr val="000000"/>
                </a:solidFill>
                <a:latin typeface="Times New Roman" panose="02020603050405020304" pitchFamily="18" charset="0"/>
                <a:cs typeface="Times New Roman" panose="02020603050405020304" pitchFamily="18" charset="0"/>
              </a:rPr>
              <a:t>⇒ Qua đó cha thể hiện tình yêu con</a:t>
            </a:r>
          </a:p>
          <a:p>
            <a:pPr algn="just"/>
            <a:r>
              <a:rPr lang="vi-VN" sz="2400" dirty="0">
                <a:solidFill>
                  <a:srgbClr val="000000"/>
                </a:solidFill>
                <a:latin typeface="Times New Roman" panose="02020603050405020304" pitchFamily="18" charset="0"/>
                <a:cs typeface="Times New Roman" panose="02020603050405020304" pitchFamily="18" charset="0"/>
              </a:rPr>
              <a:t>⇒ Đó còn là lời của cha anh đi trước nhắc nhở thế hệ trẻ hôm nay phải vững tin vào cuộc đời để xây dựng quê hương giàu đẹp</a:t>
            </a:r>
          </a:p>
          <a:p>
            <a:pPr algn="just"/>
            <a:r>
              <a:rPr lang="en-US" sz="2300" b="1" i="1" dirty="0">
                <a:solidFill>
                  <a:srgbClr val="000000"/>
                </a:solidFill>
                <a:effectLst/>
                <a:latin typeface="Times New Roman" panose="02020603050405020304" pitchFamily="18" charset="0"/>
                <a:cs typeface="Times New Roman" panose="02020603050405020304" pitchFamily="18" charset="0"/>
              </a:rPr>
              <a:t>=&gt; </a:t>
            </a:r>
            <a:r>
              <a:rPr lang="en-US" sz="2300" b="1" i="1" dirty="0" err="1">
                <a:solidFill>
                  <a:srgbClr val="000000"/>
                </a:solidFill>
                <a:effectLst/>
                <a:latin typeface="Times New Roman" panose="02020603050405020304" pitchFamily="18" charset="0"/>
                <a:cs typeface="Times New Roman" panose="02020603050405020304" pitchFamily="18" charset="0"/>
              </a:rPr>
              <a:t>Đó</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chính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là</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tự</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tôn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dân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tộc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yêu</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quê</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hương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đất</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nước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168317" y="2123567"/>
            <a:ext cx="3962189" cy="3271708"/>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pic>
        <p:nvPicPr>
          <p:cNvPr id="10" name="Picture 2" descr="Tổng ôn bài thơ Nói với con - Y Phương">
            <a:extLst>
              <a:ext uri="{FF2B5EF4-FFF2-40B4-BE49-F238E27FC236}">
                <a16:creationId xmlns:a16="http://schemas.microsoft.com/office/drawing/2014/main" id="{7DB115E8-0C7F-4E18-A5D0-1AAB2D0B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23" y="4665516"/>
            <a:ext cx="3505138" cy="214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CON</a:t>
            </a:r>
            <a:endParaRPr lang="en-US" altLang="en-US" sz="24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CON</a:t>
            </a:r>
            <a:endParaRPr lang="en-US" altLang="en-US" sz="24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Sống nghĩa tình, chung </a:t>
            </a:r>
          </a:p>
          <a:p>
            <a:pPr algn="ctr" eaLnBrk="1" hangingPunct="1"/>
            <a:r>
              <a:rPr lang="en-US" altLang="en-US" sz="2400" b="1">
                <a:latin typeface="Times New Roman" panose="02020603050405020304" pitchFamily="18" charset="0"/>
                <a:cs typeface="Times New Roman" panose="02020603050405020304" pitchFamily="18" charset="0"/>
              </a:rPr>
              <a:t>thuỷ với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2400" b="1">
                <a:latin typeface="Times New Roman" panose="02020603050405020304" pitchFamily="18" charset="0"/>
                <a:cs typeface="Times New Roman" panose="02020603050405020304" pitchFamily="18" charset="0"/>
              </a:rPr>
              <a:t>truyền thống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24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thương</a:t>
            </a:r>
          </a:p>
          <a:p>
            <a:pPr algn="ctr" eaLnBrk="1" hangingPunct="1"/>
            <a:r>
              <a:rPr lang="en-US" altLang="en-US" sz="2400" b="1">
                <a:latin typeface="Times New Roman" panose="02020603050405020304" pitchFamily="18" charset="0"/>
                <a:cs typeface="Times New Roman" panose="02020603050405020304" pitchFamily="18" charset="0"/>
              </a:rPr>
              <a:t>của </a:t>
            </a:r>
          </a:p>
          <a:p>
            <a:pPr algn="ctr" eaLnBrk="1" hangingPunct="1"/>
            <a:r>
              <a:rPr lang="en-US" altLang="en-US" sz="24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quê hương</a:t>
            </a:r>
          </a:p>
          <a:p>
            <a:pPr algn="ctr" eaLnBrk="1" hangingPunct="1"/>
            <a:r>
              <a:rPr lang="en-US" altLang="en-US" sz="24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Phẩm chất </a:t>
            </a:r>
          </a:p>
          <a:p>
            <a:pPr algn="ctr" eaLnBrk="1" hangingPunct="1"/>
            <a:r>
              <a:rPr lang="en-US" altLang="en-US" sz="2400" b="1">
                <a:latin typeface="Times New Roman" panose="02020603050405020304" pitchFamily="18" charset="0"/>
                <a:cs typeface="Times New Roman" panose="02020603050405020304" pitchFamily="18" charset="0"/>
              </a:rPr>
              <a:t>tốt đẹp của </a:t>
            </a:r>
          </a:p>
          <a:p>
            <a:pPr algn="ctr" eaLnBrk="1" hangingPunct="1"/>
            <a:r>
              <a:rPr lang="en-US" altLang="en-US" sz="2400" b="1">
                <a:latin typeface="Times New Roman" panose="02020603050405020304" pitchFamily="18" charset="0"/>
                <a:cs typeface="Times New Roman" panose="02020603050405020304" pitchFamily="18" charset="0"/>
              </a:rPr>
              <a:t>“Người </a:t>
            </a:r>
          </a:p>
          <a:p>
            <a:pPr algn="ctr" eaLnBrk="1" hangingPunct="1"/>
            <a:r>
              <a:rPr lang="en-US" altLang="en-US" sz="24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 Kể Con Nghe - Thùy Chi [Official]">
            <a:hlinkClick r:id="" action="ppaction://media"/>
            <a:extLst>
              <a:ext uri="{FF2B5EF4-FFF2-40B4-BE49-F238E27FC236}">
                <a16:creationId xmlns:a16="http://schemas.microsoft.com/office/drawing/2014/main" id="{329BAF81-4476-4F1F-9D45-125E386FA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663879"/>
            <a:ext cx="12192000" cy="6292546"/>
          </a:xfrm>
          <a:prstGeom prst="rect">
            <a:avLst/>
          </a:prstGeom>
        </p:spPr>
      </p:pic>
      <p:sp>
        <p:nvSpPr>
          <p:cNvPr id="5" name="TextBox 4">
            <a:extLst>
              <a:ext uri="{FF2B5EF4-FFF2-40B4-BE49-F238E27FC236}">
                <a16:creationId xmlns:a16="http://schemas.microsoft.com/office/drawing/2014/main" id="{A44D64DC-58F4-4090-8E18-672B4CB2284B}"/>
              </a:ext>
            </a:extLst>
          </p:cNvPr>
          <p:cNvSpPr txBox="1"/>
          <p:nvPr/>
        </p:nvSpPr>
        <p:spPr>
          <a:xfrm>
            <a:off x="851770" y="0"/>
            <a:ext cx="8868427" cy="369332"/>
          </a:xfrm>
          <a:prstGeom prst="rect">
            <a:avLst/>
          </a:prstGeom>
          <a:noFill/>
        </p:spPr>
        <p:txBody>
          <a:bodyPr wrap="square" rtlCol="0">
            <a:spAutoFit/>
          </a:bodyPr>
          <a:lstStyle/>
          <a:p>
            <a:r>
              <a:rPr lang="en-US" dirty="0"/>
              <a:t>BÀI HÁT BA KỂ CON NGHE – CA SĨ THUỲ CHI </a:t>
            </a:r>
          </a:p>
        </p:txBody>
      </p:sp>
    </p:spTree>
    <p:extLst>
      <p:ext uri="{BB962C8B-B14F-4D97-AF65-F5344CB8AC3E}">
        <p14:creationId xmlns:p14="http://schemas.microsoft.com/office/powerpoint/2010/main" val="345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id="{447C20A0-D831-49B4-A01B-A358DD9A36D7}"/>
              </a:ext>
            </a:extLst>
          </p:cNvPr>
          <p:cNvSpPr>
            <a:spLocks noChangeArrowheads="1"/>
          </p:cNvSpPr>
          <p:nvPr/>
        </p:nvSpPr>
        <p:spPr bwMode="auto">
          <a:xfrm>
            <a:off x="-39553" y="4585255"/>
            <a:ext cx="5737979" cy="1403152"/>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phần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hãy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khái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quát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dung, </a:t>
            </a:r>
            <a:r>
              <a:rPr lang="en-US" altLang="en-US" sz="2000" b="1" dirty="0" err="1">
                <a:solidFill>
                  <a:srgbClr val="FF0000"/>
                </a:solidFill>
                <a:latin typeface="times new roman" panose="02020603050405020304" pitchFamily="18" charset="0"/>
                <a:cs typeface="times new roman" panose="02020603050405020304" pitchFamily="18" charset="0"/>
              </a:rPr>
              <a:t>nghệ</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thơ</a:t>
            </a:r>
            <a:r>
              <a:rPr lang="en-US" altLang="en-US" sz="20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9E104A-5972-447F-AE01-298C4E6438D6}"/>
              </a:ext>
            </a:extLst>
          </p:cNvPr>
          <p:cNvSpPr txBox="1"/>
          <p:nvPr/>
        </p:nvSpPr>
        <p:spPr>
          <a:xfrm>
            <a:off x="3962400" y="564793"/>
            <a:ext cx="8057321" cy="5909310"/>
          </a:xfrm>
          <a:prstGeom prst="rect">
            <a:avLst/>
          </a:prstGeom>
          <a:noFill/>
        </p:spPr>
        <p:txBody>
          <a:bodyPr wrap="square" rtlCol="0">
            <a:spAutoFit/>
          </a:bodyPr>
          <a:lstStyle/>
          <a:p>
            <a:pPr>
              <a:spcBef>
                <a:spcPct val="50000"/>
              </a:spcBef>
            </a:pPr>
            <a:r>
              <a:rPr lang="en-US" altLang="en-US" sz="2800" b="1" dirty="0" err="1">
                <a:solidFill>
                  <a:srgbClr val="FF0000"/>
                </a:solidFill>
                <a:latin typeface="Times New Roman" panose="02020603050405020304" pitchFamily="18" charset="0"/>
              </a:rPr>
              <a:t>a.Nghệ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thuật</a:t>
            </a:r>
            <a:endParaRPr lang="en-US" altLang="en-US" sz="2800" b="1" dirty="0">
              <a:solidFill>
                <a:srgbClr val="FF0000"/>
              </a:solidFill>
              <a:latin typeface="Times New Roman" panose="02020603050405020304" pitchFamily="18" charset="0"/>
            </a:endParaRP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a:t>
            </a: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Giọng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áp</a:t>
            </a:r>
            <a:r>
              <a:rPr lang="en-US" altLang="en-US" sz="2800" dirty="0">
                <a:latin typeface="Times New Roman" panose="02020603050405020304" pitchFamily="18" charset="0"/>
              </a:rPr>
              <a:t>.</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quát</a:t>
            </a:r>
            <a:r>
              <a:rPr lang="en-US" altLang="en-US" sz="2800" dirty="0">
                <a:latin typeface="Times New Roman" panose="02020603050405020304" pitchFamily="18" charset="0"/>
              </a:rPr>
              <a:t>)</a:t>
            </a:r>
          </a:p>
          <a:p>
            <a:pPr>
              <a:spcBef>
                <a:spcPct val="50000"/>
              </a:spcBef>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p>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con, 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ngợi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giúp</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đẹp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gắn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ý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4184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000"/>
                                        <p:tgtEl>
                                          <p:spTgt spid="2">
                                            <p:txEl>
                                              <p:pRg st="5" end="5"/>
                                            </p:txEl>
                                          </p:spTgt>
                                        </p:tgtEl>
                                      </p:cBhvr>
                                    </p:animEffect>
                                    <p:anim calcmode="lin" valueType="num">
                                      <p:cBhvr>
                                        <p:cTn id="4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10816" name="Google Shape;10816;p59"/>
          <p:cNvSpPr txBox="1">
            <a:spLocks noGrp="1"/>
          </p:cNvSpPr>
          <p:nvPr>
            <p:ph type="title"/>
          </p:nvPr>
        </p:nvSpPr>
        <p:spPr>
          <a:xfrm>
            <a:off x="-137428" y="1780597"/>
            <a:ext cx="12466856" cy="3296800"/>
          </a:xfrm>
          <a:prstGeom prst="rect">
            <a:avLst/>
          </a:prstGeom>
        </p:spPr>
        <p:txBody>
          <a:bodyPr spcFirstLastPara="1" wrap="square" lIns="121897" tIns="121897" rIns="121897" bIns="121897" anchor="ctr" anchorCtr="0">
            <a:noAutofit/>
          </a:bodyPr>
          <a:lstStyle/>
          <a:p>
            <a:r>
              <a:rPr lang="en" sz="8800" b="1" dirty="0">
                <a:latin typeface="Times New Roman" panose="02020603050405020304" pitchFamily="18" charset="0"/>
                <a:cs typeface="Times New Roman" panose="02020603050405020304" pitchFamily="18" charset="0"/>
              </a:rPr>
              <a:t>Trò chơi ô chữ</a:t>
            </a:r>
            <a:endParaRPr sz="8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428978"/>
            <a:ext cx="11503378" cy="642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ChangeArrowheads="1"/>
          </p:cNvSpPr>
          <p:nvPr/>
        </p:nvSpPr>
        <p:spPr bwMode="auto">
          <a:xfrm>
            <a:off x="1541464" y="6248400"/>
            <a:ext cx="5621337" cy="6175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latin typeface="Times New Roman" panose="02020603050405020304" pitchFamily="18" charset="0"/>
              </a:rPr>
              <a:t>Thác Bản Giốc</a:t>
            </a:r>
          </a:p>
        </p:txBody>
      </p:sp>
    </p:spTree>
    <p:extLst>
      <p:ext uri="{BB962C8B-B14F-4D97-AF65-F5344CB8AC3E}">
        <p14:creationId xmlns:p14="http://schemas.microsoft.com/office/powerpoint/2010/main" val="932223059"/>
      </p:ext>
    </p:extLst>
  </p:cSld>
  <p:clrMapOvr>
    <a:masterClrMapping/>
  </p:clrMapOvr>
  <p:transition advClick="0">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2248C33-BEF3-4255-8C7D-2160F4725DDB}"/>
              </a:ext>
            </a:extLst>
          </p:cNvPr>
          <p:cNvGraphicFramePr>
            <a:graphicFrameLocks noGrp="1"/>
          </p:cNvGraphicFramePr>
          <p:nvPr>
            <p:extLst>
              <p:ext uri="{D42A27DB-BD31-4B8C-83A1-F6EECF244321}">
                <p14:modId xmlns:p14="http://schemas.microsoft.com/office/powerpoint/2010/main" val="823134454"/>
              </p:ext>
            </p:extLst>
          </p:nvPr>
        </p:nvGraphicFramePr>
        <p:xfrm>
          <a:off x="2031996" y="1045732"/>
          <a:ext cx="8128008" cy="4450077"/>
        </p:xfrm>
        <a:graphic>
          <a:graphicData uri="http://schemas.openxmlformats.org/drawingml/2006/table">
            <a:tbl>
              <a:tblPr firstRow="1" bandRow="1"/>
              <a:tblGrid>
                <a:gridCol w="580572">
                  <a:extLst>
                    <a:ext uri="{9D8B030D-6E8A-4147-A177-3AD203B41FA5}">
                      <a16:colId xmlns:a16="http://schemas.microsoft.com/office/drawing/2014/main" val="2437911404"/>
                    </a:ext>
                  </a:extLst>
                </a:gridCol>
                <a:gridCol w="580572">
                  <a:extLst>
                    <a:ext uri="{9D8B030D-6E8A-4147-A177-3AD203B41FA5}">
                      <a16:colId xmlns:a16="http://schemas.microsoft.com/office/drawing/2014/main" val="1192409525"/>
                    </a:ext>
                  </a:extLst>
                </a:gridCol>
                <a:gridCol w="580572">
                  <a:extLst>
                    <a:ext uri="{9D8B030D-6E8A-4147-A177-3AD203B41FA5}">
                      <a16:colId xmlns:a16="http://schemas.microsoft.com/office/drawing/2014/main" val="2583637953"/>
                    </a:ext>
                  </a:extLst>
                </a:gridCol>
                <a:gridCol w="580572">
                  <a:extLst>
                    <a:ext uri="{9D8B030D-6E8A-4147-A177-3AD203B41FA5}">
                      <a16:colId xmlns:a16="http://schemas.microsoft.com/office/drawing/2014/main" val="574246858"/>
                    </a:ext>
                  </a:extLst>
                </a:gridCol>
                <a:gridCol w="580572">
                  <a:extLst>
                    <a:ext uri="{9D8B030D-6E8A-4147-A177-3AD203B41FA5}">
                      <a16:colId xmlns:a16="http://schemas.microsoft.com/office/drawing/2014/main" val="3642510014"/>
                    </a:ext>
                  </a:extLst>
                </a:gridCol>
                <a:gridCol w="580572">
                  <a:extLst>
                    <a:ext uri="{9D8B030D-6E8A-4147-A177-3AD203B41FA5}">
                      <a16:colId xmlns:a16="http://schemas.microsoft.com/office/drawing/2014/main" val="817226627"/>
                    </a:ext>
                  </a:extLst>
                </a:gridCol>
                <a:gridCol w="580572">
                  <a:extLst>
                    <a:ext uri="{9D8B030D-6E8A-4147-A177-3AD203B41FA5}">
                      <a16:colId xmlns:a16="http://schemas.microsoft.com/office/drawing/2014/main" val="1873775221"/>
                    </a:ext>
                  </a:extLst>
                </a:gridCol>
                <a:gridCol w="580572">
                  <a:extLst>
                    <a:ext uri="{9D8B030D-6E8A-4147-A177-3AD203B41FA5}">
                      <a16:colId xmlns:a16="http://schemas.microsoft.com/office/drawing/2014/main" val="2209338467"/>
                    </a:ext>
                  </a:extLst>
                </a:gridCol>
                <a:gridCol w="580572">
                  <a:extLst>
                    <a:ext uri="{9D8B030D-6E8A-4147-A177-3AD203B41FA5}">
                      <a16:colId xmlns:a16="http://schemas.microsoft.com/office/drawing/2014/main" val="3594958473"/>
                    </a:ext>
                  </a:extLst>
                </a:gridCol>
                <a:gridCol w="580572">
                  <a:extLst>
                    <a:ext uri="{9D8B030D-6E8A-4147-A177-3AD203B41FA5}">
                      <a16:colId xmlns:a16="http://schemas.microsoft.com/office/drawing/2014/main" val="1017269833"/>
                    </a:ext>
                  </a:extLst>
                </a:gridCol>
                <a:gridCol w="580572">
                  <a:extLst>
                    <a:ext uri="{9D8B030D-6E8A-4147-A177-3AD203B41FA5}">
                      <a16:colId xmlns:a16="http://schemas.microsoft.com/office/drawing/2014/main" val="3238670231"/>
                    </a:ext>
                  </a:extLst>
                </a:gridCol>
                <a:gridCol w="580572">
                  <a:extLst>
                    <a:ext uri="{9D8B030D-6E8A-4147-A177-3AD203B41FA5}">
                      <a16:colId xmlns:a16="http://schemas.microsoft.com/office/drawing/2014/main" val="634972958"/>
                    </a:ext>
                  </a:extLst>
                </a:gridCol>
                <a:gridCol w="580572">
                  <a:extLst>
                    <a:ext uri="{9D8B030D-6E8A-4147-A177-3AD203B41FA5}">
                      <a16:colId xmlns:a16="http://schemas.microsoft.com/office/drawing/2014/main" val="3436632900"/>
                    </a:ext>
                  </a:extLst>
                </a:gridCol>
                <a:gridCol w="580572">
                  <a:extLst>
                    <a:ext uri="{9D8B030D-6E8A-4147-A177-3AD203B41FA5}">
                      <a16:colId xmlns:a16="http://schemas.microsoft.com/office/drawing/2014/main" val="1979610707"/>
                    </a:ext>
                  </a:extLst>
                </a:gridCol>
              </a:tblGrid>
              <a:tr h="494453">
                <a:tc>
                  <a:txBody>
                    <a:bodyPr/>
                    <a:lstStyle/>
                    <a:p>
                      <a:pPr algn="ctr"/>
                      <a:r>
                        <a:rPr lang="en-US" sz="2400" b="1">
                          <a:latin typeface="Times New Roman" panose="02020603050405020304" pitchFamily="18" charset="0"/>
                          <a:cs typeface="Times New Roman" panose="02020603050405020304" pitchFamily="18" charset="0"/>
                        </a:rPr>
                        <a:t>1</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161432448"/>
                  </a:ext>
                </a:extLst>
              </a:tr>
              <a:tr h="494453">
                <a:tc>
                  <a:txBody>
                    <a:bodyPr/>
                    <a:lstStyle/>
                    <a:p>
                      <a:pPr algn="ctr"/>
                      <a:r>
                        <a:rPr lang="en-US" sz="2400" b="1">
                          <a:latin typeface="Times New Roman" panose="02020603050405020304" pitchFamily="18" charset="0"/>
                          <a:cs typeface="Times New Roman" panose="02020603050405020304" pitchFamily="18" charset="0"/>
                        </a:rPr>
                        <a:t>2</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extLst>
                  <a:ext uri="{0D108BD9-81ED-4DB2-BD59-A6C34878D82A}">
                    <a16:rowId xmlns:a16="http://schemas.microsoft.com/office/drawing/2014/main" val="2420512408"/>
                  </a:ext>
                </a:extLst>
              </a:tr>
              <a:tr h="494453">
                <a:tc>
                  <a:txBody>
                    <a:bodyPr/>
                    <a:lstStyle/>
                    <a:p>
                      <a:pPr algn="ctr"/>
                      <a:r>
                        <a:rPr lang="en-US" sz="2400" b="1">
                          <a:latin typeface="Times New Roman" panose="02020603050405020304" pitchFamily="18" charset="0"/>
                          <a:cs typeface="Times New Roman" panose="02020603050405020304" pitchFamily="18" charset="0"/>
                        </a:rPr>
                        <a:t>3</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609155129"/>
                  </a:ext>
                </a:extLst>
              </a:tr>
              <a:tr h="494453">
                <a:tc>
                  <a:txBody>
                    <a:bodyPr/>
                    <a:lstStyle/>
                    <a:p>
                      <a:pPr algn="ctr"/>
                      <a:r>
                        <a:rPr lang="en-US" sz="2400" b="1">
                          <a:latin typeface="Times New Roman" panose="02020603050405020304" pitchFamily="18" charset="0"/>
                          <a:cs typeface="Times New Roman" panose="02020603050405020304" pitchFamily="18" charset="0"/>
                        </a:rPr>
                        <a:t>4</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831331744"/>
                  </a:ext>
                </a:extLst>
              </a:tr>
              <a:tr h="494453">
                <a:tc>
                  <a:txBody>
                    <a:bodyPr/>
                    <a:lstStyle/>
                    <a:p>
                      <a:pPr algn="ctr"/>
                      <a:r>
                        <a:rPr lang="en-US" sz="2400" b="1">
                          <a:latin typeface="Times New Roman" panose="02020603050405020304" pitchFamily="18" charset="0"/>
                          <a:cs typeface="Times New Roman" panose="02020603050405020304" pitchFamily="18" charset="0"/>
                        </a:rPr>
                        <a:t>5</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891075688"/>
                  </a:ext>
                </a:extLst>
              </a:tr>
              <a:tr h="494453">
                <a:tc>
                  <a:txBody>
                    <a:bodyPr/>
                    <a:lstStyle/>
                    <a:p>
                      <a:pPr algn="ctr"/>
                      <a:r>
                        <a:rPr lang="en-US" sz="2400" b="1">
                          <a:latin typeface="Times New Roman" panose="02020603050405020304" pitchFamily="18" charset="0"/>
                          <a:cs typeface="Times New Roman" panose="02020603050405020304" pitchFamily="18" charset="0"/>
                        </a:rPr>
                        <a:t>6</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4165180608"/>
                  </a:ext>
                </a:extLst>
              </a:tr>
              <a:tr h="494453">
                <a:tc>
                  <a:txBody>
                    <a:bodyPr/>
                    <a:lstStyle/>
                    <a:p>
                      <a:pPr algn="ctr"/>
                      <a:r>
                        <a:rPr lang="en-US" sz="2400" b="1">
                          <a:latin typeface="Times New Roman" panose="02020603050405020304" pitchFamily="18" charset="0"/>
                          <a:cs typeface="Times New Roman" panose="02020603050405020304" pitchFamily="18" charset="0"/>
                        </a:rPr>
                        <a:t>7</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730725943"/>
                  </a:ext>
                </a:extLst>
              </a:tr>
              <a:tr h="494453">
                <a:tc>
                  <a:txBody>
                    <a:bodyPr/>
                    <a:lstStyle/>
                    <a:p>
                      <a:pPr algn="ctr"/>
                      <a:r>
                        <a:rPr lang="en-US" sz="2400" b="1">
                          <a:latin typeface="Times New Roman" panose="02020603050405020304" pitchFamily="18" charset="0"/>
                          <a:cs typeface="Times New Roman" panose="02020603050405020304" pitchFamily="18" charset="0"/>
                        </a:rPr>
                        <a:t>8</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576824146"/>
                  </a:ext>
                </a:extLst>
              </a:tr>
              <a:tr h="494453">
                <a:tc>
                  <a:txBody>
                    <a:bodyPr/>
                    <a:lstStyle/>
                    <a:p>
                      <a:pPr algn="ctr"/>
                      <a:r>
                        <a:rPr lang="en-US" sz="2400" b="1">
                          <a:latin typeface="Times New Roman" panose="02020603050405020304" pitchFamily="18" charset="0"/>
                          <a:cs typeface="Times New Roman" panose="02020603050405020304" pitchFamily="18" charset="0"/>
                        </a:rPr>
                        <a:t>9</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R="0" algn="ctr" rtl="0">
                        <a:lnSpc>
                          <a:spcPct val="100000"/>
                        </a:lnSpc>
                        <a:spcBef>
                          <a:spcPts val="0"/>
                        </a:spcBef>
                        <a:spcAft>
                          <a:spcPts val="0"/>
                        </a:spcAft>
                        <a:buClr>
                          <a:srgbClr val="000000"/>
                        </a:buClr>
                        <a:buFont typeface="Arial"/>
                      </a:pPr>
                      <a:endParaRPr lang="en-US" sz="2400" b="1" i="0" u="none" strike="noStrike" cap="none">
                        <a:solidFill>
                          <a:srgbClr val="000000"/>
                        </a:solidFill>
                        <a:latin typeface="Times New Roman" panose="02020603050405020304" pitchFamily="18" charset="0"/>
                        <a:cs typeface="Times New Roman" panose="02020603050405020304" pitchFamily="18" charset="0"/>
                        <a:sym typeface="Arial"/>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2775070360"/>
                  </a:ext>
                </a:extLst>
              </a:tr>
            </a:tbl>
          </a:graphicData>
        </a:graphic>
      </p:graphicFrame>
      <p:sp>
        <p:nvSpPr>
          <p:cNvPr id="6" name="Hộp Văn bản 5">
            <a:extLst>
              <a:ext uri="{FF2B5EF4-FFF2-40B4-BE49-F238E27FC236}">
                <a16:creationId xmlns:a16="http://schemas.microsoft.com/office/drawing/2014/main" id="{5029F744-418C-43F5-A58B-9D86B7A1D5F5}"/>
              </a:ext>
            </a:extLst>
          </p:cNvPr>
          <p:cNvSpPr txBox="1"/>
          <p:nvPr/>
        </p:nvSpPr>
        <p:spPr>
          <a:xfrm>
            <a:off x="285435" y="99238"/>
            <a:ext cx="11826315" cy="615553"/>
          </a:xfrm>
          <a:prstGeom prst="rect">
            <a:avLst/>
          </a:prstGeom>
          <a:no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chìa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D18ABD95-90E1-48AA-AC54-8F13EAF78001}"/>
              </a:ext>
            </a:extLst>
          </p:cNvPr>
          <p:cNvSpPr txBox="1"/>
          <p:nvPr/>
        </p:nvSpPr>
        <p:spPr>
          <a:xfrm>
            <a:off x="4996371" y="1045136"/>
            <a:ext cx="1976477" cy="533480"/>
          </a:xfrm>
          <a:prstGeom prst="rect">
            <a:avLst/>
          </a:prstGeom>
          <a:noFill/>
        </p:spPr>
        <p:txBody>
          <a:bodyPr wrap="square" lIns="121917" tIns="60958" rIns="121917" bIns="60958"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A    Y</a:t>
            </a:r>
          </a:p>
        </p:txBody>
      </p:sp>
      <p:sp>
        <p:nvSpPr>
          <p:cNvPr id="9" name="Hộp Văn bản 8">
            <a:extLst>
              <a:ext uri="{FF2B5EF4-FFF2-40B4-BE49-F238E27FC236}">
                <a16:creationId xmlns:a16="http://schemas.microsoft.com/office/drawing/2014/main" id="{14B959D1-6E93-4F5A-804D-76AC3A818C08}"/>
              </a:ext>
            </a:extLst>
          </p:cNvPr>
          <p:cNvSpPr txBox="1"/>
          <p:nvPr/>
        </p:nvSpPr>
        <p:spPr>
          <a:xfrm>
            <a:off x="2683228" y="1515825"/>
            <a:ext cx="752698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N    G    U   O     </a:t>
            </a: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D   O    N    G    M    I    N    H</a:t>
            </a:r>
          </a:p>
        </p:txBody>
      </p:sp>
      <p:sp>
        <p:nvSpPr>
          <p:cNvPr id="11" name="Hộp Văn bản 10">
            <a:extLst>
              <a:ext uri="{FF2B5EF4-FFF2-40B4-BE49-F238E27FC236}">
                <a16:creationId xmlns:a16="http://schemas.microsoft.com/office/drawing/2014/main" id="{F9B17AFA-5CDF-44E1-AC60-90466BCB3E90}"/>
              </a:ext>
            </a:extLst>
          </p:cNvPr>
          <p:cNvSpPr txBox="1"/>
          <p:nvPr/>
        </p:nvSpPr>
        <p:spPr>
          <a:xfrm>
            <a:off x="3320125" y="1985919"/>
            <a:ext cx="4722956"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P    H   O    </a:t>
            </a:r>
            <a:r>
              <a:rPr lang="en-US" sz="2700" b="1" dirty="0">
                <a:solidFill>
                  <a:srgbClr val="FF0000"/>
                </a:solidFill>
                <a:latin typeface="Times New Roman" panose="02020603050405020304" pitchFamily="18" charset="0"/>
                <a:cs typeface="Times New Roman" panose="02020603050405020304" pitchFamily="18" charset="0"/>
              </a:rPr>
              <a:t>N    </a:t>
            </a:r>
            <a:r>
              <a:rPr lang="en-US" sz="2700" b="1" dirty="0">
                <a:latin typeface="Times New Roman" panose="02020603050405020304" pitchFamily="18" charset="0"/>
                <a:cs typeface="Times New Roman" panose="02020603050405020304" pitchFamily="18" charset="0"/>
              </a:rPr>
              <a:t>G    T    U    C</a:t>
            </a:r>
          </a:p>
        </p:txBody>
      </p:sp>
      <p:sp>
        <p:nvSpPr>
          <p:cNvPr id="13" name="Hộp Văn bản 12">
            <a:extLst>
              <a:ext uri="{FF2B5EF4-FFF2-40B4-BE49-F238E27FC236}">
                <a16:creationId xmlns:a16="http://schemas.microsoft.com/office/drawing/2014/main" id="{F8A286C0-7F25-4546-88C2-34D894AACEE5}"/>
              </a:ext>
            </a:extLst>
          </p:cNvPr>
          <p:cNvSpPr txBox="1"/>
          <p:nvPr/>
        </p:nvSpPr>
        <p:spPr>
          <a:xfrm>
            <a:off x="3269912" y="25016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M   A    N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M    E</a:t>
            </a:r>
          </a:p>
        </p:txBody>
      </p:sp>
      <p:sp>
        <p:nvSpPr>
          <p:cNvPr id="15" name="Hộp Văn bản 14">
            <a:extLst>
              <a:ext uri="{FF2B5EF4-FFF2-40B4-BE49-F238E27FC236}">
                <a16:creationId xmlns:a16="http://schemas.microsoft.com/office/drawing/2014/main" id="{AA58B875-5F91-4587-B496-9D669CE88717}"/>
              </a:ext>
            </a:extLst>
          </p:cNvPr>
          <p:cNvSpPr txBox="1"/>
          <p:nvPr/>
        </p:nvSpPr>
        <p:spPr>
          <a:xfrm>
            <a:off x="4393747" y="2999979"/>
            <a:ext cx="4122455"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Y    </a:t>
            </a:r>
            <a:r>
              <a:rPr lang="en-US" sz="2700" b="1" dirty="0">
                <a:solidFill>
                  <a:srgbClr val="FF0000"/>
                </a:solidFill>
                <a:latin typeface="Times New Roman" panose="02020603050405020304" pitchFamily="18" charset="0"/>
                <a:cs typeface="Times New Roman" panose="02020603050405020304" pitchFamily="18" charset="0"/>
              </a:rPr>
              <a:t>P    </a:t>
            </a:r>
            <a:r>
              <a:rPr lang="en-US" sz="2700" b="1" dirty="0">
                <a:latin typeface="Times New Roman" panose="02020603050405020304" pitchFamily="18" charset="0"/>
                <a:cs typeface="Times New Roman" panose="02020603050405020304" pitchFamily="18" charset="0"/>
              </a:rPr>
              <a:t>H     U   O    N    G </a:t>
            </a:r>
          </a:p>
        </p:txBody>
      </p:sp>
      <p:sp>
        <p:nvSpPr>
          <p:cNvPr id="17" name="Hộp Văn bản 16">
            <a:extLst>
              <a:ext uri="{FF2B5EF4-FFF2-40B4-BE49-F238E27FC236}">
                <a16:creationId xmlns:a16="http://schemas.microsoft.com/office/drawing/2014/main" id="{A127403C-1987-4C17-B827-FF2D157F346D}"/>
              </a:ext>
            </a:extLst>
          </p:cNvPr>
          <p:cNvSpPr txBox="1"/>
          <p:nvPr/>
        </p:nvSpPr>
        <p:spPr>
          <a:xfrm>
            <a:off x="4393747" y="3493057"/>
            <a:ext cx="5487232"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T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U    N    G    L    U    N    G</a:t>
            </a:r>
          </a:p>
        </p:txBody>
      </p:sp>
      <p:sp>
        <p:nvSpPr>
          <p:cNvPr id="19" name="Hộp Văn bản 18">
            <a:extLst>
              <a:ext uri="{FF2B5EF4-FFF2-40B4-BE49-F238E27FC236}">
                <a16:creationId xmlns:a16="http://schemas.microsoft.com/office/drawing/2014/main" id="{6E3957F5-F9B6-407B-9BE4-0C8872AB63AC}"/>
              </a:ext>
            </a:extLst>
          </p:cNvPr>
          <p:cNvSpPr txBox="1"/>
          <p:nvPr/>
        </p:nvSpPr>
        <p:spPr>
          <a:xfrm>
            <a:off x="4393747" y="3981453"/>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Q    </a:t>
            </a:r>
            <a:r>
              <a:rPr lang="en-US" sz="2700" b="1" dirty="0">
                <a:solidFill>
                  <a:srgbClr val="FF0000"/>
                </a:solidFill>
                <a:latin typeface="Times New Roman" panose="02020603050405020304" pitchFamily="18" charset="0"/>
                <a:cs typeface="Times New Roman" panose="02020603050405020304" pitchFamily="18" charset="0"/>
              </a:rPr>
              <a:t>U    </a:t>
            </a:r>
            <a:r>
              <a:rPr lang="en-US" sz="2700" b="1" dirty="0">
                <a:latin typeface="Times New Roman" panose="02020603050405020304" pitchFamily="18" charset="0"/>
                <a:cs typeface="Times New Roman" panose="02020603050405020304" pitchFamily="18" charset="0"/>
              </a:rPr>
              <a:t>E    H    U    O    N   G</a:t>
            </a:r>
          </a:p>
        </p:txBody>
      </p:sp>
      <p:sp>
        <p:nvSpPr>
          <p:cNvPr id="21" name="Hộp Văn bản 20">
            <a:extLst>
              <a:ext uri="{FF2B5EF4-FFF2-40B4-BE49-F238E27FC236}">
                <a16:creationId xmlns:a16="http://schemas.microsoft.com/office/drawing/2014/main" id="{5C037DC7-C6EF-44D9-B875-579328B719A0}"/>
              </a:ext>
            </a:extLst>
          </p:cNvPr>
          <p:cNvSpPr txBox="1"/>
          <p:nvPr/>
        </p:nvSpPr>
        <p:spPr>
          <a:xfrm>
            <a:off x="2683229" y="4484132"/>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C    H    A    N    </a:t>
            </a:r>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H   A    T</a:t>
            </a:r>
          </a:p>
        </p:txBody>
      </p:sp>
      <p:sp>
        <p:nvSpPr>
          <p:cNvPr id="23" name="Hộp Văn bản 22">
            <a:extLst>
              <a:ext uri="{FF2B5EF4-FFF2-40B4-BE49-F238E27FC236}">
                <a16:creationId xmlns:a16="http://schemas.microsoft.com/office/drawing/2014/main" id="{845A60AF-28B1-49B2-846B-EB9DB035A5D7}"/>
              </a:ext>
            </a:extLst>
          </p:cNvPr>
          <p:cNvSpPr txBox="1"/>
          <p:nvPr/>
        </p:nvSpPr>
        <p:spPr>
          <a:xfrm>
            <a:off x="4426244" y="50181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R</a:t>
            </a:r>
            <a:r>
              <a:rPr lang="en-US" sz="2700" b="1" dirty="0">
                <a:solidFill>
                  <a:srgbClr val="FF0000"/>
                </a:solidFill>
                <a:latin typeface="Times New Roman" panose="02020603050405020304" pitchFamily="18" charset="0"/>
                <a:cs typeface="Times New Roman" panose="02020603050405020304" pitchFamily="18" charset="0"/>
              </a:rPr>
              <a:t>    U  </a:t>
            </a:r>
            <a:r>
              <a:rPr lang="en-US" sz="2700" b="1" dirty="0">
                <a:latin typeface="Times New Roman" panose="02020603050405020304" pitchFamily="18" charset="0"/>
                <a:cs typeface="Times New Roman" panose="02020603050405020304" pitchFamily="18" charset="0"/>
              </a:rPr>
              <a:t>  N    G</a:t>
            </a:r>
            <a:endParaRPr lang="en-US" sz="2700" dirty="0"/>
          </a:p>
        </p:txBody>
      </p:sp>
      <p:sp>
        <p:nvSpPr>
          <p:cNvPr id="24" name="Hộp Văn bản 23">
            <a:extLst>
              <a:ext uri="{FF2B5EF4-FFF2-40B4-BE49-F238E27FC236}">
                <a16:creationId xmlns:a16="http://schemas.microsoft.com/office/drawing/2014/main" id="{FF82BB02-EBB1-4B7D-8F7F-16DE5AF91F2E}"/>
              </a:ext>
            </a:extLst>
          </p:cNvPr>
          <p:cNvSpPr txBox="1"/>
          <p:nvPr/>
        </p:nvSpPr>
        <p:spPr>
          <a:xfrm>
            <a:off x="378737" y="6030124"/>
            <a:ext cx="5882775" cy="615553"/>
          </a:xfrm>
          <a:prstGeom prst="rect">
            <a:avLst/>
          </a:prstGeom>
          <a:solidFill>
            <a:srgbClr val="00B0F0"/>
          </a:solidFill>
        </p:spPr>
        <p:txBody>
          <a:bodyPr wrap="square" lIns="121917" tIns="60958" rIns="121917" bIns="60958"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a16="http://schemas.microsoft.com/office/drawing/2014/main" id="{8C0CB947-604A-4283-9B6D-371A00E726C2}"/>
              </a:ext>
            </a:extLst>
          </p:cNvPr>
          <p:cNvSpPr txBox="1"/>
          <p:nvPr/>
        </p:nvSpPr>
        <p:spPr>
          <a:xfrm>
            <a:off x="378736" y="5999984"/>
            <a:ext cx="10774744"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a16="http://schemas.microsoft.com/office/drawing/2014/main" id="{781B8690-3774-43A1-91B9-8F4090A695C4}"/>
              </a:ext>
            </a:extLst>
          </p:cNvPr>
          <p:cNvSpPr txBox="1"/>
          <p:nvPr/>
        </p:nvSpPr>
        <p:spPr>
          <a:xfrm>
            <a:off x="378736" y="5998492"/>
            <a:ext cx="1164677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3. Theo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7" name="Hộp Văn bản 26">
            <a:extLst>
              <a:ext uri="{FF2B5EF4-FFF2-40B4-BE49-F238E27FC236}">
                <a16:creationId xmlns:a16="http://schemas.microsoft.com/office/drawing/2014/main" id="{64C64010-9582-44BD-A0DA-316A4DB6CA01}"/>
              </a:ext>
            </a:extLst>
          </p:cNvPr>
          <p:cNvSpPr txBox="1"/>
          <p:nvPr/>
        </p:nvSpPr>
        <p:spPr>
          <a:xfrm>
            <a:off x="378737" y="6039797"/>
            <a:ext cx="8235588"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
        <p:nvSpPr>
          <p:cNvPr id="28" name="Hộp Văn bản 27">
            <a:extLst>
              <a:ext uri="{FF2B5EF4-FFF2-40B4-BE49-F238E27FC236}">
                <a16:creationId xmlns:a16="http://schemas.microsoft.com/office/drawing/2014/main" id="{58E56E24-43A6-405F-8ED7-F05E252AB8ED}"/>
              </a:ext>
            </a:extLst>
          </p:cNvPr>
          <p:cNvSpPr txBox="1"/>
          <p:nvPr/>
        </p:nvSpPr>
        <p:spPr>
          <a:xfrm>
            <a:off x="387467" y="6036302"/>
            <a:ext cx="5053093"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a16="http://schemas.microsoft.com/office/drawing/2014/main" id="{BF80DD9B-F21B-49A9-87AD-3F46D4CFED60}"/>
              </a:ext>
            </a:extLst>
          </p:cNvPr>
          <p:cNvSpPr txBox="1"/>
          <p:nvPr/>
        </p:nvSpPr>
        <p:spPr>
          <a:xfrm>
            <a:off x="387467" y="5663690"/>
            <a:ext cx="8987236" cy="1107992"/>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6. D</a:t>
            </a:r>
            <a:r>
              <a:rPr lang="vi-VN" sz="3200" b="1" dirty="0">
                <a:latin typeface="Times New Roman" panose="02020603050405020304" pitchFamily="18" charset="0"/>
                <a:cs typeface="Times New Roman" panose="02020603050405020304" pitchFamily="18" charset="0"/>
              </a:rPr>
              <a:t>ải đất trũng và kéo dài nằm giữa hai sườn đồi, nú</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30" name="Hộp Văn bản 29">
            <a:extLst>
              <a:ext uri="{FF2B5EF4-FFF2-40B4-BE49-F238E27FC236}">
                <a16:creationId xmlns:a16="http://schemas.microsoft.com/office/drawing/2014/main" id="{D908F63D-AA61-499B-A151-5ADA7ABF23F7}"/>
              </a:ext>
            </a:extLst>
          </p:cNvPr>
          <p:cNvSpPr txBox="1"/>
          <p:nvPr/>
        </p:nvSpPr>
        <p:spPr>
          <a:xfrm>
            <a:off x="378737" y="5650767"/>
            <a:ext cx="8987236" cy="1107996"/>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7.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a:t>
            </a:r>
          </a:p>
        </p:txBody>
      </p:sp>
      <p:sp>
        <p:nvSpPr>
          <p:cNvPr id="31" name="Hộp Văn bản 30">
            <a:extLst>
              <a:ext uri="{FF2B5EF4-FFF2-40B4-BE49-F238E27FC236}">
                <a16:creationId xmlns:a16="http://schemas.microsoft.com/office/drawing/2014/main" id="{6CEFE4DB-A9D5-46E2-8B48-B4E2255DE241}"/>
              </a:ext>
            </a:extLst>
          </p:cNvPr>
          <p:cNvSpPr txBox="1"/>
          <p:nvPr/>
        </p:nvSpPr>
        <p:spPr>
          <a:xfrm>
            <a:off x="387467" y="5867542"/>
            <a:ext cx="8242000"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8.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32" name="Hộp Văn bản 31">
            <a:extLst>
              <a:ext uri="{FF2B5EF4-FFF2-40B4-BE49-F238E27FC236}">
                <a16:creationId xmlns:a16="http://schemas.microsoft.com/office/drawing/2014/main" id="{796BBEAF-80F4-4FCD-A468-DB05EB038BB2}"/>
              </a:ext>
            </a:extLst>
          </p:cNvPr>
          <p:cNvSpPr txBox="1"/>
          <p:nvPr/>
        </p:nvSpPr>
        <p:spPr>
          <a:xfrm>
            <a:off x="387467" y="5841960"/>
            <a:ext cx="611534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9.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1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28"/>
                                        </p:tgtEl>
                                        <p:attrNameLst>
                                          <p:attrName>ppt_x</p:attrName>
                                        </p:attrNameLst>
                                      </p:cBhvr>
                                      <p:tavLst>
                                        <p:tav tm="0">
                                          <p:val>
                                            <p:strVal val="ppt_x"/>
                                          </p:val>
                                        </p:tav>
                                        <p:tav tm="100000">
                                          <p:val>
                                            <p:strVal val="ppt_x"/>
                                          </p:val>
                                        </p:tav>
                                      </p:tavLst>
                                    </p:anim>
                                    <p:anim calcmode="lin" valueType="num">
                                      <p:cBhvr additive="base">
                                        <p:cTn id="115" dur="500"/>
                                        <p:tgtEl>
                                          <p:spTgt spid="28"/>
                                        </p:tgtEl>
                                        <p:attrNameLst>
                                          <p:attrName>ppt_y</p:attrName>
                                        </p:attrNameLst>
                                      </p:cBhvr>
                                      <p:tavLst>
                                        <p:tav tm="0">
                                          <p:val>
                                            <p:strVal val="ppt_y"/>
                                          </p:val>
                                        </p:tav>
                                        <p:tav tm="100000">
                                          <p:val>
                                            <p:strVal val="1+ppt_h/2"/>
                                          </p:val>
                                        </p:tav>
                                      </p:tavLst>
                                    </p:anim>
                                    <p:set>
                                      <p:cBhvr>
                                        <p:cTn id="116" dur="1" fill="hold">
                                          <p:stCondLst>
                                            <p:cond delay="499"/>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1000"/>
                                        <p:tgtEl>
                                          <p:spTgt spid="17"/>
                                        </p:tgtEl>
                                      </p:cBhvr>
                                    </p:animEffect>
                                    <p:anim calcmode="lin" valueType="num">
                                      <p:cBhvr>
                                        <p:cTn id="129" dur="1000" fill="hold"/>
                                        <p:tgtEl>
                                          <p:spTgt spid="17"/>
                                        </p:tgtEl>
                                        <p:attrNameLst>
                                          <p:attrName>ppt_x</p:attrName>
                                        </p:attrNameLst>
                                      </p:cBhvr>
                                      <p:tavLst>
                                        <p:tav tm="0">
                                          <p:val>
                                            <p:strVal val="#ppt_x"/>
                                          </p:val>
                                        </p:tav>
                                        <p:tav tm="100000">
                                          <p:val>
                                            <p:strVal val="#ppt_x"/>
                                          </p:val>
                                        </p:tav>
                                      </p:tavLst>
                                    </p:anim>
                                    <p:anim calcmode="lin" valueType="num">
                                      <p:cBhvr>
                                        <p:cTn id="1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9"/>
                                        </p:tgtEl>
                                        <p:attrNameLst>
                                          <p:attrName>ppt_x</p:attrName>
                                        </p:attrNameLst>
                                      </p:cBhvr>
                                      <p:tavLst>
                                        <p:tav tm="0">
                                          <p:val>
                                            <p:strVal val="ppt_x"/>
                                          </p:val>
                                        </p:tav>
                                        <p:tav tm="100000">
                                          <p:val>
                                            <p:strVal val="ppt_x"/>
                                          </p:val>
                                        </p:tav>
                                      </p:tavLst>
                                    </p:anim>
                                    <p:anim calcmode="lin" valueType="num">
                                      <p:cBhvr additive="base">
                                        <p:cTn id="135" dur="500"/>
                                        <p:tgtEl>
                                          <p:spTgt spid="29"/>
                                        </p:tgtEl>
                                        <p:attrNameLst>
                                          <p:attrName>ppt_y</p:attrName>
                                        </p:attrNameLst>
                                      </p:cBhvr>
                                      <p:tavLst>
                                        <p:tav tm="0">
                                          <p:val>
                                            <p:strVal val="ppt_y"/>
                                          </p:val>
                                        </p:tav>
                                        <p:tav tm="100000">
                                          <p:val>
                                            <p:strVal val="1+ppt_h/2"/>
                                          </p:val>
                                        </p:tav>
                                      </p:tavLst>
                                    </p:anim>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1000"/>
                                        <p:tgtEl>
                                          <p:spTgt spid="19"/>
                                        </p:tgtEl>
                                      </p:cBhvr>
                                    </p:animEffect>
                                    <p:anim calcmode="lin" valueType="num">
                                      <p:cBhvr>
                                        <p:cTn id="149" dur="1000" fill="hold"/>
                                        <p:tgtEl>
                                          <p:spTgt spid="19"/>
                                        </p:tgtEl>
                                        <p:attrNameLst>
                                          <p:attrName>ppt_x</p:attrName>
                                        </p:attrNameLst>
                                      </p:cBhvr>
                                      <p:tavLst>
                                        <p:tav tm="0">
                                          <p:val>
                                            <p:strVal val="#ppt_x"/>
                                          </p:val>
                                        </p:tav>
                                        <p:tav tm="100000">
                                          <p:val>
                                            <p:strVal val="#ppt_x"/>
                                          </p:val>
                                        </p:tav>
                                      </p:tavLst>
                                    </p:anim>
                                    <p:anim calcmode="lin" valueType="num">
                                      <p:cBhvr>
                                        <p:cTn id="1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1" nodeType="clickEffect">
                                  <p:stCondLst>
                                    <p:cond delay="0"/>
                                  </p:stCondLst>
                                  <p:childTnLst>
                                    <p:anim calcmode="lin" valueType="num">
                                      <p:cBhvr additive="base">
                                        <p:cTn id="154" dur="500"/>
                                        <p:tgtEl>
                                          <p:spTgt spid="30"/>
                                        </p:tgtEl>
                                        <p:attrNameLst>
                                          <p:attrName>ppt_x</p:attrName>
                                        </p:attrNameLst>
                                      </p:cBhvr>
                                      <p:tavLst>
                                        <p:tav tm="0">
                                          <p:val>
                                            <p:strVal val="ppt_x"/>
                                          </p:val>
                                        </p:tav>
                                        <p:tav tm="100000">
                                          <p:val>
                                            <p:strVal val="ppt_x"/>
                                          </p:val>
                                        </p:tav>
                                      </p:tavLst>
                                    </p:anim>
                                    <p:anim calcmode="lin" valueType="num">
                                      <p:cBhvr additive="base">
                                        <p:cTn id="155" dur="500"/>
                                        <p:tgtEl>
                                          <p:spTgt spid="30"/>
                                        </p:tgtEl>
                                        <p:attrNameLst>
                                          <p:attrName>ppt_y</p:attrName>
                                        </p:attrNameLst>
                                      </p:cBhvr>
                                      <p:tavLst>
                                        <p:tav tm="0">
                                          <p:val>
                                            <p:strVal val="ppt_y"/>
                                          </p:val>
                                        </p:tav>
                                        <p:tav tm="100000">
                                          <p:val>
                                            <p:strVal val="1+ppt_h/2"/>
                                          </p:val>
                                        </p:tav>
                                      </p:tavLst>
                                    </p:anim>
                                    <p:set>
                                      <p:cBhvr>
                                        <p:cTn id="156" dur="1" fill="hold">
                                          <p:stCondLst>
                                            <p:cond delay="499"/>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fade">
                                      <p:cBhvr>
                                        <p:cTn id="168" dur="1000"/>
                                        <p:tgtEl>
                                          <p:spTgt spid="21"/>
                                        </p:tgtEl>
                                      </p:cBhvr>
                                    </p:animEffect>
                                    <p:anim calcmode="lin" valueType="num">
                                      <p:cBhvr>
                                        <p:cTn id="169" dur="1000" fill="hold"/>
                                        <p:tgtEl>
                                          <p:spTgt spid="21"/>
                                        </p:tgtEl>
                                        <p:attrNameLst>
                                          <p:attrName>ppt_x</p:attrName>
                                        </p:attrNameLst>
                                      </p:cBhvr>
                                      <p:tavLst>
                                        <p:tav tm="0">
                                          <p:val>
                                            <p:strVal val="#ppt_x"/>
                                          </p:val>
                                        </p:tav>
                                        <p:tav tm="100000">
                                          <p:val>
                                            <p:strVal val="#ppt_x"/>
                                          </p:val>
                                        </p:tav>
                                      </p:tavLst>
                                    </p:anim>
                                    <p:anim calcmode="lin" valueType="num">
                                      <p:cBhvr>
                                        <p:cTn id="1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31"/>
                                        </p:tgtEl>
                                        <p:attrNameLst>
                                          <p:attrName>ppt_x</p:attrName>
                                        </p:attrNameLst>
                                      </p:cBhvr>
                                      <p:tavLst>
                                        <p:tav tm="0">
                                          <p:val>
                                            <p:strVal val="ppt_x"/>
                                          </p:val>
                                        </p:tav>
                                        <p:tav tm="100000">
                                          <p:val>
                                            <p:strVal val="ppt_x"/>
                                          </p:val>
                                        </p:tav>
                                      </p:tavLst>
                                    </p:anim>
                                    <p:anim calcmode="lin" valueType="num">
                                      <p:cBhvr additive="base">
                                        <p:cTn id="175" dur="500"/>
                                        <p:tgtEl>
                                          <p:spTgt spid="31"/>
                                        </p:tgtEl>
                                        <p:attrNameLst>
                                          <p:attrName>ppt_y</p:attrName>
                                        </p:attrNameLst>
                                      </p:cBhvr>
                                      <p:tavLst>
                                        <p:tav tm="0">
                                          <p:val>
                                            <p:strVal val="ppt_y"/>
                                          </p:val>
                                        </p:tav>
                                        <p:tav tm="100000">
                                          <p:val>
                                            <p:strVal val="1+ppt_h/2"/>
                                          </p:val>
                                        </p:tav>
                                      </p:tavLst>
                                    </p:anim>
                                    <p:set>
                                      <p:cBhvr>
                                        <p:cTn id="176" dur="1" fill="hold">
                                          <p:stCondLst>
                                            <p:cond delay="499"/>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fade">
                                      <p:cBhvr>
                                        <p:cTn id="187" dur="1000"/>
                                        <p:tgtEl>
                                          <p:spTgt spid="23"/>
                                        </p:tgtEl>
                                      </p:cBhvr>
                                    </p:animEffect>
                                    <p:anim calcmode="lin" valueType="num">
                                      <p:cBhvr>
                                        <p:cTn id="188" dur="1000" fill="hold"/>
                                        <p:tgtEl>
                                          <p:spTgt spid="23"/>
                                        </p:tgtEl>
                                        <p:attrNameLst>
                                          <p:attrName>ppt_x</p:attrName>
                                        </p:attrNameLst>
                                      </p:cBhvr>
                                      <p:tavLst>
                                        <p:tav tm="0">
                                          <p:val>
                                            <p:strVal val="#ppt_x"/>
                                          </p:val>
                                        </p:tav>
                                        <p:tav tm="100000">
                                          <p:val>
                                            <p:strVal val="#ppt_x"/>
                                          </p:val>
                                        </p:tav>
                                      </p:tavLst>
                                    </p:anim>
                                    <p:anim calcmode="lin" valueType="num">
                                      <p:cBhvr>
                                        <p:cTn id="1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32"/>
                                        </p:tgtEl>
                                        <p:attrNameLst>
                                          <p:attrName>ppt_x</p:attrName>
                                        </p:attrNameLst>
                                      </p:cBhvr>
                                      <p:tavLst>
                                        <p:tav tm="0">
                                          <p:val>
                                            <p:strVal val="ppt_x"/>
                                          </p:val>
                                        </p:tav>
                                        <p:tav tm="100000">
                                          <p:val>
                                            <p:strVal val="ppt_x"/>
                                          </p:val>
                                        </p:tav>
                                      </p:tavLst>
                                    </p:anim>
                                    <p:anim calcmode="lin" valueType="num">
                                      <p:cBhvr additive="base">
                                        <p:cTn id="194" dur="500"/>
                                        <p:tgtEl>
                                          <p:spTgt spid="32"/>
                                        </p:tgtEl>
                                        <p:attrNameLst>
                                          <p:attrName>ppt_y</p:attrName>
                                        </p:attrNameLst>
                                      </p:cBhvr>
                                      <p:tavLst>
                                        <p:tav tm="0">
                                          <p:val>
                                            <p:strVal val="ppt_y"/>
                                          </p:val>
                                        </p:tav>
                                        <p:tav tm="100000">
                                          <p:val>
                                            <p:strVal val="1+ppt_h/2"/>
                                          </p:val>
                                        </p:tav>
                                      </p:tavLst>
                                    </p:anim>
                                    <p:set>
                                      <p:cBhvr>
                                        <p:cTn id="19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pic>
        <p:nvPicPr>
          <p:cNvPr id="5" name="Picture 4" descr="C:\Users\Administrator\Desktop\noi-voi-con.png"/>
          <p:cNvPicPr/>
          <p:nvPr/>
        </p:nvPicPr>
        <p:blipFill>
          <a:blip r:embed="rId3"/>
          <a:srcRect/>
          <a:stretch>
            <a:fillRect/>
          </a:stretch>
        </p:blipFill>
        <p:spPr bwMode="auto">
          <a:xfrm>
            <a:off x="0" y="107576"/>
            <a:ext cx="12191999" cy="6750424"/>
          </a:xfrm>
          <a:prstGeom prst="rect">
            <a:avLst/>
          </a:prstGeom>
          <a:noFill/>
          <a:ln w="9525">
            <a:noFill/>
            <a:miter lim="800000"/>
            <a:headEnd/>
            <a:tailEnd/>
          </a:ln>
        </p:spPr>
      </p:pic>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26B3A-F700-4275-BF85-B5473750ADED}"/>
              </a:ext>
            </a:extLst>
          </p:cNvPr>
          <p:cNvPicPr>
            <a:picLocks noChangeAspect="1"/>
          </p:cNvPicPr>
          <p:nvPr/>
        </p:nvPicPr>
        <p:blipFill rotWithShape="1">
          <a:blip r:embed="rId2">
            <a:extLst>
              <a:ext uri="{28A0092B-C50C-407E-A947-70E740481C1C}">
                <a14:useLocalDpi xmlns:a14="http://schemas.microsoft.com/office/drawing/2010/main" val="0"/>
              </a:ext>
            </a:extLst>
          </a:blip>
          <a:srcRect r="1704" b="3843"/>
          <a:stretch/>
        </p:blipFill>
        <p:spPr>
          <a:xfrm>
            <a:off x="-1" y="1"/>
            <a:ext cx="12192001" cy="6858000"/>
          </a:xfrm>
          <a:prstGeom prst="rect">
            <a:avLst/>
          </a:prstGeom>
        </p:spPr>
      </p:pic>
      <p:sp>
        <p:nvSpPr>
          <p:cNvPr id="3" name="TextBox 2">
            <a:extLst>
              <a:ext uri="{FF2B5EF4-FFF2-40B4-BE49-F238E27FC236}">
                <a16:creationId xmlns:a16="http://schemas.microsoft.com/office/drawing/2014/main" id="{FDA9B80F-F52C-43CB-816E-F9D9850AC3B2}"/>
              </a:ext>
            </a:extLst>
          </p:cNvPr>
          <p:cNvSpPr txBox="1"/>
          <p:nvPr/>
        </p:nvSpPr>
        <p:spPr>
          <a:xfrm>
            <a:off x="2113935" y="3539613"/>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TRI THỨC</a:t>
            </a:r>
          </a:p>
        </p:txBody>
      </p:sp>
      <p:sp>
        <p:nvSpPr>
          <p:cNvPr id="4" name="TextBox 3">
            <a:extLst>
              <a:ext uri="{FF2B5EF4-FFF2-40B4-BE49-F238E27FC236}">
                <a16:creationId xmlns:a16="http://schemas.microsoft.com/office/drawing/2014/main" id="{6235236C-2F4D-44A1-999C-DC00323B3431}"/>
              </a:ext>
            </a:extLst>
          </p:cNvPr>
          <p:cNvSpPr txBox="1"/>
          <p:nvPr/>
        </p:nvSpPr>
        <p:spPr>
          <a:xfrm>
            <a:off x="7140676" y="3692012"/>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TẬP LÀM VĂN</a:t>
            </a:r>
          </a:p>
        </p:txBody>
      </p:sp>
    </p:spTree>
    <p:extLst>
      <p:ext uri="{BB962C8B-B14F-4D97-AF65-F5344CB8AC3E}">
        <p14:creationId xmlns:p14="http://schemas.microsoft.com/office/powerpoint/2010/main" val="136081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2DEEC3-B32B-4107-A4D1-07FCE8C1842B}"/>
              </a:ext>
            </a:extLst>
          </p:cNvPr>
          <p:cNvSpPr txBox="1"/>
          <p:nvPr/>
        </p:nvSpPr>
        <p:spPr>
          <a:xfrm>
            <a:off x="509344" y="1765246"/>
            <a:ext cx="4234108" cy="3970318"/>
          </a:xfrm>
          <a:prstGeom prst="rect">
            <a:avLst/>
          </a:prstGeom>
          <a:noFill/>
        </p:spPr>
        <p:txBody>
          <a:bodyPr wrap="square" rtlCol="0">
            <a:spAutoFit/>
          </a:bodyPr>
          <a:lstStyle/>
          <a:p>
            <a:r>
              <a:rPr lang="en-US" sz="2800" dirty="0">
                <a:latin typeface="Times New Roman" pitchFamily="18" charset="0"/>
                <a:cs typeface="Times New Roman" pitchFamily="18" charset="0"/>
              </a:rPr>
              <a:t> - HS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ô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a:p>
            <a:r>
              <a:rPr lang="en-US" sz="2800" dirty="0">
                <a:solidFill>
                  <a:srgbClr val="002060"/>
                </a:solidFill>
                <a:latin typeface="Times New Roman" pitchFamily="18" charset="0"/>
                <a:cs typeface="Times New Roman" pitchFamily="18" charset="0"/>
              </a:rPr>
              <a:t>           </a:t>
            </a:r>
          </a:p>
        </p:txBody>
      </p:sp>
      <p:sp>
        <p:nvSpPr>
          <p:cNvPr id="3" name="Rectangle: Rounded Corners 1">
            <a:extLst>
              <a:ext uri="{FF2B5EF4-FFF2-40B4-BE49-F238E27FC236}">
                <a16:creationId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sở</a:t>
            </a:r>
            <a:r>
              <a:rPr lang="en-US" sz="2800" dirty="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642DEEC3-B32B-4107-A4D1-07FCE8C1842B}"/>
              </a:ext>
            </a:extLst>
          </p:cNvPr>
          <p:cNvSpPr txBox="1"/>
          <p:nvPr/>
        </p:nvSpPr>
        <p:spPr>
          <a:xfrm>
            <a:off x="6718555" y="2932197"/>
            <a:ext cx="4234108" cy="2246769"/>
          </a:xfrm>
          <a:prstGeom prst="rect">
            <a:avLst/>
          </a:prstGeom>
          <a:noFill/>
        </p:spPr>
        <p:txBody>
          <a:bodyPr wrap="square" rtlCol="0">
            <a:spAutoFit/>
          </a:bodyPr>
          <a:lstStyle/>
          <a:p>
            <a:r>
              <a:rPr lang="pt-BR" sz="2800" dirty="0">
                <a:latin typeface="Times New Roman" pitchFamily="18" charset="0"/>
                <a:cs typeface="Times New Roman" pitchFamily="18" charset="0"/>
              </a:rPr>
              <a:t>1. Vấn đề đời sống được nêu ra bàn luận phải rõ ràng, xác đáng</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2. Nêu được một quan niệm về vấn đề bàn luận.</a:t>
            </a:r>
            <a:endParaRPr lang="en-US" sz="2800" dirty="0">
              <a:latin typeface="Times New Roman" pitchFamily="18" charset="0"/>
              <a:cs typeface="Times New Roman" pitchFamily="18" charset="0"/>
            </a:endParaRPr>
          </a:p>
        </p:txBody>
      </p:sp>
      <p:sp>
        <p:nvSpPr>
          <p:cNvPr id="11" name="Rectangle: Rounded Corners 1">
            <a:extLst>
              <a:ext uri="{FF2B5EF4-FFF2-40B4-BE49-F238E27FC236}">
                <a16:creationId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sở</a:t>
            </a:r>
            <a:r>
              <a:rPr lang="en-US" sz="2800" dirty="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642DEEC3-B32B-4107-A4D1-07FCE8C1842B}"/>
              </a:ext>
            </a:extLst>
          </p:cNvPr>
          <p:cNvSpPr txBox="1"/>
          <p:nvPr/>
        </p:nvSpPr>
        <p:spPr>
          <a:xfrm>
            <a:off x="6679367" y="2893008"/>
            <a:ext cx="4234108" cy="3108543"/>
          </a:xfrm>
          <a:prstGeom prst="rect">
            <a:avLst/>
          </a:prstGeom>
          <a:noFill/>
        </p:spPr>
        <p:txBody>
          <a:bodyPr wrap="square" rtlCol="0">
            <a:spAutoFit/>
          </a:bodyPr>
          <a:lstStyle/>
          <a:p>
            <a:r>
              <a:rPr lang="pt-BR" sz="2800" dirty="0">
                <a:latin typeface="Times New Roman" pitchFamily="18" charset="0"/>
                <a:cs typeface="Times New Roman" pitchFamily="18" charset="0"/>
              </a:rPr>
              <a:t>3. Bài viết phải thể hiện sự tán thành của người viết về quan niệm đã nêu.</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4. Sự tán thành phải được thể hiện bằng những lí lẽ và bằng chứng cụ thể, có sức thuyết phục.</a:t>
            </a:r>
            <a:endParaRPr lang="en-US" sz="28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khảo</a:t>
            </a:r>
            <a:r>
              <a:rPr lang="en-US" sz="2400" dirty="0">
                <a:latin typeface="Times New Roman" pitchFamily="18" charset="0"/>
                <a:cs typeface="Times New Roman" pitchFamily="18" charset="0"/>
              </a:rPr>
              <a:t> SGK “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a:t>
            </a:r>
            <a:r>
              <a:rPr lang="en-US" sz="2400" dirty="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id="{ABA1692D-FC8A-4F37-8118-076246A3B1FF}"/>
              </a:ext>
            </a:extLst>
          </p:cNvPr>
          <p:cNvSpPr txBox="1"/>
          <p:nvPr/>
        </p:nvSpPr>
        <p:spPr>
          <a:xfrm>
            <a:off x="6760682" y="924112"/>
            <a:ext cx="4290495" cy="1384995"/>
          </a:xfrm>
          <a:prstGeom prst="rect">
            <a:avLst/>
          </a:prstGeom>
          <a:noFill/>
        </p:spPr>
        <p:txBody>
          <a:bodyPr wrap="square" rtlCol="0">
            <a:spAutoFit/>
          </a:bodyPr>
          <a:lstStyle/>
          <a:p>
            <a:r>
              <a:rPr lang="en-US" sz="2800" b="1" dirty="0">
                <a:latin typeface="Times New Roman" pitchFamily="18" charset="0"/>
                <a:cs typeface="Times New Roman" pitchFamily="18" charset="0"/>
              </a:rPr>
              <a:t>II.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tham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khảo</a:t>
            </a:r>
            <a:endParaRPr lang="en-US" sz="2800" dirty="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642DEEC3-B32B-4107-A4D1-07FCE8C1842B}"/>
              </a:ext>
            </a:extLst>
          </p:cNvPr>
          <p:cNvSpPr txBox="1"/>
          <p:nvPr/>
        </p:nvSpPr>
        <p:spPr>
          <a:xfrm>
            <a:off x="6705492" y="1847978"/>
            <a:ext cx="4234108" cy="3785652"/>
          </a:xfrm>
          <a:prstGeom prst="rect">
            <a:avLst/>
          </a:prstGeom>
          <a:noFill/>
        </p:spPr>
        <p:txBody>
          <a:bodyPr wrap="square" rtlCol="0">
            <a:spAutoFit/>
          </a:bodyPr>
          <a:lstStyle/>
          <a:p>
            <a:r>
              <a:rPr lang="pt-BR" sz="2400" dirty="0">
                <a:latin typeface="Times New Roman" pitchFamily="18" charset="0"/>
                <a:cs typeface="Times New Roman" pitchFamily="18" charset="0"/>
              </a:rPr>
              <a:t>1. Bài viết nêu vấn đề: Vai trò của gia đình đối với sự trưởng thành của mỗi con người.</a:t>
            </a:r>
            <a:endParaRPr lang="en-US" sz="2400" dirty="0">
              <a:latin typeface="Times New Roman" pitchFamily="18" charset="0"/>
              <a:cs typeface="Times New Roman" pitchFamily="18" charset="0"/>
            </a:endParaRPr>
          </a:p>
          <a:p>
            <a:r>
              <a:rPr lang="pt-BR" sz="2400" dirty="0">
                <a:latin typeface="Times New Roman" pitchFamily="18" charset="0"/>
                <a:cs typeface="Times New Roman" pitchFamily="18" charset="0"/>
              </a:rPr>
              <a:t>2. Gia đình là trường học đầu tiên của mỗi người</a:t>
            </a:r>
            <a:endParaRPr lang="en-US" sz="2400" dirty="0">
              <a:latin typeface="Times New Roman" pitchFamily="18" charset="0"/>
              <a:cs typeface="Times New Roman" pitchFamily="18" charset="0"/>
            </a:endParaRPr>
          </a:p>
          <a:p>
            <a:r>
              <a:rPr lang="pt-BR" sz="2400" dirty="0">
                <a:latin typeface="Times New Roman" pitchFamily="18" charset="0"/>
                <a:cs typeface="Times New Roman" pitchFamily="18" charset="0"/>
              </a:rPr>
              <a:t>3. Người viết tán thành với ý kiến đó. ( Riêng tôi sau khi suy nghĩ kỹ, tôi thấy Hồng Minh hoàn toàn có lí).</a:t>
            </a:r>
            <a:endParaRPr lang="en-US" sz="2400" dirty="0">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11" name="Rectangle: Rounded Corners 1">
            <a:extLst>
              <a:ext uri="{FF2B5EF4-FFF2-40B4-BE49-F238E27FC236}">
                <a16:creationId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khảo</a:t>
            </a:r>
            <a:r>
              <a:rPr lang="en-US" sz="2400" dirty="0">
                <a:latin typeface="Times New Roman" pitchFamily="18" charset="0"/>
                <a:cs typeface="Times New Roman" pitchFamily="18" charset="0"/>
              </a:rPr>
              <a:t> SGK “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lẽ</a:t>
            </a:r>
            <a:r>
              <a:rPr lang="en-US" sz="2400" dirty="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id="{ABA1692D-FC8A-4F37-8118-076246A3B1FF}"/>
              </a:ext>
            </a:extLst>
          </p:cNvPr>
          <p:cNvSpPr txBox="1"/>
          <p:nvPr/>
        </p:nvSpPr>
        <p:spPr>
          <a:xfrm>
            <a:off x="6799870" y="741232"/>
            <a:ext cx="4290495"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en-US" sz="2400" b="1" dirty="0" err="1">
                <a:latin typeface="Times New Roman" pitchFamily="18" charset="0"/>
                <a:cs typeface="Times New Roman" pitchFamily="18" charset="0"/>
              </a:rPr>
              <a:t>Đọc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khảo</a:t>
            </a:r>
            <a:endParaRPr lang="en-US" sz="2400" dirty="0">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642DEEC3-B32B-4107-A4D1-07FCE8C1842B}"/>
              </a:ext>
            </a:extLst>
          </p:cNvPr>
          <p:cNvSpPr txBox="1"/>
          <p:nvPr/>
        </p:nvSpPr>
        <p:spPr>
          <a:xfrm>
            <a:off x="6692429" y="1503580"/>
            <a:ext cx="4234108" cy="5262979"/>
          </a:xfrm>
          <a:prstGeom prst="rect">
            <a:avLst/>
          </a:prstGeom>
          <a:noFill/>
        </p:spPr>
        <p:txBody>
          <a:bodyPr wrap="square" rtlCol="0">
            <a:spAutoFit/>
          </a:bodyPr>
          <a:lstStyle/>
          <a:p>
            <a:r>
              <a:rPr lang="pt-BR" sz="2400" dirty="0">
                <a:latin typeface="Times New Roman" pitchFamily="18" charset="0"/>
                <a:cs typeface="Times New Roman" pitchFamily="18" charset="0"/>
              </a:rPr>
              <a:t>4. Ông bà, cha mẹ không chỉ nuôi dưỡng, mà còn dạy bảo những điều hay lẽ phải cho ta từ thưở ấu thơ; tình cảm thiêng liêng cao đẹp, sự đối xử của các thành viên trong gia đình với nhau là những bài học thấm vào ta một cách tự nhiên.</a:t>
            </a:r>
            <a:endParaRPr lang="en-US" sz="2400" dirty="0">
              <a:latin typeface="Times New Roman" pitchFamily="18" charset="0"/>
              <a:cs typeface="Times New Roman" pitchFamily="18" charset="0"/>
            </a:endParaRPr>
          </a:p>
          <a:p>
            <a:r>
              <a:rPr lang="pt-BR" sz="2400" dirty="0">
                <a:latin typeface="Times New Roman" pitchFamily="18" charset="0"/>
                <a:cs typeface="Times New Roman" pitchFamily="18" charset="0"/>
              </a:rPr>
              <a:t>5. Người viết nhớ lại một kỉ niệm: Giơ bốn ngón tay lên để trả lời cho câu hỏi của người lớn, khiến mẹ phải nhắc nhở. Điều này thành bài học đáng nhớ về thái độ trong giao tiếp.</a:t>
            </a:r>
            <a:r>
              <a:rPr lang="en-US" sz="2400" dirty="0">
                <a:solidFill>
                  <a:srgbClr val="002060"/>
                </a:solidFill>
                <a:latin typeface="Times New Roman" pitchFamily="18" charset="0"/>
                <a:cs typeface="Times New Roman" pitchFamily="18" charset="0"/>
              </a:rPr>
              <a:t>           </a:t>
            </a:r>
          </a:p>
        </p:txBody>
      </p:sp>
      <p:sp>
        <p:nvSpPr>
          <p:cNvPr id="11" name="Rectangle: Rounded Corners 1">
            <a:extLst>
              <a:ext uri="{FF2B5EF4-FFF2-40B4-BE49-F238E27FC236}">
                <a16:creationId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BA1692D-FC8A-4F37-8118-076246A3B1FF}"/>
              </a:ext>
            </a:extLst>
          </p:cNvPr>
          <p:cNvSpPr txBox="1"/>
          <p:nvPr/>
        </p:nvSpPr>
        <p:spPr>
          <a:xfrm>
            <a:off x="216190" y="623666"/>
            <a:ext cx="1077033" cy="1200329"/>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III. </a:t>
            </a:r>
            <a:r>
              <a:rPr lang="en-US" sz="2400" b="1" dirty="0" err="1">
                <a:latin typeface="Times New Roman" pitchFamily="18" charset="0"/>
                <a:cs typeface="Times New Roman" pitchFamily="18" charset="0"/>
              </a:rPr>
              <a:t>Luyện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endParaRPr lang="en-US" sz="2400" b="1"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graphicFrame>
        <p:nvGraphicFramePr>
          <p:cNvPr id="6" name="Table 5"/>
          <p:cNvGraphicFramePr>
            <a:graphicFrameLocks noGrp="1"/>
          </p:cNvGraphicFramePr>
          <p:nvPr/>
        </p:nvGraphicFramePr>
        <p:xfrm>
          <a:off x="1449977" y="866356"/>
          <a:ext cx="10058400" cy="5791200"/>
        </p:xfrm>
        <a:graphic>
          <a:graphicData uri="http://schemas.openxmlformats.org/drawingml/2006/table">
            <a:tbl>
              <a:tblPr/>
              <a:tblGrid>
                <a:gridCol w="4197018">
                  <a:extLst>
                    <a:ext uri="{9D8B030D-6E8A-4147-A177-3AD203B41FA5}">
                      <a16:colId xmlns:a16="http://schemas.microsoft.com/office/drawing/2014/main" val="20000"/>
                    </a:ext>
                  </a:extLst>
                </a:gridCol>
                <a:gridCol w="5861382">
                  <a:extLst>
                    <a:ext uri="{9D8B030D-6E8A-4147-A177-3AD203B41FA5}">
                      <a16:colId xmlns:a16="http://schemas.microsoft.com/office/drawing/2014/main" val="20001"/>
                    </a:ext>
                  </a:extLst>
                </a:gridCol>
              </a:tblGrid>
              <a:tr h="1333692">
                <a:tc gridSpan="2">
                  <a:txBody>
                    <a:bodyPr/>
                    <a:lstStyle/>
                    <a:p>
                      <a:pPr>
                        <a:lnSpc>
                          <a:spcPct val="115000"/>
                        </a:lnSpc>
                        <a:spcAft>
                          <a:spcPts val="0"/>
                        </a:spcAft>
                      </a:pPr>
                      <a:r>
                        <a:rPr lang="en-US" sz="2000" b="1" dirty="0">
                          <a:solidFill>
                            <a:srgbClr val="000000"/>
                          </a:solidFill>
                          <a:latin typeface="Times New Roman"/>
                          <a:ea typeface="Times New Roman"/>
                        </a:rPr>
                        <a:t>                                                                      PHIẾU TÌM Ý</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Họ</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tên</a:t>
                      </a:r>
                      <a:r>
                        <a:rPr lang="en-US" sz="2000" b="1" dirty="0">
                          <a:solidFill>
                            <a:srgbClr val="000000"/>
                          </a:solidFill>
                          <a:latin typeface="Times New Roman"/>
                          <a:ea typeface="Times New Roman"/>
                        </a:rPr>
                        <a:t>:……………….</a:t>
                      </a:r>
                      <a:r>
                        <a:rPr lang="en-US" sz="2000" b="1" dirty="0" err="1">
                          <a:solidFill>
                            <a:srgbClr val="000000"/>
                          </a:solidFill>
                          <a:latin typeface="Times New Roman"/>
                          <a:ea typeface="Times New Roman"/>
                        </a:rPr>
                        <a:t>Lớp</a:t>
                      </a:r>
                      <a:r>
                        <a:rPr lang="en-US" sz="2000" b="1" dirty="0">
                          <a:solidFill>
                            <a:srgbClr val="000000"/>
                          </a:solidFill>
                          <a:latin typeface="Times New Roman"/>
                          <a:ea typeface="Times New Roman"/>
                        </a:rPr>
                        <a:t>……………….</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Gợi</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Đọc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kỹ</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đề</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tài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những</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nảy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trong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suy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nghĩ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phải</a:t>
                      </a:r>
                      <a:endParaRPr lang="en-US" sz="2000" dirty="0">
                        <a:solidFill>
                          <a:srgbClr val="00000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extLst>
                  <a:ext uri="{0D108BD9-81ED-4DB2-BD59-A6C34878D82A}">
                    <a16:rowId xmlns:a16="http://schemas.microsoft.com/office/drawing/2014/main" val="10000"/>
                  </a:ext>
                </a:extLst>
              </a:tr>
              <a:tr h="653193">
                <a:tc>
                  <a:txBody>
                    <a:bodyPr/>
                    <a:lstStyle/>
                    <a:p>
                      <a:pPr algn="just">
                        <a:lnSpc>
                          <a:spcPct val="115000"/>
                        </a:lnSpc>
                        <a:spcAft>
                          <a:spcPts val="0"/>
                        </a:spcAft>
                      </a:pPr>
                      <a:r>
                        <a:rPr lang="en-US" sz="2000">
                          <a:solidFill>
                            <a:srgbClr val="000000"/>
                          </a:solidFill>
                          <a:latin typeface="Times New Roman"/>
                          <a:ea typeface="Times New Roman"/>
                        </a:rPr>
                        <a:t>Vấn đề đới sống bàn luận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a:solidFill>
                            <a:srgbClr val="000000"/>
                          </a:solidFill>
                          <a:latin typeface="Times New Roman"/>
                          <a:ea typeface="Times New Roman"/>
                        </a:rPr>
                        <a:t>…………………………………………………</a:t>
                      </a:r>
                    </a:p>
                    <a:p>
                      <a:pPr algn="just">
                        <a:lnSpc>
                          <a:spcPct val="115000"/>
                        </a:lnSpc>
                        <a:spcAft>
                          <a:spcPts val="0"/>
                        </a:spcAft>
                      </a:pPr>
                      <a:r>
                        <a:rPr lang="en-US" sz="200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33692">
                <a:tc>
                  <a:txBody>
                    <a:bodyPr/>
                    <a:lstStyle/>
                    <a:p>
                      <a:pPr algn="just">
                        <a:lnSpc>
                          <a:spcPct val="115000"/>
                        </a:lnSpc>
                        <a:spcAft>
                          <a:spcPts val="0"/>
                        </a:spcAft>
                      </a:pPr>
                      <a:r>
                        <a:rPr lang="en-US" sz="2000" dirty="0">
                          <a:solidFill>
                            <a:srgbClr val="000000"/>
                          </a:solidFill>
                          <a:latin typeface="Times New Roman"/>
                          <a:ea typeface="Times New Roman"/>
                        </a:rPr>
                        <a:t>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của</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thể</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hiện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sự</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được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nêu</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ra</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lí</a:t>
                      </a:r>
                      <a:r>
                        <a:rPr lang="en-US" sz="2000" dirty="0">
                          <a:solidFill>
                            <a:srgbClr val="000000"/>
                          </a:solidFill>
                          <a:latin typeface="Times New Roman"/>
                          <a:ea typeface="Times New Roman"/>
                        </a:rPr>
                        <a:t> ở </a:t>
                      </a:r>
                      <a:r>
                        <a:rPr lang="en-US" sz="2000" dirty="0" err="1">
                          <a:solidFill>
                            <a:srgbClr val="000000"/>
                          </a:solidFill>
                          <a:latin typeface="Times New Roman"/>
                          <a:ea typeface="Times New Roman"/>
                        </a:rPr>
                        <a:t>chỗ</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Vì</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sao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65823">
                <a:tc>
                  <a:txBody>
                    <a:bodyPr/>
                    <a:lstStyle/>
                    <a:p>
                      <a:pPr algn="just">
                        <a:lnSpc>
                          <a:spcPct val="150000"/>
                        </a:lnSpc>
                        <a:spcAft>
                          <a:spcPts val="0"/>
                        </a:spcAft>
                      </a:pPr>
                      <a:r>
                        <a:rPr lang="en-US" sz="2000">
                          <a:solidFill>
                            <a:srgbClr val="000000"/>
                          </a:solidFill>
                          <a:latin typeface="Times New Roman"/>
                          <a:ea typeface="Times New Roman"/>
                        </a:rPr>
                        <a:t>Những lí lẽ và bằng chứng cho thấy tán thành ý kiến là có cơ sở ( Cần diễn giải điều gì để làm rõ ý kiến của mình? Với từng ý đã diễn giải, cần những bằng chứng nào để củng cố?)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id="{642DEEC3-B32B-4107-A4D1-07FCE8C1842B}"/>
              </a:ext>
            </a:extLst>
          </p:cNvPr>
          <p:cNvSpPr txBox="1"/>
          <p:nvPr/>
        </p:nvSpPr>
        <p:spPr>
          <a:xfrm>
            <a:off x="1625173" y="948981"/>
            <a:ext cx="9601200" cy="5693866"/>
          </a:xfrm>
          <a:prstGeom prst="rect">
            <a:avLst/>
          </a:prstGeom>
          <a:noFill/>
        </p:spPr>
        <p:txBody>
          <a:bodyPr wrap="square" rtlCol="0">
            <a:spAutoFit/>
          </a:bodyPr>
          <a:lstStyle/>
          <a:p>
            <a:r>
              <a:rPr lang="pt-BR" sz="2800" b="1" dirty="0">
                <a:solidFill>
                  <a:srgbClr val="002060"/>
                </a:solidFill>
                <a:latin typeface="Times New Roman" pitchFamily="18" charset="0"/>
                <a:cs typeface="Times New Roman" pitchFamily="18" charset="0"/>
              </a:rPr>
              <a:t>1. Trước khi viết</a:t>
            </a:r>
            <a:endParaRPr lang="en-US" sz="2800" dirty="0">
              <a:solidFill>
                <a:srgbClr val="002060"/>
              </a:solidFill>
              <a:latin typeface="Times New Roman" pitchFamily="18" charset="0"/>
              <a:cs typeface="Times New Roman" pitchFamily="18" charset="0"/>
            </a:endParaRPr>
          </a:p>
          <a:p>
            <a:r>
              <a:rPr lang="pt-BR" sz="2800" b="1" dirty="0">
                <a:solidFill>
                  <a:srgbClr val="002060"/>
                </a:solidFill>
                <a:latin typeface="Times New Roman" pitchFamily="18" charset="0"/>
                <a:cs typeface="Times New Roman" pitchFamily="18" charset="0"/>
              </a:rPr>
              <a:t>a. Lựa chọn đề tài </a:t>
            </a:r>
            <a:endParaRPr lang="en-US" sz="2800" dirty="0">
              <a:solidFill>
                <a:srgbClr val="002060"/>
              </a:solidFill>
              <a:latin typeface="Times New Roman" pitchFamily="18" charset="0"/>
              <a:cs typeface="Times New Roman" pitchFamily="18" charset="0"/>
            </a:endParaRPr>
          </a:p>
          <a:p>
            <a:r>
              <a:rPr lang="pt-BR" sz="2800" dirty="0">
                <a:solidFill>
                  <a:srgbClr val="002060"/>
                </a:solidFill>
                <a:latin typeface="Times New Roman" pitchFamily="18" charset="0"/>
                <a:cs typeface="Times New Roman" pitchFamily="18" charset="0"/>
              </a:rPr>
              <a:t>- Phải là vấn đề mình thực sự quan tâm và hiểu biết</a:t>
            </a:r>
            <a:endParaRPr lang="en-US" sz="2800" dirty="0">
              <a:solidFill>
                <a:srgbClr val="002060"/>
              </a:solidFill>
              <a:latin typeface="Times New Roman" pitchFamily="18" charset="0"/>
              <a:cs typeface="Times New Roman" pitchFamily="18" charset="0"/>
            </a:endParaRPr>
          </a:p>
          <a:p>
            <a:r>
              <a:rPr lang="pt-BR" sz="2800" dirty="0">
                <a:solidFill>
                  <a:srgbClr val="002060"/>
                </a:solidFill>
                <a:latin typeface="Times New Roman" pitchFamily="18" charset="0"/>
                <a:cs typeface="Times New Roman" pitchFamily="18" charset="0"/>
              </a:rPr>
              <a:t>- Có những ý kiến khác nhau khi nhìn nhận, đánh giá.</a:t>
            </a:r>
            <a:endParaRPr lang="en-US" sz="2800" dirty="0">
              <a:solidFill>
                <a:srgbClr val="002060"/>
              </a:solidFill>
              <a:latin typeface="Times New Roman" pitchFamily="18" charset="0"/>
              <a:cs typeface="Times New Roman" pitchFamily="18" charset="0"/>
            </a:endParaRPr>
          </a:p>
          <a:p>
            <a:r>
              <a:rPr lang="pt-BR" sz="2800" dirty="0">
                <a:solidFill>
                  <a:srgbClr val="002060"/>
                </a:solidFill>
                <a:latin typeface="Times New Roman" pitchFamily="18" charset="0"/>
                <a:cs typeface="Times New Roman" pitchFamily="18" charset="0"/>
              </a:rPr>
              <a:t>- Có thể xác định thái độ dứt khoát với vấn đề đó.</a:t>
            </a:r>
            <a:endParaRPr lang="en-US" sz="2800" dirty="0">
              <a:solidFill>
                <a:srgbClr val="002060"/>
              </a:solidFill>
              <a:latin typeface="Times New Roman" pitchFamily="18" charset="0"/>
              <a:cs typeface="Times New Roman" pitchFamily="18" charset="0"/>
            </a:endParaRPr>
          </a:p>
          <a:p>
            <a:r>
              <a:rPr lang="pt-BR" sz="2800" b="1" dirty="0">
                <a:solidFill>
                  <a:srgbClr val="002060"/>
                </a:solidFill>
                <a:latin typeface="Times New Roman" pitchFamily="18" charset="0"/>
                <a:cs typeface="Times New Roman" pitchFamily="18" charset="0"/>
              </a:rPr>
              <a:t>b. Tìm ý</a:t>
            </a:r>
            <a:endParaRPr lang="en-US" sz="2800" dirty="0">
              <a:solidFill>
                <a:srgbClr val="002060"/>
              </a:solidFill>
              <a:latin typeface="Times New Roman" pitchFamily="18" charset="0"/>
              <a:cs typeface="Times New Roman" pitchFamily="18" charset="0"/>
            </a:endParaRPr>
          </a:p>
          <a:p>
            <a:r>
              <a:rPr lang="pt-BR" sz="2800" dirty="0">
                <a:solidFill>
                  <a:srgbClr val="002060"/>
                </a:solidFill>
                <a:latin typeface="Times New Roman" pitchFamily="18" charset="0"/>
                <a:cs typeface="Times New Roman" pitchFamily="18" charset="0"/>
              </a:rPr>
              <a:t>- HS bộc quan điểm cá nhân trong việc tìm ý.</a:t>
            </a:r>
            <a:endParaRPr lang="en-US" sz="2800" dirty="0">
              <a:solidFill>
                <a:srgbClr val="002060"/>
              </a:solidFill>
              <a:latin typeface="Times New Roman" pitchFamily="18" charset="0"/>
              <a:cs typeface="Times New Roman" pitchFamily="18" charset="0"/>
            </a:endParaRPr>
          </a:p>
          <a:p>
            <a:r>
              <a:rPr lang="pt-BR" sz="2800" dirty="0">
                <a:solidFill>
                  <a:srgbClr val="002060"/>
                </a:solidFill>
                <a:latin typeface="Times New Roman" pitchFamily="18" charset="0"/>
                <a:cs typeface="Times New Roman" pitchFamily="18" charset="0"/>
              </a:rPr>
              <a:t>- Hs ghi các ý tìm được ra vở ghi</a:t>
            </a:r>
            <a:endParaRPr lang="en-US" sz="2800" dirty="0">
              <a:solidFill>
                <a:srgbClr val="002060"/>
              </a:solidFill>
              <a:latin typeface="Times New Roman" pitchFamily="18" charset="0"/>
              <a:cs typeface="Times New Roman" pitchFamily="18" charset="0"/>
            </a:endParaRPr>
          </a:p>
          <a:p>
            <a:r>
              <a:rPr lang="pt-BR" sz="2800" b="1" dirty="0">
                <a:solidFill>
                  <a:srgbClr val="002060"/>
                </a:solidFill>
                <a:latin typeface="Times New Roman" pitchFamily="18" charset="0"/>
                <a:cs typeface="Times New Roman" pitchFamily="18" charset="0"/>
              </a:rPr>
              <a:t>c. Lập dàn ý</a:t>
            </a:r>
            <a:r>
              <a:rPr lang="pt-BR" sz="2800" b="1" dirty="0"/>
              <a:t> </a:t>
            </a:r>
          </a:p>
          <a:p>
            <a:r>
              <a:rPr lang="pt-BR" sz="2800" b="1" dirty="0">
                <a:solidFill>
                  <a:srgbClr val="002060"/>
                </a:solidFill>
                <a:latin typeface="Times New Roman" pitchFamily="18" charset="0"/>
                <a:cs typeface="Times New Roman" pitchFamily="18" charset="0"/>
              </a:rPr>
              <a:t>Mở bài: </a:t>
            </a:r>
            <a:r>
              <a:rPr lang="pt-BR" sz="2800" dirty="0">
                <a:solidFill>
                  <a:srgbClr val="002060"/>
                </a:solidFill>
                <a:latin typeface="Times New Roman" pitchFamily="18" charset="0"/>
                <a:cs typeface="Times New Roman" pitchFamily="18" charset="0"/>
              </a:rPr>
              <a:t>Nêu được vấn đề nghị luận và bày tỏ ý kiến phản đối cách nhìn nhận vấn đề.</a:t>
            </a:r>
            <a:endParaRPr lang="en-US" sz="2800" dirty="0">
              <a:solidFill>
                <a:srgbClr val="002060"/>
              </a:solidFill>
              <a:latin typeface="Times New Roman" pitchFamily="18" charset="0"/>
              <a:cs typeface="Times New Roman" pitchFamily="18" charset="0"/>
            </a:endParaRPr>
          </a:p>
          <a:p>
            <a:endParaRPr lang="pt-BR" sz="2800" b="1" dirty="0">
              <a:solidFill>
                <a:srgbClr val="002060"/>
              </a:solidFill>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56" y="327378"/>
            <a:ext cx="11435644" cy="653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80254"/>
      </p:ext>
    </p:extLst>
  </p:cSld>
  <p:clrMapOvr>
    <a:masterClrMapping/>
  </p:clrMapOvr>
  <p:transition advClick="0">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id="{642DEEC3-B32B-4107-A4D1-07FCE8C1842B}"/>
              </a:ext>
            </a:extLst>
          </p:cNvPr>
          <p:cNvSpPr txBox="1"/>
          <p:nvPr/>
        </p:nvSpPr>
        <p:spPr>
          <a:xfrm>
            <a:off x="1584832" y="1360657"/>
            <a:ext cx="9601200" cy="4401205"/>
          </a:xfrm>
          <a:prstGeom prst="rect">
            <a:avLst/>
          </a:prstGeom>
          <a:noFill/>
        </p:spPr>
        <p:txBody>
          <a:bodyPr wrap="square" rtlCol="0">
            <a:spAutoFit/>
          </a:bodyPr>
          <a:lstStyle/>
          <a:p>
            <a:r>
              <a:rPr lang="pt-BR" sz="2800" b="1" dirty="0">
                <a:latin typeface="Times New Roman" pitchFamily="18" charset="0"/>
                <a:cs typeface="Times New Roman" pitchFamily="18" charset="0"/>
              </a:rPr>
              <a:t>Thân bài: </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Ý 1. Trình bày thực chất của ý kiến, quan niệm đã nêu để bàn luận</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Ý 2. Phản đối các khía cạnh của ý kiến, quan niệm ( lí lẽ, bằng chứng)</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Ý 3. Nhận xét những tác động tiêu cực của ý kiến, quan niệm đối với đời sống ( lí lẽ, bằng chứng)</a:t>
            </a:r>
            <a:endParaRPr lang="en-US" sz="2800" dirty="0">
              <a:latin typeface="Times New Roman" pitchFamily="18" charset="0"/>
              <a:cs typeface="Times New Roman" pitchFamily="18" charset="0"/>
            </a:endParaRPr>
          </a:p>
          <a:p>
            <a:r>
              <a:rPr lang="pt-BR" sz="2800" b="1" dirty="0">
                <a:latin typeface="Times New Roman" pitchFamily="18" charset="0"/>
                <a:cs typeface="Times New Roman" pitchFamily="18" charset="0"/>
              </a:rPr>
              <a:t>Kết bài:</a:t>
            </a:r>
            <a:r>
              <a:rPr lang="pt-BR" sz="2800" dirty="0">
                <a:latin typeface="Times New Roman" pitchFamily="18" charset="0"/>
                <a:cs typeface="Times New Roman" pitchFamily="18" charset="0"/>
              </a:rPr>
              <a:t> Nêu ý nghĩa của việc thể hiện ý kiến phản đối.</a:t>
            </a:r>
            <a:endParaRPr lang="en-US" sz="2800" dirty="0">
              <a:latin typeface="Times New Roman" pitchFamily="18" charset="0"/>
              <a:cs typeface="Times New Roman" pitchFamily="18" charset="0"/>
            </a:endParaRPr>
          </a:p>
          <a:p>
            <a:r>
              <a:rPr lang="pt-BR" sz="2800" b="1" dirty="0">
                <a:latin typeface="Times New Roman" pitchFamily="18" charset="0"/>
                <a:cs typeface="Times New Roman" pitchFamily="18" charset="0"/>
              </a:rPr>
              <a:t>2. Viết bài</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Tham khảo mở bài- thân bài- kết bài SGK</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id="{642DEEC3-B32B-4107-A4D1-07FCE8C1842B}"/>
              </a:ext>
            </a:extLst>
          </p:cNvPr>
          <p:cNvSpPr txBox="1"/>
          <p:nvPr/>
        </p:nvSpPr>
        <p:spPr>
          <a:xfrm>
            <a:off x="1598279" y="903457"/>
            <a:ext cx="9601200" cy="5262979"/>
          </a:xfrm>
          <a:prstGeom prst="rect">
            <a:avLst/>
          </a:prstGeom>
          <a:noFill/>
        </p:spPr>
        <p:txBody>
          <a:bodyPr wrap="square" rtlCol="0">
            <a:spAutoFit/>
          </a:bodyPr>
          <a:lstStyle/>
          <a:p>
            <a:r>
              <a:rPr lang="pt-BR" sz="2800" b="1" dirty="0">
                <a:latin typeface="Times New Roman" pitchFamily="18" charset="0"/>
                <a:cs typeface="Times New Roman" pitchFamily="18" charset="0"/>
              </a:rPr>
              <a:t>Mở bài: </a:t>
            </a:r>
            <a:r>
              <a:rPr lang="pt-BR" sz="2800" dirty="0">
                <a:latin typeface="Times New Roman" pitchFamily="18" charset="0"/>
                <a:cs typeface="Times New Roman" pitchFamily="18" charset="0"/>
              </a:rPr>
              <a:t>Nêu được vấn đề nghị luận. Có thể bắt đầu bằng một tình huống, một câu chuyện có liên quan hay giới thiệu trực tiếp vấn đề</a:t>
            </a:r>
          </a:p>
          <a:p>
            <a:r>
              <a:rPr lang="pt-BR" sz="2800" b="1" dirty="0">
                <a:latin typeface="Times New Roman" pitchFamily="18" charset="0"/>
                <a:cs typeface="Times New Roman" pitchFamily="18" charset="0"/>
              </a:rPr>
              <a:t>Thân bài: </a:t>
            </a:r>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rườm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a:t>
            </a:r>
            <a:r>
              <a:rPr lang="en-US" sz="2800" dirty="0">
                <a:latin typeface="Times New Roman" pitchFamily="18" charset="0"/>
                <a:cs typeface="Times New Roman" pitchFamily="18" charset="0"/>
              </a:rPr>
              <a:t>.</a:t>
            </a:r>
          </a:p>
          <a:p>
            <a:r>
              <a:rPr lang="pt-BR" sz="2800" b="1" dirty="0">
                <a:latin typeface="Times New Roman" pitchFamily="18" charset="0"/>
                <a:cs typeface="Times New Roman" pitchFamily="18" charset="0"/>
              </a:rPr>
              <a:t>Kết bài:</a:t>
            </a:r>
            <a:r>
              <a:rPr lang="pt-BR" sz="2800" dirty="0">
                <a:latin typeface="Times New Roman" pitchFamily="18" charset="0"/>
                <a:cs typeface="Times New Roman" pitchFamily="18" charset="0"/>
              </a:rPr>
              <a:t> Khẳng định lại ý nghĩa của việc bàn luận, giúp người đọc suy nghĩ đúng về vấn đề để có sự thay đổi tích cực trong nhận thức và hành động.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id="{642DEEC3-B32B-4107-A4D1-07FCE8C1842B}"/>
              </a:ext>
            </a:extLst>
          </p:cNvPr>
          <p:cNvSpPr txBox="1"/>
          <p:nvPr/>
        </p:nvSpPr>
        <p:spPr>
          <a:xfrm>
            <a:off x="1463808" y="257998"/>
            <a:ext cx="9601200" cy="2677656"/>
          </a:xfrm>
          <a:prstGeom prst="rect">
            <a:avLst/>
          </a:prstGeom>
          <a:noFill/>
        </p:spPr>
        <p:txBody>
          <a:bodyPr wrap="square" rtlCol="0">
            <a:spAutoFit/>
          </a:bodyPr>
          <a:lstStyle/>
          <a:p>
            <a:r>
              <a:rPr lang="pt-BR" sz="2800" b="1" dirty="0">
                <a:solidFill>
                  <a:srgbClr val="002060"/>
                </a:solidFill>
                <a:latin typeface="Times New Roman" pitchFamily="18" charset="0"/>
                <a:cs typeface="Times New Roman" pitchFamily="18" charset="0"/>
              </a:rPr>
              <a:t>3. Chỉnh sửa bài viết</a:t>
            </a:r>
          </a:p>
          <a:p>
            <a:endParaRPr lang="pt-BR" sz="2800" b="1" dirty="0">
              <a:solidFill>
                <a:srgbClr val="002060"/>
              </a:solidFill>
              <a:latin typeface="Times New Roman" pitchFamily="18" charset="0"/>
              <a:cs typeface="Times New Roman" pitchFamily="18" charset="0"/>
            </a:endParaRPr>
          </a:p>
          <a:p>
            <a:endParaRPr lang="pt-BR" sz="2800" b="1" dirty="0">
              <a:solidFill>
                <a:srgbClr val="002060"/>
              </a:solidFill>
              <a:latin typeface="Times New Roman" pitchFamily="18" charset="0"/>
              <a:cs typeface="Times New Roman" pitchFamily="18" charset="0"/>
            </a:endParaRPr>
          </a:p>
          <a:p>
            <a:endParaRPr lang="pt-BR" sz="2800" b="1" dirty="0">
              <a:solidFill>
                <a:srgbClr val="002060"/>
              </a:solidFill>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1775012" y="914400"/>
          <a:ext cx="8794376" cy="5689154"/>
        </p:xfrm>
        <a:graphic>
          <a:graphicData uri="http://schemas.openxmlformats.org/drawingml/2006/table">
            <a:tbl>
              <a:tblPr/>
              <a:tblGrid>
                <a:gridCol w="4683072">
                  <a:extLst>
                    <a:ext uri="{9D8B030D-6E8A-4147-A177-3AD203B41FA5}">
                      <a16:colId xmlns:a16="http://schemas.microsoft.com/office/drawing/2014/main" val="20000"/>
                    </a:ext>
                  </a:extLst>
                </a:gridCol>
                <a:gridCol w="4111304">
                  <a:extLst>
                    <a:ext uri="{9D8B030D-6E8A-4147-A177-3AD203B41FA5}">
                      <a16:colId xmlns:a16="http://schemas.microsoft.com/office/drawing/2014/main" val="20001"/>
                    </a:ext>
                  </a:extLst>
                </a:gridCol>
              </a:tblGrid>
              <a:tr h="318608">
                <a:tc>
                  <a:txBody>
                    <a:bodyPr/>
                    <a:lstStyle/>
                    <a:p>
                      <a:pPr algn="ctr">
                        <a:spcAft>
                          <a:spcPts val="0"/>
                        </a:spcAft>
                      </a:pPr>
                      <a:r>
                        <a:rPr lang="pt-BR" sz="2400" b="1" dirty="0">
                          <a:solidFill>
                            <a:srgbClr val="002060"/>
                          </a:solidFill>
                          <a:latin typeface="Times New Roman"/>
                          <a:ea typeface="MS Mincho"/>
                        </a:rPr>
                        <a:t>Yêu cầu</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b="1" dirty="0">
                          <a:solidFill>
                            <a:srgbClr val="002060"/>
                          </a:solidFill>
                          <a:latin typeface="Times New Roman"/>
                          <a:ea typeface="MS Mincho"/>
                        </a:rPr>
                        <a:t>Gợi ý chỉnh sửa</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5824">
                <a:tc>
                  <a:txBody>
                    <a:bodyPr/>
                    <a:lstStyle/>
                    <a:p>
                      <a:pPr algn="just">
                        <a:spcAft>
                          <a:spcPts val="0"/>
                        </a:spcAft>
                      </a:pPr>
                      <a:r>
                        <a:rPr lang="pt-BR" sz="2400" b="0" dirty="0">
                          <a:solidFill>
                            <a:srgbClr val="002060"/>
                          </a:solidFill>
                          <a:latin typeface="Times New Roman"/>
                          <a:ea typeface="MS Mincho"/>
                        </a:rPr>
                        <a:t>Nêu cụ thể vấn đề nghị luận và ý kiến cần phản đối</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Chỉnh sửa nếu thấy vấn đề nghị luận và ý kiến cần phản đối còn mơ hồ</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00034">
                <a:tc>
                  <a:txBody>
                    <a:bodyPr/>
                    <a:lstStyle/>
                    <a:p>
                      <a:pPr algn="just">
                        <a:spcAft>
                          <a:spcPts val="0"/>
                        </a:spcAft>
                      </a:pPr>
                      <a:r>
                        <a:rPr lang="pt-BR" sz="2400" b="0" dirty="0">
                          <a:solidFill>
                            <a:srgbClr val="002060"/>
                          </a:solidFill>
                          <a:latin typeface="Times New Roman"/>
                          <a:ea typeface="MS Mincho"/>
                        </a:rPr>
                        <a:t>Trình bày rõ sự phản đối của người viết về ý kiến vừa nêu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Diễn đạt cho rõ nếu thấy sự phản đối chưa được thể hiện rõ ràng</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55824">
                <a:tc>
                  <a:txBody>
                    <a:bodyPr/>
                    <a:lstStyle/>
                    <a:p>
                      <a:pPr algn="just">
                        <a:spcAft>
                          <a:spcPts val="0"/>
                        </a:spcAft>
                      </a:pPr>
                      <a:r>
                        <a:rPr lang="pt-BR" sz="2400" b="0" dirty="0">
                          <a:solidFill>
                            <a:srgbClr val="002060"/>
                          </a:solidFill>
                          <a:latin typeface="Times New Roman"/>
                          <a:ea typeface="MS Mincho"/>
                        </a:rPr>
                        <a:t>Đưa ra được lí lẽ và bằng chứng để việc phản đối ý kiến có sức thuyết phục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Củng cố lí lẽ nếu thấy chưa vững chắc, bổ sung bằng chứng nếu thấy còn thiếu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7215">
                <a:tc>
                  <a:txBody>
                    <a:bodyPr/>
                    <a:lstStyle/>
                    <a:p>
                      <a:pPr algn="just">
                        <a:spcAft>
                          <a:spcPts val="0"/>
                        </a:spcAft>
                      </a:pPr>
                      <a:r>
                        <a:rPr lang="pt-BR" sz="2400" b="0">
                          <a:solidFill>
                            <a:srgbClr val="002060"/>
                          </a:solidFill>
                          <a:latin typeface="Times New Roman"/>
                          <a:ea typeface="MS Mincho"/>
                        </a:rPr>
                        <a:t>Nêu được ý nghĩa của việc phản đối ý kiế trái ngược vấn đề.</a:t>
                      </a:r>
                      <a:endParaRPr lang="en-US" sz="2400" b="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Bổ sung nếu thấy chưa nêu được ý nghĩa hoặc nêu chưa rõ.</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55824">
                <a:tc>
                  <a:txBody>
                    <a:bodyPr/>
                    <a:lstStyle/>
                    <a:p>
                      <a:pPr algn="just">
                        <a:spcAft>
                          <a:spcPts val="0"/>
                        </a:spcAft>
                      </a:pPr>
                      <a:r>
                        <a:rPr lang="pt-BR" sz="2400" b="0" dirty="0">
                          <a:solidFill>
                            <a:srgbClr val="002060"/>
                          </a:solidFill>
                          <a:latin typeface="Times New Roman"/>
                          <a:ea typeface="MS Mincho"/>
                        </a:rPr>
                        <a:t>Rà soát lỗi về từ ngữ, câu, đoạn văn, liên kết các câu và các đoạn, cách trình bày bài viết.</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Sửa  những lỗi phát hiện được.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Times New Roman" pitchFamily="18" charset="0"/>
                <a:cs typeface="Times New Roman" pitchFamily="18" charset="0"/>
              </a:rPr>
              <a:t>VIẾT:</a:t>
            </a:r>
          </a:p>
          <a:p>
            <a:pPr algn="ctr"/>
            <a:r>
              <a:rPr lang="en-US" sz="2000" b="1" dirty="0">
                <a:solidFill>
                  <a:srgbClr val="002060"/>
                </a:solidFill>
                <a:latin typeface="Times New Roman" pitchFamily="18" charset="0"/>
                <a:cs typeface="Times New Roman" pitchFamily="18" charset="0"/>
              </a:rPr>
              <a:t>VIẾT BÀI VĂN NGHỊ LUẬN VỀ MỘT VẤN ĐỀ TRONG ĐỜI SỐNG</a:t>
            </a:r>
          </a:p>
        </p:txBody>
      </p:sp>
      <p:graphicFrame>
        <p:nvGraphicFramePr>
          <p:cNvPr id="10" name="Table 9"/>
          <p:cNvGraphicFramePr>
            <a:graphicFrameLocks noGrp="1"/>
          </p:cNvGraphicFramePr>
          <p:nvPr/>
        </p:nvGraphicFramePr>
        <p:xfrm>
          <a:off x="1149531" y="1005839"/>
          <a:ext cx="9496697" cy="5408025"/>
        </p:xfrm>
        <a:graphic>
          <a:graphicData uri="http://schemas.openxmlformats.org/drawingml/2006/table">
            <a:tbl>
              <a:tblPr/>
              <a:tblGrid>
                <a:gridCol w="7489196">
                  <a:extLst>
                    <a:ext uri="{9D8B030D-6E8A-4147-A177-3AD203B41FA5}">
                      <a16:colId xmlns:a16="http://schemas.microsoft.com/office/drawing/2014/main" val="20000"/>
                    </a:ext>
                  </a:extLst>
                </a:gridCol>
                <a:gridCol w="2007501">
                  <a:extLst>
                    <a:ext uri="{9D8B030D-6E8A-4147-A177-3AD203B41FA5}">
                      <a16:colId xmlns:a16="http://schemas.microsoft.com/office/drawing/2014/main" val="20001"/>
                    </a:ext>
                  </a:extLst>
                </a:gridCol>
              </a:tblGrid>
              <a:tr h="599443">
                <a:tc>
                  <a:txBody>
                    <a:bodyPr/>
                    <a:lstStyle/>
                    <a:p>
                      <a:pPr algn="ctr">
                        <a:lnSpc>
                          <a:spcPct val="115000"/>
                        </a:lnSpc>
                        <a:spcAft>
                          <a:spcPts val="0"/>
                        </a:spcAft>
                      </a:pPr>
                      <a:r>
                        <a:rPr lang="en-US" sz="2400" b="1" dirty="0" err="1">
                          <a:solidFill>
                            <a:srgbClr val="0070C0"/>
                          </a:solidFill>
                          <a:latin typeface="Times New Roman"/>
                          <a:ea typeface="Times New Roman"/>
                          <a:cs typeface="Times New Roman"/>
                        </a:rPr>
                        <a:t>Nội</a:t>
                      </a:r>
                      <a:r>
                        <a:rPr lang="en-US" sz="2400" b="1" dirty="0">
                          <a:solidFill>
                            <a:srgbClr val="0070C0"/>
                          </a:solidFill>
                          <a:latin typeface="Times New Roman"/>
                          <a:ea typeface="Times New Roman"/>
                          <a:cs typeface="Times New Roman"/>
                        </a:rPr>
                        <a:t> dung </a:t>
                      </a:r>
                      <a:r>
                        <a:rPr lang="en-US" sz="2400" b="1" dirty="0" err="1">
                          <a:solidFill>
                            <a:srgbClr val="0070C0"/>
                          </a:solidFill>
                          <a:latin typeface="Times New Roman"/>
                          <a:ea typeface="Times New Roman"/>
                          <a:cs typeface="Times New Roman"/>
                        </a:rPr>
                        <a:t>kiểm</a:t>
                      </a:r>
                      <a:r>
                        <a:rPr lang="en-US" sz="2400" b="1" dirty="0">
                          <a:solidFill>
                            <a:srgbClr val="0070C0"/>
                          </a:solidFill>
                          <a:latin typeface="Times New Roman"/>
                          <a:ea typeface="Times New Roman"/>
                          <a:cs typeface="Times New Roman"/>
                        </a:rPr>
                        <a:t> </a:t>
                      </a:r>
                      <a:r>
                        <a:rPr lang="en-US" sz="2400" b="1" dirty="0" err="1">
                          <a:solidFill>
                            <a:srgbClr val="0070C0"/>
                          </a:solidFill>
                          <a:latin typeface="Times New Roman"/>
                          <a:ea typeface="Times New Roman"/>
                          <a:cs typeface="Times New Roman"/>
                        </a:rPr>
                        <a:t>tra</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algn="ctr">
                        <a:lnSpc>
                          <a:spcPct val="115000"/>
                        </a:lnSpc>
                        <a:spcAft>
                          <a:spcPts val="0"/>
                        </a:spcAft>
                      </a:pPr>
                      <a:r>
                        <a:rPr lang="en-US" sz="2400" b="1">
                          <a:solidFill>
                            <a:srgbClr val="0070C0"/>
                          </a:solidFill>
                          <a:latin typeface="Times New Roman"/>
                          <a:ea typeface="Times New Roman"/>
                          <a:cs typeface="Times New Roman"/>
                        </a:rPr>
                        <a:t>Đạt/ Chưa đạt</a:t>
                      </a:r>
                      <a:endParaRPr lang="en-US" sz="240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extLst>
                  <a:ext uri="{0D108BD9-81ED-4DB2-BD59-A6C34878D82A}">
                    <a16:rowId xmlns:a16="http://schemas.microsoft.com/office/drawing/2014/main" val="10000"/>
                  </a:ext>
                </a:extLst>
              </a:tr>
              <a:tr h="701212">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đầy</a:t>
                      </a:r>
                      <a:r>
                        <a:rPr lang="en-US" sz="2400" dirty="0">
                          <a:latin typeface="Times New Roman"/>
                          <a:ea typeface="Times New Roman"/>
                          <a:cs typeface="Times New Roman"/>
                        </a:rPr>
                        <a:t> </a:t>
                      </a:r>
                      <a:r>
                        <a:rPr lang="en-US" sz="2400" dirty="0" err="1">
                          <a:latin typeface="Times New Roman"/>
                          <a:ea typeface="Times New Roman"/>
                          <a:cs typeface="Times New Roman"/>
                        </a:rPr>
                        <a:t>đủ</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phần</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thân</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10001"/>
                  </a:ext>
                </a:extLst>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tính</a:t>
                      </a:r>
                      <a:r>
                        <a:rPr lang="en-US" sz="2400" dirty="0">
                          <a:latin typeface="Times New Roman"/>
                          <a:ea typeface="Times New Roman"/>
                          <a:cs typeface="Times New Roman"/>
                        </a:rPr>
                        <a:t> </a:t>
                      </a:r>
                      <a:r>
                        <a:rPr lang="en-US" sz="2400" dirty="0" err="1">
                          <a:latin typeface="Times New Roman"/>
                          <a:ea typeface="Times New Roman"/>
                          <a:cs typeface="Times New Roman"/>
                        </a:rPr>
                        <a:t>hấp</a:t>
                      </a:r>
                      <a:r>
                        <a:rPr lang="en-US" sz="2400" dirty="0">
                          <a:latin typeface="Times New Roman"/>
                          <a:ea typeface="Times New Roman"/>
                          <a:cs typeface="Times New Roman"/>
                        </a:rPr>
                        <a:t> </a:t>
                      </a:r>
                      <a:r>
                        <a:rPr lang="en-US" sz="2400" dirty="0" err="1">
                          <a:latin typeface="Times New Roman"/>
                          <a:ea typeface="Times New Roman"/>
                          <a:cs typeface="Times New Roman"/>
                        </a:rPr>
                        <a:t>dẫn</a:t>
                      </a:r>
                      <a:r>
                        <a:rPr lang="en-US" sz="2400" dirty="0">
                          <a:latin typeface="Times New Roman"/>
                          <a:ea typeface="Times New Roman"/>
                          <a:cs typeface="Times New Roman"/>
                        </a:rPr>
                        <a:t>, </a:t>
                      </a:r>
                      <a:r>
                        <a:rPr lang="en-US" sz="2400" dirty="0" err="1">
                          <a:latin typeface="Times New Roman"/>
                          <a:ea typeface="Times New Roman"/>
                          <a:cs typeface="Times New Roman"/>
                        </a:rPr>
                        <a:t>thiết</a:t>
                      </a:r>
                      <a:r>
                        <a:rPr lang="en-US" sz="2400" dirty="0">
                          <a:latin typeface="Times New Roman"/>
                          <a:ea typeface="Times New Roman"/>
                          <a:cs typeface="Times New Roman"/>
                        </a:rPr>
                        <a:t> </a:t>
                      </a:r>
                      <a:r>
                        <a:rPr lang="en-US" sz="2400" dirty="0" err="1">
                          <a:latin typeface="Times New Roman"/>
                          <a:ea typeface="Times New Roman"/>
                          <a:cs typeface="Times New Roman"/>
                        </a:rPr>
                        <a:t>thực</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vấn</a:t>
                      </a:r>
                      <a:r>
                        <a:rPr lang="en-US" sz="2400" dirty="0">
                          <a:latin typeface="Times New Roman"/>
                          <a:ea typeface="Times New Roman"/>
                          <a:cs typeface="Times New Roman"/>
                        </a:rPr>
                        <a:t> </a:t>
                      </a:r>
                      <a:r>
                        <a:rPr lang="en-US" sz="2400" dirty="0" err="1">
                          <a:latin typeface="Times New Roman"/>
                          <a:ea typeface="Times New Roman"/>
                          <a:cs typeface="Times New Roman"/>
                        </a:rPr>
                        <a:t>đề</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chọn</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0002"/>
                  </a:ext>
                </a:extLst>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lí</a:t>
                      </a:r>
                      <a:r>
                        <a:rPr lang="en-US" sz="2400" dirty="0">
                          <a:latin typeface="Times New Roman"/>
                          <a:ea typeface="Times New Roman"/>
                          <a:cs typeface="Times New Roman"/>
                        </a:rPr>
                        <a:t> </a:t>
                      </a:r>
                      <a:r>
                        <a:rPr lang="en-US" sz="2400" dirty="0" err="1">
                          <a:latin typeface="Times New Roman"/>
                          <a:ea typeface="Times New Roman"/>
                          <a:cs typeface="Times New Roman"/>
                        </a:rPr>
                        <a:t>lẽ</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chứng</a:t>
                      </a:r>
                      <a:r>
                        <a:rPr lang="en-US" sz="2400" dirty="0">
                          <a:latin typeface="Times New Roman"/>
                          <a:ea typeface="Times New Roman"/>
                          <a:cs typeface="Times New Roman"/>
                        </a:rPr>
                        <a:t> </a:t>
                      </a:r>
                      <a:r>
                        <a:rPr lang="en-US" sz="2400" dirty="0" err="1">
                          <a:latin typeface="Times New Roman"/>
                          <a:ea typeface="Times New Roman"/>
                          <a:cs typeface="Times New Roman"/>
                        </a:rPr>
                        <a:t>rõ</a:t>
                      </a:r>
                      <a:r>
                        <a:rPr lang="en-US" sz="2400" dirty="0">
                          <a:latin typeface="Times New Roman"/>
                          <a:ea typeface="Times New Roman"/>
                          <a:cs typeface="Times New Roman"/>
                        </a:rPr>
                        <a:t> </a:t>
                      </a:r>
                      <a:r>
                        <a:rPr lang="en-US" sz="2400" dirty="0" err="1">
                          <a:latin typeface="Times New Roman"/>
                          <a:ea typeface="Times New Roman"/>
                          <a:cs typeface="Times New Roman"/>
                        </a:rPr>
                        <a:t>ràng</a:t>
                      </a:r>
                      <a:r>
                        <a:rPr lang="en-US" sz="2400" dirty="0">
                          <a:latin typeface="Times New Roman"/>
                          <a:ea typeface="Times New Roman"/>
                          <a:cs typeface="Times New Roman"/>
                        </a:rPr>
                        <a:t>, </a:t>
                      </a:r>
                      <a:r>
                        <a:rPr lang="en-US" sz="2400" dirty="0" err="1">
                          <a:latin typeface="Times New Roman"/>
                          <a:ea typeface="Times New Roman"/>
                          <a:cs typeface="Times New Roman"/>
                        </a:rPr>
                        <a:t>mạch</a:t>
                      </a:r>
                      <a:r>
                        <a:rPr lang="en-US" sz="2400" dirty="0">
                          <a:latin typeface="Times New Roman"/>
                          <a:ea typeface="Times New Roman"/>
                          <a:cs typeface="Times New Roman"/>
                        </a:rPr>
                        <a:t> </a:t>
                      </a:r>
                      <a:r>
                        <a:rPr lang="en-US" sz="2400" dirty="0" err="1">
                          <a:latin typeface="Times New Roman"/>
                          <a:ea typeface="Times New Roman"/>
                          <a:cs typeface="Times New Roman"/>
                        </a:rPr>
                        <a:t>lạc</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phương</a:t>
                      </a:r>
                      <a:r>
                        <a:rPr lang="en-US" sz="2400" dirty="0">
                          <a:latin typeface="Times New Roman"/>
                          <a:ea typeface="Times New Roman"/>
                          <a:cs typeface="Times New Roman"/>
                        </a:rPr>
                        <a:t> </a:t>
                      </a:r>
                      <a:r>
                        <a:rPr lang="en-US" sz="2400" dirty="0" err="1">
                          <a:latin typeface="Times New Roman"/>
                          <a:ea typeface="Times New Roman"/>
                          <a:cs typeface="Times New Roman"/>
                        </a:rPr>
                        <a:t>tiện</a:t>
                      </a:r>
                      <a:r>
                        <a:rPr lang="en-US" sz="2400" dirty="0">
                          <a:latin typeface="Times New Roman"/>
                          <a:ea typeface="Times New Roman"/>
                          <a:cs typeface="Times New Roman"/>
                        </a:rPr>
                        <a:t> </a:t>
                      </a:r>
                      <a:r>
                        <a:rPr lang="en-US" sz="2400" dirty="0" err="1">
                          <a:latin typeface="Times New Roman"/>
                          <a:ea typeface="Times New Roman"/>
                          <a:cs typeface="Times New Roman"/>
                        </a:rPr>
                        <a:t>liên</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0003"/>
                  </a:ext>
                </a:extLst>
              </a:tr>
              <a:tr h="854797">
                <a:tc>
                  <a:txBody>
                    <a:bodyPr/>
                    <a:lstStyle/>
                    <a:p>
                      <a:pPr>
                        <a:lnSpc>
                          <a:spcPct val="115000"/>
                        </a:lnSpc>
                        <a:spcAft>
                          <a:spcPts val="0"/>
                        </a:spcAft>
                      </a:pPr>
                      <a:r>
                        <a:rPr lang="en-US" sz="2400">
                          <a:latin typeface="Times New Roman"/>
                          <a:ea typeface="Times New Roman"/>
                          <a:cs typeface="Times New Roman"/>
                        </a:rPr>
                        <a:t>Các lí lẽ, bằng chứng được sắp xếp theo trình tự hợp lí</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0004"/>
                  </a:ext>
                </a:extLst>
              </a:tr>
              <a:tr h="854797">
                <a:tc>
                  <a:txBody>
                    <a:bodyPr/>
                    <a:lstStyle/>
                    <a:p>
                      <a:pPr>
                        <a:lnSpc>
                          <a:spcPct val="115000"/>
                        </a:lnSpc>
                        <a:spcAft>
                          <a:spcPts val="0"/>
                        </a:spcAft>
                      </a:pPr>
                      <a:r>
                        <a:rPr lang="en-US" sz="2400">
                          <a:latin typeface="Times New Roman"/>
                          <a:ea typeface="Times New Roman"/>
                          <a:cs typeface="Times New Roman"/>
                        </a:rPr>
                        <a:t>Bài viết nêu được quan điểm của cá nhân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7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228A839-67DF-4616-BA7A-7DD84A88B28B}"/>
              </a:ext>
            </a:extLst>
          </p:cNvPr>
          <p:cNvSpPr txBox="1"/>
          <p:nvPr/>
        </p:nvSpPr>
        <p:spPr>
          <a:xfrm>
            <a:off x="0" y="100209"/>
            <a:ext cx="11900263"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a:solidFill>
                  <a:srgbClr val="800080"/>
                </a:solidFill>
                <a:latin typeface="Times New Roman" pitchFamily="18" charset="0"/>
                <a:cs typeface="Times New Roman" pitchFamily="18" charset="0"/>
              </a:rPr>
              <a:t>                      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Tree>
    <p:extLst>
      <p:ext uri="{BB962C8B-B14F-4D97-AF65-F5344CB8AC3E}">
        <p14:creationId xmlns:p14="http://schemas.microsoft.com/office/powerpoint/2010/main" val="282750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2377" y="782728"/>
            <a:ext cx="9144000" cy="2387600"/>
          </a:xfrm>
        </p:spPr>
        <p:txBody>
          <a:bodyPr/>
          <a:lstStyle/>
          <a:p>
            <a:br>
              <a:rPr lang="vi-VN" i="1" dirty="0">
                <a:solidFill>
                  <a:schemeClr val="tx2"/>
                </a:solidFill>
                <a:latin typeface="Times New Roman" panose="02020603050405020304" pitchFamily="18" charset="0"/>
                <a:cs typeface="Times New Roman" panose="02020603050405020304" pitchFamily="18" charset="0"/>
              </a:rPr>
            </a:br>
            <a:r>
              <a:rPr lang="vi-VN" i="1" dirty="0">
                <a:solidFill>
                  <a:schemeClr val="tx2"/>
                </a:solidFill>
                <a:latin typeface="Times New Roman" panose="02020603050405020304" pitchFamily="18" charset="0"/>
                <a:cs typeface="Times New Roman" panose="02020603050405020304" pitchFamily="18" charset="0"/>
              </a:rPr>
              <a:t>         </a:t>
            </a:r>
            <a:r>
              <a:rPr lang="vi-VN" i="1" dirty="0">
                <a:solidFill>
                  <a:srgbClr val="FF0000"/>
                </a:solidFill>
                <a:latin typeface="Times New Roman" panose="02020603050405020304" pitchFamily="18" charset="0"/>
                <a:cs typeface="Times New Roman" panose="02020603050405020304" pitchFamily="18" charset="0"/>
              </a:rPr>
              <a:t>NÓI VỚI CON</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89341" y="3303876"/>
            <a:ext cx="7091361" cy="838200"/>
          </a:xfrm>
        </p:spPr>
        <p:txBody>
          <a:bodyPr/>
          <a:lstStyle/>
          <a:p>
            <a:pPr algn="r"/>
            <a:r>
              <a:rPr lang="vi-VN" i="1" dirty="0">
                <a:solidFill>
                  <a:srgbClr val="002060"/>
                </a:solidFill>
                <a:latin typeface="Times New Roman" panose="02020603050405020304" pitchFamily="18" charset="0"/>
                <a:cs typeface="Times New Roman" panose="02020603050405020304" pitchFamily="18" charset="0"/>
              </a:rPr>
              <a:t>- Y PHƯƠNG -  </a:t>
            </a:r>
            <a:endParaRPr lang="en-US"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6694A24-89CE-4161-952F-4FEAA7EFB1AF}"/>
              </a:ext>
            </a:extLst>
          </p:cNvPr>
          <p:cNvSpPr txBox="1"/>
          <p:nvPr/>
        </p:nvSpPr>
        <p:spPr>
          <a:xfrm>
            <a:off x="-1" y="509700"/>
            <a:ext cx="330490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B60138-CC5E-4C4E-821C-CBB3781EEA75}"/>
              </a:ext>
            </a:extLst>
          </p:cNvPr>
          <p:cNvSpPr txBox="1"/>
          <p:nvPr/>
        </p:nvSpPr>
        <p:spPr>
          <a:xfrm>
            <a:off x="3419605" y="516823"/>
            <a:ext cx="8642957" cy="5262979"/>
          </a:xfrm>
          <a:prstGeom prst="rect">
            <a:avLst/>
          </a:prstGeom>
          <a:noFill/>
        </p:spPr>
        <p:txBody>
          <a:bodyPr wrap="square" rtlCol="0">
            <a:spAutoFit/>
          </a:bodyPr>
          <a:lstStyle/>
          <a:p>
            <a:pPr algn="just"/>
            <a:r>
              <a:rPr lang="vi-VN" sz="2800" b="0" i="0" dirty="0">
                <a:solidFill>
                  <a:srgbClr val="000000"/>
                </a:solidFill>
                <a:effectLst/>
                <a:latin typeface="+mj-lt"/>
              </a:rPr>
              <a:t>- Y Phương (sinh năm 1948) tên thật là Hứa Vĩnh Sước</a:t>
            </a:r>
          </a:p>
          <a:p>
            <a:pPr algn="just"/>
            <a:r>
              <a:rPr lang="vi-VN" sz="2800" b="0" i="0" dirty="0">
                <a:solidFill>
                  <a:srgbClr val="000000"/>
                </a:solidFill>
                <a:effectLst/>
                <a:latin typeface="+mj-lt"/>
              </a:rPr>
              <a:t>- Quê quán: Trùng Khánh- Cao Bằng , ông là người dân tộc Tày</a:t>
            </a:r>
          </a:p>
          <a:p>
            <a:pPr algn="just"/>
            <a:r>
              <a:rPr lang="vi-VN" sz="2800" b="0" i="0" dirty="0">
                <a:solidFill>
                  <a:srgbClr val="000000"/>
                </a:solidFill>
                <a:effectLst/>
                <a:latin typeface="+mj-lt"/>
              </a:rPr>
              <a:t>- Sự nghiệp sáng tác:</a:t>
            </a:r>
          </a:p>
          <a:p>
            <a:pPr algn="just"/>
            <a:r>
              <a:rPr lang="vi-VN" sz="2800" b="0" i="0" dirty="0">
                <a:solidFill>
                  <a:srgbClr val="000000"/>
                </a:solidFill>
                <a:effectLst/>
                <a:latin typeface="+mj-lt"/>
              </a:rPr>
              <a:t>+ Ông nhập ngũ năm 1968, phục vụ trong quân đội đến năm 1981 chuyển về công tác tại sở văn hóa và thông tin tỉnh Cao Bằng</a:t>
            </a:r>
            <a:endParaRPr lang="en-US" sz="2800" b="0" i="0" dirty="0">
              <a:solidFill>
                <a:srgbClr val="000000"/>
              </a:solidFill>
              <a:effectLst/>
              <a:latin typeface="+mj-lt"/>
            </a:endParaRPr>
          </a:p>
          <a:p>
            <a:pPr algn="just"/>
            <a:r>
              <a:rPr lang="vi-VN" sz="2800" b="0" i="0" dirty="0">
                <a:solidFill>
                  <a:srgbClr val="000000"/>
                </a:solidFill>
                <a:effectLst/>
                <a:latin typeface="+mj-lt"/>
              </a:rPr>
              <a:t>+ Năm 1993 là chủ tịch hội văn nghệ Cao Bằng</a:t>
            </a:r>
          </a:p>
          <a:p>
            <a:pPr algn="just"/>
            <a:r>
              <a:rPr lang="vi-VN" sz="2800" b="0" i="0" dirty="0">
                <a:solidFill>
                  <a:srgbClr val="000000"/>
                </a:solidFill>
                <a:effectLst/>
                <a:latin typeface="+mj-lt"/>
              </a:rPr>
              <a:t>+ Năm 2007 ông được nhận giải thưởng nhà nước về Văn học nghệ thuật. Đây quả là một giải thưởng cao quý rất xứng đáng với những gì ông đã cống hiến cho nền văn học nước nhà</a:t>
            </a:r>
            <a:r>
              <a:rPr lang="en-US" sz="2800" b="0" i="0" dirty="0">
                <a:solidFill>
                  <a:srgbClr val="000000"/>
                </a:solidFill>
                <a:effectLst/>
                <a:latin typeface="+mj-lt"/>
              </a:rPr>
              <a:t>.</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4" y="1361202"/>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5" y="4384464"/>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105E28-1ADD-4280-A40E-F171642DF717}"/>
              </a:ext>
            </a:extLst>
          </p:cNvPr>
          <p:cNvSpPr txBox="1"/>
          <p:nvPr/>
        </p:nvSpPr>
        <p:spPr>
          <a:xfrm>
            <a:off x="457202" y="3738132"/>
            <a:ext cx="2849666" cy="646331"/>
          </a:xfrm>
          <a:prstGeom prst="rect">
            <a:avLst/>
          </a:prstGeom>
          <a:noFill/>
        </p:spPr>
        <p:txBody>
          <a:bodyPr wrap="square" rtlCol="0">
            <a:spAutoFit/>
          </a:bodyPr>
          <a:lstStyle/>
          <a:p>
            <a:r>
              <a:rPr lang="vi-VN" b="0" i="1" dirty="0">
                <a:solidFill>
                  <a:srgbClr val="111000"/>
                </a:solidFill>
                <a:effectLst/>
                <a:latin typeface="Times New Roman" pitchFamily="18" charset="0"/>
                <a:cs typeface="Times New Roman" pitchFamily="18" charset="0"/>
              </a:rPr>
              <a:t>nhà thơ Y Phương) ở chiến trường B2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                                              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B6694A24-89CE-4161-952F-4FEAA7EFB1AF}"/>
              </a:ext>
            </a:extLst>
          </p:cNvPr>
          <p:cNvSpPr txBox="1"/>
          <p:nvPr/>
        </p:nvSpPr>
        <p:spPr>
          <a:xfrm>
            <a:off x="-1" y="509700"/>
            <a:ext cx="32787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B60138-CC5E-4C4E-821C-CBB3781EEA75}"/>
              </a:ext>
            </a:extLst>
          </p:cNvPr>
          <p:cNvSpPr txBox="1"/>
          <p:nvPr/>
        </p:nvSpPr>
        <p:spPr>
          <a:xfrm>
            <a:off x="3419605" y="516823"/>
            <a:ext cx="8642957" cy="2677656"/>
          </a:xfrm>
          <a:prstGeom prst="rect">
            <a:avLst/>
          </a:prstGeom>
          <a:noFill/>
        </p:spPr>
        <p:txBody>
          <a:bodyPr wrap="square" rtlCol="0">
            <a:spAutoFit/>
          </a:bodyPr>
          <a:lstStyle/>
          <a:p>
            <a:pPr algn="just"/>
            <a:r>
              <a:rPr lang="vi-VN" sz="2800" b="0" i="0" dirty="0">
                <a:solidFill>
                  <a:srgbClr val="000000"/>
                </a:solidFill>
                <a:effectLst/>
                <a:latin typeface="+mj-lt"/>
              </a:rPr>
              <a:t>+ Các tác phẩm tiêu biểu: “Người hoa núi”, “Lời chúc”, “Đàn then”…</a:t>
            </a:r>
          </a:p>
          <a:p>
            <a:pPr algn="just"/>
            <a:r>
              <a:rPr lang="vi-VN" sz="2800" b="0" i="0" dirty="0">
                <a:solidFill>
                  <a:srgbClr val="000000"/>
                </a:solidFill>
                <a:effectLst/>
                <a:latin typeface="+mj-lt"/>
              </a:rPr>
              <a:t>- Phong cách sáng tác:</a:t>
            </a:r>
          </a:p>
          <a:p>
            <a:pPr algn="just"/>
            <a:r>
              <a:rPr lang="vi-VN" sz="2800" b="0" i="0" dirty="0">
                <a:solidFill>
                  <a:srgbClr val="000000"/>
                </a:solidFill>
                <a:effectLst/>
                <a:latin typeface="+mj-lt"/>
              </a:rPr>
              <a:t>+ Thơ ông thể hiện tâm hồn mạnh mẽ, chân thực và trong sáng, cách tư duy giàu hình ảnh của người dân tộc miền núi, mang đậm bản sắc vùng cao.</a:t>
            </a: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 y="1779216"/>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4419376"/>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9568F3-5808-4986-81E3-D403EA54E352}"/>
              </a:ext>
            </a:extLst>
          </p:cNvPr>
          <p:cNvSpPr txBox="1"/>
          <p:nvPr/>
        </p:nvSpPr>
        <p:spPr>
          <a:xfrm>
            <a:off x="3334786" y="3325614"/>
            <a:ext cx="8492640" cy="3108543"/>
          </a:xfrm>
          <a:prstGeom prst="rect">
            <a:avLst/>
          </a:prstGeom>
          <a:solidFill>
            <a:schemeClr val="accent2">
              <a:lumMod val="20000"/>
              <a:lumOff val="80000"/>
            </a:schemeClr>
          </a:solidFill>
        </p:spPr>
        <p:txBody>
          <a:bodyPr wrap="square" rtlCol="0">
            <a:spAutoFit/>
          </a:bodyPr>
          <a:lstStyle/>
          <a:p>
            <a:pPr algn="just"/>
            <a:r>
              <a:rPr lang="vi-VN" sz="2800" b="1" i="0" dirty="0">
                <a:solidFill>
                  <a:srgbClr val="111000"/>
                </a:solidFill>
                <a:effectLst/>
                <a:latin typeface="Times New Roman" pitchFamily="18" charset="0"/>
                <a:cs typeface="Times New Roman" pitchFamily="18" charset="0"/>
              </a:rPr>
              <a:t>Nhà thơ Y Phương, tác giả của bài thơ nổi tiếng</a:t>
            </a:r>
            <a:r>
              <a:rPr lang="vi-VN" sz="2800" b="1" i="1" dirty="0">
                <a:solidFill>
                  <a:srgbClr val="111000"/>
                </a:solidFill>
                <a:effectLst/>
                <a:latin typeface="Times New Roman" pitchFamily="18" charset="0"/>
                <a:cs typeface="Times New Roman" pitchFamily="18" charset="0"/>
              </a:rPr>
              <a:t> Nói với con</a:t>
            </a:r>
            <a:r>
              <a:rPr lang="vi-VN" sz="2800" b="1" i="0" dirty="0">
                <a:solidFill>
                  <a:srgbClr val="111000"/>
                </a:solidFill>
                <a:effectLst/>
                <a:latin typeface="Times New Roman" pitchFamily="18" charset="0"/>
                <a:cs typeface="Times New Roman" pitchFamily="18" charset="0"/>
              </a:rPr>
              <a:t> trong SGK </a:t>
            </a:r>
            <a:r>
              <a:rPr lang="vi-VN" sz="2800" b="1" i="1" dirty="0">
                <a:solidFill>
                  <a:srgbClr val="111000"/>
                </a:solidFill>
                <a:effectLst/>
                <a:latin typeface="Times New Roman" pitchFamily="18" charset="0"/>
                <a:cs typeface="Times New Roman" pitchFamily="18" charset="0"/>
              </a:rPr>
              <a:t>Ngữ văn 9</a:t>
            </a:r>
            <a:r>
              <a:rPr lang="vi-VN" sz="2800" b="1" i="0" dirty="0">
                <a:solidFill>
                  <a:srgbClr val="111000"/>
                </a:solidFill>
                <a:effectLst/>
                <a:latin typeface="Times New Roman" pitchFamily="18" charset="0"/>
                <a:cs typeface="Times New Roman" pitchFamily="18" charset="0"/>
              </a:rPr>
              <a:t> đã qua đời ngày 9/2</a:t>
            </a:r>
            <a:r>
              <a:rPr lang="en-US" sz="2800" b="1" i="0" dirty="0">
                <a:solidFill>
                  <a:srgbClr val="111000"/>
                </a:solidFill>
                <a:effectLst/>
                <a:latin typeface="Times New Roman" pitchFamily="18" charset="0"/>
                <a:cs typeface="Times New Roman" pitchFamily="18" charset="0"/>
              </a:rPr>
              <a:t>/2022</a:t>
            </a:r>
            <a:r>
              <a:rPr lang="vi-VN" sz="2800" b="1" i="0" dirty="0">
                <a:solidFill>
                  <a:srgbClr val="111000"/>
                </a:solidFill>
                <a:effectLst/>
                <a:latin typeface="Times New Roman" pitchFamily="18" charset="0"/>
                <a:cs typeface="Times New Roman" pitchFamily="18" charset="0"/>
              </a:rPr>
              <a:t> vừa qua</a:t>
            </a:r>
            <a:r>
              <a:rPr lang="en-US" sz="2800" b="1" i="0" dirty="0">
                <a:solidFill>
                  <a:srgbClr val="111000"/>
                </a:solidFill>
                <a:effectLst/>
                <a:latin typeface="Times New Roman" pitchFamily="18" charset="0"/>
                <a:cs typeface="Times New Roman" pitchFamily="18" charset="0"/>
              </a:rPr>
              <a:t>, </a:t>
            </a:r>
            <a:r>
              <a:rPr lang="en-US" sz="2800" b="1" i="0" dirty="0" err="1">
                <a:solidFill>
                  <a:srgbClr val="111000"/>
                </a:solidFill>
                <a:effectLst/>
                <a:latin typeface="Times New Roman" pitchFamily="18" charset="0"/>
                <a:cs typeface="Times New Roman" pitchFamily="18" charset="0"/>
              </a:rPr>
              <a:t>thọ</a:t>
            </a:r>
            <a:r>
              <a:rPr lang="en-US" sz="2800" b="1" i="0" dirty="0">
                <a:solidFill>
                  <a:srgbClr val="111000"/>
                </a:solidFill>
                <a:effectLst/>
                <a:latin typeface="Times New Roman" pitchFamily="18" charset="0"/>
                <a:cs typeface="Times New Roman" pitchFamily="18" charset="0"/>
              </a:rPr>
              <a:t> 74 </a:t>
            </a:r>
            <a:r>
              <a:rPr lang="en-US" sz="2800" b="1" i="0" dirty="0" err="1">
                <a:solidFill>
                  <a:srgbClr val="111000"/>
                </a:solidFill>
                <a:effectLst/>
                <a:latin typeface="Times New Roman" pitchFamily="18" charset="0"/>
                <a:cs typeface="Times New Roman" pitchFamily="18" charset="0"/>
              </a:rPr>
              <a:t>tuổi</a:t>
            </a:r>
            <a:r>
              <a:rPr lang="vi-VN" sz="2800" b="1" i="0" dirty="0">
                <a:solidFill>
                  <a:srgbClr val="111000"/>
                </a:solidFill>
                <a:effectLst/>
                <a:latin typeface="Times New Roman" pitchFamily="18" charset="0"/>
                <a:cs typeface="Times New Roman" pitchFamily="18" charset="0"/>
              </a:rPr>
              <a:t>. Là tác giả của 9 tập thơ, trường ca, chưa kể các thể loại khác, nhưng bao trùm lên tất cả sáng tác cũng như phẩm cách con người ông là một niềm tự hào mãnh liệt về văn hóa của “</a:t>
            </a:r>
            <a:r>
              <a:rPr lang="vi-VN" sz="2800" b="1" i="0" dirty="0">
                <a:solidFill>
                  <a:srgbClr val="FF0000"/>
                </a:solidFill>
                <a:effectLst/>
                <a:latin typeface="Times New Roman" pitchFamily="18" charset="0"/>
                <a:cs typeface="Times New Roman" pitchFamily="18" charset="0"/>
              </a:rPr>
              <a:t>Người đồng mình tự đục đá kê cao quê hương”.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6AE05-FD9E-4D00-977C-4CFF70CCDC34}"/>
              </a:ext>
            </a:extLst>
          </p:cNvPr>
          <p:cNvSpPr txBox="1"/>
          <p:nvPr/>
        </p:nvSpPr>
        <p:spPr>
          <a:xfrm>
            <a:off x="0" y="-200055"/>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pic>
        <p:nvPicPr>
          <p:cNvPr id="5122" name="Picture 2" descr="Chú thích ảnh">
            <a:extLst>
              <a:ext uri="{FF2B5EF4-FFF2-40B4-BE49-F238E27FC236}">
                <a16:creationId xmlns:a16="http://schemas.microsoft.com/office/drawing/2014/main" id="{6ACE91F0-F224-46F1-8E67-2734427C92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749" y="2829175"/>
            <a:ext cx="2782032" cy="4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9F155E-D487-441F-8C9F-85D1BA0CACEB}"/>
              </a:ext>
            </a:extLst>
          </p:cNvPr>
          <p:cNvSpPr txBox="1"/>
          <p:nvPr/>
        </p:nvSpPr>
        <p:spPr>
          <a:xfrm>
            <a:off x="39995" y="613954"/>
            <a:ext cx="8555371" cy="6001643"/>
          </a:xfrm>
          <a:prstGeom prst="rect">
            <a:avLst/>
          </a:prstGeom>
          <a:noFill/>
        </p:spPr>
        <p:txBody>
          <a:bodyPr wrap="square" rtlCol="0">
            <a:spAutoFit/>
          </a:bodyPr>
          <a:lstStyle/>
          <a:p>
            <a:pPr algn="just"/>
            <a:r>
              <a:rPr lang="en-US" sz="2400" dirty="0">
                <a:solidFill>
                  <a:srgbClr val="111000"/>
                </a:solidFill>
                <a:latin typeface="+mj-lt"/>
              </a:rPr>
              <a:t>         </a:t>
            </a:r>
            <a:r>
              <a:rPr lang="vi-VN" sz="2400" b="0" i="0" dirty="0">
                <a:solidFill>
                  <a:srgbClr val="111000"/>
                </a:solidFill>
                <a:effectLst/>
                <a:latin typeface="+mj-lt"/>
              </a:rPr>
              <a:t>Với quan niệm, “Văn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2400" b="0" i="1" dirty="0">
                <a:solidFill>
                  <a:srgbClr val="111000"/>
                </a:solidFill>
                <a:effectLst/>
                <a:latin typeface="+mj-lt"/>
              </a:rPr>
              <a:t>Mùa hoa </a:t>
            </a:r>
            <a:r>
              <a:rPr lang="vi-VN" sz="2400" b="0" i="0" dirty="0">
                <a:solidFill>
                  <a:srgbClr val="111000"/>
                </a:solidFill>
                <a:effectLst/>
                <a:latin typeface="+mj-lt"/>
              </a:rPr>
              <a:t>bội thu những giải thưởng: Giải A cuộc thi thơ Tạp chí </a:t>
            </a:r>
            <a:r>
              <a:rPr lang="vi-VN" sz="2400" b="0" i="1" dirty="0">
                <a:solidFill>
                  <a:srgbClr val="111000"/>
                </a:solidFill>
                <a:effectLst/>
                <a:latin typeface="+mj-lt"/>
              </a:rPr>
              <a:t>Văn nghệ Quân đội</a:t>
            </a:r>
            <a:r>
              <a:rPr lang="vi-VN" sz="2400" b="0" i="0" dirty="0">
                <a:solidFill>
                  <a:srgbClr val="111000"/>
                </a:solidFill>
                <a:effectLst/>
                <a:latin typeface="+mj-lt"/>
              </a:rPr>
              <a:t> 1984; Giải thưởng loại A của Hội Nhà văn Việt Nam (1987) với tập thơ </a:t>
            </a:r>
            <a:r>
              <a:rPr lang="vi-VN" sz="2400" b="0" i="1" dirty="0">
                <a:solidFill>
                  <a:srgbClr val="111000"/>
                </a:solidFill>
                <a:effectLst/>
                <a:latin typeface="+mj-lt"/>
              </a:rPr>
              <a:t>Tiếng hát tháng Giêng</a:t>
            </a:r>
            <a:r>
              <a:rPr lang="vi-VN" sz="2400" b="0" i="0" dirty="0">
                <a:solidFill>
                  <a:srgbClr val="111000"/>
                </a:solidFill>
                <a:effectLst/>
                <a:latin typeface="+mj-lt"/>
              </a:rPr>
              <a:t>; Giải A của Hội đồng Văn học dân tộc - Hội Nhà văn Việt Nam với tập thơ </a:t>
            </a:r>
            <a:r>
              <a:rPr lang="vi-VN" sz="2400" b="0" i="1" dirty="0">
                <a:solidFill>
                  <a:srgbClr val="111000"/>
                </a:solidFill>
                <a:effectLst/>
                <a:latin typeface="+mj-lt"/>
              </a:rPr>
              <a:t>Lời chúc</a:t>
            </a:r>
            <a:r>
              <a:rPr lang="vi-VN" sz="2400" b="0" i="0" dirty="0">
                <a:solidFill>
                  <a:srgbClr val="111000"/>
                </a:solidFill>
                <a:effectLst/>
                <a:latin typeface="+mj-lt"/>
              </a:rPr>
              <a:t>; Giải B của Ủy ban toàn quốc Liên hiệp các Hội Văn học nghệ thuật Việt Nam, Giải B của Bộ Quốc phòng với trường ca </a:t>
            </a:r>
            <a:r>
              <a:rPr lang="vi-VN" sz="2400" b="0" i="1" dirty="0">
                <a:solidFill>
                  <a:srgbClr val="111000"/>
                </a:solidFill>
                <a:effectLst/>
                <a:latin typeface="+mj-lt"/>
              </a:rPr>
              <a:t>Chín tháng </a:t>
            </a:r>
            <a:r>
              <a:rPr lang="vi-VN" sz="2400" b="0" i="0" dirty="0">
                <a:solidFill>
                  <a:srgbClr val="111000"/>
                </a:solidFill>
                <a:effectLst/>
                <a:latin typeface="+mj-lt"/>
              </a:rPr>
              <a:t>(2001); “cú đúp” giải thưởng năm 2016 cho 2 cuốn sách: Thơ song ngữ</a:t>
            </a:r>
            <a:r>
              <a:rPr lang="vi-VN" sz="2400" b="0" i="1" dirty="0">
                <a:solidFill>
                  <a:srgbClr val="111000"/>
                </a:solidFill>
                <a:effectLst/>
                <a:latin typeface="+mj-lt"/>
              </a:rPr>
              <a:t> Vũ khúc Tày </a:t>
            </a:r>
            <a:r>
              <a:rPr lang="vi-VN" sz="2400" b="0" i="0" dirty="0">
                <a:solidFill>
                  <a:srgbClr val="111000"/>
                </a:solidFill>
                <a:effectLst/>
                <a:latin typeface="+mj-lt"/>
              </a:rPr>
              <a:t>(Giải thưởng văn học Hội Nhà văn Việt Nam), </a:t>
            </a:r>
            <a:r>
              <a:rPr lang="vi-VN" sz="2400" b="0" i="1" dirty="0">
                <a:solidFill>
                  <a:srgbClr val="111000"/>
                </a:solidFill>
                <a:effectLst/>
                <a:latin typeface="+mj-lt"/>
              </a:rPr>
              <a:t>Fừn Nèn - Củi Tết</a:t>
            </a:r>
            <a:r>
              <a:rPr lang="vi-VN" sz="2400" b="0" i="0" dirty="0">
                <a:solidFill>
                  <a:srgbClr val="111000"/>
                </a:solidFill>
                <a:effectLst/>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2400" dirty="0">
              <a:latin typeface=".Vn3DH" panose="020B7200000000000000" pitchFamily="34" charset="0"/>
            </a:endParaRPr>
          </a:p>
        </p:txBody>
      </p:sp>
      <p:graphicFrame>
        <p:nvGraphicFramePr>
          <p:cNvPr id="13" name="Table 12">
            <a:extLst>
              <a:ext uri="{FF2B5EF4-FFF2-40B4-BE49-F238E27FC236}">
                <a16:creationId xmlns:a16="http://schemas.microsoft.com/office/drawing/2014/main" id="{D567A689-3D11-4904-958F-1F2668839144}"/>
              </a:ext>
            </a:extLst>
          </p:cNvPr>
          <p:cNvGraphicFramePr>
            <a:graphicFrameLocks noGrp="1"/>
          </p:cNvGraphicFramePr>
          <p:nvPr>
            <p:extLst>
              <p:ext uri="{D42A27DB-BD31-4B8C-83A1-F6EECF244321}">
                <p14:modId xmlns:p14="http://schemas.microsoft.com/office/powerpoint/2010/main" val="3047768474"/>
              </p:ext>
            </p:extLst>
          </p:nvPr>
        </p:nvGraphicFramePr>
        <p:xfrm>
          <a:off x="8855810" y="475266"/>
          <a:ext cx="3148599" cy="2213610"/>
        </p:xfrm>
        <a:graphic>
          <a:graphicData uri="http://schemas.openxmlformats.org/drawingml/2006/table">
            <a:tbl>
              <a:tblPr/>
              <a:tblGrid>
                <a:gridCol w="3148599">
                  <a:extLst>
                    <a:ext uri="{9D8B030D-6E8A-4147-A177-3AD203B41FA5}">
                      <a16:colId xmlns:a16="http://schemas.microsoft.com/office/drawing/2014/main" val="2436270744"/>
                    </a:ext>
                  </a:extLst>
                </a:gridCol>
              </a:tblGrid>
              <a:tr h="1640913">
                <a:tc>
                  <a:txBody>
                    <a:bodyPr/>
                    <a:lstStyle/>
                    <a:p>
                      <a:pPr algn="just"/>
                      <a:r>
                        <a:rPr lang="vi-VN" sz="24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3690417081"/>
                  </a:ext>
                </a:extLst>
              </a:tr>
            </a:tbl>
          </a:graphicData>
        </a:graphic>
      </p:graphicFrame>
    </p:spTree>
    <p:extLst>
      <p:ext uri="{BB962C8B-B14F-4D97-AF65-F5344CB8AC3E}">
        <p14:creationId xmlns:p14="http://schemas.microsoft.com/office/powerpoint/2010/main" val="770964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27.5|2.8|2.8"/>
</p:tagLst>
</file>

<file path=ppt/tags/tag2.xml><?xml version="1.0" encoding="utf-8"?>
<p:tagLst xmlns:a="http://schemas.openxmlformats.org/drawingml/2006/main" xmlns:r="http://schemas.openxmlformats.org/officeDocument/2006/relationships" xmlns:p="http://schemas.openxmlformats.org/presentationml/2006/main">
  <p:tag name="TIMING" val="|0.6|3.2|12.8"/>
</p:tagLst>
</file>

<file path=ppt/tags/tag3.xml><?xml version="1.0" encoding="utf-8"?>
<p:tagLst xmlns:a="http://schemas.openxmlformats.org/drawingml/2006/main" xmlns:r="http://schemas.openxmlformats.org/officeDocument/2006/relationships" xmlns:p="http://schemas.openxmlformats.org/presentationml/2006/main">
  <p:tag name="TIMING" val="|0.5|0.9"/>
</p:tagLst>
</file>

<file path=ppt/tags/tag4.xml><?xml version="1.0" encoding="utf-8"?>
<p:tagLst xmlns:a="http://schemas.openxmlformats.org/drawingml/2006/main" xmlns:r="http://schemas.openxmlformats.org/officeDocument/2006/relationships" xmlns:p="http://schemas.openxmlformats.org/presentationml/2006/main">
  <p:tag name="TIMING" val="|0.5|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TotalTime>
  <Words>4936</Words>
  <Application>Microsoft Office PowerPoint</Application>
  <PresentationFormat>Widescreen</PresentationFormat>
  <Paragraphs>401</Paragraphs>
  <Slides>44</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.Vn3DH</vt:lpstr>
      <vt:lpstr>Arial</vt:lpstr>
      <vt:lpstr>Calibri</vt:lpstr>
      <vt:lpstr>Calibri Light</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          NÓI VỚI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Tran Nhat Minh 20206430</cp:lastModifiedBy>
  <cp:revision>239</cp:revision>
  <dcterms:created xsi:type="dcterms:W3CDTF">2021-11-12T11:30:10Z</dcterms:created>
  <dcterms:modified xsi:type="dcterms:W3CDTF">2025-04-09T01:40:44Z</dcterms:modified>
</cp:coreProperties>
</file>