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45" r:id="rId3"/>
    <p:sldMasterId id="2147483757" r:id="rId4"/>
    <p:sldMasterId id="2147483771" r:id="rId5"/>
  </p:sldMasterIdLst>
  <p:notesMasterIdLst>
    <p:notesMasterId r:id="rId44"/>
  </p:notesMasterIdLst>
  <p:sldIdLst>
    <p:sldId id="278" r:id="rId6"/>
    <p:sldId id="350" r:id="rId7"/>
    <p:sldId id="353" r:id="rId8"/>
    <p:sldId id="352" r:id="rId9"/>
    <p:sldId id="283" r:id="rId10"/>
    <p:sldId id="349" r:id="rId11"/>
    <p:sldId id="381" r:id="rId12"/>
    <p:sldId id="285" r:id="rId13"/>
    <p:sldId id="356" r:id="rId14"/>
    <p:sldId id="357" r:id="rId15"/>
    <p:sldId id="348" r:id="rId16"/>
    <p:sldId id="345" r:id="rId17"/>
    <p:sldId id="354" r:id="rId18"/>
    <p:sldId id="358" r:id="rId19"/>
    <p:sldId id="359" r:id="rId20"/>
    <p:sldId id="364" r:id="rId21"/>
    <p:sldId id="294" r:id="rId22"/>
    <p:sldId id="360" r:id="rId23"/>
    <p:sldId id="361" r:id="rId24"/>
    <p:sldId id="304" r:id="rId25"/>
    <p:sldId id="362" r:id="rId26"/>
    <p:sldId id="363" r:id="rId27"/>
    <p:sldId id="365" r:id="rId28"/>
    <p:sldId id="366" r:id="rId29"/>
    <p:sldId id="334" r:id="rId30"/>
    <p:sldId id="335" r:id="rId31"/>
    <p:sldId id="377" r:id="rId32"/>
    <p:sldId id="379" r:id="rId33"/>
    <p:sldId id="378" r:id="rId34"/>
    <p:sldId id="380" r:id="rId35"/>
    <p:sldId id="367" r:id="rId36"/>
    <p:sldId id="368" r:id="rId37"/>
    <p:sldId id="369" r:id="rId38"/>
    <p:sldId id="370" r:id="rId39"/>
    <p:sldId id="371" r:id="rId40"/>
    <p:sldId id="372" r:id="rId41"/>
    <p:sldId id="373" r:id="rId42"/>
    <p:sldId id="376" r:id="rId43"/>
  </p:sldIdLst>
  <p:sldSz cx="6858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81" d="100"/>
          <a:sy n="81" d="100"/>
        </p:scale>
        <p:origin x="1576" y="60"/>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9/16/2022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9/16/2022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342900" y="219078"/>
            <a:ext cx="61722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342900" y="1428750"/>
            <a:ext cx="61722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342900" y="4683919"/>
            <a:ext cx="16002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5" name="Rectangle 5"/>
          <p:cNvSpPr>
            <a:spLocks noGrp="1" noChangeArrowheads="1"/>
          </p:cNvSpPr>
          <p:nvPr>
            <p:ph type="ftr" sz="quarter" idx="11"/>
          </p:nvPr>
        </p:nvSpPr>
        <p:spPr>
          <a:xfrm>
            <a:off x="2343150" y="4683919"/>
            <a:ext cx="21717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6" name="Rectangle 6"/>
          <p:cNvSpPr>
            <a:spLocks noGrp="1" noChangeArrowheads="1"/>
          </p:cNvSpPr>
          <p:nvPr>
            <p:ph type="sldNum" sz="quarter" idx="12"/>
          </p:nvPr>
        </p:nvSpPr>
        <p:spPr>
          <a:xfrm>
            <a:off x="4914900" y="4683919"/>
            <a:ext cx="1600200" cy="357188"/>
          </a:xfrm>
          <a:prstGeom prst="rect">
            <a:avLst/>
          </a:prstGeom>
        </p:spPr>
        <p:txBody>
          <a:bodyPr lIns="81520" tIns="40760" rIns="81520" bIns="40760"/>
          <a:lstStyle>
            <a:lvl1pPr>
              <a:defRPr/>
            </a:lvl1pPr>
          </a:lstStyle>
          <a:p>
            <a:pPr defTabSz="611231">
              <a:defRPr/>
            </a:pPr>
            <a:fld id="{E979D15E-7C97-46BA-A533-0FCFA23F6052}" type="slidenum">
              <a:rPr lang="en-US" sz="1200" smtClean="0">
                <a:solidFill>
                  <a:prstClr val="black"/>
                </a:solidFill>
              </a:rPr>
              <a:pPr defTabSz="611231">
                <a:defRPr/>
              </a:pPr>
              <a:t>‹#›</a:t>
            </a:fld>
            <a:endParaRPr lang="en-US" sz="12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42900" y="4683919"/>
            <a:ext cx="16002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3" name="Rectangle 5"/>
          <p:cNvSpPr>
            <a:spLocks noGrp="1" noChangeArrowheads="1"/>
          </p:cNvSpPr>
          <p:nvPr>
            <p:ph type="ftr" sz="quarter" idx="11"/>
          </p:nvPr>
        </p:nvSpPr>
        <p:spPr>
          <a:xfrm>
            <a:off x="2343150" y="4683919"/>
            <a:ext cx="21717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4" name="Rectangle 6"/>
          <p:cNvSpPr>
            <a:spLocks noGrp="1" noChangeArrowheads="1"/>
          </p:cNvSpPr>
          <p:nvPr>
            <p:ph type="sldNum" sz="quarter" idx="12"/>
          </p:nvPr>
        </p:nvSpPr>
        <p:spPr>
          <a:xfrm>
            <a:off x="4914900" y="4683919"/>
            <a:ext cx="1600200" cy="357188"/>
          </a:xfrm>
          <a:prstGeom prst="rect">
            <a:avLst/>
          </a:prstGeom>
        </p:spPr>
        <p:txBody>
          <a:bodyPr lIns="34247" tIns="17120" rIns="34247" bIns="17120"/>
          <a:lstStyle>
            <a:lvl1pPr>
              <a:defRPr/>
            </a:lvl1p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342855" y="4683919"/>
            <a:ext cx="1600439"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5" name="Rectangle 5"/>
          <p:cNvSpPr>
            <a:spLocks noGrp="1" noChangeArrowheads="1"/>
          </p:cNvSpPr>
          <p:nvPr>
            <p:ph type="ftr" sz="quarter" idx="11"/>
          </p:nvPr>
        </p:nvSpPr>
        <p:spPr>
          <a:xfrm>
            <a:off x="2343306" y="4683919"/>
            <a:ext cx="2171417"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6" name="Rectangle 6"/>
          <p:cNvSpPr>
            <a:spLocks noGrp="1" noChangeArrowheads="1"/>
          </p:cNvSpPr>
          <p:nvPr>
            <p:ph type="sldNum" sz="quarter" idx="12"/>
          </p:nvPr>
        </p:nvSpPr>
        <p:spPr>
          <a:xfrm>
            <a:off x="4914721" y="4683919"/>
            <a:ext cx="1600438" cy="357188"/>
          </a:xfrm>
          <a:prstGeom prst="rect">
            <a:avLst/>
          </a:prstGeom>
        </p:spPr>
        <p:txBody>
          <a:bodyPr lIns="34247" tIns="17120" rIns="34247" bIns="17120"/>
          <a:lstStyle>
            <a:lvl1pPr>
              <a:defRPr/>
            </a:lvl1pPr>
          </a:lstStyle>
          <a:p>
            <a:pPr defTabSz="611231">
              <a:defRPr/>
            </a:pPr>
            <a:fld id="{BEF8FD80-C95D-4220-BF8B-01906B7B67AD}" type="slidenum">
              <a:rPr lang="en-US" sz="1200" smtClean="0">
                <a:solidFill>
                  <a:srgbClr val="000000"/>
                </a:solidFill>
              </a:rPr>
              <a:pPr defTabSz="611231">
                <a:defRPr/>
              </a:pPr>
              <a:t>‹#›</a:t>
            </a:fld>
            <a:endParaRPr lang="en-US" sz="12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126EFD47-FB3D-4C59-B843-3011BD04021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618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C818F912-0325-4690-B91D-0DAD1EE7CD9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558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8B3E61F-6494-46D6-85D1-4628BE0600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662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0524674F-FD75-4EF8-BB19-5AA6459D00D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4397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8E2128E8-5809-4765-97E0-6742D0FE627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13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1C8F737B-C9A4-45B1-B5EC-8CC5E78B792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346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B5298FF4-6A7D-4EE4-81A4-54F2BADF007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59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6337E2F-DEFD-4D77-99BE-5C41C8F37C2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096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8BB6C5EA-5B62-4558-97BD-F1DCB131CF8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377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1366D887-6EC6-4A5A-923C-91D52F677CC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4425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11E1251-BF1D-44F7-953B-57006D5EFCF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249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68898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4650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6037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483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8832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25524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11231">
              <a:defRPr/>
            </a:pPr>
            <a:endParaRPr lang="en-US" sz="1200">
              <a:solidFill>
                <a:prstClr val="black"/>
              </a:solidFill>
            </a:endParaRPr>
          </a:p>
        </p:txBody>
      </p:sp>
      <p:sp>
        <p:nvSpPr>
          <p:cNvPr id="3" name="Footer Placeholder 2"/>
          <p:cNvSpPr>
            <a:spLocks noGrp="1"/>
          </p:cNvSpPr>
          <p:nvPr>
            <p:ph type="ftr" sz="quarter" idx="11"/>
          </p:nvPr>
        </p:nvSpPr>
        <p:spPr/>
        <p:txBody>
          <a:bodyPr/>
          <a:lstStyle/>
          <a:p>
            <a:pPr defTabSz="611231">
              <a:defRPr/>
            </a:pPr>
            <a:endParaRPr lang="en-US" sz="1200">
              <a:solidFill>
                <a:prstClr val="black"/>
              </a:solidFill>
            </a:endParaRPr>
          </a:p>
        </p:txBody>
      </p:sp>
      <p:sp>
        <p:nvSpPr>
          <p:cNvPr id="4" name="Slide Number Placeholder 3"/>
          <p:cNvSpPr>
            <a:spLocks noGrp="1"/>
          </p:cNvSpPr>
          <p:nvPr>
            <p:ph type="sldNum" sz="quarter" idx="12"/>
          </p:nvPr>
        </p:nvSpPr>
        <p:spPr/>
        <p:txBody>
          <a:body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1788519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854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15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332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32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77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9/16/2022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1761144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0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4149603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0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63882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0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2494682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0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3042273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0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260230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0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2530191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0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3389237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0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996026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0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3695161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0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2292122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017"/>
            <a:fld id="{6B6433EC-62DB-4882-9412-9B8E930C28C1}" type="datetimeFigureOut">
              <a:rPr lang="en-US" smtClean="0">
                <a:solidFill>
                  <a:prstClr val="black">
                    <a:tint val="75000"/>
                  </a:prstClr>
                </a:solidFill>
              </a:rPr>
              <a:pPr defTabSz="685017"/>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0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017"/>
            <a:fld id="{B01D6584-4DDB-4B19-853B-517B78BEE470}" type="slidenum">
              <a:rPr lang="en-US" smtClean="0">
                <a:solidFill>
                  <a:prstClr val="black">
                    <a:tint val="75000"/>
                  </a:prstClr>
                </a:solidFill>
              </a:rPr>
              <a:pPr defTabSz="685017"/>
              <a:t>‹#›</a:t>
            </a:fld>
            <a:endParaRPr lang="en-US">
              <a:solidFill>
                <a:prstClr val="black">
                  <a:tint val="75000"/>
                </a:prstClr>
              </a:solidFill>
            </a:endParaRPr>
          </a:p>
        </p:txBody>
      </p:sp>
    </p:spTree>
    <p:extLst>
      <p:ext uri="{BB962C8B-B14F-4D97-AF65-F5344CB8AC3E}">
        <p14:creationId xmlns:p14="http://schemas.microsoft.com/office/powerpoint/2010/main" val="371550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emf"/><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2521CF-0CB3-498F-9CE5-9316C7EDCE33}" type="datetimeFigureOut">
              <a:rPr lang="en-US" smtClean="0"/>
              <a:t>9/16/2022</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611231" rtl="0" eaLnBrk="1" latinLnBrk="0" hangingPunct="1">
        <a:spcBef>
          <a:spcPct val="0"/>
        </a:spcBef>
        <a:buNone/>
        <a:defRPr sz="2925" kern="1200">
          <a:solidFill>
            <a:schemeClr val="tx1"/>
          </a:solidFill>
          <a:latin typeface="+mj-lt"/>
          <a:ea typeface="+mj-ea"/>
          <a:cs typeface="+mj-cs"/>
        </a:defRPr>
      </a:lvl1pPr>
    </p:titleStyle>
    <p:bodyStyle>
      <a:lvl1pPr marL="229304" indent="-229304" algn="l" defTabSz="611231"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6763" indent="-190970" algn="l" defTabSz="611231"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2pPr>
      <a:lvl3pPr marL="764223" indent="-152810" algn="l" defTabSz="611231"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3pPr>
      <a:lvl4pPr marL="1069836"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375647"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681255"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7054"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2668"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598281"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1231" rtl="0" eaLnBrk="1" latinLnBrk="0" hangingPunct="1">
        <a:defRPr sz="1200" kern="1200">
          <a:solidFill>
            <a:schemeClr val="tx1"/>
          </a:solidFill>
          <a:latin typeface="+mn-lt"/>
          <a:ea typeface="+mn-ea"/>
          <a:cs typeface="+mn-cs"/>
        </a:defRPr>
      </a:lvl1pPr>
      <a:lvl2pPr marL="305619" algn="l" defTabSz="611231" rtl="0" eaLnBrk="1" latinLnBrk="0" hangingPunct="1">
        <a:defRPr sz="1200" kern="1200">
          <a:solidFill>
            <a:schemeClr val="tx1"/>
          </a:solidFill>
          <a:latin typeface="+mn-lt"/>
          <a:ea typeface="+mn-ea"/>
          <a:cs typeface="+mn-cs"/>
        </a:defRPr>
      </a:lvl2pPr>
      <a:lvl3pPr marL="611408" algn="l" defTabSz="611231" rtl="0" eaLnBrk="1" latinLnBrk="0" hangingPunct="1">
        <a:defRPr sz="1200" kern="1200">
          <a:solidFill>
            <a:schemeClr val="tx1"/>
          </a:solidFill>
          <a:latin typeface="+mn-lt"/>
          <a:ea typeface="+mn-ea"/>
          <a:cs typeface="+mn-cs"/>
        </a:defRPr>
      </a:lvl3pPr>
      <a:lvl4pPr marL="917038" algn="l" defTabSz="611231" rtl="0" eaLnBrk="1" latinLnBrk="0" hangingPunct="1">
        <a:defRPr sz="1200" kern="1200">
          <a:solidFill>
            <a:schemeClr val="tx1"/>
          </a:solidFill>
          <a:latin typeface="+mn-lt"/>
          <a:ea typeface="+mn-ea"/>
          <a:cs typeface="+mn-cs"/>
        </a:defRPr>
      </a:lvl4pPr>
      <a:lvl5pPr marL="1222832" algn="l" defTabSz="611231" rtl="0" eaLnBrk="1" latinLnBrk="0" hangingPunct="1">
        <a:defRPr sz="1200" kern="1200">
          <a:solidFill>
            <a:schemeClr val="tx1"/>
          </a:solidFill>
          <a:latin typeface="+mn-lt"/>
          <a:ea typeface="+mn-ea"/>
          <a:cs typeface="+mn-cs"/>
        </a:defRPr>
      </a:lvl5pPr>
      <a:lvl6pPr marL="1528445" algn="l" defTabSz="611231" rtl="0" eaLnBrk="1" latinLnBrk="0" hangingPunct="1">
        <a:defRPr sz="1200" kern="1200">
          <a:solidFill>
            <a:schemeClr val="tx1"/>
          </a:solidFill>
          <a:latin typeface="+mn-lt"/>
          <a:ea typeface="+mn-ea"/>
          <a:cs typeface="+mn-cs"/>
        </a:defRPr>
      </a:lvl6pPr>
      <a:lvl7pPr marL="1834064" algn="l" defTabSz="611231" rtl="0" eaLnBrk="1" latinLnBrk="0" hangingPunct="1">
        <a:defRPr sz="1200" kern="1200">
          <a:solidFill>
            <a:schemeClr val="tx1"/>
          </a:solidFill>
          <a:latin typeface="+mn-lt"/>
          <a:ea typeface="+mn-ea"/>
          <a:cs typeface="+mn-cs"/>
        </a:defRPr>
      </a:lvl7pPr>
      <a:lvl8pPr marL="2139863" algn="l" defTabSz="611231" rtl="0" eaLnBrk="1" latinLnBrk="0" hangingPunct="1">
        <a:defRPr sz="1200" kern="1200">
          <a:solidFill>
            <a:schemeClr val="tx1"/>
          </a:solidFill>
          <a:latin typeface="+mn-lt"/>
          <a:ea typeface="+mn-ea"/>
          <a:cs typeface="+mn-cs"/>
        </a:defRPr>
      </a:lvl8pPr>
      <a:lvl9pPr marL="2445482" algn="l" defTabSz="611231"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2521CF-0CB3-498F-9CE5-9316C7EDCE33}" type="datetimeFigureOut">
              <a:rPr lang="en-US" smtClean="0"/>
              <a:t>9/16/2022</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5698132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2521CF-0CB3-498F-9CE5-9316C7EDCE33}" type="datetimeFigureOut">
              <a:rPr lang="en-US" smtClean="0"/>
              <a:t>9/16/2022</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52DFC4-0D33-4C53-B413-0D24347C2EF2}" type="slidenum">
              <a:rPr lang="en-US" smtClean="0"/>
              <a:t>‹#›</a:t>
            </a:fld>
            <a:endParaRPr lang="en-US"/>
          </a:p>
        </p:txBody>
      </p:sp>
      <p:pic>
        <p:nvPicPr>
          <p:cNvPr id="7" name="Picture 3">
            <a:extLst>
              <a:ext uri="{FF2B5EF4-FFF2-40B4-BE49-F238E27FC236}">
                <a16:creationId xmlns:a16="http://schemas.microsoft.com/office/drawing/2014/main" id="{DB8A54B8-0C1C-4853-BD1D-1C89357B6B7E}"/>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27285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2521CF-0CB3-498F-9CE5-9316C7EDCE33}" type="datetimeFigureOut">
              <a:rPr lang="en-US" smtClean="0"/>
              <a:t>9/16/2022</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78791471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slideLayout" Target="../slideLayouts/slideLayout45.xml"/><Relationship Id="rId7" Type="http://schemas.openxmlformats.org/officeDocument/2006/relationships/image" Target="../media/image4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gif"/><Relationship Id="rId5" Type="http://schemas.openxmlformats.org/officeDocument/2006/relationships/image" Target="../media/image39.gif"/><Relationship Id="rId10" Type="http://schemas.openxmlformats.org/officeDocument/2006/relationships/image" Target="../media/image44.png"/><Relationship Id="rId4" Type="http://schemas.openxmlformats.org/officeDocument/2006/relationships/notesSlide" Target="../notesSlides/notesSlide27.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gif"/><Relationship Id="rId18" Type="http://schemas.openxmlformats.org/officeDocument/2006/relationships/image" Target="../media/image4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17" Type="http://schemas.openxmlformats.org/officeDocument/2006/relationships/image" Target="../media/image48.gif"/><Relationship Id="rId2" Type="http://schemas.openxmlformats.org/officeDocument/2006/relationships/audio" Target="../media/media2.mp3"/><Relationship Id="rId16" Type="http://schemas.openxmlformats.org/officeDocument/2006/relationships/image" Target="../media/image47.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45.xml"/><Relationship Id="rId5" Type="http://schemas.microsoft.com/office/2007/relationships/media" Target="../media/media4.mp3"/><Relationship Id="rId15" Type="http://schemas.openxmlformats.org/officeDocument/2006/relationships/image" Target="../media/image46.gif"/><Relationship Id="rId10" Type="http://schemas.openxmlformats.org/officeDocument/2006/relationships/audio" Target="../media/media6.mp3"/><Relationship Id="rId19" Type="http://schemas.openxmlformats.org/officeDocument/2006/relationships/image" Target="../media/image44.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5.gif"/></Relationships>
</file>

<file path=ppt/slides/_rels/slide33.xml.rels><?xml version="1.0" encoding="UTF-8" standalone="yes"?>
<Relationships xmlns="http://schemas.openxmlformats.org/package/2006/relationships"><Relationship Id="rId8" Type="http://schemas.openxmlformats.org/officeDocument/2006/relationships/image" Target="../media/image39.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0.gif"/><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9.gif"/><Relationship Id="rId11" Type="http://schemas.openxmlformats.org/officeDocument/2006/relationships/image" Target="../media/image51.gif"/><Relationship Id="rId5" Type="http://schemas.openxmlformats.org/officeDocument/2006/relationships/audio" Target="../media/audio4.wav"/><Relationship Id="rId15" Type="http://schemas.openxmlformats.org/officeDocument/2006/relationships/image" Target="../media/image53.gif"/><Relationship Id="rId10"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0.gif"/><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9.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0.gif"/><Relationship Id="rId11" Type="http://schemas.openxmlformats.org/officeDocument/2006/relationships/image" Target="../media/image52.png"/><Relationship Id="rId5" Type="http://schemas.openxmlformats.org/officeDocument/2006/relationships/image" Target="../media/image49.gif"/><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48.gif"/><Relationship Id="rId14" Type="http://schemas.openxmlformats.org/officeDocument/2006/relationships/image" Target="../media/image54.gif"/></Relationships>
</file>

<file path=ppt/slides/_rels/slide3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40.gif"/><Relationship Id="rId12"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51.gif"/><Relationship Id="rId11" Type="http://schemas.openxmlformats.org/officeDocument/2006/relationships/image" Target="../media/image55.gif"/><Relationship Id="rId5" Type="http://schemas.openxmlformats.org/officeDocument/2006/relationships/image" Target="../media/image49.gif"/><Relationship Id="rId10" Type="http://schemas.openxmlformats.org/officeDocument/2006/relationships/image" Target="../media/image48.gif"/><Relationship Id="rId4" Type="http://schemas.openxmlformats.org/officeDocument/2006/relationships/audio" Target="../media/audio4.wav"/><Relationship Id="rId9" Type="http://schemas.openxmlformats.org/officeDocument/2006/relationships/image" Target="../media/image50.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51.gif"/><Relationship Id="rId11" Type="http://schemas.openxmlformats.org/officeDocument/2006/relationships/image" Target="../media/image52.png"/><Relationship Id="rId5" Type="http://schemas.openxmlformats.org/officeDocument/2006/relationships/image" Target="../media/image49.gif"/><Relationship Id="rId10" Type="http://schemas.openxmlformats.org/officeDocument/2006/relationships/image" Target="../media/image48.gif"/><Relationship Id="rId4" Type="http://schemas.openxmlformats.org/officeDocument/2006/relationships/audio" Target="../media/audio4.wav"/><Relationship Id="rId9" Type="http://schemas.openxmlformats.org/officeDocument/2006/relationships/image" Target="../media/image50.gif"/><Relationship Id="rId14" Type="http://schemas.openxmlformats.org/officeDocument/2006/relationships/image" Target="../media/image55.gif"/></Relationships>
</file>

<file path=ppt/slides/_rels/slide37.xml.rels><?xml version="1.0" encoding="UTF-8" standalone="yes"?>
<Relationships xmlns="http://schemas.openxmlformats.org/package/2006/relationships"><Relationship Id="rId8" Type="http://schemas.openxmlformats.org/officeDocument/2006/relationships/image" Target="../media/image39.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0.gif"/><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9.gif"/><Relationship Id="rId11" Type="http://schemas.openxmlformats.org/officeDocument/2006/relationships/image" Target="../media/image51.gif"/><Relationship Id="rId5" Type="http://schemas.openxmlformats.org/officeDocument/2006/relationships/audio" Target="../media/audio4.wav"/><Relationship Id="rId15" Type="http://schemas.openxmlformats.org/officeDocument/2006/relationships/image" Target="../media/image53.gif"/><Relationship Id="rId10"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0.gif"/><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9.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0.gif"/><Relationship Id="rId11" Type="http://schemas.openxmlformats.org/officeDocument/2006/relationships/image" Target="../media/image52.png"/><Relationship Id="rId5" Type="http://schemas.openxmlformats.org/officeDocument/2006/relationships/image" Target="../media/image49.gif"/><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48.gif"/><Relationship Id="rId14" Type="http://schemas.openxmlformats.org/officeDocument/2006/relationships/image" Target="../media/image54.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8701" y="933035"/>
            <a:ext cx="5621885" cy="1620180"/>
          </a:xfrm>
          <a:prstGeom prst="rect">
            <a:avLst/>
          </a:prstGeom>
        </p:spPr>
      </p:pic>
      <p:sp>
        <p:nvSpPr>
          <p:cNvPr id="3" name="Rectangle 2"/>
          <p:cNvSpPr/>
          <p:nvPr/>
        </p:nvSpPr>
        <p:spPr>
          <a:xfrm>
            <a:off x="0" y="642938"/>
            <a:ext cx="944724" cy="3857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4" name="Picture 3"/>
          <p:cNvPicPr>
            <a:picLocks noChangeAspect="1"/>
          </p:cNvPicPr>
          <p:nvPr/>
        </p:nvPicPr>
        <p:blipFill>
          <a:blip r:embed="rId4"/>
          <a:stretch>
            <a:fillRect/>
          </a:stretch>
        </p:blipFill>
        <p:spPr>
          <a:xfrm>
            <a:off x="1052736" y="2193708"/>
            <a:ext cx="960312" cy="964064"/>
          </a:xfrm>
          <a:prstGeom prst="rect">
            <a:avLst/>
          </a:prstGeom>
        </p:spPr>
      </p:pic>
      <p:sp>
        <p:nvSpPr>
          <p:cNvPr id="5" name="TextBox 4"/>
          <p:cNvSpPr txBox="1"/>
          <p:nvPr/>
        </p:nvSpPr>
        <p:spPr>
          <a:xfrm>
            <a:off x="1864474" y="2433366"/>
            <a:ext cx="2590640" cy="507831"/>
          </a:xfrm>
          <a:prstGeom prst="rect">
            <a:avLst/>
          </a:prstGeom>
          <a:noFill/>
        </p:spPr>
        <p:txBody>
          <a:bodyPr wrap="square" rtlCol="0">
            <a:spAutoFit/>
          </a:bodyPr>
          <a:lstStyle/>
          <a:p>
            <a:r>
              <a:rPr lang="en-US" sz="2700" dirty="0">
                <a:latin typeface="Times New Roman" panose="02020603050405020304" pitchFamily="18" charset="0"/>
                <a:cs typeface="Times New Roman" panose="02020603050405020304" pitchFamily="18" charset="0"/>
              </a:rPr>
              <a:t>NGÔI SAO</a:t>
            </a:r>
          </a:p>
        </p:txBody>
      </p:sp>
      <p:pic>
        <p:nvPicPr>
          <p:cNvPr id="6" name="Picture 5"/>
          <p:cNvPicPr>
            <a:picLocks noChangeAspect="1"/>
          </p:cNvPicPr>
          <p:nvPr/>
        </p:nvPicPr>
        <p:blipFill>
          <a:blip r:embed="rId5"/>
          <a:stretch>
            <a:fillRect/>
          </a:stretch>
        </p:blipFill>
        <p:spPr>
          <a:xfrm>
            <a:off x="3807042" y="2411843"/>
            <a:ext cx="1942570" cy="1965262"/>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634" y="1005576"/>
            <a:ext cx="6320675" cy="3381561"/>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97" y="638327"/>
            <a:ext cx="6868597" cy="3862235"/>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376772" y="681541"/>
            <a:ext cx="3461245" cy="2723823"/>
          </a:xfrm>
          <a:prstGeom prst="rect">
            <a:avLst/>
          </a:prstGeom>
          <a:noFill/>
        </p:spPr>
        <p:txBody>
          <a:bodyPr wrap="square">
            <a:spAutoFit/>
          </a:bodyPr>
          <a:lstStyle/>
          <a:p>
            <a:pPr>
              <a:defRPr/>
            </a:pPr>
            <a:r>
              <a:rPr lang="vi-VN" sz="1575" dirty="0">
                <a:solidFill>
                  <a:schemeClr val="bg1"/>
                </a:solidFill>
                <a:latin typeface="+mj-lt"/>
              </a:rPr>
              <a:t>Bóng chiều toả ra nhanh</a:t>
            </a:r>
            <a:br>
              <a:rPr lang="vi-VN" sz="1575" dirty="0">
                <a:solidFill>
                  <a:schemeClr val="bg1"/>
                </a:solidFill>
                <a:latin typeface="+mj-lt"/>
              </a:rPr>
            </a:br>
            <a:r>
              <a:rPr lang="vi-VN" sz="1575" dirty="0">
                <a:solidFill>
                  <a:schemeClr val="bg1"/>
                </a:solidFill>
                <a:latin typeface="+mj-lt"/>
              </a:rPr>
              <a:t>Trên các bờ bụi rậm</a:t>
            </a:r>
            <a:br>
              <a:rPr lang="vi-VN" sz="1575" dirty="0">
                <a:solidFill>
                  <a:schemeClr val="bg1"/>
                </a:solidFill>
                <a:latin typeface="+mj-lt"/>
              </a:rPr>
            </a:br>
            <a:r>
              <a:rPr lang="vi-VN" sz="1575" dirty="0">
                <a:solidFill>
                  <a:schemeClr val="bg1"/>
                </a:solidFill>
                <a:latin typeface="+mj-lt"/>
              </a:rPr>
              <a:t>Đồng quê đang xanh thẫm</a:t>
            </a:r>
            <a:br>
              <a:rPr lang="vi-VN" sz="1575" dirty="0">
                <a:solidFill>
                  <a:schemeClr val="bg1"/>
                </a:solidFill>
                <a:latin typeface="+mj-lt"/>
              </a:rPr>
            </a:br>
            <a:r>
              <a:rPr lang="vi-VN" sz="1575" dirty="0">
                <a:solidFill>
                  <a:schemeClr val="bg1"/>
                </a:solidFill>
                <a:latin typeface="+mj-lt"/>
              </a:rPr>
              <a:t>Bỗng chốc trở tối mò</a:t>
            </a:r>
            <a:br>
              <a:rPr lang="vi-VN" sz="1575" dirty="0">
                <a:solidFill>
                  <a:schemeClr val="bg1"/>
                </a:solidFill>
                <a:latin typeface="+mj-lt"/>
              </a:rPr>
            </a:br>
            <a:br>
              <a:rPr lang="vi-VN" sz="1350" dirty="0">
                <a:solidFill>
                  <a:schemeClr val="bg1"/>
                </a:solidFill>
                <a:latin typeface="+mj-lt"/>
              </a:rPr>
            </a:br>
            <a:r>
              <a:rPr lang="vi-VN" sz="1575" dirty="0">
                <a:solidFill>
                  <a:schemeClr val="bg1"/>
                </a:solidFill>
                <a:latin typeface="+mj-lt"/>
              </a:rPr>
              <a:t>Trâu tôi đã ăn no</a:t>
            </a:r>
            <a:br>
              <a:rPr lang="vi-VN" sz="1575" dirty="0">
                <a:solidFill>
                  <a:schemeClr val="bg1"/>
                </a:solidFill>
                <a:latin typeface="+mj-lt"/>
              </a:rPr>
            </a:br>
            <a:r>
              <a:rPr lang="vi-VN" sz="1575" dirty="0">
                <a:solidFill>
                  <a:schemeClr val="bg1"/>
                </a:solidFill>
                <a:latin typeface="+mj-lt"/>
              </a:rPr>
              <a:t>Bước giữa trời yên tĩnh</a:t>
            </a:r>
            <a:br>
              <a:rPr lang="vi-VN" sz="1575" dirty="0">
                <a:solidFill>
                  <a:schemeClr val="bg1"/>
                </a:solidFill>
                <a:latin typeface="+mj-lt"/>
              </a:rPr>
            </a:br>
            <a:r>
              <a:rPr lang="vi-VN" sz="1575" dirty="0">
                <a:solidFill>
                  <a:schemeClr val="bg1"/>
                </a:solidFill>
                <a:latin typeface="+mj-lt"/>
              </a:rPr>
              <a:t>Trâu tôi đi đ</a:t>
            </a:r>
            <a:r>
              <a:rPr lang="en-US" sz="1575" dirty="0">
                <a:solidFill>
                  <a:schemeClr val="bg1"/>
                </a:solidFill>
                <a:latin typeface="+mj-lt"/>
              </a:rPr>
              <a:t>ủ</a:t>
            </a:r>
            <a:r>
              <a:rPr lang="vi-VN" sz="1575" dirty="0">
                <a:solidFill>
                  <a:schemeClr val="bg1"/>
                </a:solidFill>
                <a:latin typeface="+mj-lt"/>
              </a:rPr>
              <a:t>ng đỉnh</a:t>
            </a:r>
            <a:br>
              <a:rPr lang="vi-VN" sz="1575" dirty="0">
                <a:solidFill>
                  <a:schemeClr val="bg1"/>
                </a:solidFill>
                <a:latin typeface="+mj-lt"/>
              </a:rPr>
            </a:br>
            <a:r>
              <a:rPr lang="vi-VN" sz="1575" dirty="0">
                <a:solidFill>
                  <a:schemeClr val="bg1"/>
                </a:solidFill>
                <a:latin typeface="+mj-lt"/>
              </a:rPr>
              <a:t>Như bước giữa ngàn sao</a:t>
            </a:r>
            <a:br>
              <a:rPr lang="vi-VN" sz="1575" dirty="0">
                <a:solidFill>
                  <a:schemeClr val="bg1"/>
                </a:solidFill>
                <a:latin typeface="+mj-lt"/>
              </a:rPr>
            </a:br>
            <a:br>
              <a:rPr lang="vi-VN" sz="1575" dirty="0">
                <a:solidFill>
                  <a:schemeClr val="bg1"/>
                </a:solidFill>
                <a:latin typeface="+mj-lt"/>
              </a:rPr>
            </a:br>
            <a:endParaRPr lang="en-US" sz="1575"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387454" y="2993778"/>
            <a:ext cx="2392457" cy="2031325"/>
          </a:xfrm>
          <a:prstGeom prst="rect">
            <a:avLst/>
          </a:prstGeom>
          <a:noFill/>
        </p:spPr>
        <p:txBody>
          <a:bodyPr wrap="square">
            <a:spAutoFit/>
          </a:bodyPr>
          <a:lstStyle/>
          <a:p>
            <a:pPr>
              <a:defRPr/>
            </a:pPr>
            <a:r>
              <a:rPr lang="vi-VN" sz="1575" dirty="0">
                <a:solidFill>
                  <a:schemeClr val="bg1"/>
                </a:solidFill>
                <a:latin typeface="+mj-lt"/>
              </a:rPr>
              <a:t>Sông Ngân hà nao nao</a:t>
            </a:r>
            <a:br>
              <a:rPr lang="vi-VN" sz="1575" dirty="0">
                <a:solidFill>
                  <a:schemeClr val="bg1"/>
                </a:solidFill>
                <a:latin typeface="+mj-lt"/>
              </a:rPr>
            </a:br>
            <a:r>
              <a:rPr lang="vi-VN" sz="1575" dirty="0">
                <a:solidFill>
                  <a:schemeClr val="bg1"/>
                </a:solidFill>
                <a:latin typeface="+mj-lt"/>
              </a:rPr>
              <a:t>Chảy giữa trời lồng lộng</a:t>
            </a:r>
            <a:br>
              <a:rPr lang="vi-VN" sz="1575" dirty="0">
                <a:solidFill>
                  <a:schemeClr val="bg1"/>
                </a:solidFill>
                <a:latin typeface="+mj-lt"/>
              </a:rPr>
            </a:br>
            <a:r>
              <a:rPr lang="vi-VN" sz="1575" dirty="0">
                <a:solidFill>
                  <a:schemeClr val="bg1"/>
                </a:solidFill>
                <a:latin typeface="+mj-lt"/>
              </a:rPr>
              <a:t>Sao Thần Nông toả rộng</a:t>
            </a:r>
            <a:br>
              <a:rPr lang="vi-VN" sz="1575" dirty="0">
                <a:solidFill>
                  <a:schemeClr val="bg1"/>
                </a:solidFill>
                <a:latin typeface="+mj-lt"/>
              </a:rPr>
            </a:br>
            <a:r>
              <a:rPr lang="vi-VN" sz="1575" dirty="0">
                <a:solidFill>
                  <a:schemeClr val="bg1"/>
                </a:solidFill>
                <a:latin typeface="+mj-lt"/>
              </a:rPr>
              <a:t>Một chiếc vó bằng vàng</a:t>
            </a:r>
            <a:br>
              <a:rPr lang="vi-VN" sz="1575" dirty="0">
                <a:solidFill>
                  <a:schemeClr val="bg1"/>
                </a:solidFill>
                <a:latin typeface="+mj-lt"/>
              </a:rPr>
            </a:br>
            <a:r>
              <a:rPr lang="vi-VN" sz="1575" dirty="0">
                <a:solidFill>
                  <a:schemeClr val="bg1"/>
                </a:solidFill>
                <a:latin typeface="+mj-lt"/>
              </a:rPr>
              <a:t>Đón những sao dọc ngang</a:t>
            </a:r>
            <a:br>
              <a:rPr lang="vi-VN" sz="1575" dirty="0">
                <a:solidFill>
                  <a:schemeClr val="bg1"/>
                </a:solidFill>
                <a:latin typeface="+mj-lt"/>
              </a:rPr>
            </a:br>
            <a:r>
              <a:rPr lang="vi-VN" sz="1575" dirty="0">
                <a:solidFill>
                  <a:schemeClr val="bg1"/>
                </a:solidFill>
                <a:latin typeface="+mj-lt"/>
              </a:rPr>
              <a:t>Như tôm cua bơi lội</a:t>
            </a:r>
            <a:br>
              <a:rPr lang="vi-VN" sz="1575" dirty="0">
                <a:solidFill>
                  <a:schemeClr val="bg1"/>
                </a:solidFill>
                <a:latin typeface="+mj-lt"/>
              </a:rPr>
            </a:br>
            <a:br>
              <a:rPr lang="vi-VN" sz="1575" dirty="0">
                <a:solidFill>
                  <a:schemeClr val="bg1"/>
                </a:solidFill>
                <a:latin typeface="+mj-lt"/>
              </a:rPr>
            </a:br>
            <a:endParaRPr lang="en-US" sz="1575"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4189945" y="689971"/>
            <a:ext cx="2367638" cy="245836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1575" dirty="0">
                <a:solidFill>
                  <a:schemeClr val="bg1"/>
                </a:solidFill>
                <a:latin typeface="Times New Roman" panose="02020603050405020304" pitchFamily="18" charset="0"/>
              </a:rPr>
              <a:t>Phía đông nam rời rợi</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Ai đặt một chiếc nơm</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Rờ rỡ ngôi sao Hôm</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Như đuốc đèn soi cá</a:t>
            </a:r>
            <a:endParaRPr lang="en-US" sz="1575" dirty="0">
              <a:solidFill>
                <a:schemeClr val="bg1"/>
              </a:solidFill>
              <a:latin typeface="Calibri Light" panose="020F0302020204030204"/>
            </a:endParaRPr>
          </a:p>
          <a:p>
            <a:pPr>
              <a:defRPr/>
            </a:pPr>
            <a:endParaRPr lang="en-US" sz="1200" dirty="0">
              <a:solidFill>
                <a:schemeClr val="bg1"/>
              </a:solidFill>
              <a:latin typeface="Calibri Light" panose="020F0302020204030204"/>
            </a:endParaRPr>
          </a:p>
          <a:p>
            <a:pPr>
              <a:defRPr/>
            </a:pPr>
            <a:r>
              <a:rPr lang="vi-VN" sz="1575" dirty="0">
                <a:solidFill>
                  <a:schemeClr val="bg1"/>
                </a:solidFill>
                <a:latin typeface="Times New Roman" panose="02020603050405020304" pitchFamily="18" charset="0"/>
              </a:rPr>
              <a:t>Bên trời đang rộn rã</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Cả nhóm Đại Hùng tinh</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Buông gàu bên sông Ngân</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Suốt đêm lo tát nước...</a:t>
            </a:r>
            <a:br>
              <a:rPr lang="vi-VN" sz="1575" dirty="0">
                <a:solidFill>
                  <a:schemeClr val="bg1"/>
                </a:solidFill>
                <a:latin typeface="Times New Roman" panose="02020603050405020304" pitchFamily="18" charset="0"/>
              </a:rPr>
            </a:br>
            <a:endParaRPr lang="en-US" sz="1575"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4189945" y="2772129"/>
            <a:ext cx="2431365" cy="154657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Ngàn sao vui làm việc</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Mải đến lúc hừng đông</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Phe phẩy chiếc quạt hồng</a:t>
            </a:r>
            <a:br>
              <a:rPr lang="vi-VN" sz="1575" dirty="0">
                <a:solidFill>
                  <a:schemeClr val="bg1"/>
                </a:solidFill>
                <a:latin typeface="Times New Roman" panose="02020603050405020304" pitchFamily="18" charset="0"/>
              </a:rPr>
            </a:br>
            <a:r>
              <a:rPr lang="vi-VN" sz="1575" dirty="0">
                <a:solidFill>
                  <a:schemeClr val="bg1"/>
                </a:solidFill>
                <a:latin typeface="Times New Roman" panose="02020603050405020304" pitchFamily="18" charset="0"/>
              </a:rPr>
              <a:t>Báo ngày lên, về nghỉ</a:t>
            </a:r>
          </a:p>
          <a:p>
            <a:pPr>
              <a:defRPr/>
            </a:pPr>
            <a:endParaRPr lang="en-US" sz="1575" dirty="0">
              <a:solidFill>
                <a:schemeClr val="bg1"/>
              </a:solidFill>
              <a:latin typeface="Calibri Light" panose="020F0302020204030204"/>
            </a:endParaRPr>
          </a:p>
        </p:txBody>
      </p:sp>
      <p:sp>
        <p:nvSpPr>
          <p:cNvPr id="2" name="Rectangle 1"/>
          <p:cNvSpPr/>
          <p:nvPr/>
        </p:nvSpPr>
        <p:spPr>
          <a:xfrm>
            <a:off x="0" y="642938"/>
            <a:ext cx="944724" cy="3857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3" name="Picture 2"/>
          <p:cNvPicPr>
            <a:picLocks noChangeAspect="1"/>
          </p:cNvPicPr>
          <p:nvPr/>
        </p:nvPicPr>
        <p:blipFill>
          <a:blip r:embed="rId4"/>
          <a:stretch>
            <a:fillRect/>
          </a:stretch>
        </p:blipFill>
        <p:spPr>
          <a:xfrm rot="16200000">
            <a:off x="-2678212" y="2169379"/>
            <a:ext cx="6506520" cy="804742"/>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70973" y="714136"/>
            <a:ext cx="3612767" cy="1028546"/>
          </a:xfrm>
          <a:prstGeom prst="rect">
            <a:avLst/>
          </a:prstGeom>
        </p:spPr>
      </p:pic>
      <p:pic>
        <p:nvPicPr>
          <p:cNvPr id="26" name="Picture 25"/>
          <p:cNvPicPr>
            <a:picLocks noChangeAspect="1"/>
          </p:cNvPicPr>
          <p:nvPr/>
        </p:nvPicPr>
        <p:blipFill>
          <a:blip r:embed="rId4"/>
          <a:stretch>
            <a:fillRect/>
          </a:stretch>
        </p:blipFill>
        <p:spPr>
          <a:xfrm>
            <a:off x="277526" y="1816037"/>
            <a:ext cx="4599831" cy="8047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369349" y="1996389"/>
            <a:ext cx="1927476" cy="2238945"/>
          </a:xfrm>
          <a:prstGeom prst="rect">
            <a:avLst/>
          </a:prstGeom>
        </p:spPr>
      </p:pic>
      <p:sp>
        <p:nvSpPr>
          <p:cNvPr id="28" name="Rounded Rectangle 27"/>
          <p:cNvSpPr/>
          <p:nvPr/>
        </p:nvSpPr>
        <p:spPr>
          <a:xfrm>
            <a:off x="263400" y="1761661"/>
            <a:ext cx="6243942" cy="243026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451621" y="2339547"/>
            <a:ext cx="4345531" cy="1704569"/>
          </a:xfrm>
          <a:prstGeom prst="rect">
            <a:avLst/>
          </a:prstGeom>
        </p:spPr>
        <p:txBody>
          <a:bodyPr wrap="square">
            <a:spAutoFit/>
          </a:bodyPr>
          <a:lstStyle/>
          <a:p>
            <a:pPr defTabSz="51435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Xuất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xứ</a:t>
            </a:r>
            <a:r>
              <a:rPr lang="en-US" i="1" dirty="0">
                <a:solidFill>
                  <a:prstClr val="black"/>
                </a:solidFill>
                <a:latin typeface="Times New Roman" panose="02020603050405020304" pitchFamily="18" charset="0"/>
                <a:cs typeface="Times New Roman" panose="02020603050405020304" pitchFamily="18" charset="0"/>
              </a:rPr>
              <a:t>……………………………......</a:t>
            </a:r>
          </a:p>
          <a:p>
            <a:pPr defTabSz="51435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loại</a:t>
            </a:r>
            <a:r>
              <a:rPr lang="en-US" i="1" dirty="0">
                <a:solidFill>
                  <a:prstClr val="black"/>
                </a:solidFill>
                <a:latin typeface="Times New Roman" panose="02020603050405020304" pitchFamily="18" charset="0"/>
                <a:cs typeface="Times New Roman" panose="02020603050405020304" pitchFamily="18" charset="0"/>
              </a:rPr>
              <a:t>…………………………….....</a:t>
            </a:r>
          </a:p>
          <a:p>
            <a:pPr defTabSz="51435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thức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biểu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đạt</a:t>
            </a:r>
            <a:r>
              <a:rPr lang="en-US" i="1" dirty="0">
                <a:solidFill>
                  <a:prstClr val="black"/>
                </a:solidFill>
                <a:latin typeface="Times New Roman" panose="02020603050405020304" pitchFamily="18" charset="0"/>
                <a:cs typeface="Times New Roman" panose="02020603050405020304" pitchFamily="18" charset="0"/>
              </a:rPr>
              <a:t>……………….</a:t>
            </a:r>
          </a:p>
          <a:p>
            <a:pPr defTabSz="51435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Bố</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a:t>
            </a:r>
          </a:p>
        </p:txBody>
      </p:sp>
      <p:grpSp>
        <p:nvGrpSpPr>
          <p:cNvPr id="18" name="Group 17"/>
          <p:cNvGrpSpPr/>
          <p:nvPr/>
        </p:nvGrpSpPr>
        <p:grpSpPr>
          <a:xfrm>
            <a:off x="188640" y="760315"/>
            <a:ext cx="3249049" cy="319795"/>
            <a:chOff x="644526" y="2766774"/>
            <a:chExt cx="11553677" cy="1137044"/>
          </a:xfrm>
        </p:grpSpPr>
        <p:sp>
          <p:nvSpPr>
            <p:cNvPr id="24" name="TextBox 23"/>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latin typeface="Calibri"/>
              </a:endParaRPr>
            </a:p>
          </p:txBody>
        </p:sp>
        <p:sp>
          <p:nvSpPr>
            <p:cNvPr id="31" name="TextBox 30"/>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2" name="TextBox 31"/>
          <p:cNvSpPr txBox="1"/>
          <p:nvPr/>
        </p:nvSpPr>
        <p:spPr>
          <a:xfrm>
            <a:off x="264908" y="1075112"/>
            <a:ext cx="1458162" cy="369332"/>
          </a:xfrm>
          <a:prstGeom prst="rect">
            <a:avLst/>
          </a:prstGeom>
          <a:noFill/>
        </p:spPr>
        <p:txBody>
          <a:bodyPr wrap="square" rtlCol="0">
            <a:spAutoFit/>
          </a:bodyPr>
          <a:lstStyle/>
          <a:p>
            <a:r>
              <a:rPr lang="en-US" b="1" i="1" dirty="0">
                <a:solidFill>
                  <a:srgbClr val="FF0000"/>
                </a:solidFill>
                <a:latin typeface="Times New Roman" panose="02020603050405020304" pitchFamily="18" charset="0"/>
                <a:cs typeface="Times New Roman" panose="02020603050405020304" pitchFamily="18" charset="0"/>
              </a:rPr>
              <a:t>b. </a:t>
            </a:r>
            <a:r>
              <a:rPr lang="en-US" b="1" i="1" dirty="0" err="1">
                <a:solidFill>
                  <a:srgbClr val="FF0000"/>
                </a:solidFill>
                <a:latin typeface="Times New Roman" panose="02020603050405020304" pitchFamily="18" charset="0"/>
                <a:cs typeface="Times New Roman" panose="02020603050405020304" pitchFamily="18" charset="0"/>
              </a:rPr>
              <a:t>Tác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phẩm</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039" y="1213106"/>
            <a:ext cx="3429000" cy="3569823"/>
          </a:xfrm>
          <a:prstGeom prst="rect">
            <a:avLst/>
          </a:prstGeom>
        </p:spPr>
        <p:txBody>
          <a:bodyPr>
            <a:spAutoFit/>
          </a:bodyPr>
          <a:lstStyle/>
          <a:p>
            <a:pPr algn="just">
              <a:lnSpc>
                <a:spcPct val="200000"/>
              </a:lnSpc>
            </a:pPr>
            <a:r>
              <a:rPr lang="vi-VN" sz="1650" b="1" dirty="0">
                <a:latin typeface="Times New Roman" panose="02020603050405020304" pitchFamily="18" charset="0"/>
                <a:cs typeface="Times New Roman" panose="02020603050405020304" pitchFamily="18" charset="0"/>
              </a:rPr>
              <a:t>1. Thể loại:</a:t>
            </a:r>
            <a:r>
              <a:rPr lang="en-US" sz="1650" dirty="0">
                <a:latin typeface="Times New Roman" panose="02020603050405020304" pitchFamily="18" charset="0"/>
                <a:cs typeface="Times New Roman" panose="02020603050405020304" pitchFamily="18" charset="0"/>
              </a:rPr>
              <a:t> </a:t>
            </a:r>
            <a:r>
              <a:rPr lang="vi-VN" sz="1650" dirty="0">
                <a:latin typeface="Times New Roman" panose="02020603050405020304" pitchFamily="18" charset="0"/>
                <a:cs typeface="Times New Roman" panose="02020603050405020304" pitchFamily="18" charset="0"/>
              </a:rPr>
              <a:t>thể thơ năm chữ</a:t>
            </a:r>
          </a:p>
          <a:p>
            <a:pPr algn="just">
              <a:lnSpc>
                <a:spcPct val="200000"/>
              </a:lnSpc>
            </a:pPr>
            <a:r>
              <a:rPr lang="vi-VN" sz="1650" b="1" dirty="0">
                <a:latin typeface="Times New Roman" panose="02020603050405020304" pitchFamily="18" charset="0"/>
                <a:cs typeface="Times New Roman" panose="02020603050405020304" pitchFamily="18" charset="0"/>
              </a:rPr>
              <a:t>2. Xuất xứ</a:t>
            </a:r>
            <a:r>
              <a:rPr lang="en-US" sz="1650" b="1" dirty="0">
                <a:latin typeface="Times New Roman" panose="02020603050405020304" pitchFamily="18" charset="0"/>
                <a:cs typeface="Times New Roman" panose="02020603050405020304" pitchFamily="18" charset="0"/>
              </a:rPr>
              <a:t>: </a:t>
            </a:r>
            <a:r>
              <a:rPr lang="vi-VN" sz="1650" dirty="0">
                <a:latin typeface="Times New Roman" panose="02020603050405020304" pitchFamily="18" charset="0"/>
                <a:cs typeface="Times New Roman" panose="02020603050405020304" pitchFamily="18" charset="0"/>
              </a:rPr>
              <a:t>Bài thơ</a:t>
            </a:r>
            <a:r>
              <a:rPr lang="en-US" sz="1650" dirty="0">
                <a:latin typeface="Times New Roman" panose="02020603050405020304" pitchFamily="18" charset="0"/>
                <a:cs typeface="Times New Roman" panose="02020603050405020304" pitchFamily="18" charset="0"/>
              </a:rPr>
              <a:t> </a:t>
            </a:r>
            <a:r>
              <a:rPr lang="vi-VN" sz="1650" dirty="0">
                <a:latin typeface="Times New Roman" panose="02020603050405020304" pitchFamily="18" charset="0"/>
                <a:cs typeface="Times New Roman" panose="02020603050405020304" pitchFamily="18" charset="0"/>
              </a:rPr>
              <a:t>được trích trong </a:t>
            </a:r>
            <a:r>
              <a:rPr lang="vi-VN" sz="1650" i="1" dirty="0">
                <a:latin typeface="Times New Roman" panose="02020603050405020304" pitchFamily="18" charset="0"/>
                <a:cs typeface="Times New Roman" panose="02020603050405020304" pitchFamily="18" charset="0"/>
              </a:rPr>
              <a:t>Tuyển tập Võ Quảng</a:t>
            </a:r>
            <a:r>
              <a:rPr lang="vi-VN" sz="1650" dirty="0">
                <a:latin typeface="Times New Roman" panose="02020603050405020304" pitchFamily="18" charset="0"/>
                <a:cs typeface="Times New Roman" panose="02020603050405020304" pitchFamily="18" charset="0"/>
              </a:rPr>
              <a:t>, tập II, xuất bản năm 1998.</a:t>
            </a:r>
            <a:endParaRPr lang="en-US" sz="1650" dirty="0">
              <a:latin typeface="Times New Roman" panose="02020603050405020304" pitchFamily="18" charset="0"/>
              <a:cs typeface="Times New Roman" panose="02020603050405020304" pitchFamily="18" charset="0"/>
            </a:endParaRPr>
          </a:p>
          <a:p>
            <a:pPr algn="just">
              <a:lnSpc>
                <a:spcPct val="200000"/>
              </a:lnSpc>
            </a:pPr>
            <a:r>
              <a:rPr lang="vi-VN" sz="1650" b="1" dirty="0">
                <a:latin typeface="Times New Roman" panose="02020603050405020304" pitchFamily="18" charset="0"/>
                <a:cs typeface="Times New Roman" panose="02020603050405020304" pitchFamily="18" charset="0"/>
              </a:rPr>
              <a:t>3. Phương thức biểu đạt</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chính</a:t>
            </a:r>
            <a:r>
              <a:rPr lang="vi-VN" sz="1650" b="1" dirty="0">
                <a:latin typeface="Times New Roman" panose="02020603050405020304" pitchFamily="18" charset="0"/>
                <a:cs typeface="Times New Roman" panose="02020603050405020304" pitchFamily="18" charset="0"/>
              </a:rPr>
              <a:t>:</a:t>
            </a:r>
            <a:r>
              <a:rPr lang="en-US" sz="1650" dirty="0">
                <a:latin typeface="Times New Roman" panose="02020603050405020304" pitchFamily="18" charset="0"/>
                <a:cs typeface="Times New Roman" panose="02020603050405020304" pitchFamily="18" charset="0"/>
              </a:rPr>
              <a:t> </a:t>
            </a:r>
            <a:r>
              <a:rPr lang="vi-VN" sz="1650" dirty="0">
                <a:latin typeface="Times New Roman" panose="02020603050405020304" pitchFamily="18" charset="0"/>
                <a:cs typeface="Times New Roman" panose="02020603050405020304" pitchFamily="18" charset="0"/>
              </a:rPr>
              <a:t>biểu cảm</a:t>
            </a:r>
          </a:p>
          <a:p>
            <a:pPr algn="just">
              <a:lnSpc>
                <a:spcPct val="200000"/>
              </a:lnSpc>
            </a:pPr>
            <a:endParaRPr lang="vi-VN" sz="1650" dirty="0">
              <a:latin typeface="Times New Roman" panose="02020603050405020304" pitchFamily="18" charset="0"/>
              <a:cs typeface="Times New Roman" panose="02020603050405020304" pitchFamily="18" charset="0"/>
            </a:endParaRPr>
          </a:p>
        </p:txBody>
      </p:sp>
      <p:sp>
        <p:nvSpPr>
          <p:cNvPr id="5" name="Rectangle 4"/>
          <p:cNvSpPr/>
          <p:nvPr/>
        </p:nvSpPr>
        <p:spPr>
          <a:xfrm>
            <a:off x="3915054" y="642938"/>
            <a:ext cx="2942946" cy="3857625"/>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p:cNvPicPr>
            <a:picLocks noChangeAspect="1"/>
          </p:cNvPicPr>
          <p:nvPr/>
        </p:nvPicPr>
        <p:blipFill>
          <a:blip r:embed="rId3"/>
          <a:stretch>
            <a:fillRect/>
          </a:stretch>
        </p:blipFill>
        <p:spPr>
          <a:xfrm>
            <a:off x="4185084" y="857736"/>
            <a:ext cx="2396151" cy="3415790"/>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53036" y="1599642"/>
            <a:ext cx="2322258" cy="1440923"/>
          </a:xfrm>
          <a:prstGeom prst="rect">
            <a:avLst/>
          </a:prstGeom>
        </p:spPr>
      </p:pic>
      <p:pic>
        <p:nvPicPr>
          <p:cNvPr id="4" name="Picture 3"/>
          <p:cNvPicPr>
            <a:picLocks noChangeAspect="1"/>
          </p:cNvPicPr>
          <p:nvPr/>
        </p:nvPicPr>
        <p:blipFill>
          <a:blip r:embed="rId4"/>
          <a:stretch>
            <a:fillRect/>
          </a:stretch>
        </p:blipFill>
        <p:spPr>
          <a:xfrm>
            <a:off x="782706" y="1599642"/>
            <a:ext cx="2214246" cy="1440923"/>
          </a:xfrm>
          <a:prstGeom prst="rect">
            <a:avLst/>
          </a:prstGeom>
        </p:spPr>
      </p:pic>
      <p:pic>
        <p:nvPicPr>
          <p:cNvPr id="8" name="Picture 7"/>
          <p:cNvPicPr>
            <a:picLocks noChangeAspect="1"/>
          </p:cNvPicPr>
          <p:nvPr/>
        </p:nvPicPr>
        <p:blipFill>
          <a:blip r:embed="rId5"/>
          <a:stretch>
            <a:fillRect/>
          </a:stretch>
        </p:blipFill>
        <p:spPr>
          <a:xfrm>
            <a:off x="2024844" y="519522"/>
            <a:ext cx="2844904" cy="1418021"/>
          </a:xfrm>
          <a:prstGeom prst="rect">
            <a:avLst/>
          </a:prstGeom>
        </p:spPr>
      </p:pic>
      <p:sp>
        <p:nvSpPr>
          <p:cNvPr id="7" name="Rectangle 6"/>
          <p:cNvSpPr/>
          <p:nvPr/>
        </p:nvSpPr>
        <p:spPr>
          <a:xfrm>
            <a:off x="782706" y="3274443"/>
            <a:ext cx="2214246" cy="1200329"/>
          </a:xfrm>
          <a:prstGeom prst="rect">
            <a:avLst/>
          </a:prstGeom>
        </p:spPr>
        <p:txBody>
          <a:bodyPr wrap="square">
            <a:spAutoFit/>
          </a:bodyPr>
          <a:lstStyle/>
          <a:p>
            <a:pPr algn="just"/>
            <a:r>
              <a:rPr lang="vi-VN" dirty="0">
                <a:latin typeface="+mj-lt"/>
              </a:rPr>
              <a:t>+ Phần 1: Hai khổ thơ đầu: </a:t>
            </a:r>
            <a:r>
              <a:rPr lang="vi-VN" dirty="0">
                <a:solidFill>
                  <a:srgbClr val="FF0000"/>
                </a:solidFill>
                <a:latin typeface="+mj-lt"/>
              </a:rPr>
              <a:t>Khung cảnh làng quê lúc trời chuyển tối</a:t>
            </a:r>
          </a:p>
        </p:txBody>
      </p:sp>
      <p:sp>
        <p:nvSpPr>
          <p:cNvPr id="10" name="Rectangle 9"/>
          <p:cNvSpPr/>
          <p:nvPr/>
        </p:nvSpPr>
        <p:spPr>
          <a:xfrm>
            <a:off x="3743291" y="3269635"/>
            <a:ext cx="2332003" cy="923330"/>
          </a:xfrm>
          <a:prstGeom prst="rect">
            <a:avLst/>
          </a:prstGeom>
        </p:spPr>
        <p:txBody>
          <a:bodyPr wrap="square">
            <a:spAutoFit/>
          </a:bodyPr>
          <a:lstStyle/>
          <a:p>
            <a:pPr algn="just"/>
            <a:r>
              <a:rPr lang="vi-VN" dirty="0">
                <a:latin typeface="Times New Roman" panose="02020603050405020304" pitchFamily="18" charset="0"/>
                <a:cs typeface="Times New Roman" panose="02020603050405020304" pitchFamily="18" charset="0"/>
              </a:rPr>
              <a:t>+ Phần 2: Bốn khổ thơ cuối: </a:t>
            </a:r>
            <a:r>
              <a:rPr lang="en-US" dirty="0" err="1">
                <a:solidFill>
                  <a:srgbClr val="FF0000"/>
                </a:solidFill>
                <a:latin typeface="Times New Roman" panose="02020603050405020304" pitchFamily="18" charset="0"/>
                <a:cs typeface="Times New Roman" panose="02020603050405020304" pitchFamily="18" charset="0"/>
              </a:rPr>
              <a:t>Khung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cảnh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bầu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đêm</a:t>
            </a:r>
            <a:endParaRPr lang="vi-VN"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515" y="51470"/>
            <a:ext cx="5360092" cy="576064"/>
            <a:chOff x="-178462" y="1828800"/>
            <a:chExt cx="19060588" cy="2048193"/>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a:solidFill>
                  <a:prstClr val="white"/>
                </a:solidFill>
              </a:endParaRPr>
            </a:p>
          </p:txBody>
        </p:sp>
        <p:sp>
          <p:nvSpPr>
            <p:cNvPr id="13" name="TextBox 12"/>
            <p:cNvSpPr txBox="1"/>
            <p:nvPr/>
          </p:nvSpPr>
          <p:spPr>
            <a:xfrm>
              <a:off x="478765" y="1828800"/>
              <a:ext cx="1238167" cy="1066940"/>
            </a:xfrm>
            <a:prstGeom prst="rect">
              <a:avLst/>
            </a:prstGeom>
            <a:noFill/>
          </p:spPr>
          <p:txBody>
            <a:bodyPr wrap="square" rtlCol="0">
              <a:spAutoFit/>
            </a:bodyPr>
            <a:lstStyle/>
            <a:p>
              <a:pPr algn="ctr" defTabSz="605552">
                <a:defRPr/>
              </a:pP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6" y="2235545"/>
              <a:ext cx="16814390" cy="1641448"/>
            </a:xfrm>
            <a:prstGeom prst="rect">
              <a:avLst/>
            </a:prstGeom>
            <a:noFill/>
          </p:spPr>
          <p:txBody>
            <a:bodyPr wrap="square" rtlCol="0">
              <a:spAutoFit/>
            </a:bodyPr>
            <a:lstStyle/>
            <a:p>
              <a:pPr defTabSz="605552">
                <a:defRPr/>
              </a:pPr>
              <a:r>
                <a:rPr lang="en-US" sz="2400"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134635" y="609531"/>
            <a:ext cx="4752527" cy="954107"/>
            <a:chOff x="644526" y="1358619"/>
            <a:chExt cx="16900075" cy="3392366"/>
          </a:xfrm>
        </p:grpSpPr>
        <p:sp>
          <p:nvSpPr>
            <p:cNvPr id="16" name="TextBox 15"/>
            <p:cNvSpPr txBox="1"/>
            <p:nvPr/>
          </p:nvSpPr>
          <p:spPr>
            <a:xfrm>
              <a:off x="1906585" y="1358619"/>
              <a:ext cx="15638016" cy="3392366"/>
            </a:xfrm>
            <a:prstGeom prst="rect">
              <a:avLst/>
            </a:prstGeom>
            <a:noFill/>
          </p:spPr>
          <p:txBody>
            <a:bodyPr wrap="square" rtlCol="0">
              <a:spAutoFit/>
            </a:bodyPr>
            <a:lstStyle/>
            <a:p>
              <a:pPr defTabSz="605552">
                <a:defRPr/>
              </a:pP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i="1">
                <a:solidFill>
                  <a:prstClr val="white"/>
                </a:solidFill>
              </a:endParaRPr>
            </a:p>
          </p:txBody>
        </p:sp>
        <p:sp>
          <p:nvSpPr>
            <p:cNvPr id="21" name="TextBox 20"/>
            <p:cNvSpPr txBox="1"/>
            <p:nvPr/>
          </p:nvSpPr>
          <p:spPr>
            <a:xfrm>
              <a:off x="812224" y="2795826"/>
              <a:ext cx="1072801" cy="1107992"/>
            </a:xfrm>
            <a:prstGeom prst="rect">
              <a:avLst/>
            </a:prstGeom>
            <a:noFill/>
          </p:spPr>
          <p:txBody>
            <a:bodyPr wrap="none" rtlCol="0">
              <a:spAutoFit/>
            </a:bodyPr>
            <a:lstStyle/>
            <a:p>
              <a:pPr algn="ctr" defTabSz="605552">
                <a:defRPr/>
              </a:pPr>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3645024" y="1599642"/>
            <a:ext cx="2646294" cy="2452663"/>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437495" y="1599642"/>
            <a:ext cx="3461245" cy="3093154"/>
          </a:xfrm>
          <a:prstGeom prst="rect">
            <a:avLst/>
          </a:prstGeom>
          <a:noFill/>
        </p:spPr>
        <p:txBody>
          <a:bodyPr wrap="square">
            <a:spAutoFit/>
          </a:bodyPr>
          <a:lstStyle/>
          <a:p>
            <a:pPr>
              <a:defRPr/>
            </a:pPr>
            <a:r>
              <a:rPr lang="vi-VN" dirty="0">
                <a:latin typeface="+mj-lt"/>
              </a:rPr>
              <a:t>Bóng chiều toả ra nhanh</a:t>
            </a:r>
            <a:br>
              <a:rPr lang="vi-VN" dirty="0">
                <a:latin typeface="+mj-lt"/>
              </a:rPr>
            </a:br>
            <a:r>
              <a:rPr lang="vi-VN" dirty="0">
                <a:latin typeface="+mj-lt"/>
              </a:rPr>
              <a:t>Trên các bờ bụi rậm</a:t>
            </a:r>
            <a:br>
              <a:rPr lang="vi-VN" dirty="0">
                <a:latin typeface="+mj-lt"/>
              </a:rPr>
            </a:br>
            <a:r>
              <a:rPr lang="vi-VN" dirty="0">
                <a:latin typeface="+mj-lt"/>
              </a:rPr>
              <a:t>Đồng quê đang xanh thẫm</a:t>
            </a:r>
            <a:br>
              <a:rPr lang="vi-VN" dirty="0">
                <a:latin typeface="+mj-lt"/>
              </a:rPr>
            </a:br>
            <a:r>
              <a:rPr lang="vi-VN" dirty="0">
                <a:latin typeface="+mj-lt"/>
              </a:rPr>
              <a:t>Bỗng chốc trở tối mò</a:t>
            </a:r>
            <a:br>
              <a:rPr lang="vi-VN" dirty="0">
                <a:latin typeface="+mj-lt"/>
              </a:rPr>
            </a:br>
            <a:br>
              <a:rPr lang="vi-VN" sz="1500" dirty="0">
                <a:latin typeface="+mj-lt"/>
              </a:rPr>
            </a:br>
            <a:r>
              <a:rPr lang="vi-VN" dirty="0">
                <a:latin typeface="+mj-lt"/>
              </a:rPr>
              <a:t>Trâu tôi đã ăn no</a:t>
            </a:r>
            <a:br>
              <a:rPr lang="vi-VN" dirty="0">
                <a:latin typeface="+mj-lt"/>
              </a:rPr>
            </a:br>
            <a:r>
              <a:rPr lang="vi-VN" dirty="0">
                <a:latin typeface="+mj-lt"/>
              </a:rPr>
              <a:t>Bước giữa trời yên tĩnh</a:t>
            </a:r>
            <a:br>
              <a:rPr lang="vi-VN" dirty="0">
                <a:latin typeface="+mj-lt"/>
              </a:rPr>
            </a:br>
            <a:r>
              <a:rPr lang="vi-VN" dirty="0">
                <a:latin typeface="+mj-lt"/>
              </a:rPr>
              <a:t>Trâu tôi đi đ</a:t>
            </a:r>
            <a:r>
              <a:rPr lang="en-US" dirty="0">
                <a:latin typeface="+mj-lt"/>
              </a:rPr>
              <a:t>ủ</a:t>
            </a:r>
            <a:r>
              <a:rPr lang="vi-VN" dirty="0">
                <a:latin typeface="+mj-lt"/>
              </a:rPr>
              <a:t>ng đỉnh</a:t>
            </a:r>
            <a:br>
              <a:rPr lang="vi-VN" dirty="0">
                <a:latin typeface="+mj-lt"/>
              </a:rPr>
            </a:br>
            <a:r>
              <a:rPr lang="vi-VN" dirty="0">
                <a:latin typeface="+mj-lt"/>
              </a:rPr>
              <a:t>Như bước giữa ngàn sao</a:t>
            </a:r>
            <a:br>
              <a:rPr lang="vi-VN" dirty="0">
                <a:latin typeface="+mj-lt"/>
              </a:rPr>
            </a:br>
            <a:br>
              <a:rPr lang="vi-VN" dirty="0">
                <a:latin typeface="+mj-lt"/>
              </a:rPr>
            </a:br>
            <a:endParaRPr lang="en-US"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4782955" y="642938"/>
            <a:ext cx="1396546" cy="1622219"/>
          </a:xfrm>
          <a:prstGeom prst="rect">
            <a:avLst/>
          </a:prstGeom>
        </p:spPr>
      </p:pic>
      <p:pic>
        <p:nvPicPr>
          <p:cNvPr id="2" name="Picture 1"/>
          <p:cNvPicPr>
            <a:picLocks noChangeAspect="1"/>
          </p:cNvPicPr>
          <p:nvPr/>
        </p:nvPicPr>
        <p:blipFill>
          <a:blip r:embed="rId5"/>
          <a:stretch>
            <a:fillRect/>
          </a:stretch>
        </p:blipFill>
        <p:spPr>
          <a:xfrm>
            <a:off x="512676" y="1350266"/>
            <a:ext cx="4411921" cy="875268"/>
          </a:xfrm>
          <a:prstGeom prst="rect">
            <a:avLst/>
          </a:prstGeom>
        </p:spPr>
      </p:pic>
      <p:sp>
        <p:nvSpPr>
          <p:cNvPr id="3" name="TextBox 2"/>
          <p:cNvSpPr txBox="1"/>
          <p:nvPr/>
        </p:nvSpPr>
        <p:spPr>
          <a:xfrm>
            <a:off x="296652" y="2285734"/>
            <a:ext cx="1782198" cy="1708160"/>
          </a:xfrm>
          <a:prstGeom prst="rect">
            <a:avLst/>
          </a:prstGeom>
          <a:solidFill>
            <a:schemeClr val="accent3">
              <a:lumMod val="20000"/>
              <a:lumOff val="80000"/>
            </a:schemeClr>
          </a:solid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Nhận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xét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bức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tranh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cảnh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hiện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1,2</a:t>
            </a:r>
          </a:p>
        </p:txBody>
      </p:sp>
      <p:sp>
        <p:nvSpPr>
          <p:cNvPr id="18" name="TextBox 17"/>
          <p:cNvSpPr txBox="1"/>
          <p:nvPr/>
        </p:nvSpPr>
        <p:spPr>
          <a:xfrm>
            <a:off x="2294874" y="2285733"/>
            <a:ext cx="2052228" cy="2031325"/>
          </a:xfrm>
          <a:prstGeom prst="rect">
            <a:avLst/>
          </a:prstGeom>
          <a:solidFill>
            <a:schemeClr val="accent6">
              <a:lumMod val="20000"/>
              <a:lumOff val="80000"/>
            </a:schemeClr>
          </a:solid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Theo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bài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ai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Tâm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gì</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4563126" y="2295784"/>
            <a:ext cx="1836204" cy="1708160"/>
          </a:xfrm>
          <a:prstGeom prst="rect">
            <a:avLst/>
          </a:prstGeom>
          <a:solidFill>
            <a:schemeClr val="accent5">
              <a:lumMod val="20000"/>
              <a:lumOff val="80000"/>
            </a:schemeClr>
          </a:solid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Nhận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xét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nghệ</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thuật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hai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077072" y="642938"/>
            <a:ext cx="2780928" cy="3857625"/>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0333605C-E43D-E1C9-A643-4AC24E8A6AFA}"/>
              </a:ext>
            </a:extLst>
          </p:cNvPr>
          <p:cNvSpPr txBox="1"/>
          <p:nvPr/>
        </p:nvSpPr>
        <p:spPr>
          <a:xfrm>
            <a:off x="4185084" y="642937"/>
            <a:ext cx="3461245" cy="4619854"/>
          </a:xfrm>
          <a:prstGeom prst="rect">
            <a:avLst/>
          </a:prstGeom>
          <a:noFill/>
        </p:spPr>
        <p:txBody>
          <a:bodyPr wrap="square">
            <a:spAutoFit/>
          </a:bodyPr>
          <a:lstStyle/>
          <a:p>
            <a:pPr>
              <a:lnSpc>
                <a:spcPct val="150000"/>
              </a:lnSpc>
              <a:defRPr/>
            </a:pPr>
            <a:r>
              <a:rPr lang="vi-VN" dirty="0">
                <a:latin typeface="+mj-lt"/>
              </a:rPr>
              <a:t>Bóng chiều toả ra nhanh</a:t>
            </a:r>
            <a:br>
              <a:rPr lang="vi-VN" dirty="0">
                <a:latin typeface="+mj-lt"/>
              </a:rPr>
            </a:br>
            <a:r>
              <a:rPr lang="vi-VN" dirty="0">
                <a:latin typeface="+mj-lt"/>
              </a:rPr>
              <a:t>Trên các bờ bụi rậm</a:t>
            </a:r>
            <a:br>
              <a:rPr lang="vi-VN" dirty="0">
                <a:latin typeface="+mj-lt"/>
              </a:rPr>
            </a:br>
            <a:r>
              <a:rPr lang="vi-VN" dirty="0">
                <a:latin typeface="+mj-lt"/>
              </a:rPr>
              <a:t>Đồng quê đang xanh thẫm</a:t>
            </a:r>
            <a:br>
              <a:rPr lang="vi-VN" dirty="0">
                <a:latin typeface="+mj-lt"/>
              </a:rPr>
            </a:br>
            <a:r>
              <a:rPr lang="vi-VN" dirty="0">
                <a:latin typeface="+mj-lt"/>
              </a:rPr>
              <a:t>Bỗng chốc trở tối mò</a:t>
            </a:r>
            <a:br>
              <a:rPr lang="vi-VN" dirty="0">
                <a:latin typeface="+mj-lt"/>
              </a:rPr>
            </a:br>
            <a:br>
              <a:rPr lang="vi-VN" dirty="0">
                <a:latin typeface="+mj-lt"/>
              </a:rPr>
            </a:br>
            <a:r>
              <a:rPr lang="vi-VN" dirty="0">
                <a:latin typeface="+mj-lt"/>
              </a:rPr>
              <a:t>Trâu tôi đã ăn no</a:t>
            </a:r>
            <a:br>
              <a:rPr lang="vi-VN" dirty="0">
                <a:latin typeface="+mj-lt"/>
              </a:rPr>
            </a:br>
            <a:r>
              <a:rPr lang="vi-VN" dirty="0">
                <a:latin typeface="+mj-lt"/>
              </a:rPr>
              <a:t>Bước giữa trời yên tĩnh</a:t>
            </a:r>
            <a:br>
              <a:rPr lang="vi-VN" dirty="0">
                <a:latin typeface="+mj-lt"/>
              </a:rPr>
            </a:br>
            <a:r>
              <a:rPr lang="vi-VN" dirty="0">
                <a:latin typeface="+mj-lt"/>
              </a:rPr>
              <a:t>Trâu tôi đi đ</a:t>
            </a:r>
            <a:r>
              <a:rPr lang="en-US" dirty="0">
                <a:latin typeface="+mj-lt"/>
              </a:rPr>
              <a:t>ủ</a:t>
            </a:r>
            <a:r>
              <a:rPr lang="vi-VN" dirty="0">
                <a:latin typeface="+mj-lt"/>
              </a:rPr>
              <a:t>ng đỉnh</a:t>
            </a:r>
            <a:br>
              <a:rPr lang="vi-VN" dirty="0">
                <a:latin typeface="+mj-lt"/>
              </a:rPr>
            </a:br>
            <a:r>
              <a:rPr lang="vi-VN" dirty="0">
                <a:latin typeface="+mj-lt"/>
              </a:rPr>
              <a:t>Như bước giữa ngàn sao</a:t>
            </a:r>
            <a:br>
              <a:rPr lang="vi-VN" dirty="0">
                <a:latin typeface="+mj-lt"/>
              </a:rPr>
            </a:br>
            <a:br>
              <a:rPr lang="vi-VN" dirty="0">
                <a:latin typeface="+mj-lt"/>
              </a:rPr>
            </a:br>
            <a:endParaRPr lang="en-US" dirty="0">
              <a:latin typeface="+mj-lt"/>
            </a:endParaRPr>
          </a:p>
        </p:txBody>
      </p:sp>
      <p:sp>
        <p:nvSpPr>
          <p:cNvPr id="3" name="Rectangle 2"/>
          <p:cNvSpPr/>
          <p:nvPr/>
        </p:nvSpPr>
        <p:spPr>
          <a:xfrm>
            <a:off x="422215" y="1181922"/>
            <a:ext cx="3429000" cy="2535566"/>
          </a:xfrm>
          <a:prstGeom prst="rect">
            <a:avLst/>
          </a:prstGeom>
        </p:spPr>
        <p:txBody>
          <a:bodyPr>
            <a:spAutoFit/>
          </a:bodyPr>
          <a:lstStyle/>
          <a:p>
            <a:pPr algn="just">
              <a:lnSpc>
                <a:spcPct val="150000"/>
              </a:lnSpc>
            </a:pPr>
            <a:r>
              <a:rPr lang="vi-VN" b="1" dirty="0">
                <a:latin typeface="+mj-lt"/>
              </a:rPr>
              <a:t>- Thời gian</a:t>
            </a:r>
            <a:r>
              <a:rPr lang="vi-VN" dirty="0">
                <a:latin typeface="+mj-lt"/>
              </a:rPr>
              <a:t>: Xế chiều</a:t>
            </a:r>
          </a:p>
          <a:p>
            <a:pPr algn="just">
              <a:lnSpc>
                <a:spcPct val="150000"/>
              </a:lnSpc>
            </a:pPr>
            <a:r>
              <a:rPr lang="vi-VN" b="1" dirty="0">
                <a:latin typeface="+mj-lt"/>
              </a:rPr>
              <a:t>- Không gian</a:t>
            </a:r>
            <a:r>
              <a:rPr lang="vi-VN" dirty="0">
                <a:latin typeface="+mj-lt"/>
              </a:rPr>
              <a:t>:</a:t>
            </a:r>
            <a:r>
              <a:rPr lang="en-US" dirty="0">
                <a:latin typeface="+mj-lt"/>
              </a:rPr>
              <a:t> </a:t>
            </a:r>
            <a:r>
              <a:rPr lang="vi-VN" dirty="0">
                <a:latin typeface="+mj-lt"/>
              </a:rPr>
              <a:t>đồng quê, yên tĩnh</a:t>
            </a:r>
          </a:p>
          <a:p>
            <a:pPr algn="just">
              <a:lnSpc>
                <a:spcPct val="150000"/>
              </a:lnSpc>
            </a:pPr>
            <a:r>
              <a:rPr lang="vi-VN" b="1" dirty="0">
                <a:latin typeface="+mj-lt"/>
              </a:rPr>
              <a:t>- Cảnh vật: </a:t>
            </a:r>
          </a:p>
          <a:p>
            <a:pPr algn="just">
              <a:lnSpc>
                <a:spcPct val="150000"/>
              </a:lnSpc>
            </a:pPr>
            <a:r>
              <a:rPr lang="vi-VN" dirty="0">
                <a:latin typeface="+mj-lt"/>
              </a:rPr>
              <a:t>+ Bóng chiều tỏa ra </a:t>
            </a:r>
          </a:p>
          <a:p>
            <a:pPr algn="just">
              <a:lnSpc>
                <a:spcPct val="150000"/>
              </a:lnSpc>
            </a:pPr>
            <a:r>
              <a:rPr lang="vi-VN" dirty="0">
                <a:latin typeface="+mj-lt"/>
              </a:rPr>
              <a:t>+ Đồng quê xanh thẫm – tối mò</a:t>
            </a:r>
          </a:p>
          <a:p>
            <a:pPr algn="just">
              <a:lnSpc>
                <a:spcPct val="150000"/>
              </a:lnSpc>
            </a:pPr>
            <a:r>
              <a:rPr lang="vi-VN" dirty="0">
                <a:latin typeface="+mj-lt"/>
              </a:rPr>
              <a:t>+ Trâu ăn no cỏ, đủng đỉnh đi về</a:t>
            </a:r>
          </a:p>
        </p:txBody>
      </p:sp>
      <p:sp>
        <p:nvSpPr>
          <p:cNvPr id="23" name="TextBox 22"/>
          <p:cNvSpPr txBox="1"/>
          <p:nvPr/>
        </p:nvSpPr>
        <p:spPr>
          <a:xfrm>
            <a:off x="4077072" y="735546"/>
            <a:ext cx="1280668" cy="369332"/>
          </a:xfrm>
          <a:prstGeom prst="rect">
            <a:avLst/>
          </a:prstGeom>
          <a:solidFill>
            <a:schemeClr val="accent5">
              <a:lumMod val="50000"/>
            </a:schemeClr>
          </a:solidFill>
        </p:spPr>
        <p:txBody>
          <a:bodyPr wrap="square" rtlCol="0">
            <a:spAutoFit/>
          </a:bodyPr>
          <a:lstStyle/>
          <a:p>
            <a:pPr algn="ctr"/>
            <a:r>
              <a:rPr lang="en-US" i="1" dirty="0" err="1">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i="1" dirty="0" err="1">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083919" y="1545636"/>
            <a:ext cx="1073274" cy="646331"/>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427222" y="1059582"/>
            <a:ext cx="1026114"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97252" y="1891885"/>
            <a:ext cx="1026114"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43246" y="2301720"/>
            <a:ext cx="594066"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31626" y="3111810"/>
            <a:ext cx="147363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31626" y="3921900"/>
            <a:ext cx="1797674"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58432" y="3182207"/>
            <a:ext cx="1010929" cy="369332"/>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yên tĩnh</a:t>
            </a:r>
            <a:endParaRPr lang="en-US"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04984" y="722473"/>
            <a:ext cx="3877392" cy="635563"/>
          </a:xfrm>
          <a:prstGeom prst="rect">
            <a:avLst/>
          </a:prstGeom>
        </p:spPr>
      </p:pic>
      <p:sp>
        <p:nvSpPr>
          <p:cNvPr id="30" name="TextBox 29"/>
          <p:cNvSpPr txBox="1"/>
          <p:nvPr/>
        </p:nvSpPr>
        <p:spPr>
          <a:xfrm>
            <a:off x="482452" y="3759882"/>
            <a:ext cx="3195530" cy="646331"/>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077072" y="642938"/>
            <a:ext cx="2780928" cy="3857625"/>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4185084" y="642937"/>
            <a:ext cx="3461245" cy="4619854"/>
          </a:xfrm>
          <a:prstGeom prst="rect">
            <a:avLst/>
          </a:prstGeom>
          <a:noFill/>
        </p:spPr>
        <p:txBody>
          <a:bodyPr wrap="square">
            <a:spAutoFit/>
          </a:bodyPr>
          <a:lstStyle/>
          <a:p>
            <a:pPr>
              <a:lnSpc>
                <a:spcPct val="150000"/>
              </a:lnSpc>
              <a:defRPr/>
            </a:pPr>
            <a:r>
              <a:rPr lang="vi-VN" dirty="0">
                <a:solidFill>
                  <a:prstClr val="black"/>
                </a:solidFill>
                <a:latin typeface="Times New Roman" panose="02020603050405020304" pitchFamily="18" charset="0"/>
              </a:rPr>
              <a:t>Bóng chiều toả ra nhanh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Trên các bờ bụi rậm</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Đồng quê đang xanh thẫm</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Bỗng chốc trở tối mò</a:t>
            </a:r>
            <a:br>
              <a:rPr lang="vi-VN" dirty="0">
                <a:solidFill>
                  <a:prstClr val="black"/>
                </a:solidFill>
                <a:latin typeface="Times New Roman" panose="02020603050405020304" pitchFamily="18" charset="0"/>
              </a:rPr>
            </a:b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Trâu tôi đã ăn no</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Bước giữa trời yên tĩnh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Trâu tôi đi đ</a:t>
            </a:r>
            <a:r>
              <a:rPr lang="en-US" dirty="0">
                <a:solidFill>
                  <a:prstClr val="black"/>
                </a:solidFill>
              </a:rPr>
              <a:t>ủ</a:t>
            </a:r>
            <a:r>
              <a:rPr lang="vi-VN" dirty="0">
                <a:solidFill>
                  <a:prstClr val="black"/>
                </a:solidFill>
                <a:latin typeface="Times New Roman" panose="02020603050405020304" pitchFamily="18" charset="0"/>
              </a:rPr>
              <a:t>ng đỉnh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Như bước giữa ngàn sao</a:t>
            </a:r>
            <a:br>
              <a:rPr lang="vi-VN" dirty="0">
                <a:solidFill>
                  <a:prstClr val="black"/>
                </a:solidFill>
                <a:latin typeface="Times New Roman" panose="02020603050405020304" pitchFamily="18" charset="0"/>
              </a:rPr>
            </a:br>
            <a:br>
              <a:rPr lang="vi-VN" dirty="0">
                <a:solidFill>
                  <a:prstClr val="black"/>
                </a:solidFill>
                <a:latin typeface="Times New Roman" panose="02020603050405020304" pitchFamily="18" charset="0"/>
              </a:rPr>
            </a:br>
            <a:endParaRPr lang="en-US" dirty="0">
              <a:solidFill>
                <a:prstClr val="black"/>
              </a:solidFill>
            </a:endParaRPr>
          </a:p>
        </p:txBody>
      </p:sp>
      <p:pic>
        <p:nvPicPr>
          <p:cNvPr id="2" name="Picture 1"/>
          <p:cNvPicPr>
            <a:picLocks noChangeAspect="1"/>
          </p:cNvPicPr>
          <p:nvPr/>
        </p:nvPicPr>
        <p:blipFill>
          <a:blip r:embed="rId3"/>
          <a:stretch>
            <a:fillRect/>
          </a:stretch>
        </p:blipFill>
        <p:spPr>
          <a:xfrm>
            <a:off x="-81390" y="735546"/>
            <a:ext cx="3877392" cy="635563"/>
          </a:xfrm>
          <a:prstGeom prst="rect">
            <a:avLst/>
          </a:prstGeom>
        </p:spPr>
      </p:pic>
      <p:sp>
        <p:nvSpPr>
          <p:cNvPr id="4" name="Rectangle 3"/>
          <p:cNvSpPr/>
          <p:nvPr/>
        </p:nvSpPr>
        <p:spPr>
          <a:xfrm>
            <a:off x="367002" y="1371109"/>
            <a:ext cx="3429000" cy="2777940"/>
          </a:xfrm>
          <a:prstGeom prst="rect">
            <a:avLst/>
          </a:prstGeom>
        </p:spPr>
        <p:txBody>
          <a:bodyPr>
            <a:spAutoFit/>
          </a:bodyPr>
          <a:lstStyle/>
          <a:p>
            <a:pPr algn="just">
              <a:lnSpc>
                <a:spcPct val="200000"/>
              </a:lnSpc>
            </a:pPr>
            <a:r>
              <a:rPr lang="vi-VN" b="1" dirty="0">
                <a:latin typeface="+mj-lt"/>
              </a:rPr>
              <a:t>- Nhân vật tôi</a:t>
            </a:r>
            <a:r>
              <a:rPr lang="vi-VN" dirty="0">
                <a:latin typeface="+mj-lt"/>
              </a:rPr>
              <a:t>: Cậu bé chăn trâu, sống ở làng quê.</a:t>
            </a:r>
          </a:p>
          <a:p>
            <a:pPr algn="just">
              <a:lnSpc>
                <a:spcPct val="200000"/>
              </a:lnSpc>
            </a:pPr>
            <a:r>
              <a:rPr lang="vi-VN" b="1" dirty="0">
                <a:latin typeface="+mj-lt"/>
              </a:rPr>
              <a:t>- Hành động: </a:t>
            </a:r>
            <a:r>
              <a:rPr lang="vi-VN" dirty="0">
                <a:latin typeface="+mj-lt"/>
              </a:rPr>
              <a:t>dắt trâu đi về</a:t>
            </a:r>
          </a:p>
          <a:p>
            <a:pPr algn="just">
              <a:lnSpc>
                <a:spcPct val="200000"/>
              </a:lnSpc>
            </a:pPr>
            <a:r>
              <a:rPr lang="vi-VN" dirty="0">
                <a:latin typeface="+mj-lt"/>
              </a:rPr>
              <a:t>- </a:t>
            </a:r>
            <a:r>
              <a:rPr lang="vi-VN" b="1" dirty="0">
                <a:latin typeface="+mj-lt"/>
              </a:rPr>
              <a:t>Tâm trạng</a:t>
            </a:r>
            <a:r>
              <a:rPr lang="vi-VN" dirty="0">
                <a:latin typeface="+mj-lt"/>
              </a:rPr>
              <a:t>: Vui vẻ, thư giãn sau một ngày dài.</a:t>
            </a:r>
          </a:p>
        </p:txBody>
      </p:sp>
      <p:sp>
        <p:nvSpPr>
          <p:cNvPr id="20" name="TextBox 19"/>
          <p:cNvSpPr txBox="1"/>
          <p:nvPr/>
        </p:nvSpPr>
        <p:spPr>
          <a:xfrm>
            <a:off x="4082376" y="2817167"/>
            <a:ext cx="912798" cy="646331"/>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265204" y="3597864"/>
            <a:ext cx="1188132" cy="369332"/>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077072" y="642938"/>
            <a:ext cx="2780928" cy="3857625"/>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4185084" y="642937"/>
            <a:ext cx="3461245" cy="4619854"/>
          </a:xfrm>
          <a:prstGeom prst="rect">
            <a:avLst/>
          </a:prstGeom>
          <a:noFill/>
        </p:spPr>
        <p:txBody>
          <a:bodyPr wrap="square">
            <a:spAutoFit/>
          </a:bodyPr>
          <a:lstStyle/>
          <a:p>
            <a:pPr>
              <a:lnSpc>
                <a:spcPct val="150000"/>
              </a:lnSpc>
              <a:defRPr/>
            </a:pPr>
            <a:r>
              <a:rPr lang="vi-VN" dirty="0">
                <a:solidFill>
                  <a:prstClr val="black"/>
                </a:solidFill>
                <a:latin typeface="Times New Roman" panose="02020603050405020304" pitchFamily="18" charset="0"/>
              </a:rPr>
              <a:t>Bóng chiều toả ra nhanh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Trên các bờ bụi rậm</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Đồng quê đang xanh thẫm</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Bỗng chốc trở tối mò</a:t>
            </a:r>
            <a:br>
              <a:rPr lang="vi-VN" dirty="0">
                <a:solidFill>
                  <a:prstClr val="black"/>
                </a:solidFill>
                <a:latin typeface="Times New Roman" panose="02020603050405020304" pitchFamily="18" charset="0"/>
              </a:rPr>
            </a:b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Trâu tôi đã ăn no</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Bước giữa trời yên tĩnh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Trâu tôi đi đ</a:t>
            </a:r>
            <a:r>
              <a:rPr lang="en-US" dirty="0">
                <a:solidFill>
                  <a:prstClr val="black"/>
                </a:solidFill>
              </a:rPr>
              <a:t>ủ</a:t>
            </a:r>
            <a:r>
              <a:rPr lang="vi-VN" dirty="0">
                <a:solidFill>
                  <a:prstClr val="black"/>
                </a:solidFill>
                <a:latin typeface="Times New Roman" panose="02020603050405020304" pitchFamily="18" charset="0"/>
              </a:rPr>
              <a:t>ng đỉnh</a:t>
            </a:r>
            <a:br>
              <a:rPr lang="vi-VN" dirty="0">
                <a:solidFill>
                  <a:prstClr val="black"/>
                </a:solidFill>
                <a:latin typeface="Times New Roman" panose="02020603050405020304" pitchFamily="18" charset="0"/>
              </a:rPr>
            </a:br>
            <a:r>
              <a:rPr lang="vi-VN" dirty="0">
                <a:solidFill>
                  <a:prstClr val="black"/>
                </a:solidFill>
                <a:latin typeface="Times New Roman" panose="02020603050405020304" pitchFamily="18" charset="0"/>
              </a:rPr>
              <a:t>Như bước giữa ngàn sao</a:t>
            </a:r>
            <a:br>
              <a:rPr lang="vi-VN" dirty="0">
                <a:solidFill>
                  <a:prstClr val="black"/>
                </a:solidFill>
                <a:latin typeface="Times New Roman" panose="02020603050405020304" pitchFamily="18" charset="0"/>
              </a:rPr>
            </a:br>
            <a:br>
              <a:rPr lang="vi-VN" dirty="0">
                <a:solidFill>
                  <a:prstClr val="black"/>
                </a:solidFill>
                <a:latin typeface="Times New Roman" panose="02020603050405020304" pitchFamily="18" charset="0"/>
              </a:rPr>
            </a:br>
            <a:endParaRPr lang="en-US" dirty="0">
              <a:solidFill>
                <a:prstClr val="black"/>
              </a:solidFill>
            </a:endParaRPr>
          </a:p>
        </p:txBody>
      </p:sp>
      <p:pic>
        <p:nvPicPr>
          <p:cNvPr id="3" name="Picture 2"/>
          <p:cNvPicPr>
            <a:picLocks noChangeAspect="1"/>
          </p:cNvPicPr>
          <p:nvPr/>
        </p:nvPicPr>
        <p:blipFill>
          <a:blip r:embed="rId3"/>
          <a:stretch>
            <a:fillRect/>
          </a:stretch>
        </p:blipFill>
        <p:spPr>
          <a:xfrm>
            <a:off x="-783468" y="789552"/>
            <a:ext cx="4612659" cy="756084"/>
          </a:xfrm>
          <a:prstGeom prst="rect">
            <a:avLst/>
          </a:prstGeom>
        </p:spPr>
      </p:pic>
      <p:sp>
        <p:nvSpPr>
          <p:cNvPr id="2" name="Rectangle 1"/>
          <p:cNvSpPr/>
          <p:nvPr/>
        </p:nvSpPr>
        <p:spPr>
          <a:xfrm>
            <a:off x="400191" y="1545636"/>
            <a:ext cx="3429000" cy="1704569"/>
          </a:xfrm>
          <a:prstGeom prst="rect">
            <a:avLst/>
          </a:prstGeom>
        </p:spPr>
        <p:txBody>
          <a:bodyPr>
            <a:spAutoFit/>
          </a:bodyPr>
          <a:lstStyle/>
          <a:p>
            <a:pPr algn="just">
              <a:lnSpc>
                <a:spcPct val="150000"/>
              </a:lnSpc>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 So sánh </a:t>
            </a:r>
            <a:r>
              <a:rPr lang="vi-VN"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 Điệp ngữ </a:t>
            </a:r>
            <a:r>
              <a:rPr lang="vi-VN" dirty="0">
                <a:latin typeface="Times New Roman" panose="02020603050405020304" pitchFamily="18" charset="0"/>
                <a:cs typeface="Times New Roman" panose="02020603050405020304" pitchFamily="18" charset="0"/>
              </a:rPr>
              <a:t>“trâu tôi…”</a:t>
            </a:r>
          </a:p>
          <a:p>
            <a:pPr algn="just">
              <a:lnSpc>
                <a:spcPct val="150000"/>
              </a:lnSpc>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 Từ láy</a:t>
            </a:r>
            <a:r>
              <a:rPr lang="vi-VN" dirty="0">
                <a:latin typeface="Times New Roman" panose="02020603050405020304" pitchFamily="18" charset="0"/>
                <a:cs typeface="Times New Roman" panose="02020603050405020304" pitchFamily="18" charset="0"/>
              </a:rPr>
              <a:t>: đủng đỉnh</a:t>
            </a:r>
          </a:p>
        </p:txBody>
      </p:sp>
      <p:sp>
        <p:nvSpPr>
          <p:cNvPr id="6" name="TextBox 5"/>
          <p:cNvSpPr txBox="1"/>
          <p:nvPr/>
        </p:nvSpPr>
        <p:spPr>
          <a:xfrm>
            <a:off x="4082376" y="2817167"/>
            <a:ext cx="912798" cy="646331"/>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265204" y="3597864"/>
            <a:ext cx="1188132" cy="369332"/>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82376" y="3650918"/>
            <a:ext cx="912798" cy="646331"/>
          </a:xfrm>
          <a:prstGeom prst="rect">
            <a:avLst/>
          </a:prstGeom>
          <a:solidFill>
            <a:schemeClr val="accent5">
              <a:lumMod val="50000"/>
            </a:schemeClr>
          </a:solidFill>
        </p:spPr>
        <p:txBody>
          <a:bodyPr wrap="square" rtlCol="0">
            <a:spAutoFit/>
          </a:bodyPr>
          <a:lstStyle/>
          <a:p>
            <a:pPr algn="ctr"/>
            <a:r>
              <a:rPr lang="vi-VN"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80457" y="4048370"/>
            <a:ext cx="644687" cy="369332"/>
          </a:xfrm>
          <a:prstGeom prst="rect">
            <a:avLst/>
          </a:prstGeom>
          <a:solidFill>
            <a:schemeClr val="accent5">
              <a:lumMod val="50000"/>
            </a:schemeClr>
          </a:solidFill>
        </p:spPr>
        <p:txBody>
          <a:bodyPr wrap="square" rtlCol="0">
            <a:spAutoFit/>
          </a:bodyPr>
          <a:lstStyle/>
          <a:p>
            <a:pPr algn="ctr"/>
            <a:r>
              <a:rPr lang="en-US" i="1" dirty="0" err="1">
                <a:solidFill>
                  <a:schemeClr val="bg1"/>
                </a:solidFill>
                <a:latin typeface="Times New Roman" panose="02020603050405020304" pitchFamily="18" charset="0"/>
                <a:cs typeface="Times New Roman" panose="02020603050405020304" pitchFamily="18" charset="0"/>
                <a:sym typeface="Wingdings" pitchFamily="2" charset="2"/>
              </a:rPr>
              <a:t>Như</a:t>
            </a:r>
            <a:r>
              <a:rPr lang="en-US" i="1" dirty="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0688" y="897564"/>
            <a:ext cx="5537172" cy="1595766"/>
          </a:xfrm>
          <a:prstGeom prst="rect">
            <a:avLst/>
          </a:prstGeom>
        </p:spPr>
      </p:pic>
      <p:sp>
        <p:nvSpPr>
          <p:cNvPr id="4" name="Rectangle 3"/>
          <p:cNvSpPr/>
          <p:nvPr/>
        </p:nvSpPr>
        <p:spPr>
          <a:xfrm>
            <a:off x="0" y="642938"/>
            <a:ext cx="944724" cy="3857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5" name="Picture 4"/>
          <p:cNvPicPr>
            <a:picLocks noChangeAspect="1"/>
          </p:cNvPicPr>
          <p:nvPr/>
        </p:nvPicPr>
        <p:blipFill>
          <a:blip r:embed="rId4"/>
          <a:stretch>
            <a:fillRect/>
          </a:stretch>
        </p:blipFill>
        <p:spPr>
          <a:xfrm>
            <a:off x="1052736" y="2193708"/>
            <a:ext cx="960312" cy="964064"/>
          </a:xfrm>
          <a:prstGeom prst="rect">
            <a:avLst/>
          </a:prstGeom>
        </p:spPr>
      </p:pic>
      <p:sp>
        <p:nvSpPr>
          <p:cNvPr id="6" name="TextBox 5"/>
          <p:cNvSpPr txBox="1"/>
          <p:nvPr/>
        </p:nvSpPr>
        <p:spPr>
          <a:xfrm>
            <a:off x="1864474" y="2433366"/>
            <a:ext cx="2428622" cy="507831"/>
          </a:xfrm>
          <a:prstGeom prst="rect">
            <a:avLst/>
          </a:prstGeom>
          <a:noFill/>
        </p:spPr>
        <p:txBody>
          <a:bodyPr wrap="square" rtlCol="0">
            <a:spAutoFit/>
          </a:bodyPr>
          <a:lstStyle/>
          <a:p>
            <a:r>
              <a:rPr lang="en-US" sz="2700" dirty="0">
                <a:latin typeface="Times New Roman" panose="02020603050405020304" pitchFamily="18" charset="0"/>
                <a:cs typeface="Times New Roman" panose="02020603050405020304" pitchFamily="18" charset="0"/>
              </a:rPr>
              <a:t>SAO CHỔI</a:t>
            </a:r>
          </a:p>
        </p:txBody>
      </p:sp>
      <p:pic>
        <p:nvPicPr>
          <p:cNvPr id="7" name="Picture 6"/>
          <p:cNvPicPr>
            <a:picLocks noChangeAspect="1"/>
          </p:cNvPicPr>
          <p:nvPr/>
        </p:nvPicPr>
        <p:blipFill>
          <a:blip r:embed="rId5"/>
          <a:stretch>
            <a:fillRect/>
          </a:stretch>
        </p:blipFill>
        <p:spPr>
          <a:xfrm>
            <a:off x="3861048" y="2493330"/>
            <a:ext cx="1890210" cy="1728192"/>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634" y="1059583"/>
            <a:ext cx="3902650" cy="3250175"/>
          </a:xfrm>
          <a:prstGeom prst="rect">
            <a:avLst/>
          </a:prstGeom>
        </p:spPr>
      </p:pic>
      <p:sp>
        <p:nvSpPr>
          <p:cNvPr id="3" name="Rectangle 2"/>
          <p:cNvSpPr/>
          <p:nvPr/>
        </p:nvSpPr>
        <p:spPr>
          <a:xfrm>
            <a:off x="4185085" y="1221600"/>
            <a:ext cx="2475515" cy="2677656"/>
          </a:xfrm>
          <a:prstGeom prst="rect">
            <a:avLst/>
          </a:prstGeom>
        </p:spPr>
        <p:txBody>
          <a:bodyPr wrap="square">
            <a:spAutoFit/>
          </a:bodyPr>
          <a:lstStyle/>
          <a:p>
            <a:pPr algn="just"/>
            <a:r>
              <a:rPr lang="vi-VN" sz="21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1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4635" y="1005577"/>
            <a:ext cx="4752527" cy="319795"/>
            <a:chOff x="644526" y="2766774"/>
            <a:chExt cx="16900075" cy="1137044"/>
          </a:xfrm>
        </p:grpSpPr>
        <p:sp>
          <p:nvSpPr>
            <p:cNvPr id="16" name="TextBox 15"/>
            <p:cNvSpPr txBox="1"/>
            <p:nvPr/>
          </p:nvSpPr>
          <p:spPr>
            <a:xfrm>
              <a:off x="1906585" y="2766774"/>
              <a:ext cx="15638016" cy="1066954"/>
            </a:xfrm>
            <a:prstGeom prst="rect">
              <a:avLst/>
            </a:prstGeom>
            <a:noFill/>
          </p:spPr>
          <p:txBody>
            <a:bodyPr wrap="square" rtlCol="0">
              <a:spAutoFit/>
            </a:bodyPr>
            <a:lstStyle/>
            <a:p>
              <a:pPr defTabSz="605552">
                <a:defRPr/>
              </a:pP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i="1">
                <a:solidFill>
                  <a:prstClr val="white"/>
                </a:solidFill>
              </a:endParaRPr>
            </a:p>
          </p:txBody>
        </p:sp>
        <p:sp>
          <p:nvSpPr>
            <p:cNvPr id="21" name="TextBox 20"/>
            <p:cNvSpPr txBox="1"/>
            <p:nvPr/>
          </p:nvSpPr>
          <p:spPr>
            <a:xfrm>
              <a:off x="812224" y="2795826"/>
              <a:ext cx="1072801" cy="1107992"/>
            </a:xfrm>
            <a:prstGeom prst="rect">
              <a:avLst/>
            </a:prstGeom>
            <a:noFill/>
          </p:spPr>
          <p:txBody>
            <a:bodyPr wrap="none" rtlCol="0">
              <a:spAutoFit/>
            </a:bodyPr>
            <a:lstStyle/>
            <a:p>
              <a:pPr algn="ctr" defTabSz="605552">
                <a:defRPr/>
              </a:pPr>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350659" y="1491630"/>
            <a:ext cx="2392457" cy="2031325"/>
          </a:xfrm>
          <a:prstGeom prst="rect">
            <a:avLst/>
          </a:prstGeom>
          <a:noFill/>
        </p:spPr>
        <p:txBody>
          <a:bodyPr wrap="square">
            <a:spAutoFit/>
          </a:bodyPr>
          <a:lstStyle/>
          <a:p>
            <a:pPr>
              <a:defRPr/>
            </a:pPr>
            <a:r>
              <a:rPr lang="vi-VN" sz="1575" dirty="0">
                <a:latin typeface="+mj-lt"/>
              </a:rPr>
              <a:t>Sông Ngân hà nao nao</a:t>
            </a:r>
            <a:br>
              <a:rPr lang="vi-VN" sz="1575" dirty="0">
                <a:latin typeface="+mj-lt"/>
              </a:rPr>
            </a:br>
            <a:r>
              <a:rPr lang="vi-VN" sz="1575" dirty="0">
                <a:latin typeface="+mj-lt"/>
              </a:rPr>
              <a:t>Chảy giữa trời lồng lộng</a:t>
            </a:r>
            <a:br>
              <a:rPr lang="vi-VN" sz="1575" dirty="0">
                <a:latin typeface="+mj-lt"/>
              </a:rPr>
            </a:br>
            <a:r>
              <a:rPr lang="vi-VN" sz="1575" dirty="0">
                <a:latin typeface="+mj-lt"/>
              </a:rPr>
              <a:t>Sao Thần Nông toả rộng</a:t>
            </a:r>
            <a:br>
              <a:rPr lang="vi-VN" sz="1575" dirty="0">
                <a:latin typeface="+mj-lt"/>
              </a:rPr>
            </a:br>
            <a:r>
              <a:rPr lang="vi-VN" sz="1575" dirty="0">
                <a:latin typeface="+mj-lt"/>
              </a:rPr>
              <a:t>Một chiếc vó bằng vàng</a:t>
            </a:r>
            <a:br>
              <a:rPr lang="vi-VN" sz="1575" dirty="0">
                <a:latin typeface="+mj-lt"/>
              </a:rPr>
            </a:br>
            <a:r>
              <a:rPr lang="vi-VN" sz="1575" dirty="0">
                <a:latin typeface="+mj-lt"/>
              </a:rPr>
              <a:t>Đón những sao dọc ngang</a:t>
            </a:r>
            <a:br>
              <a:rPr lang="vi-VN" sz="1575" dirty="0">
                <a:latin typeface="+mj-lt"/>
              </a:rPr>
            </a:br>
            <a:r>
              <a:rPr lang="vi-VN" sz="1575" dirty="0">
                <a:latin typeface="+mj-lt"/>
              </a:rPr>
              <a:t>Như tôm cua bơi lội</a:t>
            </a:r>
            <a:br>
              <a:rPr lang="vi-VN" sz="1575" dirty="0">
                <a:latin typeface="+mj-lt"/>
              </a:rPr>
            </a:br>
            <a:br>
              <a:rPr lang="vi-VN" sz="1575" dirty="0">
                <a:latin typeface="+mj-lt"/>
              </a:rPr>
            </a:br>
            <a:endParaRPr lang="en-US" sz="1575"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4511010" y="1302288"/>
            <a:ext cx="2367638" cy="1488869"/>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200" dirty="0">
              <a:solidFill>
                <a:schemeClr val="tx1"/>
              </a:solidFill>
              <a:latin typeface="Calibri Light" panose="020F0302020204030204"/>
            </a:endParaRPr>
          </a:p>
          <a:p>
            <a:pPr>
              <a:defRPr/>
            </a:pPr>
            <a:r>
              <a:rPr lang="vi-VN" sz="1575" dirty="0">
                <a:solidFill>
                  <a:schemeClr val="tx1"/>
                </a:solidFill>
                <a:latin typeface="Times New Roman" panose="02020603050405020304" pitchFamily="18" charset="0"/>
              </a:rPr>
              <a:t>Bên trời đang rộn rã</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Cả nhóm Đại Hùng tinh</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Buông gàu bên sông Ngân</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Suốt đêm lo tát nước...</a:t>
            </a:r>
            <a:br>
              <a:rPr lang="vi-VN" sz="1575" dirty="0">
                <a:solidFill>
                  <a:schemeClr val="tx1"/>
                </a:solidFill>
                <a:latin typeface="Times New Roman" panose="02020603050405020304" pitchFamily="18" charset="0"/>
              </a:rPr>
            </a:br>
            <a:endParaRPr lang="en-US" sz="1575"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4511009" y="2517744"/>
            <a:ext cx="2431365" cy="154657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Ngàn sao vui làm việc</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Mải đến lúc hừng đông</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Phe phẩy chiếc quạt hồng</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Báo ngày lên, về nghỉ</a:t>
            </a:r>
          </a:p>
          <a:p>
            <a:pPr>
              <a:defRPr/>
            </a:pPr>
            <a:endParaRPr lang="en-US" sz="1575"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392242" y="3120982"/>
            <a:ext cx="2367638" cy="124649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1575" dirty="0">
                <a:solidFill>
                  <a:schemeClr val="tx1"/>
                </a:solidFill>
                <a:latin typeface="Times New Roman" panose="02020603050405020304" pitchFamily="18" charset="0"/>
              </a:rPr>
              <a:t>Phía đông nam rời rợi</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Ai đặt một chiếc nơm</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Rờ rỡ ngôi sao Hôm</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Như đuốc đèn soi cá</a:t>
            </a:r>
            <a:endParaRPr lang="en-US" sz="1575" dirty="0">
              <a:solidFill>
                <a:schemeClr val="tx1"/>
              </a:solidFill>
              <a:latin typeface="Calibri Light" panose="020F0302020204030204"/>
            </a:endParaRPr>
          </a:p>
          <a:p>
            <a:pPr>
              <a:defRPr/>
            </a:pPr>
            <a:endParaRPr lang="en-US" sz="12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2571282" y="1788796"/>
            <a:ext cx="1922963" cy="1900231"/>
          </a:xfrm>
          <a:prstGeom prst="ellipse">
            <a:avLst/>
          </a:prstGeom>
          <a:ln>
            <a:noFill/>
          </a:ln>
          <a:effectLst>
            <a:softEdge rad="112500"/>
          </a:effectLst>
        </p:spPr>
      </p:pic>
      <p:grpSp>
        <p:nvGrpSpPr>
          <p:cNvPr id="17" name="Group 16"/>
          <p:cNvGrpSpPr/>
          <p:nvPr/>
        </p:nvGrpSpPr>
        <p:grpSpPr>
          <a:xfrm>
            <a:off x="-95515" y="726937"/>
            <a:ext cx="5360092" cy="300082"/>
            <a:chOff x="-178462" y="1828800"/>
            <a:chExt cx="19060588" cy="106694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a:solidFill>
                  <a:prstClr val="white"/>
                </a:solidFill>
              </a:endParaRPr>
            </a:p>
          </p:txBody>
        </p:sp>
        <p:sp>
          <p:nvSpPr>
            <p:cNvPr id="26" name="TextBox 25"/>
            <p:cNvSpPr txBox="1"/>
            <p:nvPr/>
          </p:nvSpPr>
          <p:spPr>
            <a:xfrm>
              <a:off x="478765" y="1828800"/>
              <a:ext cx="1238167" cy="1066940"/>
            </a:xfrm>
            <a:prstGeom prst="rect">
              <a:avLst/>
            </a:prstGeom>
            <a:noFill/>
          </p:spPr>
          <p:txBody>
            <a:bodyPr wrap="square" rtlCol="0">
              <a:spAutoFit/>
            </a:bodyPr>
            <a:lstStyle/>
            <a:p>
              <a:pPr algn="ctr" defTabSz="605552">
                <a:defRPr/>
              </a:pP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6" y="1828800"/>
              <a:ext cx="16814390" cy="1066940"/>
            </a:xfrm>
            <a:prstGeom prst="rect">
              <a:avLst/>
            </a:prstGeom>
            <a:noFill/>
          </p:spPr>
          <p:txBody>
            <a:bodyPr wrap="square" rtlCol="0">
              <a:spAutoFit/>
            </a:bodyPr>
            <a:lstStyle/>
            <a:p>
              <a:pPr defTabSz="605552">
                <a:defRPr/>
              </a:pPr>
              <a:r>
                <a:rPr lang="en-US" sz="1350"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7534"/>
            <a:ext cx="6858000" cy="369332"/>
          </a:xfrm>
          <a:prstGeom prst="rect">
            <a:avLst/>
          </a:prstGeom>
          <a:solidFill>
            <a:schemeClr val="accent5">
              <a:lumMod val="75000"/>
            </a:schemeClr>
          </a:solid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đêm</a:t>
            </a:r>
            <a:r>
              <a:rPr lang="en-US" dirty="0">
                <a:solidFill>
                  <a:schemeClr val="bg1"/>
                </a:solidFill>
                <a:latin typeface="Times New Roman" panose="02020603050405020304" pitchFamily="18" charset="0"/>
                <a:cs typeface="Times New Roman" panose="02020603050405020304" pitchFamily="18" charset="0"/>
              </a:rPr>
              <a:t> qua </a:t>
            </a:r>
            <a:r>
              <a:rPr lang="en-US" dirty="0" err="1">
                <a:solidFill>
                  <a:schemeClr val="bg1"/>
                </a:solidFill>
                <a:latin typeface="Times New Roman" panose="02020603050405020304" pitchFamily="18" charset="0"/>
                <a:cs typeface="Times New Roman" panose="02020603050405020304" pitchFamily="18" charset="0"/>
              </a:rPr>
              <a:t>trí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tưởng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tôi</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08066" y="1166543"/>
            <a:ext cx="604675" cy="578384"/>
          </a:xfrm>
          <a:prstGeom prst="rect">
            <a:avLst/>
          </a:prstGeom>
        </p:spPr>
      </p:pic>
      <p:pic>
        <p:nvPicPr>
          <p:cNvPr id="17" name="Picture 16"/>
          <p:cNvPicPr>
            <a:picLocks noChangeAspect="1"/>
          </p:cNvPicPr>
          <p:nvPr/>
        </p:nvPicPr>
        <p:blipFill>
          <a:blip r:embed="rId3"/>
          <a:stretch>
            <a:fillRect/>
          </a:stretch>
        </p:blipFill>
        <p:spPr>
          <a:xfrm>
            <a:off x="1808820" y="2022943"/>
            <a:ext cx="604675" cy="578384"/>
          </a:xfrm>
          <a:prstGeom prst="rect">
            <a:avLst/>
          </a:prstGeom>
        </p:spPr>
      </p:pic>
      <p:pic>
        <p:nvPicPr>
          <p:cNvPr id="22" name="Picture 21"/>
          <p:cNvPicPr>
            <a:picLocks noChangeAspect="1"/>
          </p:cNvPicPr>
          <p:nvPr/>
        </p:nvPicPr>
        <p:blipFill>
          <a:blip r:embed="rId3"/>
          <a:stretch>
            <a:fillRect/>
          </a:stretch>
        </p:blipFill>
        <p:spPr>
          <a:xfrm>
            <a:off x="2990217" y="1140505"/>
            <a:ext cx="604675" cy="578384"/>
          </a:xfrm>
          <a:prstGeom prst="rect">
            <a:avLst/>
          </a:prstGeom>
        </p:spPr>
      </p:pic>
      <p:pic>
        <p:nvPicPr>
          <p:cNvPr id="26" name="Picture 25"/>
          <p:cNvPicPr>
            <a:picLocks noChangeAspect="1"/>
          </p:cNvPicPr>
          <p:nvPr/>
        </p:nvPicPr>
        <p:blipFill>
          <a:blip r:embed="rId3"/>
          <a:stretch>
            <a:fillRect/>
          </a:stretch>
        </p:blipFill>
        <p:spPr>
          <a:xfrm>
            <a:off x="4347102" y="2022943"/>
            <a:ext cx="604675" cy="578384"/>
          </a:xfrm>
          <a:prstGeom prst="rect">
            <a:avLst/>
          </a:prstGeom>
        </p:spPr>
      </p:pic>
      <p:pic>
        <p:nvPicPr>
          <p:cNvPr id="27" name="Picture 26"/>
          <p:cNvPicPr>
            <a:picLocks noChangeAspect="1"/>
          </p:cNvPicPr>
          <p:nvPr/>
        </p:nvPicPr>
        <p:blipFill>
          <a:blip r:embed="rId3"/>
          <a:stretch>
            <a:fillRect/>
          </a:stretch>
        </p:blipFill>
        <p:spPr>
          <a:xfrm>
            <a:off x="5852535" y="1553605"/>
            <a:ext cx="604675" cy="578384"/>
          </a:xfrm>
          <a:prstGeom prst="rect">
            <a:avLst/>
          </a:prstGeom>
        </p:spPr>
      </p:pic>
      <p:sp>
        <p:nvSpPr>
          <p:cNvPr id="28" name="TextBox 27"/>
          <p:cNvSpPr txBox="1"/>
          <p:nvPr/>
        </p:nvSpPr>
        <p:spPr>
          <a:xfrm>
            <a:off x="299542" y="1820365"/>
            <a:ext cx="1394531" cy="646331"/>
          </a:xfrm>
          <a:prstGeom prst="rect">
            <a:avLst/>
          </a:prstGeom>
          <a:noFill/>
        </p:spPr>
        <p:txBody>
          <a:bodyPr wrap="square" rtlCol="0">
            <a:spAutoFit/>
          </a:bodyPr>
          <a:lstStyle/>
          <a:p>
            <a:r>
              <a:rPr lang="en-US" dirty="0">
                <a:latin typeface="Times New Roman" pitchFamily="18" charset="0"/>
                <a:cs typeface="Times New Roman" pitchFamily="18" charset="0"/>
              </a:rPr>
              <a:t>Sao </a:t>
            </a:r>
            <a:r>
              <a:rPr lang="en-US" dirty="0" err="1">
                <a:latin typeface="Times New Roman" pitchFamily="18" charset="0"/>
                <a:cs typeface="Times New Roman" pitchFamily="18" charset="0"/>
              </a:rPr>
              <a:t>Ngân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a:t>
            </a:r>
            <a:endParaRPr lang="en-US" dirty="0">
              <a:latin typeface="Times New Roman" pitchFamily="18" charset="0"/>
              <a:cs typeface="Times New Roman" pitchFamily="18" charset="0"/>
            </a:endParaRPr>
          </a:p>
        </p:txBody>
      </p:sp>
      <p:sp>
        <p:nvSpPr>
          <p:cNvPr id="29" name="TextBox 28"/>
          <p:cNvSpPr txBox="1"/>
          <p:nvPr/>
        </p:nvSpPr>
        <p:spPr>
          <a:xfrm>
            <a:off x="1484784" y="2744192"/>
            <a:ext cx="1620180" cy="369332"/>
          </a:xfrm>
          <a:prstGeom prst="rect">
            <a:avLst/>
          </a:prstGeom>
          <a:noFill/>
        </p:spPr>
        <p:txBody>
          <a:bodyPr wrap="square" rtlCol="0">
            <a:spAutoFit/>
          </a:bodyPr>
          <a:lstStyle/>
          <a:p>
            <a:r>
              <a:rPr lang="en-US" dirty="0">
                <a:latin typeface="Times New Roman" pitchFamily="18" charset="0"/>
                <a:cs typeface="Times New Roman" pitchFamily="18" charset="0"/>
              </a:rPr>
              <a:t>Sao </a:t>
            </a:r>
            <a:r>
              <a:rPr lang="en-US" dirty="0" err="1">
                <a:latin typeface="Times New Roman" pitchFamily="18" charset="0"/>
                <a:cs typeface="Times New Roman" pitchFamily="18" charset="0"/>
              </a:rPr>
              <a:t>Thần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endParaRPr lang="en-US" dirty="0">
              <a:latin typeface="Times New Roman" pitchFamily="18" charset="0"/>
              <a:cs typeface="Times New Roman" pitchFamily="18" charset="0"/>
            </a:endParaRPr>
          </a:p>
        </p:txBody>
      </p:sp>
      <p:sp>
        <p:nvSpPr>
          <p:cNvPr id="30" name="TextBox 29"/>
          <p:cNvSpPr txBox="1"/>
          <p:nvPr/>
        </p:nvSpPr>
        <p:spPr>
          <a:xfrm>
            <a:off x="2482463" y="1815666"/>
            <a:ext cx="1620180" cy="369332"/>
          </a:xfrm>
          <a:prstGeom prst="rect">
            <a:avLst/>
          </a:prstGeom>
          <a:noFill/>
        </p:spPr>
        <p:txBody>
          <a:bodyPr wrap="square" rtlCol="0">
            <a:spAutoFit/>
          </a:bodyPr>
          <a:lstStyle/>
          <a:p>
            <a:pPr algn="ctr"/>
            <a:r>
              <a:rPr lang="en-US" dirty="0">
                <a:latin typeface="Times New Roman" pitchFamily="18" charset="0"/>
                <a:cs typeface="Times New Roman" pitchFamily="18" charset="0"/>
              </a:rPr>
              <a:t>Sao </a:t>
            </a:r>
            <a:r>
              <a:rPr lang="en-US" dirty="0" err="1">
                <a:latin typeface="Times New Roman" pitchFamily="18" charset="0"/>
                <a:cs typeface="Times New Roman" pitchFamily="18" charset="0"/>
              </a:rPr>
              <a:t>Hôm</a:t>
            </a:r>
            <a:endParaRPr lang="en-US" dirty="0">
              <a:latin typeface="Times New Roman" pitchFamily="18" charset="0"/>
              <a:cs typeface="Times New Roman" pitchFamily="18" charset="0"/>
            </a:endParaRPr>
          </a:p>
        </p:txBody>
      </p:sp>
      <p:sp>
        <p:nvSpPr>
          <p:cNvPr id="31" name="TextBox 30"/>
          <p:cNvSpPr txBox="1"/>
          <p:nvPr/>
        </p:nvSpPr>
        <p:spPr>
          <a:xfrm>
            <a:off x="3807042" y="2692174"/>
            <a:ext cx="1620180" cy="646331"/>
          </a:xfrm>
          <a:prstGeom prst="rect">
            <a:avLst/>
          </a:prstGeom>
          <a:noFill/>
        </p:spPr>
        <p:txBody>
          <a:bodyPr wrap="square" rtlCol="0">
            <a:spAutoFit/>
          </a:bodyPr>
          <a:lstStyle/>
          <a:p>
            <a:pPr algn="ctr"/>
            <a:r>
              <a:rPr lang="en-US" dirty="0">
                <a:latin typeface="Times New Roman" pitchFamily="18" charset="0"/>
                <a:cs typeface="Times New Roman" pitchFamily="18" charset="0"/>
              </a:rPr>
              <a:t>Sao </a:t>
            </a:r>
            <a:r>
              <a:rPr lang="en-US" dirty="0" err="1">
                <a:latin typeface="Times New Roman" pitchFamily="18" charset="0"/>
                <a:cs typeface="Times New Roman" pitchFamily="18" charset="0"/>
              </a:rPr>
              <a:t>Đại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endParaRPr lang="en-US" dirty="0">
              <a:latin typeface="Times New Roman" pitchFamily="18" charset="0"/>
              <a:cs typeface="Times New Roman" pitchFamily="18" charset="0"/>
            </a:endParaRPr>
          </a:p>
        </p:txBody>
      </p:sp>
      <p:sp>
        <p:nvSpPr>
          <p:cNvPr id="32" name="TextBox 31"/>
          <p:cNvSpPr txBox="1"/>
          <p:nvPr/>
        </p:nvSpPr>
        <p:spPr>
          <a:xfrm>
            <a:off x="5514586" y="2227087"/>
            <a:ext cx="1343414" cy="646331"/>
          </a:xfrm>
          <a:prstGeom prst="rect">
            <a:avLst/>
          </a:prstGeom>
          <a:noFill/>
        </p:spPr>
        <p:txBody>
          <a:bodyPr wrap="square" rtlCol="0">
            <a:spAutoFit/>
          </a:bodyPr>
          <a:lstStyle/>
          <a:p>
            <a:pPr algn="ctr"/>
            <a:r>
              <a:rPr lang="en-US" dirty="0">
                <a:latin typeface="Times New Roman" pitchFamily="18" charset="0"/>
                <a:cs typeface="Times New Roman" pitchFamily="18" charset="0"/>
              </a:rPr>
              <a:t>Sao </a:t>
            </a:r>
            <a:r>
              <a:rPr lang="en-US" dirty="0" err="1">
                <a:latin typeface="Times New Roman" pitchFamily="18" charset="0"/>
                <a:cs typeface="Times New Roman" pitchFamily="18" charset="0"/>
              </a:rPr>
              <a:t>dọc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ngang</a:t>
            </a:r>
            <a:endParaRPr lang="en-US" dirty="0">
              <a:latin typeface="Times New Roman" pitchFamily="18" charset="0"/>
              <a:cs typeface="Times New Roman" pitchFamily="18" charset="0"/>
            </a:endParaRPr>
          </a:p>
        </p:txBody>
      </p:sp>
      <p:sp>
        <p:nvSpPr>
          <p:cNvPr id="33" name="TextBox 32"/>
          <p:cNvSpPr txBox="1"/>
          <p:nvPr/>
        </p:nvSpPr>
        <p:spPr>
          <a:xfrm>
            <a:off x="335546" y="3568682"/>
            <a:ext cx="6186909" cy="646331"/>
          </a:xfrm>
          <a:prstGeom prst="rect">
            <a:avLst/>
          </a:prstGeom>
          <a:solidFill>
            <a:schemeClr val="bg1"/>
          </a:solidFill>
          <a:ln w="28575">
            <a:solidFill>
              <a:schemeClr val="accent5">
                <a:lumMod val="75000"/>
              </a:schemeClr>
            </a:solidFill>
            <a:prstDash val="lgDash"/>
          </a:ln>
        </p:spPr>
        <p:txBody>
          <a:bodyPr wrap="square" rtlCol="0">
            <a:spAutoFit/>
          </a:bodyPr>
          <a:lstStyle/>
          <a:p>
            <a:pPr marL="257175" indent="-257175">
              <a:buFont typeface="Wingdings" panose="05000000000000000000" pitchFamily="2" charset="2"/>
              <a:buChar char="è"/>
            </a:pP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7534"/>
            <a:ext cx="6858000" cy="369332"/>
          </a:xfrm>
          <a:prstGeom prst="rect">
            <a:avLst/>
          </a:prstGeom>
          <a:solidFill>
            <a:schemeClr val="accent5">
              <a:lumMod val="75000"/>
            </a:schemeClr>
          </a:solidFill>
        </p:spPr>
        <p:txBody>
          <a:bodyPr wrap="square">
            <a:spAutoFit/>
          </a:bodyPr>
          <a:lstStyle/>
          <a:p>
            <a:pPr algn="ct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Khung</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cảnh</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trời</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đêm</a:t>
            </a:r>
            <a:r>
              <a:rPr lang="en-US" dirty="0">
                <a:solidFill>
                  <a:prstClr val="white"/>
                </a:solidFill>
                <a:latin typeface="Times New Roman" panose="02020603050405020304" pitchFamily="18" charset="0"/>
                <a:cs typeface="Times New Roman" panose="02020603050405020304" pitchFamily="18" charset="0"/>
              </a:rPr>
              <a:t> qua </a:t>
            </a:r>
            <a:r>
              <a:rPr lang="en-US" dirty="0" err="1">
                <a:solidFill>
                  <a:prstClr val="white"/>
                </a:solidFill>
                <a:latin typeface="Times New Roman" panose="02020603050405020304" pitchFamily="18" charset="0"/>
                <a:cs typeface="Times New Roman" panose="02020603050405020304" pitchFamily="18" charset="0"/>
              </a:rPr>
              <a:t>trí</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tưởng</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tượng</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của</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nhân</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vật</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tôi</a:t>
            </a:r>
            <a:endParaRPr lang="en-US"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4501" y="1161277"/>
            <a:ext cx="604675" cy="578384"/>
          </a:xfrm>
          <a:prstGeom prst="rect">
            <a:avLst/>
          </a:prstGeom>
        </p:spPr>
      </p:pic>
      <p:pic>
        <p:nvPicPr>
          <p:cNvPr id="17" name="Picture 16"/>
          <p:cNvPicPr>
            <a:picLocks noChangeAspect="1"/>
          </p:cNvPicPr>
          <p:nvPr/>
        </p:nvPicPr>
        <p:blipFill>
          <a:blip r:embed="rId3"/>
          <a:stretch>
            <a:fillRect/>
          </a:stretch>
        </p:blipFill>
        <p:spPr>
          <a:xfrm>
            <a:off x="88180" y="1761661"/>
            <a:ext cx="604675" cy="578384"/>
          </a:xfrm>
          <a:prstGeom prst="rect">
            <a:avLst/>
          </a:prstGeom>
        </p:spPr>
      </p:pic>
      <p:pic>
        <p:nvPicPr>
          <p:cNvPr id="22" name="Picture 21"/>
          <p:cNvPicPr>
            <a:picLocks noChangeAspect="1"/>
          </p:cNvPicPr>
          <p:nvPr/>
        </p:nvPicPr>
        <p:blipFill>
          <a:blip r:embed="rId3"/>
          <a:stretch>
            <a:fillRect/>
          </a:stretch>
        </p:blipFill>
        <p:spPr>
          <a:xfrm>
            <a:off x="88180" y="2409733"/>
            <a:ext cx="604675" cy="578384"/>
          </a:xfrm>
          <a:prstGeom prst="rect">
            <a:avLst/>
          </a:prstGeom>
        </p:spPr>
      </p:pic>
      <p:pic>
        <p:nvPicPr>
          <p:cNvPr id="26" name="Picture 25"/>
          <p:cNvPicPr>
            <a:picLocks noChangeAspect="1"/>
          </p:cNvPicPr>
          <p:nvPr/>
        </p:nvPicPr>
        <p:blipFill>
          <a:blip r:embed="rId3"/>
          <a:stretch>
            <a:fillRect/>
          </a:stretch>
        </p:blipFill>
        <p:spPr>
          <a:xfrm>
            <a:off x="80628" y="3057805"/>
            <a:ext cx="604675" cy="578384"/>
          </a:xfrm>
          <a:prstGeom prst="rect">
            <a:avLst/>
          </a:prstGeom>
        </p:spPr>
      </p:pic>
      <p:pic>
        <p:nvPicPr>
          <p:cNvPr id="27" name="Picture 26"/>
          <p:cNvPicPr>
            <a:picLocks noChangeAspect="1"/>
          </p:cNvPicPr>
          <p:nvPr/>
        </p:nvPicPr>
        <p:blipFill>
          <a:blip r:embed="rId3"/>
          <a:stretch>
            <a:fillRect/>
          </a:stretch>
        </p:blipFill>
        <p:spPr>
          <a:xfrm>
            <a:off x="88180" y="3694669"/>
            <a:ext cx="604675" cy="578384"/>
          </a:xfrm>
          <a:prstGeom prst="rect">
            <a:avLst/>
          </a:prstGeom>
        </p:spPr>
      </p:pic>
      <p:sp>
        <p:nvSpPr>
          <p:cNvPr id="28" name="TextBox 27"/>
          <p:cNvSpPr txBox="1"/>
          <p:nvPr/>
        </p:nvSpPr>
        <p:spPr>
          <a:xfrm>
            <a:off x="759203" y="1385555"/>
            <a:ext cx="1394531" cy="346249"/>
          </a:xfrm>
          <a:prstGeom prst="rect">
            <a:avLst/>
          </a:prstGeom>
          <a:noFill/>
        </p:spPr>
        <p:txBody>
          <a:bodyPr wrap="square" rtlCol="0">
            <a:spAutoFit/>
          </a:bodyPr>
          <a:lstStyle/>
          <a:p>
            <a:r>
              <a:rPr lang="en-US" sz="1650" dirty="0">
                <a:solidFill>
                  <a:prstClr val="black"/>
                </a:solidFill>
                <a:latin typeface="Times New Roman" pitchFamily="18" charset="0"/>
                <a:cs typeface="Times New Roman" pitchFamily="18" charset="0"/>
              </a:rPr>
              <a:t>Sao </a:t>
            </a:r>
            <a:r>
              <a:rPr lang="en-US" sz="1650" dirty="0" err="1">
                <a:solidFill>
                  <a:prstClr val="black"/>
                </a:solidFill>
                <a:latin typeface="Times New Roman" pitchFamily="18" charset="0"/>
                <a:cs typeface="Times New Roman" pitchFamily="18" charset="0"/>
              </a:rPr>
              <a:t>Ngân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Hà</a:t>
            </a:r>
            <a:endParaRPr lang="en-US" sz="1650" dirty="0">
              <a:solidFill>
                <a:prstClr val="black"/>
              </a:solidFill>
              <a:latin typeface="Times New Roman" pitchFamily="18" charset="0"/>
              <a:cs typeface="Times New Roman" pitchFamily="18" charset="0"/>
            </a:endParaRPr>
          </a:p>
        </p:txBody>
      </p:sp>
      <p:sp>
        <p:nvSpPr>
          <p:cNvPr id="29" name="TextBox 28"/>
          <p:cNvSpPr txBox="1"/>
          <p:nvPr/>
        </p:nvSpPr>
        <p:spPr>
          <a:xfrm>
            <a:off x="729683" y="1967493"/>
            <a:ext cx="1620180" cy="346249"/>
          </a:xfrm>
          <a:prstGeom prst="rect">
            <a:avLst/>
          </a:prstGeom>
          <a:noFill/>
        </p:spPr>
        <p:txBody>
          <a:bodyPr wrap="square" rtlCol="0">
            <a:spAutoFit/>
          </a:bodyPr>
          <a:lstStyle/>
          <a:p>
            <a:r>
              <a:rPr lang="en-US" sz="1650" dirty="0">
                <a:solidFill>
                  <a:prstClr val="black"/>
                </a:solidFill>
                <a:latin typeface="Times New Roman" pitchFamily="18" charset="0"/>
                <a:cs typeface="Times New Roman" pitchFamily="18" charset="0"/>
              </a:rPr>
              <a:t>Sao </a:t>
            </a:r>
            <a:r>
              <a:rPr lang="en-US" sz="1650" dirty="0" err="1">
                <a:solidFill>
                  <a:prstClr val="black"/>
                </a:solidFill>
                <a:latin typeface="Times New Roman" pitchFamily="18" charset="0"/>
                <a:cs typeface="Times New Roman" pitchFamily="18" charset="0"/>
              </a:rPr>
              <a:t>Thần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Nông</a:t>
            </a:r>
            <a:endParaRPr lang="en-US" sz="1650" dirty="0">
              <a:solidFill>
                <a:prstClr val="black"/>
              </a:solidFill>
              <a:latin typeface="Times New Roman" pitchFamily="18" charset="0"/>
              <a:cs typeface="Times New Roman" pitchFamily="18" charset="0"/>
            </a:endParaRPr>
          </a:p>
        </p:txBody>
      </p:sp>
      <p:sp>
        <p:nvSpPr>
          <p:cNvPr id="30" name="TextBox 29"/>
          <p:cNvSpPr txBox="1"/>
          <p:nvPr/>
        </p:nvSpPr>
        <p:spPr>
          <a:xfrm>
            <a:off x="405647" y="2630660"/>
            <a:ext cx="1620180" cy="346249"/>
          </a:xfrm>
          <a:prstGeom prst="rect">
            <a:avLst/>
          </a:prstGeom>
          <a:noFill/>
        </p:spPr>
        <p:txBody>
          <a:bodyPr wrap="square" rtlCol="0">
            <a:spAutoFit/>
          </a:bodyPr>
          <a:lstStyle/>
          <a:p>
            <a:pPr algn="ctr"/>
            <a:r>
              <a:rPr lang="en-US" sz="1650" dirty="0">
                <a:solidFill>
                  <a:prstClr val="black"/>
                </a:solidFill>
                <a:latin typeface="Times New Roman" pitchFamily="18" charset="0"/>
                <a:cs typeface="Times New Roman" pitchFamily="18" charset="0"/>
              </a:rPr>
              <a:t>Sao </a:t>
            </a:r>
            <a:r>
              <a:rPr lang="en-US" sz="1650" dirty="0" err="1">
                <a:solidFill>
                  <a:prstClr val="black"/>
                </a:solidFill>
                <a:latin typeface="Times New Roman" pitchFamily="18" charset="0"/>
                <a:cs typeface="Times New Roman" pitchFamily="18" charset="0"/>
              </a:rPr>
              <a:t>Hôm</a:t>
            </a:r>
            <a:endParaRPr lang="en-US" sz="1650" dirty="0">
              <a:solidFill>
                <a:prstClr val="black"/>
              </a:solidFill>
              <a:latin typeface="Times New Roman" pitchFamily="18" charset="0"/>
              <a:cs typeface="Times New Roman" pitchFamily="18" charset="0"/>
            </a:endParaRPr>
          </a:p>
        </p:txBody>
      </p:sp>
      <p:sp>
        <p:nvSpPr>
          <p:cNvPr id="31" name="TextBox 30"/>
          <p:cNvSpPr txBox="1"/>
          <p:nvPr/>
        </p:nvSpPr>
        <p:spPr>
          <a:xfrm>
            <a:off x="574402" y="3276052"/>
            <a:ext cx="2045492" cy="346249"/>
          </a:xfrm>
          <a:prstGeom prst="rect">
            <a:avLst/>
          </a:prstGeom>
          <a:noFill/>
        </p:spPr>
        <p:txBody>
          <a:bodyPr wrap="square" rtlCol="0">
            <a:spAutoFit/>
          </a:bodyPr>
          <a:lstStyle/>
          <a:p>
            <a:pPr algn="ctr"/>
            <a:r>
              <a:rPr lang="en-US" sz="1650" dirty="0">
                <a:solidFill>
                  <a:prstClr val="black"/>
                </a:solidFill>
                <a:latin typeface="Times New Roman" pitchFamily="18" charset="0"/>
                <a:cs typeface="Times New Roman" pitchFamily="18" charset="0"/>
              </a:rPr>
              <a:t>Sao </a:t>
            </a:r>
            <a:r>
              <a:rPr lang="en-US" sz="1650" dirty="0" err="1">
                <a:solidFill>
                  <a:prstClr val="black"/>
                </a:solidFill>
                <a:latin typeface="Times New Roman" pitchFamily="18" charset="0"/>
                <a:cs typeface="Times New Roman" pitchFamily="18" charset="0"/>
              </a:rPr>
              <a:t>Đại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Hùng</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tinh</a:t>
            </a:r>
            <a:endParaRPr lang="en-US" sz="1650" dirty="0">
              <a:solidFill>
                <a:prstClr val="black"/>
              </a:solidFill>
              <a:latin typeface="Times New Roman" pitchFamily="18" charset="0"/>
              <a:cs typeface="Times New Roman" pitchFamily="18" charset="0"/>
            </a:endParaRPr>
          </a:p>
        </p:txBody>
      </p:sp>
      <p:sp>
        <p:nvSpPr>
          <p:cNvPr id="32" name="TextBox 31"/>
          <p:cNvSpPr txBox="1"/>
          <p:nvPr/>
        </p:nvSpPr>
        <p:spPr>
          <a:xfrm>
            <a:off x="441508" y="3926804"/>
            <a:ext cx="1908356" cy="346249"/>
          </a:xfrm>
          <a:prstGeom prst="rect">
            <a:avLst/>
          </a:prstGeom>
          <a:noFill/>
        </p:spPr>
        <p:txBody>
          <a:bodyPr wrap="square" rtlCol="0">
            <a:spAutoFit/>
          </a:bodyPr>
          <a:lstStyle/>
          <a:p>
            <a:pPr algn="ctr"/>
            <a:r>
              <a:rPr lang="en-US" sz="1650" dirty="0">
                <a:solidFill>
                  <a:prstClr val="black"/>
                </a:solidFill>
                <a:latin typeface="Times New Roman" pitchFamily="18" charset="0"/>
                <a:cs typeface="Times New Roman" pitchFamily="18" charset="0"/>
              </a:rPr>
              <a:t>Sao </a:t>
            </a:r>
            <a:r>
              <a:rPr lang="en-US" sz="1650" dirty="0" err="1">
                <a:solidFill>
                  <a:prstClr val="black"/>
                </a:solidFill>
                <a:latin typeface="Times New Roman" pitchFamily="18" charset="0"/>
                <a:cs typeface="Times New Roman" pitchFamily="18" charset="0"/>
              </a:rPr>
              <a:t>dọc</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ngang</a:t>
            </a:r>
            <a:endParaRPr lang="en-US" sz="1650" dirty="0">
              <a:solidFill>
                <a:prstClr val="black"/>
              </a:solidFill>
              <a:latin typeface="Times New Roman" pitchFamily="18" charset="0"/>
              <a:cs typeface="Times New Roman" pitchFamily="18" charset="0"/>
            </a:endParaRPr>
          </a:p>
        </p:txBody>
      </p:sp>
      <p:sp>
        <p:nvSpPr>
          <p:cNvPr id="6" name="TextBox 5"/>
          <p:cNvSpPr txBox="1"/>
          <p:nvPr/>
        </p:nvSpPr>
        <p:spPr>
          <a:xfrm>
            <a:off x="2153734" y="1374475"/>
            <a:ext cx="2449134"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153734" y="1998248"/>
            <a:ext cx="2788418"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719458" y="2645255"/>
            <a:ext cx="2449134"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457875" y="3292263"/>
            <a:ext cx="2788418"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153734" y="3957977"/>
            <a:ext cx="2788418"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185080" y="1234123"/>
            <a:ext cx="1512168" cy="3139321"/>
          </a:xfrm>
          <a:prstGeom prst="rect">
            <a:avLst/>
          </a:prstGeom>
          <a:solidFill>
            <a:schemeClr val="accent5">
              <a:lumMod val="20000"/>
              <a:lumOff val="80000"/>
            </a:schemeClr>
          </a:solidFill>
        </p:spPr>
        <p:txBody>
          <a:bodyPr wrap="square" rtlCol="0">
            <a:spAutoFit/>
          </a:bodyPr>
          <a:lstStyle/>
          <a:p>
            <a:pPr algn="ctr"/>
            <a:r>
              <a:rPr lang="en-US" dirty="0">
                <a:solidFill>
                  <a:prstClr val="black"/>
                </a:solidFill>
                <a:latin typeface="Times New Roman" pitchFamily="18" charset="0"/>
                <a:cs typeface="Times New Roman" pitchFamily="18" charset="0"/>
              </a:rPr>
              <a:t>NT so </a:t>
            </a:r>
            <a:r>
              <a:rPr lang="en-US" dirty="0" err="1">
                <a:solidFill>
                  <a:prstClr val="black"/>
                </a:solidFill>
                <a:latin typeface="Times New Roman" pitchFamily="18" charset="0"/>
                <a:cs typeface="Times New Roman" pitchFamily="18" charset="0"/>
              </a:rPr>
              <a:t>sánh</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các</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ngôi</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sao</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đều</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được</a:t>
            </a:r>
            <a:r>
              <a:rPr lang="en-US" dirty="0">
                <a:solidFill>
                  <a:prstClr val="black"/>
                </a:solidFill>
                <a:latin typeface="Times New Roman" pitchFamily="18" charset="0"/>
                <a:cs typeface="Times New Roman" pitchFamily="18" charset="0"/>
              </a:rPr>
              <a:t> so </a:t>
            </a:r>
            <a:r>
              <a:rPr lang="en-US" dirty="0" err="1">
                <a:solidFill>
                  <a:prstClr val="black"/>
                </a:solidFill>
                <a:latin typeface="Times New Roman" pitchFamily="18" charset="0"/>
                <a:cs typeface="Times New Roman" pitchFamily="18" charset="0"/>
              </a:rPr>
              <a:t>sánh</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với</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các</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vật</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dụng</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của</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người</a:t>
            </a:r>
            <a:r>
              <a:rPr lang="en-US" dirty="0">
                <a:solidFill>
                  <a:prstClr val="black"/>
                </a:solidFill>
                <a:latin typeface="Times New Roman" pitchFamily="18" charset="0"/>
                <a:cs typeface="Times New Roman" pitchFamily="18" charset="0"/>
              </a:rPr>
              <a:t> </a:t>
            </a:r>
            <a:r>
              <a:rPr lang="en-US" dirty="0" err="1">
                <a:solidFill>
                  <a:prstClr val="black"/>
                </a:solidFill>
                <a:latin typeface="Times New Roman" pitchFamily="18" charset="0"/>
                <a:cs typeface="Times New Roman" pitchFamily="18" charset="0"/>
              </a:rPr>
              <a:t>dân</a:t>
            </a:r>
            <a:r>
              <a:rPr lang="en-US" dirty="0">
                <a:solidFill>
                  <a:prstClr val="black"/>
                </a:solidFill>
                <a:latin typeface="Times New Roman" pitchFamily="18" charset="0"/>
                <a:cs typeface="Times New Roman" pitchFamily="18" charset="0"/>
              </a:rPr>
              <a:t> </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Gợi</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lên</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khung</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cảnh</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lao</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động</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nhộn</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nhip</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tươi</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vui</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sống</a:t>
            </a:r>
            <a:r>
              <a:rPr lang="en-US" dirty="0">
                <a:solidFill>
                  <a:prstClr val="black"/>
                </a:solidFill>
                <a:latin typeface="Times New Roman" pitchFamily="18" charset="0"/>
                <a:cs typeface="Times New Roman" pitchFamily="18" charset="0"/>
                <a:sym typeface="Wingdings" panose="05000000000000000000" pitchFamily="2" charset="2"/>
              </a:rPr>
              <a:t> </a:t>
            </a:r>
            <a:r>
              <a:rPr lang="en-US" dirty="0" err="1">
                <a:solidFill>
                  <a:prstClr val="black"/>
                </a:solidFill>
                <a:latin typeface="Times New Roman" pitchFamily="18" charset="0"/>
                <a:cs typeface="Times New Roman" pitchFamily="18" charset="0"/>
                <a:sym typeface="Wingdings" panose="05000000000000000000" pitchFamily="2" charset="2"/>
              </a:rPr>
              <a:t>động</a:t>
            </a:r>
            <a:endParaRPr lang="en-US"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7534"/>
            <a:ext cx="6858000" cy="369332"/>
          </a:xfrm>
          <a:prstGeom prst="rect">
            <a:avLst/>
          </a:prstGeom>
          <a:solidFill>
            <a:schemeClr val="accent5">
              <a:lumMod val="75000"/>
            </a:schemeClr>
          </a:solidFill>
        </p:spPr>
        <p:txBody>
          <a:bodyPr wrap="square">
            <a:spAutoFit/>
          </a:bodyPr>
          <a:lstStyle/>
          <a:p>
            <a:pPr algn="ct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Khung</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cảnh</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trời</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dần</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chuyển</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sáng</a:t>
            </a:r>
            <a:endParaRPr lang="en-US"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4634" y="1221601"/>
            <a:ext cx="3888432" cy="969496"/>
          </a:xfrm>
          <a:prstGeom prst="rect">
            <a:avLst/>
          </a:prstGeom>
        </p:spPr>
        <p:txBody>
          <a:bodyPr wrap="square">
            <a:spAutoFit/>
          </a:bodyPr>
          <a:lstStyle/>
          <a:p>
            <a:pPr algn="just"/>
            <a:r>
              <a:rPr lang="en-US" sz="2100" dirty="0">
                <a:solidFill>
                  <a:srgbClr val="FF0000"/>
                </a:solidFill>
                <a:latin typeface="Times New Roman" panose="02020603050405020304" pitchFamily="18" charset="0"/>
                <a:cs typeface="Times New Roman" panose="02020603050405020304" pitchFamily="18" charset="0"/>
              </a:rPr>
              <a:t>-</a:t>
            </a:r>
            <a:r>
              <a:rPr lang="vi-VN" sz="2100" dirty="0">
                <a:solidFill>
                  <a:srgbClr val="FF0000"/>
                </a:solidFill>
                <a:latin typeface="Times New Roman" panose="02020603050405020304" pitchFamily="18" charset="0"/>
                <a:cs typeface="Times New Roman" panose="02020603050405020304" pitchFamily="18" charset="0"/>
              </a:rPr>
              <a:t> Nghệ thuật: </a:t>
            </a:r>
          </a:p>
          <a:p>
            <a:pPr algn="just"/>
            <a:r>
              <a:rPr lang="vi-VN" dirty="0">
                <a:latin typeface="Times New Roman" panose="02020603050405020304" pitchFamily="18" charset="0"/>
                <a:cs typeface="Times New Roman" panose="02020603050405020304" pitchFamily="18" charset="0"/>
              </a:rPr>
              <a:t>+ Nhân hóa “ngàn sao” biết làm việc</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Sự đối 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&gt; &lt; </a:t>
            </a:r>
            <a:r>
              <a:rPr lang="en-US" dirty="0" err="1">
                <a:latin typeface="Times New Roman" panose="02020603050405020304" pitchFamily="18" charset="0"/>
                <a:cs typeface="Times New Roman" panose="02020603050405020304" pitchFamily="18" charset="0"/>
              </a:rPr>
              <a:t>hừng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đông</a:t>
            </a:r>
            <a:endParaRPr lang="vi-VN"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6527A2-7DAA-9C97-4055-6CF47CEC1582}"/>
              </a:ext>
            </a:extLst>
          </p:cNvPr>
          <p:cNvSpPr txBox="1"/>
          <p:nvPr/>
        </p:nvSpPr>
        <p:spPr>
          <a:xfrm>
            <a:off x="4401108" y="1233837"/>
            <a:ext cx="2212357" cy="178895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Ngàn sao vui làm việc</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Mải đến lúc hừng đông</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Phe phẩy chiếc quạt hồng</a:t>
            </a:r>
            <a:br>
              <a:rPr lang="vi-VN" sz="1575" dirty="0">
                <a:solidFill>
                  <a:schemeClr val="tx1"/>
                </a:solidFill>
                <a:latin typeface="Times New Roman" panose="02020603050405020304" pitchFamily="18" charset="0"/>
              </a:rPr>
            </a:br>
            <a:r>
              <a:rPr lang="vi-VN" sz="1575" dirty="0">
                <a:solidFill>
                  <a:schemeClr val="tx1"/>
                </a:solidFill>
                <a:latin typeface="Times New Roman" panose="02020603050405020304" pitchFamily="18" charset="0"/>
              </a:rPr>
              <a:t>Báo ngày lên, về nghỉ</a:t>
            </a:r>
          </a:p>
          <a:p>
            <a:pPr>
              <a:defRPr/>
            </a:pPr>
            <a:endParaRPr lang="en-US" sz="1575"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4401108" y="2820274"/>
            <a:ext cx="2223544" cy="1479668"/>
          </a:xfrm>
          <a:prstGeom prst="rect">
            <a:avLst/>
          </a:prstGeom>
        </p:spPr>
      </p:pic>
      <p:sp>
        <p:nvSpPr>
          <p:cNvPr id="6" name="Rectangle 5"/>
          <p:cNvSpPr/>
          <p:nvPr/>
        </p:nvSpPr>
        <p:spPr>
          <a:xfrm>
            <a:off x="190697" y="2832987"/>
            <a:ext cx="3776306" cy="1477328"/>
          </a:xfrm>
          <a:prstGeom prst="rect">
            <a:avLst/>
          </a:prstGeom>
          <a:ln w="19050">
            <a:solidFill>
              <a:schemeClr val="accent5">
                <a:lumMod val="75000"/>
              </a:schemeClr>
            </a:solidFill>
            <a:prstDash val="lgDash"/>
          </a:ln>
        </p:spPr>
        <p:txBody>
          <a:bodyPr wrap="square">
            <a:spAutoFit/>
          </a:bodyPr>
          <a:lstStyle/>
          <a:p>
            <a:pPr algn="just"/>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rPr>
              <a:t>Ngàn 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515" y="726937"/>
            <a:ext cx="5360092" cy="300082"/>
            <a:chOff x="-178462" y="1828800"/>
            <a:chExt cx="19060588" cy="106694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a:solidFill>
                  <a:prstClr val="white"/>
                </a:solidFill>
                <a:latin typeface="Calibri"/>
              </a:endParaRPr>
            </a:p>
          </p:txBody>
        </p:sp>
        <p:sp>
          <p:nvSpPr>
            <p:cNvPr id="13" name="TextBox 12"/>
            <p:cNvSpPr txBox="1"/>
            <p:nvPr/>
          </p:nvSpPr>
          <p:spPr>
            <a:xfrm>
              <a:off x="161195" y="1828800"/>
              <a:ext cx="1555740" cy="1066940"/>
            </a:xfrm>
            <a:prstGeom prst="rect">
              <a:avLst/>
            </a:prstGeom>
            <a:noFill/>
          </p:spPr>
          <p:txBody>
            <a:bodyPr wrap="square" rtlCol="0">
              <a:spAutoFit/>
            </a:bodyPr>
            <a:lstStyle/>
            <a:p>
              <a:pPr algn="ctr" defTabSz="605552">
                <a:defRPr/>
              </a:pP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6" y="1828800"/>
              <a:ext cx="16814390" cy="1066940"/>
            </a:xfrm>
            <a:prstGeom prst="rect">
              <a:avLst/>
            </a:prstGeom>
            <a:noFill/>
          </p:spPr>
          <p:txBody>
            <a:bodyPr wrap="square" rtlCol="0">
              <a:spAutoFit/>
            </a:bodyPr>
            <a:lstStyle/>
            <a:p>
              <a:pPr defTabSz="605552">
                <a:defRPr/>
              </a:pPr>
              <a:r>
                <a:rPr lang="en-US" sz="1350"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3" name="Picture 2"/>
          <p:cNvPicPr>
            <a:picLocks noChangeAspect="1"/>
          </p:cNvPicPr>
          <p:nvPr/>
        </p:nvPicPr>
        <p:blipFill>
          <a:blip r:embed="rId3"/>
          <a:stretch>
            <a:fillRect/>
          </a:stretch>
        </p:blipFill>
        <p:spPr>
          <a:xfrm>
            <a:off x="348487" y="1266438"/>
            <a:ext cx="2551874" cy="811730"/>
          </a:xfrm>
          <a:prstGeom prst="rect">
            <a:avLst/>
          </a:prstGeom>
        </p:spPr>
      </p:pic>
      <p:sp>
        <p:nvSpPr>
          <p:cNvPr id="2" name="Rectangle 1"/>
          <p:cNvSpPr/>
          <p:nvPr/>
        </p:nvSpPr>
        <p:spPr>
          <a:xfrm>
            <a:off x="430795" y="1977684"/>
            <a:ext cx="2988233" cy="2535566"/>
          </a:xfrm>
          <a:prstGeom prst="rect">
            <a:avLst/>
          </a:prstGeom>
        </p:spPr>
        <p:txBody>
          <a:bodyPr wrap="square">
            <a:spAutoFit/>
          </a:bodyPr>
          <a:lstStyle/>
          <a:p>
            <a:pPr algn="just">
              <a:lnSpc>
                <a:spcPct val="150000"/>
              </a:lnSpc>
            </a:pPr>
            <a:r>
              <a:rPr lang="en-US" dirty="0">
                <a:latin typeface="+mj-lt"/>
              </a:rPr>
              <a:t>- </a:t>
            </a:r>
            <a:r>
              <a:rPr lang="vi-VN" dirty="0">
                <a:latin typeface="+mj-lt"/>
              </a:rPr>
              <a:t>Thơ 5 chữ </a:t>
            </a:r>
          </a:p>
          <a:p>
            <a:pPr algn="just">
              <a:lnSpc>
                <a:spcPct val="150000"/>
              </a:lnSpc>
            </a:pPr>
            <a:r>
              <a:rPr lang="vi-VN" dirty="0">
                <a:latin typeface="+mj-lt"/>
              </a:rPr>
              <a:t>- Sử dụng nhiều biện pháp tu từ so sánh, liệt kê, nhân hóa,…</a:t>
            </a:r>
          </a:p>
          <a:p>
            <a:pPr algn="just">
              <a:lnSpc>
                <a:spcPct val="150000"/>
              </a:lnSpc>
            </a:pPr>
            <a:r>
              <a:rPr lang="vi-VN" dirty="0">
                <a:latin typeface="+mj-lt"/>
              </a:rPr>
              <a:t>- Ngôn ngữ thơ gần gũi, sinh động</a:t>
            </a:r>
          </a:p>
        </p:txBody>
      </p:sp>
      <p:pic>
        <p:nvPicPr>
          <p:cNvPr id="15" name="Picture 14"/>
          <p:cNvPicPr>
            <a:picLocks noChangeAspect="1"/>
          </p:cNvPicPr>
          <p:nvPr/>
        </p:nvPicPr>
        <p:blipFill>
          <a:blip r:embed="rId4"/>
          <a:stretch>
            <a:fillRect/>
          </a:stretch>
        </p:blipFill>
        <p:spPr>
          <a:xfrm flipH="1">
            <a:off x="3501334" y="1003937"/>
            <a:ext cx="3289178" cy="3250175"/>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515" y="726937"/>
            <a:ext cx="5360092" cy="300082"/>
            <a:chOff x="-178462" y="1828800"/>
            <a:chExt cx="19060588" cy="106694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defRPr/>
              </a:pPr>
              <a:endParaRPr lang="en-US" sz="1200">
                <a:solidFill>
                  <a:prstClr val="white"/>
                </a:solidFill>
                <a:latin typeface="Calibri"/>
              </a:endParaRPr>
            </a:p>
          </p:txBody>
        </p:sp>
        <p:sp>
          <p:nvSpPr>
            <p:cNvPr id="13" name="TextBox 12"/>
            <p:cNvSpPr txBox="1"/>
            <p:nvPr/>
          </p:nvSpPr>
          <p:spPr>
            <a:xfrm>
              <a:off x="161195" y="1828800"/>
              <a:ext cx="1555740" cy="1066940"/>
            </a:xfrm>
            <a:prstGeom prst="rect">
              <a:avLst/>
            </a:prstGeom>
            <a:noFill/>
          </p:spPr>
          <p:txBody>
            <a:bodyPr wrap="square" rtlCol="0">
              <a:spAutoFit/>
            </a:bodyPr>
            <a:lstStyle/>
            <a:p>
              <a:pPr algn="ctr" defTabSz="605552">
                <a:defRPr/>
              </a:pP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6" y="1828800"/>
              <a:ext cx="16814390" cy="1066940"/>
            </a:xfrm>
            <a:prstGeom prst="rect">
              <a:avLst/>
            </a:prstGeom>
            <a:noFill/>
          </p:spPr>
          <p:txBody>
            <a:bodyPr wrap="square" rtlCol="0">
              <a:spAutoFit/>
            </a:bodyPr>
            <a:lstStyle/>
            <a:p>
              <a:pPr defTabSz="605552">
                <a:defRPr/>
              </a:pPr>
              <a:r>
                <a:rPr lang="en-US" sz="1350"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620689" y="1167595"/>
            <a:ext cx="2474108" cy="905852"/>
          </a:xfrm>
          <a:prstGeom prst="rect">
            <a:avLst/>
          </a:prstGeom>
        </p:spPr>
      </p:pic>
      <p:pic>
        <p:nvPicPr>
          <p:cNvPr id="15" name="Picture 14"/>
          <p:cNvPicPr>
            <a:picLocks noChangeAspect="1"/>
          </p:cNvPicPr>
          <p:nvPr/>
        </p:nvPicPr>
        <p:blipFill>
          <a:blip r:embed="rId4"/>
          <a:stretch>
            <a:fillRect/>
          </a:stretch>
        </p:blipFill>
        <p:spPr>
          <a:xfrm flipH="1">
            <a:off x="3501334" y="1003937"/>
            <a:ext cx="3289178" cy="3250175"/>
          </a:xfrm>
          <a:prstGeom prst="rect">
            <a:avLst/>
          </a:prstGeom>
        </p:spPr>
      </p:pic>
      <p:sp>
        <p:nvSpPr>
          <p:cNvPr id="16" name="Rectangle 15"/>
          <p:cNvSpPr/>
          <p:nvPr/>
        </p:nvSpPr>
        <p:spPr>
          <a:xfrm>
            <a:off x="309832" y="1977685"/>
            <a:ext cx="2988233" cy="2120068"/>
          </a:xfrm>
          <a:prstGeom prst="rect">
            <a:avLst/>
          </a:prstGeom>
        </p:spPr>
        <p:txBody>
          <a:bodyPr wrap="square">
            <a:spAutoFit/>
          </a:bodyPr>
          <a:lstStyle/>
          <a:p>
            <a:pPr algn="just">
              <a:lnSpc>
                <a:spcPct val="150000"/>
              </a:lnSpc>
            </a:pP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gũi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thuộc</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2938"/>
            <a:ext cx="6858000" cy="3857625"/>
          </a:xfrm>
          <a:prstGeom prst="rect">
            <a:avLst/>
          </a:prstGeom>
        </p:spPr>
      </p:pic>
      <p:pic>
        <p:nvPicPr>
          <p:cNvPr id="4" name="Picture 3"/>
          <p:cNvPicPr>
            <a:picLocks noChangeAspect="1"/>
          </p:cNvPicPr>
          <p:nvPr/>
        </p:nvPicPr>
        <p:blipFill>
          <a:blip r:embed="rId4"/>
          <a:stretch>
            <a:fillRect/>
          </a:stretch>
        </p:blipFill>
        <p:spPr>
          <a:xfrm>
            <a:off x="1322767" y="843558"/>
            <a:ext cx="4720466" cy="1029005"/>
          </a:xfrm>
          <a:prstGeom prst="rect">
            <a:avLst/>
          </a:prstGeom>
        </p:spPr>
      </p:pic>
    </p:spTree>
    <p:extLst>
      <p:ext uri="{BB962C8B-B14F-4D97-AF65-F5344CB8AC3E}">
        <p14:creationId xmlns:p14="http://schemas.microsoft.com/office/powerpoint/2010/main" val="318770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8772"/>
            <a:ext cx="6858000" cy="3890472"/>
          </a:xfrm>
          <a:prstGeom prst="rect">
            <a:avLst/>
          </a:prstGeom>
        </p:spPr>
      </p:pic>
      <p:pic>
        <p:nvPicPr>
          <p:cNvPr id="5" name="Picture 4"/>
          <p:cNvPicPr>
            <a:picLocks noChangeAspect="1"/>
          </p:cNvPicPr>
          <p:nvPr/>
        </p:nvPicPr>
        <p:blipFill>
          <a:blip r:embed="rId3"/>
          <a:stretch>
            <a:fillRect/>
          </a:stretch>
        </p:blipFill>
        <p:spPr>
          <a:xfrm>
            <a:off x="1322767" y="843558"/>
            <a:ext cx="4720466" cy="1029005"/>
          </a:xfrm>
          <a:prstGeom prst="rect">
            <a:avLst/>
          </a:prstGeom>
        </p:spPr>
      </p:pic>
    </p:spTree>
    <p:extLst>
      <p:ext uri="{BB962C8B-B14F-4D97-AF65-F5344CB8AC3E}">
        <p14:creationId xmlns:p14="http://schemas.microsoft.com/office/powerpoint/2010/main" val="160210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7192"/>
            <a:ext cx="4185084" cy="1580522"/>
          </a:xfrm>
          <a:prstGeom prst="rect">
            <a:avLst/>
          </a:prstGeom>
        </p:spPr>
      </p:pic>
      <p:pic>
        <p:nvPicPr>
          <p:cNvPr id="5" name="Picture 4"/>
          <p:cNvPicPr>
            <a:picLocks noChangeAspect="1"/>
          </p:cNvPicPr>
          <p:nvPr/>
        </p:nvPicPr>
        <p:blipFill>
          <a:blip r:embed="rId3"/>
          <a:stretch>
            <a:fillRect/>
          </a:stretch>
        </p:blipFill>
        <p:spPr>
          <a:xfrm>
            <a:off x="3374995" y="2362136"/>
            <a:ext cx="3489419" cy="2138427"/>
          </a:xfrm>
          <a:prstGeom prst="rect">
            <a:avLst/>
          </a:prstGeom>
        </p:spPr>
      </p:pic>
      <p:pic>
        <p:nvPicPr>
          <p:cNvPr id="6" name="Picture 5"/>
          <p:cNvPicPr>
            <a:picLocks noChangeAspect="1"/>
          </p:cNvPicPr>
          <p:nvPr/>
        </p:nvPicPr>
        <p:blipFill>
          <a:blip r:embed="rId4"/>
          <a:stretch>
            <a:fillRect/>
          </a:stretch>
        </p:blipFill>
        <p:spPr>
          <a:xfrm>
            <a:off x="1" y="2340323"/>
            <a:ext cx="3266982" cy="2160240"/>
          </a:xfrm>
          <a:prstGeom prst="rect">
            <a:avLst/>
          </a:prstGeom>
        </p:spPr>
      </p:pic>
      <p:pic>
        <p:nvPicPr>
          <p:cNvPr id="7" name="Picture 6"/>
          <p:cNvPicPr>
            <a:picLocks noChangeAspect="1"/>
          </p:cNvPicPr>
          <p:nvPr/>
        </p:nvPicPr>
        <p:blipFill>
          <a:blip r:embed="rId5"/>
          <a:stretch>
            <a:fillRect/>
          </a:stretch>
        </p:blipFill>
        <p:spPr>
          <a:xfrm>
            <a:off x="2143948" y="761418"/>
            <a:ext cx="4720466" cy="1029005"/>
          </a:xfrm>
          <a:prstGeom prst="rect">
            <a:avLst/>
          </a:prstGeom>
        </p:spPr>
      </p:pic>
    </p:spTree>
    <p:extLst>
      <p:ext uri="{BB962C8B-B14F-4D97-AF65-F5344CB8AC3E}">
        <p14:creationId xmlns:p14="http://schemas.microsoft.com/office/powerpoint/2010/main" val="342121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0688" y="789552"/>
            <a:ext cx="5537172" cy="1595766"/>
          </a:xfrm>
          <a:prstGeom prst="rect">
            <a:avLst/>
          </a:prstGeom>
        </p:spPr>
      </p:pic>
      <p:sp>
        <p:nvSpPr>
          <p:cNvPr id="3" name="Rectangle 2"/>
          <p:cNvSpPr/>
          <p:nvPr/>
        </p:nvSpPr>
        <p:spPr>
          <a:xfrm>
            <a:off x="0" y="642938"/>
            <a:ext cx="944724" cy="3857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4" name="Picture 3"/>
          <p:cNvPicPr>
            <a:picLocks noChangeAspect="1"/>
          </p:cNvPicPr>
          <p:nvPr/>
        </p:nvPicPr>
        <p:blipFill>
          <a:blip r:embed="rId4"/>
          <a:stretch>
            <a:fillRect/>
          </a:stretch>
        </p:blipFill>
        <p:spPr>
          <a:xfrm>
            <a:off x="1052736" y="2193708"/>
            <a:ext cx="960312" cy="964064"/>
          </a:xfrm>
          <a:prstGeom prst="rect">
            <a:avLst/>
          </a:prstGeom>
        </p:spPr>
      </p:pic>
      <p:sp>
        <p:nvSpPr>
          <p:cNvPr id="5" name="TextBox 4"/>
          <p:cNvSpPr txBox="1"/>
          <p:nvPr/>
        </p:nvSpPr>
        <p:spPr>
          <a:xfrm>
            <a:off x="1864474" y="2433366"/>
            <a:ext cx="1996574" cy="507831"/>
          </a:xfrm>
          <a:prstGeom prst="rect">
            <a:avLst/>
          </a:prstGeom>
          <a:noFill/>
        </p:spPr>
        <p:txBody>
          <a:bodyPr wrap="square" rtlCol="0">
            <a:spAutoFit/>
          </a:bodyPr>
          <a:lstStyle/>
          <a:p>
            <a:r>
              <a:rPr lang="en-US" sz="2700" dirty="0">
                <a:latin typeface="Times New Roman" panose="02020603050405020304" pitchFamily="18" charset="0"/>
                <a:cs typeface="Times New Roman" panose="02020603050405020304" pitchFamily="18" charset="0"/>
              </a:rPr>
              <a:t>SAO MAI</a:t>
            </a:r>
          </a:p>
        </p:txBody>
      </p:sp>
      <p:pic>
        <p:nvPicPr>
          <p:cNvPr id="6" name="Picture 5"/>
          <p:cNvPicPr>
            <a:picLocks noChangeAspect="1"/>
          </p:cNvPicPr>
          <p:nvPr/>
        </p:nvPicPr>
        <p:blipFill>
          <a:blip r:embed="rId5"/>
          <a:stretch>
            <a:fillRect/>
          </a:stretch>
        </p:blipFill>
        <p:spPr>
          <a:xfrm>
            <a:off x="3747670" y="2433365"/>
            <a:ext cx="2203573" cy="1650553"/>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642938"/>
            <a:ext cx="3486975" cy="4050450"/>
          </a:xfrm>
          <a:prstGeom prst="rect">
            <a:avLst/>
          </a:prstGeom>
        </p:spPr>
      </p:pic>
      <p:sp>
        <p:nvSpPr>
          <p:cNvPr id="4" name="Rectangle 3"/>
          <p:cNvSpPr/>
          <p:nvPr/>
        </p:nvSpPr>
        <p:spPr>
          <a:xfrm>
            <a:off x="3320988" y="1653648"/>
            <a:ext cx="3429000" cy="1549270"/>
          </a:xfrm>
          <a:prstGeom prst="rect">
            <a:avLst/>
          </a:prstGeom>
        </p:spPr>
        <p:txBody>
          <a:bodyPr>
            <a:spAutoFit/>
          </a:bodyPr>
          <a:lstStyle/>
          <a:p>
            <a:pPr algn="just">
              <a:lnSpc>
                <a:spcPct val="115000"/>
              </a:lnSpc>
              <a:tabLst>
                <a:tab pos="67628" algn="l"/>
                <a:tab pos="135255" algn="l"/>
              </a:tabLst>
            </a:pP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1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256" y="643190"/>
            <a:ext cx="2031299" cy="2968149"/>
          </a:xfrm>
          <a:prstGeom prst="rect">
            <a:avLst/>
          </a:prstGeom>
        </p:spPr>
      </p:pic>
      <p:sp>
        <p:nvSpPr>
          <p:cNvPr id="4" name="Rectangle 3"/>
          <p:cNvSpPr/>
          <p:nvPr/>
        </p:nvSpPr>
        <p:spPr>
          <a:xfrm>
            <a:off x="2894101" y="1679958"/>
            <a:ext cx="3498367" cy="830854"/>
          </a:xfrm>
          <a:prstGeom prst="rect">
            <a:avLst/>
          </a:prstGeom>
          <a:noFill/>
        </p:spPr>
        <p:txBody>
          <a:bodyPr wrap="none" lIns="68567" tIns="34283" rIns="68567" bIns="34283">
            <a:spAutoFit/>
          </a:bodyPr>
          <a:lstStyle/>
          <a:p>
            <a:pPr algn="ctr" defTabSz="685641"/>
            <a:r>
              <a:rPr lang="en-US" sz="494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7655" y="1981302"/>
            <a:ext cx="1529768" cy="104195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7286" y="2443825"/>
            <a:ext cx="1114260" cy="116751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19" name="Rectangle 18"/>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r>
              <a:rPr lang="en-US" sz="2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9454" y="2070086"/>
            <a:ext cx="457141" cy="342855"/>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856688" y="891880"/>
            <a:ext cx="1857134" cy="2142846"/>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4382" y="2499961"/>
            <a:ext cx="1262183" cy="94663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84469" y="1928278"/>
            <a:ext cx="1185708" cy="1143362"/>
          </a:xfrm>
          <a:prstGeom prst="rect">
            <a:avLst/>
          </a:prstGeom>
        </p:spPr>
      </p:pic>
      <p:sp>
        <p:nvSpPr>
          <p:cNvPr id="9" name="Rounded Rectangular Callout 8"/>
          <p:cNvSpPr/>
          <p:nvPr/>
        </p:nvSpPr>
        <p:spPr>
          <a:xfrm>
            <a:off x="3181097" y="2346148"/>
            <a:ext cx="2557130" cy="75687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68567" tIns="34283" rIns="68567" bIns="34283" rtlCol="0" anchor="ctr"/>
          <a:lstStyle/>
          <a:p>
            <a:pPr algn="ctr" defTabSz="685641"/>
            <a:r>
              <a:rPr lang="en-US">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1928919" y="1361044"/>
            <a:ext cx="2266991" cy="754333"/>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68567" tIns="34283" rIns="68567" bIns="34283" rtlCol="0" anchor="ctr"/>
          <a:lstStyle/>
          <a:p>
            <a:pPr algn="ctr" defTabSz="685641"/>
            <a:r>
              <a:rPr lang="en-US" sz="15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44365" y="2850321"/>
            <a:ext cx="2342845" cy="596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68567" tIns="34283" rIns="68567" bIns="34283" rtlCol="0" anchor="ctr"/>
          <a:lstStyle/>
          <a:p>
            <a:pPr algn="ctr" defTabSz="685641"/>
            <a:r>
              <a:rPr lang="en-US">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2554126" y="873028"/>
            <a:ext cx="3670349" cy="408794"/>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68567" tIns="34283" rIns="68567" bIns="34283" rtlCol="0" anchor="ctr"/>
          <a:lstStyle/>
          <a:p>
            <a:pPr algn="ctr" defTabSz="685641"/>
            <a:r>
              <a:rPr lang="en-US" sz="20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0552" y="2156383"/>
            <a:ext cx="1262183" cy="94663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sp>
        <p:nvSpPr>
          <p:cNvPr id="17" name="Rounded Rectangular Callout 16"/>
          <p:cNvSpPr/>
          <p:nvPr/>
        </p:nvSpPr>
        <p:spPr>
          <a:xfrm>
            <a:off x="138904" y="2763044"/>
            <a:ext cx="2557130" cy="75687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68567" tIns="34283" rIns="68567" bIns="34283" rtlCol="0" anchor="ctr"/>
          <a:lstStyle/>
          <a:p>
            <a:pPr algn="ctr" defTabSz="685641"/>
            <a:r>
              <a:rPr lang="en-US">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24" name="Rectangle 23"/>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r>
              <a:rPr lang="en-US" sz="2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098332" y="592378"/>
            <a:ext cx="457141" cy="342855"/>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7098332" y="1322522"/>
            <a:ext cx="457141" cy="342855"/>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7729424" y="1322522"/>
            <a:ext cx="457141" cy="342855"/>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500849" y="1299965"/>
            <a:ext cx="457141" cy="342855"/>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7729424" y="643189"/>
            <a:ext cx="457141" cy="342855"/>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258" y="3205317"/>
            <a:ext cx="937377" cy="75151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143494" y="2882701"/>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endParaRPr lang="en-US" sz="135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sp>
        <p:nvSpPr>
          <p:cNvPr id="35" name="Rectangle 34"/>
          <p:cNvSpPr/>
          <p:nvPr/>
        </p:nvSpPr>
        <p:spPr>
          <a:xfrm>
            <a:off x="2965161" y="143705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A. </a:t>
            </a:r>
            <a:r>
              <a:rPr lang="en-US" b="1" dirty="0">
                <a:solidFill>
                  <a:prstClr val="white"/>
                </a:solidFill>
                <a:latin typeface="Times New Roman" panose="02020603050405020304" pitchFamily="18" charset="0"/>
                <a:cs typeface="Times New Roman" panose="02020603050405020304" pitchFamily="18" charset="0"/>
              </a:rPr>
              <a:t>Con </a:t>
            </a:r>
            <a:r>
              <a:rPr lang="en-US" b="1" dirty="0" err="1">
                <a:solidFill>
                  <a:prstClr val="white"/>
                </a:solidFill>
                <a:latin typeface="Times New Roman" panose="02020603050405020304" pitchFamily="18" charset="0"/>
                <a:cs typeface="Times New Roman" panose="02020603050405020304" pitchFamily="18" charset="0"/>
              </a:rPr>
              <a:t>trâu</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5058" y="3205316"/>
            <a:ext cx="1081775" cy="736821"/>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245385" y="3667723"/>
            <a:ext cx="462895" cy="45933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9068" y="3168234"/>
            <a:ext cx="1081775" cy="736821"/>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79395" y="3630641"/>
            <a:ext cx="462895" cy="45933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2884" y="3189662"/>
            <a:ext cx="1081775" cy="736821"/>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903214" y="3652069"/>
            <a:ext cx="462895" cy="45933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0934" y="3085982"/>
            <a:ext cx="826781" cy="76504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783" eaLnBrk="0" fontAlgn="base" hangingPunct="0">
              <a:spcBef>
                <a:spcPct val="0"/>
              </a:spcBef>
              <a:spcAft>
                <a:spcPct val="0"/>
              </a:spcAft>
            </a:pPr>
            <a:r>
              <a:rPr lang="vi-VN"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r>
              <a:rPr lang="en-US" sz="2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2965161" y="171497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B. </a:t>
            </a:r>
            <a:r>
              <a:rPr lang="en-US" b="1" dirty="0">
                <a:solidFill>
                  <a:prstClr val="white"/>
                </a:solidFill>
                <a:latin typeface="Times New Roman" panose="02020603050405020304" pitchFamily="18" charset="0"/>
                <a:cs typeface="Times New Roman" panose="02020603050405020304" pitchFamily="18" charset="0"/>
              </a:rPr>
              <a:t>Con </a:t>
            </a:r>
            <a:r>
              <a:rPr lang="en-US" b="1" dirty="0" err="1">
                <a:solidFill>
                  <a:prstClr val="white"/>
                </a:solidFill>
                <a:latin typeface="Times New Roman" panose="02020603050405020304" pitchFamily="18" charset="0"/>
                <a:cs typeface="Times New Roman" panose="02020603050405020304" pitchFamily="18" charset="0"/>
              </a:rPr>
              <a:t>ong</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2965161" y="199289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C. </a:t>
            </a:r>
            <a:r>
              <a:rPr lang="en-US" b="1" dirty="0">
                <a:solidFill>
                  <a:prstClr val="white"/>
                </a:solidFill>
                <a:latin typeface="Times New Roman" panose="02020603050405020304" pitchFamily="18" charset="0"/>
                <a:cs typeface="Times New Roman" panose="02020603050405020304" pitchFamily="18" charset="0"/>
              </a:rPr>
              <a:t>Con </a:t>
            </a:r>
            <a:r>
              <a:rPr lang="en-US" b="1" dirty="0" err="1">
                <a:solidFill>
                  <a:prstClr val="white"/>
                </a:solidFill>
                <a:latin typeface="Times New Roman" panose="02020603050405020304" pitchFamily="18" charset="0"/>
                <a:cs typeface="Times New Roman" panose="02020603050405020304" pitchFamily="18" charset="0"/>
              </a:rPr>
              <a:t>lợn</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2965161" y="227081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D. </a:t>
            </a:r>
            <a:r>
              <a:rPr lang="en-US" b="1" dirty="0">
                <a:solidFill>
                  <a:prstClr val="white"/>
                </a:solidFill>
                <a:latin typeface="Times New Roman" panose="02020603050405020304" pitchFamily="18" charset="0"/>
                <a:cs typeface="Times New Roman" panose="02020603050405020304" pitchFamily="18" charset="0"/>
              </a:rPr>
              <a:t>Con </a:t>
            </a:r>
            <a:r>
              <a:rPr lang="en-US" b="1" dirty="0" err="1">
                <a:solidFill>
                  <a:prstClr val="white"/>
                </a:solidFill>
                <a:latin typeface="Times New Roman" panose="02020603050405020304" pitchFamily="18" charset="0"/>
                <a:cs typeface="Times New Roman" panose="02020603050405020304" pitchFamily="18" charset="0"/>
              </a:rPr>
              <a:t>cò</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258" y="3205317"/>
            <a:ext cx="937377" cy="75151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1766766" y="2870706"/>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endParaRPr lang="en-US" sz="135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058" y="3205316"/>
            <a:ext cx="1081775" cy="736821"/>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245385" y="3667723"/>
            <a:ext cx="462895" cy="45933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9068" y="3168234"/>
            <a:ext cx="1081775" cy="73682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79395" y="3630641"/>
            <a:ext cx="462895" cy="45933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9452" y="3088097"/>
            <a:ext cx="796284" cy="73682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448" y="3109484"/>
            <a:ext cx="1185967" cy="80778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r>
              <a:rPr lang="vi-VN" sz="2100" b="1" dirty="0">
                <a:solidFill>
                  <a:srgbClr val="FF0000"/>
                </a:solidFill>
                <a:latin typeface="Times New Roman" pitchFamily="18" charset="0"/>
                <a:cs typeface="Times New Roman" pitchFamily="18" charset="0"/>
              </a:rPr>
              <a:t>Bài thơ Ngàn sao làm việc được viết theo thể loại nào?</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r>
              <a:rPr lang="en-US" sz="2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348426" y="3667723"/>
            <a:ext cx="462895" cy="459338"/>
          </a:xfrm>
          <a:prstGeom prst="rect">
            <a:avLst/>
          </a:prstGeom>
        </p:spPr>
      </p:pic>
      <p:sp>
        <p:nvSpPr>
          <p:cNvPr id="29" name="Rectangle 28"/>
          <p:cNvSpPr/>
          <p:nvPr/>
        </p:nvSpPr>
        <p:spPr>
          <a:xfrm>
            <a:off x="2965161" y="143705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A. </a:t>
            </a:r>
            <a:r>
              <a:rPr lang="en-US" b="1" dirty="0" err="1">
                <a:solidFill>
                  <a:prstClr val="white"/>
                </a:solidFill>
                <a:latin typeface="Times New Roman" panose="02020603050405020304" pitchFamily="18" charset="0"/>
                <a:cs typeface="Times New Roman" panose="02020603050405020304" pitchFamily="18" charset="0"/>
              </a:rPr>
              <a:t>Thơ</a:t>
            </a:r>
            <a:r>
              <a:rPr lang="en-US" b="1" dirty="0">
                <a:solidFill>
                  <a:prstClr val="white"/>
                </a:solidFill>
                <a:latin typeface="Times New Roman" panose="02020603050405020304" pitchFamily="18" charset="0"/>
                <a:cs typeface="Times New Roman" panose="02020603050405020304" pitchFamily="18" charset="0"/>
              </a:rPr>
              <a:t> 4 </a:t>
            </a:r>
            <a:r>
              <a:rPr lang="en-US" b="1" dirty="0" err="1">
                <a:solidFill>
                  <a:prstClr val="white"/>
                </a:solidFill>
                <a:latin typeface="Times New Roman" panose="02020603050405020304" pitchFamily="18" charset="0"/>
                <a:cs typeface="Times New Roman" panose="02020603050405020304" pitchFamily="18" charset="0"/>
              </a:rPr>
              <a:t>chữ</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965161" y="171497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Thơ</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năm</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chữ</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965161" y="199289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C. </a:t>
            </a:r>
            <a:r>
              <a:rPr lang="en-US" b="1" dirty="0" err="1">
                <a:solidFill>
                  <a:prstClr val="white"/>
                </a:solidFill>
                <a:latin typeface="Times New Roman" panose="02020603050405020304" pitchFamily="18" charset="0"/>
                <a:cs typeface="Times New Roman" panose="02020603050405020304" pitchFamily="18" charset="0"/>
              </a:rPr>
              <a:t>Thơ</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lục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bát</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965161" y="227081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D. </a:t>
            </a:r>
            <a:r>
              <a:rPr lang="en-US" b="1" dirty="0" err="1">
                <a:solidFill>
                  <a:prstClr val="white"/>
                </a:solidFill>
                <a:latin typeface="Times New Roman" panose="02020603050405020304" pitchFamily="18" charset="0"/>
                <a:cs typeface="Times New Roman" panose="02020603050405020304" pitchFamily="18" charset="0"/>
              </a:rPr>
              <a:t>Thơ</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tự</a:t>
            </a:r>
            <a:r>
              <a:rPr lang="en-US" b="1" dirty="0">
                <a:solidFill>
                  <a:prstClr val="white"/>
                </a:solidFill>
                <a:latin typeface="Times New Roman" panose="02020603050405020304" pitchFamily="18" charset="0"/>
                <a:cs typeface="Times New Roman" panose="02020603050405020304" pitchFamily="18" charset="0"/>
              </a:rPr>
              <a:t> do</a:t>
            </a: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036" y="3113538"/>
            <a:ext cx="1185431" cy="807425"/>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48" y="3109484"/>
            <a:ext cx="1185967" cy="80778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3416731" y="2866013"/>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endParaRPr lang="en-US" sz="135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5179" y="3083404"/>
            <a:ext cx="804755" cy="73682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783" eaLnBrk="0" fontAlgn="base" hangingPunct="0">
              <a:spcBef>
                <a:spcPct val="0"/>
              </a:spcBef>
              <a:spcAft>
                <a:spcPct val="0"/>
              </a:spcAft>
              <a:defRPr/>
            </a:pPr>
            <a:r>
              <a:rPr lang="vi-VN"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r>
              <a:rPr lang="en-US" sz="24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348426" y="3667723"/>
            <a:ext cx="462895" cy="459338"/>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956611" y="3623077"/>
            <a:ext cx="462895" cy="459338"/>
          </a:xfrm>
          <a:prstGeom prst="rect">
            <a:avLst/>
          </a:prstGeom>
        </p:spPr>
      </p:pic>
      <p:sp>
        <p:nvSpPr>
          <p:cNvPr id="29" name="Rectangle 28"/>
          <p:cNvSpPr/>
          <p:nvPr/>
        </p:nvSpPr>
        <p:spPr>
          <a:xfrm>
            <a:off x="2965161" y="143705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A.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Ngân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Hà</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965161" y="171497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B.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Thần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Nông</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965161" y="1992895"/>
            <a:ext cx="3934591" cy="346234"/>
          </a:xfrm>
          <a:prstGeom prst="rect">
            <a:avLst/>
          </a:prstGeom>
        </p:spPr>
        <p:txBody>
          <a:bodyPr wrap="square" lIns="68567" tIns="34283" rIns="68567" bIns="34283">
            <a:spAutoFit/>
          </a:bodyPr>
          <a:lstStyle/>
          <a:p>
            <a:pPr defTabSz="685641"/>
            <a:r>
              <a:rPr lang="vi-VN" b="1" dirty="0">
                <a:solidFill>
                  <a:prstClr val="white"/>
                </a:solidFill>
                <a:latin typeface="Times New Roman" panose="02020603050405020304" pitchFamily="18" charset="0"/>
                <a:cs typeface="Times New Roman" panose="02020603050405020304" pitchFamily="18" charset="0"/>
              </a:rPr>
              <a:t>C.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Hôm</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036" y="3113538"/>
            <a:ext cx="1185431" cy="807425"/>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48" y="3109484"/>
            <a:ext cx="1185967" cy="80778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258" y="3205317"/>
            <a:ext cx="937377" cy="75151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3416731" y="2866013"/>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defRPr/>
            </a:pPr>
            <a:endParaRPr lang="en-US" sz="135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058" y="3205316"/>
            <a:ext cx="1081775" cy="736821"/>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245385" y="3667723"/>
            <a:ext cx="462895" cy="45933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25179" y="3083404"/>
            <a:ext cx="804755" cy="73682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just" defTabSz="685783" eaLnBrk="0" fontAlgn="base" hangingPunct="0">
              <a:spcBef>
                <a:spcPct val="0"/>
              </a:spcBef>
              <a:spcAft>
                <a:spcPct val="0"/>
              </a:spcAft>
              <a:defRPr/>
            </a:pPr>
            <a:r>
              <a:rPr lang="en-US" b="1" dirty="0" err="1">
                <a:solidFill>
                  <a:srgbClr val="FF0000"/>
                </a:solidFill>
                <a:latin typeface="Times New Roman" pitchFamily="18" charset="0"/>
                <a:cs typeface="Times New Roman" pitchFamily="18" charset="0"/>
              </a:rPr>
              <a:t>Đâu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từ</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láy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thơ</a:t>
            </a:r>
            <a:r>
              <a:rPr lang="en-US" b="1" dirty="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defRPr/>
            </a:pPr>
            <a:r>
              <a:rPr lang="en-US" sz="2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348426" y="3667723"/>
            <a:ext cx="462895" cy="45933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956611" y="3623077"/>
            <a:ext cx="462895" cy="459338"/>
          </a:xfrm>
          <a:prstGeom prst="rect">
            <a:avLst/>
          </a:prstGeom>
        </p:spPr>
      </p:pic>
      <p:sp>
        <p:nvSpPr>
          <p:cNvPr id="29" name="Rectangle 28"/>
          <p:cNvSpPr/>
          <p:nvPr/>
        </p:nvSpPr>
        <p:spPr>
          <a:xfrm>
            <a:off x="2965161" y="1437056"/>
            <a:ext cx="3934591" cy="276985"/>
          </a:xfrm>
          <a:prstGeom prst="rect">
            <a:avLst/>
          </a:prstGeom>
        </p:spPr>
        <p:txBody>
          <a:bodyPr wrap="square" lIns="68567" tIns="34283" rIns="68567" bIns="34283">
            <a:spAutoFit/>
          </a:bodyPr>
          <a:lstStyle/>
          <a:p>
            <a:pPr defTabSz="685641">
              <a:defRPr/>
            </a:pPr>
            <a:r>
              <a:rPr lang="vi-VN" sz="1350" b="1" dirty="0">
                <a:solidFill>
                  <a:prstClr val="white"/>
                </a:solidFill>
                <a:latin typeface="Times New Roman" panose="02020603050405020304" pitchFamily="18" charset="0"/>
                <a:cs typeface="Times New Roman" panose="02020603050405020304" pitchFamily="18" charset="0"/>
              </a:rPr>
              <a:t>A. </a:t>
            </a:r>
            <a:r>
              <a:rPr lang="en-US" sz="1350" b="1" dirty="0" err="1">
                <a:solidFill>
                  <a:prstClr val="white"/>
                </a:solidFill>
                <a:latin typeface="Times New Roman" panose="02020603050405020304" pitchFamily="18" charset="0"/>
                <a:cs typeface="Times New Roman" panose="02020603050405020304" pitchFamily="18" charset="0"/>
              </a:rPr>
              <a:t>Bầu</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trời</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rộn</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rã</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đủng</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đỉnh</a:t>
            </a:r>
            <a:endParaRPr lang="en-US" sz="135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965161" y="1714975"/>
            <a:ext cx="3934591" cy="276985"/>
          </a:xfrm>
          <a:prstGeom prst="rect">
            <a:avLst/>
          </a:prstGeom>
        </p:spPr>
        <p:txBody>
          <a:bodyPr wrap="square" lIns="68567" tIns="34283" rIns="68567" bIns="34283">
            <a:spAutoFit/>
          </a:bodyPr>
          <a:lstStyle/>
          <a:p>
            <a:pPr defTabSz="685641">
              <a:defRPr/>
            </a:pPr>
            <a:r>
              <a:rPr lang="vi-VN" sz="1350" b="1" dirty="0">
                <a:solidFill>
                  <a:prstClr val="white"/>
                </a:solidFill>
                <a:latin typeface="Times New Roman" panose="02020603050405020304" pitchFamily="18" charset="0"/>
                <a:cs typeface="Times New Roman" panose="02020603050405020304" pitchFamily="18" charset="0"/>
              </a:rPr>
              <a:t>B. </a:t>
            </a:r>
            <a:r>
              <a:rPr lang="en-US" sz="1350" b="1" dirty="0" err="1">
                <a:solidFill>
                  <a:prstClr val="white"/>
                </a:solidFill>
                <a:latin typeface="Times New Roman" panose="02020603050405020304" pitchFamily="18" charset="0"/>
                <a:cs typeface="Times New Roman" panose="02020603050405020304" pitchFamily="18" charset="0"/>
              </a:rPr>
              <a:t>Quạt</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hồng</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nao</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nao</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rời</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rợi</a:t>
            </a:r>
            <a:endParaRPr lang="en-US" sz="135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965161" y="1992895"/>
            <a:ext cx="3934591" cy="484734"/>
          </a:xfrm>
          <a:prstGeom prst="rect">
            <a:avLst/>
          </a:prstGeom>
        </p:spPr>
        <p:txBody>
          <a:bodyPr wrap="square" lIns="68567" tIns="34283" rIns="68567" bIns="34283">
            <a:spAutoFit/>
          </a:bodyPr>
          <a:lstStyle/>
          <a:p>
            <a:pPr defTabSz="685641">
              <a:defRPr/>
            </a:pPr>
            <a:r>
              <a:rPr lang="vi-VN" sz="1350" b="1" dirty="0">
                <a:solidFill>
                  <a:schemeClr val="bg1"/>
                </a:solidFill>
                <a:latin typeface="Times New Roman" panose="02020603050405020304" pitchFamily="18" charset="0"/>
                <a:cs typeface="Times New Roman" panose="02020603050405020304" pitchFamily="18" charset="0"/>
              </a:rPr>
              <a:t>C. </a:t>
            </a:r>
            <a:r>
              <a:rPr lang="en-US" sz="1350" b="1" dirty="0" err="1">
                <a:solidFill>
                  <a:schemeClr val="bg1"/>
                </a:solidFill>
                <a:latin typeface="Times New Roman" pitchFamily="18" charset="0"/>
                <a:cs typeface="Times New Roman" pitchFamily="18" charset="0"/>
                <a:sym typeface="Arial"/>
              </a:rPr>
              <a:t>Đủng</a:t>
            </a:r>
            <a:r>
              <a:rPr lang="en-US" sz="1350" b="1" dirty="0">
                <a:solidFill>
                  <a:schemeClr val="bg1"/>
                </a:solidFill>
                <a:latin typeface="Times New Roman" pitchFamily="18" charset="0"/>
                <a:cs typeface="Times New Roman" pitchFamily="18" charset="0"/>
                <a:sym typeface="Arial"/>
              </a:rPr>
              <a:t> </a:t>
            </a:r>
            <a:r>
              <a:rPr lang="en-US" sz="1350" b="1" dirty="0" err="1">
                <a:solidFill>
                  <a:schemeClr val="bg1"/>
                </a:solidFill>
                <a:latin typeface="Times New Roman" pitchFamily="18" charset="0"/>
                <a:cs typeface="Times New Roman" pitchFamily="18" charset="0"/>
                <a:sym typeface="Arial"/>
              </a:rPr>
              <a:t>đỉnh</a:t>
            </a:r>
            <a:r>
              <a:rPr lang="en-US" sz="1350" b="1" dirty="0">
                <a:solidFill>
                  <a:schemeClr val="bg1"/>
                </a:solidFill>
                <a:latin typeface="Times New Roman" pitchFamily="18" charset="0"/>
                <a:cs typeface="Times New Roman" pitchFamily="18" charset="0"/>
                <a:sym typeface="Arial"/>
              </a:rPr>
              <a:t>, </a:t>
            </a:r>
            <a:r>
              <a:rPr lang="en-US" sz="1350" b="1" dirty="0" err="1">
                <a:solidFill>
                  <a:schemeClr val="bg1"/>
                </a:solidFill>
                <a:latin typeface="Times New Roman" pitchFamily="18" charset="0"/>
                <a:cs typeface="Times New Roman" pitchFamily="18" charset="0"/>
                <a:sym typeface="Arial"/>
              </a:rPr>
              <a:t>lồng</a:t>
            </a:r>
            <a:r>
              <a:rPr lang="en-US" sz="1350" b="1" dirty="0">
                <a:solidFill>
                  <a:schemeClr val="bg1"/>
                </a:solidFill>
                <a:latin typeface="Times New Roman" pitchFamily="18" charset="0"/>
                <a:cs typeface="Times New Roman" pitchFamily="18" charset="0"/>
                <a:sym typeface="Arial"/>
              </a:rPr>
              <a:t> </a:t>
            </a:r>
            <a:r>
              <a:rPr lang="en-US" sz="1350" b="1" dirty="0" err="1">
                <a:solidFill>
                  <a:schemeClr val="bg1"/>
                </a:solidFill>
                <a:latin typeface="Times New Roman" pitchFamily="18" charset="0"/>
                <a:cs typeface="Times New Roman" pitchFamily="18" charset="0"/>
                <a:sym typeface="Arial"/>
              </a:rPr>
              <a:t>lộng</a:t>
            </a:r>
            <a:r>
              <a:rPr lang="en-US" sz="1350" b="1" dirty="0">
                <a:solidFill>
                  <a:schemeClr val="bg1"/>
                </a:solidFill>
                <a:latin typeface="Times New Roman" pitchFamily="18" charset="0"/>
                <a:cs typeface="Times New Roman" pitchFamily="18" charset="0"/>
                <a:sym typeface="Arial"/>
              </a:rPr>
              <a:t>, </a:t>
            </a:r>
            <a:r>
              <a:rPr lang="en-US" sz="1350" b="1" dirty="0" err="1">
                <a:solidFill>
                  <a:schemeClr val="bg1"/>
                </a:solidFill>
                <a:latin typeface="Times New Roman" pitchFamily="18" charset="0"/>
                <a:cs typeface="Times New Roman" pitchFamily="18" charset="0"/>
                <a:sym typeface="Arial"/>
              </a:rPr>
              <a:t>rộn</a:t>
            </a:r>
            <a:r>
              <a:rPr lang="en-US" sz="1350" b="1" dirty="0">
                <a:solidFill>
                  <a:schemeClr val="bg1"/>
                </a:solidFill>
                <a:latin typeface="Times New Roman" pitchFamily="18" charset="0"/>
                <a:cs typeface="Times New Roman" pitchFamily="18" charset="0"/>
                <a:sym typeface="Arial"/>
              </a:rPr>
              <a:t> </a:t>
            </a:r>
            <a:r>
              <a:rPr lang="en-US" sz="1350" b="1" dirty="0" err="1">
                <a:solidFill>
                  <a:schemeClr val="bg1"/>
                </a:solidFill>
                <a:latin typeface="Times New Roman" pitchFamily="18" charset="0"/>
                <a:cs typeface="Times New Roman" pitchFamily="18" charset="0"/>
                <a:sym typeface="Arial"/>
              </a:rPr>
              <a:t>rã</a:t>
            </a:r>
            <a:r>
              <a:rPr lang="en-US" sz="1350" b="1" dirty="0">
                <a:solidFill>
                  <a:schemeClr val="bg1"/>
                </a:solidFill>
                <a:latin typeface="Times New Roman" pitchFamily="18" charset="0"/>
                <a:cs typeface="Times New Roman" pitchFamily="18" charset="0"/>
                <a:sym typeface="Arial"/>
              </a:rPr>
              <a:t>…</a:t>
            </a:r>
          </a:p>
          <a:p>
            <a:pPr defTabSz="685641">
              <a:defRPr/>
            </a:pPr>
            <a:endParaRPr lang="en-US" sz="135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965161" y="2270816"/>
            <a:ext cx="3934591" cy="276985"/>
          </a:xfrm>
          <a:prstGeom prst="rect">
            <a:avLst/>
          </a:prstGeom>
        </p:spPr>
        <p:txBody>
          <a:bodyPr wrap="square" lIns="68567" tIns="34283" rIns="68567" bIns="34283">
            <a:spAutoFit/>
          </a:bodyPr>
          <a:lstStyle/>
          <a:p>
            <a:pPr defTabSz="685641">
              <a:defRPr/>
            </a:pPr>
            <a:r>
              <a:rPr lang="vi-VN" sz="1350" b="1" dirty="0">
                <a:solidFill>
                  <a:prstClr val="white"/>
                </a:solidFill>
                <a:latin typeface="Times New Roman" panose="02020603050405020304" pitchFamily="18" charset="0"/>
                <a:cs typeface="Times New Roman" panose="02020603050405020304" pitchFamily="18" charset="0"/>
              </a:rPr>
              <a:t>D. </a:t>
            </a:r>
            <a:r>
              <a:rPr lang="en-US" sz="1350" b="1" dirty="0" err="1">
                <a:solidFill>
                  <a:prstClr val="white"/>
                </a:solidFill>
                <a:latin typeface="Times New Roman" panose="02020603050405020304" pitchFamily="18" charset="0"/>
                <a:cs typeface="Times New Roman" panose="02020603050405020304" pitchFamily="18" charset="0"/>
              </a:rPr>
              <a:t>Làm</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việc</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lồng</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lộng</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rộn</a:t>
            </a:r>
            <a:r>
              <a:rPr lang="en-US" sz="1350" b="1" dirty="0">
                <a:solidFill>
                  <a:prstClr val="white"/>
                </a:solidFill>
                <a:latin typeface="Times New Roman" panose="02020603050405020304" pitchFamily="18" charset="0"/>
                <a:cs typeface="Times New Roman" panose="02020603050405020304" pitchFamily="18" charset="0"/>
              </a:rPr>
              <a:t> </a:t>
            </a:r>
            <a:r>
              <a:rPr lang="en-US" sz="1350" b="1" dirty="0" err="1">
                <a:solidFill>
                  <a:prstClr val="white"/>
                </a:solidFill>
                <a:latin typeface="Times New Roman" panose="02020603050405020304" pitchFamily="18" charset="0"/>
                <a:cs typeface="Times New Roman" panose="02020603050405020304" pitchFamily="18" charset="0"/>
              </a:rPr>
              <a:t>rã</a:t>
            </a:r>
            <a:endParaRPr lang="en-US" sz="135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258" y="3205317"/>
            <a:ext cx="937377" cy="75151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143494" y="2882701"/>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defRPr/>
            </a:pPr>
            <a:endParaRPr lang="en-US" sz="135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sp>
        <p:nvSpPr>
          <p:cNvPr id="35" name="Rectangle 34"/>
          <p:cNvSpPr/>
          <p:nvPr/>
        </p:nvSpPr>
        <p:spPr>
          <a:xfrm>
            <a:off x="2965161" y="143705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Thần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Nông</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5058" y="3205316"/>
            <a:ext cx="1081775" cy="736821"/>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245385" y="3667723"/>
            <a:ext cx="462895" cy="45933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9068" y="3168234"/>
            <a:ext cx="1081775" cy="736821"/>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79395" y="3630641"/>
            <a:ext cx="462895" cy="45933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2884" y="3189662"/>
            <a:ext cx="1081775" cy="736821"/>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903214" y="3652069"/>
            <a:ext cx="462895" cy="45933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0934" y="3085982"/>
            <a:ext cx="826781" cy="76504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783" eaLnBrk="0" fontAlgn="base" hangingPunct="0">
              <a:spcBef>
                <a:spcPct val="0"/>
              </a:spcBef>
              <a:spcAft>
                <a:spcPct val="0"/>
              </a:spcAft>
              <a:defRPr/>
            </a:pPr>
            <a:r>
              <a:rPr lang="vi-VN" b="1" dirty="0">
                <a:solidFill>
                  <a:srgbClr val="FF0000"/>
                </a:solidFill>
                <a:latin typeface="Times New Roman" pitchFamily="18" charset="0"/>
                <a:cs typeface="Times New Roman" pitchFamily="18" charset="0"/>
              </a:rPr>
              <a:t>“Như </a:t>
            </a:r>
            <a:r>
              <a:rPr lang="en-US" b="1" dirty="0" err="1">
                <a:solidFill>
                  <a:srgbClr val="FF0000"/>
                </a:solidFill>
                <a:latin typeface="Times New Roman" pitchFamily="18" charset="0"/>
                <a:cs typeface="Times New Roman" pitchFamily="18" charset="0"/>
              </a:rPr>
              <a:t>chiếc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bằng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vàng</a:t>
            </a:r>
            <a:r>
              <a:rPr lang="vi-VN" b="1" dirty="0">
                <a:solidFill>
                  <a:srgbClr val="FF0000"/>
                </a:solidFill>
                <a:latin typeface="Times New Roman" pitchFamily="18" charset="0"/>
                <a:cs typeface="Times New Roman" pitchFamily="18" charset="0"/>
              </a:rPr>
              <a:t>” là hình ảnh được so sánh với ngôi sao nào?</a:t>
            </a: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defRPr/>
            </a:pPr>
            <a:r>
              <a:rPr lang="en-US" sz="2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2965161" y="171497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Hôm</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2965161" y="199289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C.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Ngân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Hà</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2965161" y="227081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a:solidFill>
                  <a:prstClr val="white"/>
                </a:solidFill>
                <a:latin typeface="Times New Roman" panose="02020603050405020304" pitchFamily="18" charset="0"/>
                <a:cs typeface="Times New Roman" panose="02020603050405020304" pitchFamily="18" charset="0"/>
              </a:rPr>
              <a:t>Sao </a:t>
            </a:r>
            <a:r>
              <a:rPr lang="en-US" b="1" dirty="0" err="1">
                <a:solidFill>
                  <a:prstClr val="white"/>
                </a:solidFill>
                <a:latin typeface="Times New Roman" panose="02020603050405020304" pitchFamily="18" charset="0"/>
                <a:cs typeface="Times New Roman" panose="02020603050405020304" pitchFamily="18" charset="0"/>
              </a:rPr>
              <a:t>Đại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Hùng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tinh</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258" y="3205317"/>
            <a:ext cx="937377" cy="75151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267" y="3168235"/>
            <a:ext cx="937377" cy="75151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086" y="3189663"/>
            <a:ext cx="937377" cy="751519"/>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554" y="2241518"/>
            <a:ext cx="897554" cy="521531"/>
          </a:xfrm>
          <a:prstGeom prst="rect">
            <a:avLst/>
          </a:prstGeom>
        </p:spPr>
      </p:pic>
      <p:sp>
        <p:nvSpPr>
          <p:cNvPr id="77" name="Sun 76"/>
          <p:cNvSpPr/>
          <p:nvPr/>
        </p:nvSpPr>
        <p:spPr>
          <a:xfrm>
            <a:off x="1766766" y="2870706"/>
            <a:ext cx="1621658" cy="1171601"/>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defRPr/>
            </a:pPr>
            <a:endParaRPr lang="en-US" sz="135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1880" y="829018"/>
            <a:ext cx="1245595" cy="182007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8658" y="1885795"/>
            <a:ext cx="1468818" cy="10526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 y="1995943"/>
            <a:ext cx="795597" cy="71272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00" y="3168235"/>
            <a:ext cx="937377" cy="75151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058" y="3205316"/>
            <a:ext cx="1081775" cy="736821"/>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245385" y="3667723"/>
            <a:ext cx="462895" cy="45933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505465" y="3690332"/>
            <a:ext cx="638093" cy="71608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9068" y="3168234"/>
            <a:ext cx="1081775" cy="73682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79395" y="3630641"/>
            <a:ext cx="462895" cy="45933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839474" y="3690332"/>
            <a:ext cx="638093" cy="71608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9452" y="3088097"/>
            <a:ext cx="796284" cy="73682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163293" y="3690332"/>
            <a:ext cx="638093" cy="71608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448" y="3109484"/>
            <a:ext cx="1185967" cy="80778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46907" y="3690332"/>
            <a:ext cx="638093" cy="716082"/>
          </a:xfrm>
          <a:prstGeom prst="rect">
            <a:avLst/>
          </a:prstGeom>
        </p:spPr>
      </p:pic>
      <p:sp>
        <p:nvSpPr>
          <p:cNvPr id="45" name="Rounded Rectangular Callout 44"/>
          <p:cNvSpPr/>
          <p:nvPr/>
        </p:nvSpPr>
        <p:spPr>
          <a:xfrm>
            <a:off x="1210163" y="648175"/>
            <a:ext cx="5290728" cy="7843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41">
              <a:defRPr/>
            </a:pPr>
            <a:r>
              <a:rPr lang="vi-VN" b="1" dirty="0">
                <a:solidFill>
                  <a:srgbClr val="FF0000"/>
                </a:solidFill>
              </a:rPr>
              <a:t>Hai câu thơ: “</a:t>
            </a:r>
            <a:r>
              <a:rPr lang="en-US" b="1" dirty="0" err="1">
                <a:solidFill>
                  <a:srgbClr val="FF0000"/>
                </a:solidFill>
              </a:rPr>
              <a:t>Ngàn</a:t>
            </a:r>
            <a:r>
              <a:rPr lang="en-US" b="1" dirty="0">
                <a:solidFill>
                  <a:srgbClr val="FF0000"/>
                </a:solidFill>
              </a:rPr>
              <a:t> </a:t>
            </a:r>
            <a:r>
              <a:rPr lang="en-US" b="1" dirty="0" err="1">
                <a:solidFill>
                  <a:srgbClr val="FF0000"/>
                </a:solidFill>
              </a:rPr>
              <a:t>sao</a:t>
            </a:r>
            <a:r>
              <a:rPr lang="en-US" b="1" dirty="0">
                <a:solidFill>
                  <a:srgbClr val="FF0000"/>
                </a:solidFill>
              </a:rPr>
              <a:t> </a:t>
            </a:r>
            <a:r>
              <a:rPr lang="en-US" b="1" dirty="0" err="1">
                <a:solidFill>
                  <a:srgbClr val="FF0000"/>
                </a:solidFill>
              </a:rPr>
              <a:t>vui</a:t>
            </a:r>
            <a:r>
              <a:rPr lang="en-US" b="1" dirty="0">
                <a:solidFill>
                  <a:srgbClr val="FF0000"/>
                </a:solidFill>
              </a:rPr>
              <a:t> </a:t>
            </a:r>
            <a:r>
              <a:rPr lang="en-US" b="1" dirty="0" err="1">
                <a:solidFill>
                  <a:srgbClr val="FF0000"/>
                </a:solidFill>
              </a:rPr>
              <a:t>làm</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Mãi</a:t>
            </a:r>
            <a:r>
              <a:rPr lang="en-US" b="1" dirty="0">
                <a:solidFill>
                  <a:srgbClr val="FF0000"/>
                </a:solidFill>
              </a:rPr>
              <a:t> </a:t>
            </a:r>
            <a:r>
              <a:rPr lang="en-US" b="1" dirty="0" err="1">
                <a:solidFill>
                  <a:srgbClr val="FF0000"/>
                </a:solidFill>
              </a:rPr>
              <a:t>đến</a:t>
            </a:r>
            <a:r>
              <a:rPr lang="en-US" b="1" dirty="0">
                <a:solidFill>
                  <a:srgbClr val="FF0000"/>
                </a:solidFill>
              </a:rPr>
              <a:t> </a:t>
            </a:r>
            <a:r>
              <a:rPr lang="en-US" b="1" dirty="0" err="1">
                <a:solidFill>
                  <a:srgbClr val="FF0000"/>
                </a:solidFill>
              </a:rPr>
              <a:t>lúc</a:t>
            </a:r>
            <a:r>
              <a:rPr lang="en-US" b="1" dirty="0">
                <a:solidFill>
                  <a:srgbClr val="FF0000"/>
                </a:solidFill>
              </a:rPr>
              <a:t> </a:t>
            </a:r>
            <a:r>
              <a:rPr lang="en-US" b="1" dirty="0" err="1">
                <a:solidFill>
                  <a:srgbClr val="FF0000"/>
                </a:solidFill>
              </a:rPr>
              <a:t>hừng</a:t>
            </a:r>
            <a:r>
              <a:rPr lang="en-US" b="1" dirty="0">
                <a:solidFill>
                  <a:srgbClr val="FF0000"/>
                </a:solidFill>
              </a:rPr>
              <a:t> </a:t>
            </a:r>
            <a:r>
              <a:rPr lang="en-US" b="1" dirty="0" err="1">
                <a:solidFill>
                  <a:srgbClr val="FF0000"/>
                </a:solidFill>
              </a:rPr>
              <a:t>đông</a:t>
            </a:r>
            <a:r>
              <a:rPr lang="vi-VN" b="1" dirty="0">
                <a:solidFill>
                  <a:srgbClr val="FF0000"/>
                </a:solidFill>
              </a:rPr>
              <a:t>” sử dụng phép tu từ gì?</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521737" y="4046140"/>
            <a:ext cx="5758376" cy="4631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defTabSz="685641">
              <a:defRPr/>
            </a:pPr>
            <a:r>
              <a:rPr lang="en-US" sz="2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348426" y="3667723"/>
            <a:ext cx="462895" cy="459338"/>
          </a:xfrm>
          <a:prstGeom prst="rect">
            <a:avLst/>
          </a:prstGeom>
        </p:spPr>
      </p:pic>
      <p:sp>
        <p:nvSpPr>
          <p:cNvPr id="29" name="Rectangle 28"/>
          <p:cNvSpPr/>
          <p:nvPr/>
        </p:nvSpPr>
        <p:spPr>
          <a:xfrm>
            <a:off x="2965161" y="143705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a:solidFill>
                  <a:prstClr val="white"/>
                </a:solidFill>
                <a:latin typeface="Times New Roman" panose="02020603050405020304" pitchFamily="18" charset="0"/>
                <a:cs typeface="Times New Roman" panose="02020603050405020304" pitchFamily="18" charset="0"/>
              </a:rPr>
              <a:t>So </a:t>
            </a:r>
            <a:r>
              <a:rPr lang="en-US" b="1" dirty="0" err="1">
                <a:solidFill>
                  <a:prstClr val="white"/>
                </a:solidFill>
                <a:latin typeface="Times New Roman" panose="02020603050405020304" pitchFamily="18" charset="0"/>
                <a:cs typeface="Times New Roman" panose="02020603050405020304" pitchFamily="18" charset="0"/>
              </a:rPr>
              <a:t>sánh</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đối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lập</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965161" y="171497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Đối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lập</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nhân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hóa</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965161" y="199289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C. Nhân hóa</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điệp</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từ</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965161" y="2270815"/>
            <a:ext cx="3934591" cy="346234"/>
          </a:xfrm>
          <a:prstGeom prst="rect">
            <a:avLst/>
          </a:prstGeom>
        </p:spPr>
        <p:txBody>
          <a:bodyPr wrap="square" lIns="68567" tIns="34283" rIns="68567" bIns="34283">
            <a:spAutoFit/>
          </a:bodyPr>
          <a:lstStyle/>
          <a:p>
            <a:pPr defTabSz="685641">
              <a:defRPr/>
            </a:pPr>
            <a:r>
              <a:rPr lang="vi-VN" b="1" dirty="0">
                <a:solidFill>
                  <a:prstClr val="white"/>
                </a:solidFill>
                <a:latin typeface="Times New Roman" panose="02020603050405020304" pitchFamily="18" charset="0"/>
                <a:cs typeface="Times New Roman" panose="02020603050405020304" pitchFamily="18" charset="0"/>
              </a:rPr>
              <a:t>D. Nói quá</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8700" y="789552"/>
            <a:ext cx="5537172" cy="1595766"/>
          </a:xfrm>
          <a:prstGeom prst="rect">
            <a:avLst/>
          </a:prstGeom>
        </p:spPr>
      </p:pic>
      <p:sp>
        <p:nvSpPr>
          <p:cNvPr id="3" name="Rectangle 2"/>
          <p:cNvSpPr/>
          <p:nvPr/>
        </p:nvSpPr>
        <p:spPr>
          <a:xfrm>
            <a:off x="0" y="642938"/>
            <a:ext cx="944724" cy="3857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pic>
        <p:nvPicPr>
          <p:cNvPr id="4" name="Picture 3"/>
          <p:cNvPicPr>
            <a:picLocks noChangeAspect="1"/>
          </p:cNvPicPr>
          <p:nvPr/>
        </p:nvPicPr>
        <p:blipFill>
          <a:blip r:embed="rId4"/>
          <a:stretch>
            <a:fillRect/>
          </a:stretch>
        </p:blipFill>
        <p:spPr>
          <a:xfrm>
            <a:off x="1052736" y="2193708"/>
            <a:ext cx="960312" cy="964064"/>
          </a:xfrm>
          <a:prstGeom prst="rect">
            <a:avLst/>
          </a:prstGeom>
        </p:spPr>
      </p:pic>
      <p:sp>
        <p:nvSpPr>
          <p:cNvPr id="5" name="TextBox 4"/>
          <p:cNvSpPr txBox="1"/>
          <p:nvPr/>
        </p:nvSpPr>
        <p:spPr>
          <a:xfrm>
            <a:off x="1864474" y="2433366"/>
            <a:ext cx="3346724" cy="507831"/>
          </a:xfrm>
          <a:prstGeom prst="rect">
            <a:avLst/>
          </a:prstGeom>
          <a:noFill/>
        </p:spPr>
        <p:txBody>
          <a:bodyPr wrap="square" rtlCol="0">
            <a:spAutoFit/>
          </a:bodyPr>
          <a:lstStyle/>
          <a:p>
            <a:r>
              <a:rPr lang="en-US" sz="2700" dirty="0">
                <a:latin typeface="Times New Roman" panose="02020603050405020304" pitchFamily="18" charset="0"/>
                <a:cs typeface="Times New Roman" panose="02020603050405020304" pitchFamily="18" charset="0"/>
              </a:rPr>
              <a:t>SAO THẦN NÔNG</a:t>
            </a:r>
          </a:p>
        </p:txBody>
      </p:sp>
      <p:pic>
        <p:nvPicPr>
          <p:cNvPr id="6" name="Picture 5"/>
          <p:cNvPicPr>
            <a:picLocks noChangeAspect="1"/>
          </p:cNvPicPr>
          <p:nvPr/>
        </p:nvPicPr>
        <p:blipFill>
          <a:blip r:embed="rId5"/>
          <a:stretch>
            <a:fillRect/>
          </a:stretch>
        </p:blipFill>
        <p:spPr>
          <a:xfrm>
            <a:off x="4617133" y="2927618"/>
            <a:ext cx="1850231" cy="1385888"/>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969" y="573528"/>
            <a:ext cx="3486975" cy="4050450"/>
          </a:xfrm>
          <a:prstGeom prst="rect">
            <a:avLst/>
          </a:prstGeom>
        </p:spPr>
      </p:pic>
      <p:pic>
        <p:nvPicPr>
          <p:cNvPr id="3" name="Picture 2"/>
          <p:cNvPicPr>
            <a:picLocks noChangeAspect="1"/>
          </p:cNvPicPr>
          <p:nvPr/>
        </p:nvPicPr>
        <p:blipFill>
          <a:blip r:embed="rId5"/>
          <a:stretch>
            <a:fillRect/>
          </a:stretch>
        </p:blipFill>
        <p:spPr>
          <a:xfrm>
            <a:off x="2672916" y="1545636"/>
            <a:ext cx="4599831" cy="804742"/>
          </a:xfrm>
          <a:prstGeom prst="rect">
            <a:avLst/>
          </a:prstGeom>
        </p:spPr>
      </p:pic>
      <p:sp>
        <p:nvSpPr>
          <p:cNvPr id="8" name="TextBox 7"/>
          <p:cNvSpPr txBox="1"/>
          <p:nvPr/>
        </p:nvSpPr>
        <p:spPr>
          <a:xfrm>
            <a:off x="4939046" y="2252504"/>
            <a:ext cx="1458162" cy="369332"/>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 Võ Quảng-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77584" y="621903"/>
            <a:ext cx="4579760" cy="3878660"/>
          </a:xfrm>
          <a:prstGeom prst="rect">
            <a:avLst/>
          </a:prstGeom>
        </p:spPr>
      </p:pic>
      <p:sp>
        <p:nvSpPr>
          <p:cNvPr id="36" name="Rounded Rectangle 35"/>
          <p:cNvSpPr/>
          <p:nvPr/>
        </p:nvSpPr>
        <p:spPr>
          <a:xfrm>
            <a:off x="174139" y="910629"/>
            <a:ext cx="3308867" cy="3324963"/>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679" tIns="12838" rIns="25679" bIns="12838" rtlCol="0" anchor="ctr"/>
          <a:lstStyle/>
          <a:p>
            <a:pPr algn="ctr" defTabSz="610504"/>
            <a:endParaRPr lang="en-US" sz="1350" i="1">
              <a:solidFill>
                <a:srgbClr val="FFFFFF"/>
              </a:solidFill>
              <a:latin typeface="Times New Roman" pitchFamily="18" charset="0"/>
              <a:cs typeface="Times New Roman" pitchFamily="18" charset="0"/>
            </a:endParaRPr>
          </a:p>
        </p:txBody>
      </p:sp>
      <p:grpSp>
        <p:nvGrpSpPr>
          <p:cNvPr id="65" name="Group 64"/>
          <p:cNvGrpSpPr/>
          <p:nvPr/>
        </p:nvGrpSpPr>
        <p:grpSpPr>
          <a:xfrm>
            <a:off x="76846" y="1189544"/>
            <a:ext cx="2593963" cy="320421"/>
            <a:chOff x="2840539" y="3818711"/>
            <a:chExt cx="10045102" cy="1139267"/>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05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10045102" cy="1071778"/>
              <a:chOff x="2840539" y="3733800"/>
              <a:chExt cx="10045102" cy="1071778"/>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70" name="Rectangle 69"/>
              <p:cNvSpPr/>
              <p:nvPr/>
            </p:nvSpPr>
            <p:spPr>
              <a:xfrm>
                <a:off x="4460662" y="3738628"/>
                <a:ext cx="8424979" cy="1066950"/>
              </a:xfrm>
              <a:prstGeom prst="rect">
                <a:avLst/>
              </a:prstGeom>
            </p:spPr>
            <p:txBody>
              <a:bodyPr wrap="none">
                <a:spAutoFit/>
              </a:bodyPr>
              <a:lstStyle/>
              <a:p>
                <a:pPr defTabSz="256434">
                  <a:spcBef>
                    <a:spcPts val="338"/>
                  </a:spcBef>
                  <a:defRPr/>
                </a:pPr>
                <a:r>
                  <a:rPr lang="en-US" sz="1350" b="1" i="1" kern="0" dirty="0">
                    <a:solidFill>
                      <a:srgbClr val="000000"/>
                    </a:solidFill>
                    <a:latin typeface="Times New Roman" pitchFamily="18" charset="0"/>
                    <a:cs typeface="Times New Roman" pitchFamily="18" charset="0"/>
                  </a:rPr>
                  <a:t> ĐỌC- TÌM HIỂU CHUNG</a:t>
                </a:r>
                <a:endParaRPr lang="en-US" sz="1350" i="1" kern="0" dirty="0">
                  <a:solidFill>
                    <a:srgbClr val="000000"/>
                  </a:solidFill>
                  <a:latin typeface="Times New Roman" pitchFamily="18" charset="0"/>
                  <a:cs typeface="Times New Roman" pitchFamily="18" charset="0"/>
                </a:endParaRPr>
              </a:p>
            </p:txBody>
          </p:sp>
          <p:sp>
            <p:nvSpPr>
              <p:cNvPr id="71" name="TextBox 70"/>
              <p:cNvSpPr txBox="1"/>
              <p:nvPr/>
            </p:nvSpPr>
            <p:spPr>
              <a:xfrm>
                <a:off x="3111776" y="3733800"/>
                <a:ext cx="975841" cy="1066950"/>
              </a:xfrm>
              <a:prstGeom prst="rect">
                <a:avLst/>
              </a:prstGeom>
              <a:noFill/>
            </p:spPr>
            <p:txBody>
              <a:bodyPr wrap="none" rtlCol="0">
                <a:spAutoFit/>
              </a:bodyPr>
              <a:lstStyle/>
              <a:p>
                <a:pPr algn="ctr" defTabSz="610504"/>
                <a:r>
                  <a:rPr lang="en-US" sz="1350"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76845" y="2139703"/>
            <a:ext cx="4215341" cy="326736"/>
            <a:chOff x="2840539" y="3818711"/>
            <a:chExt cx="16323882" cy="1161697"/>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05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94208"/>
              <a:chOff x="2840539" y="3733800"/>
              <a:chExt cx="16323882" cy="1094208"/>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78" name="Rectangle 77"/>
              <p:cNvSpPr/>
              <p:nvPr/>
            </p:nvSpPr>
            <p:spPr>
              <a:xfrm>
                <a:off x="4460663" y="3761078"/>
                <a:ext cx="14703758" cy="1066930"/>
              </a:xfrm>
              <a:prstGeom prst="rect">
                <a:avLst/>
              </a:prstGeom>
            </p:spPr>
            <p:txBody>
              <a:bodyPr wrap="square">
                <a:spAutoFit/>
              </a:bodyPr>
              <a:lstStyle/>
              <a:p>
                <a:pPr defTabSz="256434">
                  <a:spcBef>
                    <a:spcPts val="338"/>
                  </a:spcBef>
                  <a:defRPr/>
                </a:pPr>
                <a:r>
                  <a:rPr lang="en-US" sz="1350" b="1" i="1" kern="0" dirty="0">
                    <a:solidFill>
                      <a:srgbClr val="000000"/>
                    </a:solidFill>
                    <a:latin typeface="Times New Roman" pitchFamily="18" charset="0"/>
                    <a:cs typeface="Times New Roman" pitchFamily="18" charset="0"/>
                  </a:rPr>
                  <a:t>KHÁM PHÁ VĂN BẢN</a:t>
                </a:r>
                <a:endParaRPr lang="en-US" sz="1350" i="1" kern="0" dirty="0">
                  <a:solidFill>
                    <a:srgbClr val="000000"/>
                  </a:solidFill>
                  <a:latin typeface="Times New Roman" pitchFamily="18" charset="0"/>
                  <a:cs typeface="Times New Roman" pitchFamily="18" charset="0"/>
                </a:endParaRPr>
              </a:p>
            </p:txBody>
          </p:sp>
          <p:sp>
            <p:nvSpPr>
              <p:cNvPr id="79" name="TextBox 78"/>
              <p:cNvSpPr txBox="1"/>
              <p:nvPr/>
            </p:nvSpPr>
            <p:spPr>
              <a:xfrm>
                <a:off x="2981420" y="3733800"/>
                <a:ext cx="1236557" cy="1066930"/>
              </a:xfrm>
              <a:prstGeom prst="rect">
                <a:avLst/>
              </a:prstGeom>
              <a:noFill/>
            </p:spPr>
            <p:txBody>
              <a:bodyPr wrap="none" rtlCol="0">
                <a:spAutoFit/>
              </a:bodyPr>
              <a:lstStyle/>
              <a:p>
                <a:pPr algn="ctr" defTabSz="610504"/>
                <a:r>
                  <a:rPr lang="en-US" sz="1350"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76845" y="3165815"/>
            <a:ext cx="2434785" cy="560454"/>
            <a:chOff x="2840539" y="3818711"/>
            <a:chExt cx="9428687" cy="1742969"/>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05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1610351"/>
              <a:chOff x="2840539" y="3798929"/>
              <a:chExt cx="9428687" cy="1610351"/>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0504"/>
                <a:endParaRPr lang="en-US" sz="1350" i="1">
                  <a:solidFill>
                    <a:srgbClr val="FFFFFF"/>
                  </a:solidFill>
                  <a:latin typeface="Times New Roman" pitchFamily="18" charset="0"/>
                  <a:cs typeface="Times New Roman" pitchFamily="18" charset="0"/>
                </a:endParaRPr>
              </a:p>
            </p:txBody>
          </p:sp>
          <p:sp>
            <p:nvSpPr>
              <p:cNvPr id="85" name="Rectangle 84"/>
              <p:cNvSpPr/>
              <p:nvPr/>
            </p:nvSpPr>
            <p:spPr>
              <a:xfrm>
                <a:off x="4460662" y="3866256"/>
                <a:ext cx="4048610" cy="933233"/>
              </a:xfrm>
              <a:prstGeom prst="rect">
                <a:avLst/>
              </a:prstGeom>
            </p:spPr>
            <p:txBody>
              <a:bodyPr wrap="none">
                <a:spAutoFit/>
              </a:bodyPr>
              <a:lstStyle/>
              <a:p>
                <a:pPr defTabSz="256434">
                  <a:spcBef>
                    <a:spcPts val="338"/>
                  </a:spcBef>
                  <a:defRPr/>
                </a:pPr>
                <a:r>
                  <a:rPr lang="en-US" sz="1350" b="1" i="1" kern="0" dirty="0">
                    <a:solidFill>
                      <a:srgbClr val="000000"/>
                    </a:solidFill>
                    <a:latin typeface="Times New Roman" pitchFamily="18" charset="0"/>
                    <a:cs typeface="Times New Roman" pitchFamily="18" charset="0"/>
                  </a:rPr>
                  <a:t>TỔNG KẾT</a:t>
                </a:r>
                <a:endParaRPr lang="en-US" sz="1350"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3"/>
                <a:ext cx="1418424" cy="1579317"/>
              </a:xfrm>
              <a:prstGeom prst="rect">
                <a:avLst/>
              </a:prstGeom>
              <a:noFill/>
            </p:spPr>
            <p:txBody>
              <a:bodyPr wrap="square" rtlCol="0">
                <a:spAutoFit/>
              </a:bodyPr>
              <a:lstStyle/>
              <a:p>
                <a:pPr algn="ctr" defTabSz="610504"/>
                <a:r>
                  <a:rPr lang="en-US" sz="1350"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310357" y="1437624"/>
            <a:ext cx="2717486" cy="611856"/>
          </a:xfrm>
          <a:prstGeom prst="rect">
            <a:avLst/>
          </a:prstGeom>
        </p:spPr>
        <p:txBody>
          <a:bodyPr wrap="square" lIns="25679" tIns="12838" rIns="25679" bIns="12838">
            <a:spAutoFit/>
          </a:bodyPr>
          <a:lstStyle/>
          <a:p>
            <a:pPr marL="208363" indent="-208363" defTabSz="610504">
              <a:lnSpc>
                <a:spcPct val="150000"/>
              </a:lnSpc>
              <a:buFont typeface="+mj-lt"/>
              <a:buAutoNum type="arabicPeriod"/>
            </a:pPr>
            <a:r>
              <a:rPr lang="en-US" sz="1350" b="1" i="1" dirty="0" err="1">
                <a:solidFill>
                  <a:srgbClr val="FFFFFF"/>
                </a:solidFill>
                <a:latin typeface="Times New Roman" pitchFamily="18" charset="0"/>
                <a:cs typeface="Times New Roman" pitchFamily="18" charset="0"/>
              </a:rPr>
              <a:t>Đọc</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chú</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thích</a:t>
            </a:r>
            <a:endParaRPr lang="vi-VN" sz="1350" b="1" i="1" dirty="0">
              <a:solidFill>
                <a:srgbClr val="FFFFFF"/>
              </a:solidFill>
              <a:latin typeface="Times New Roman" pitchFamily="18" charset="0"/>
              <a:cs typeface="Times New Roman" pitchFamily="18" charset="0"/>
            </a:endParaRPr>
          </a:p>
          <a:p>
            <a:pPr marL="208363" indent="-208363" defTabSz="610504">
              <a:lnSpc>
                <a:spcPct val="150000"/>
              </a:lnSpc>
              <a:buFont typeface="+mj-lt"/>
              <a:buAutoNum type="arabicPeriod"/>
            </a:pPr>
            <a:r>
              <a:rPr lang="en-US" sz="1350" b="1" i="1" dirty="0" err="1">
                <a:solidFill>
                  <a:srgbClr val="FFFFFF"/>
                </a:solidFill>
                <a:latin typeface="Times New Roman" pitchFamily="18" charset="0"/>
                <a:cs typeface="Times New Roman" pitchFamily="18" charset="0"/>
              </a:rPr>
              <a:t>Tìm</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hiểu</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chung</a:t>
            </a:r>
            <a:endParaRPr lang="vi-VN" sz="1350" b="1" i="1" dirty="0">
              <a:solidFill>
                <a:srgbClr val="FFFFFF"/>
              </a:solidFill>
              <a:latin typeface="Times New Roman" pitchFamily="18" charset="0"/>
              <a:cs typeface="Times New Roman" pitchFamily="18" charset="0"/>
            </a:endParaRPr>
          </a:p>
        </p:txBody>
      </p:sp>
      <p:sp>
        <p:nvSpPr>
          <p:cNvPr id="88" name="Rectangle 87"/>
          <p:cNvSpPr/>
          <p:nvPr/>
        </p:nvSpPr>
        <p:spPr>
          <a:xfrm>
            <a:off x="269712" y="3487348"/>
            <a:ext cx="1392538" cy="923480"/>
          </a:xfrm>
          <a:prstGeom prst="rect">
            <a:avLst/>
          </a:prstGeom>
        </p:spPr>
        <p:txBody>
          <a:bodyPr wrap="square" lIns="25679" tIns="12838" rIns="25679" bIns="12838">
            <a:spAutoFit/>
          </a:bodyPr>
          <a:lstStyle/>
          <a:p>
            <a:pPr marL="0" lvl="1" indent="-208363" defTabSz="610504">
              <a:lnSpc>
                <a:spcPct val="150000"/>
              </a:lnSpc>
              <a:buFont typeface="+mj-lt"/>
              <a:buAutoNum type="arabicPeriod"/>
            </a:pPr>
            <a:r>
              <a:rPr lang="en-US" sz="1350" b="1" i="1" dirty="0" err="1">
                <a:solidFill>
                  <a:srgbClr val="FFFFFF"/>
                </a:solidFill>
                <a:latin typeface="Times New Roman" pitchFamily="18" charset="0"/>
                <a:cs typeface="Times New Roman" pitchFamily="18" charset="0"/>
              </a:rPr>
              <a:t>Nghệ</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thuật</a:t>
            </a:r>
            <a:endParaRPr lang="en-US" sz="1350" b="1" i="1" dirty="0">
              <a:solidFill>
                <a:srgbClr val="FFFFFF"/>
              </a:solidFill>
              <a:latin typeface="Times New Roman" pitchFamily="18" charset="0"/>
              <a:cs typeface="Times New Roman" pitchFamily="18" charset="0"/>
            </a:endParaRPr>
          </a:p>
          <a:p>
            <a:pPr marL="0" lvl="1" indent="-208363" defTabSz="610504">
              <a:lnSpc>
                <a:spcPct val="150000"/>
              </a:lnSpc>
              <a:buFont typeface="+mj-lt"/>
              <a:buAutoNum type="arabicPeriod"/>
            </a:pPr>
            <a:r>
              <a:rPr lang="en-US" sz="1350" b="1" i="1" dirty="0" err="1">
                <a:solidFill>
                  <a:srgbClr val="FFFFFF"/>
                </a:solidFill>
                <a:latin typeface="Times New Roman" pitchFamily="18" charset="0"/>
                <a:cs typeface="Times New Roman" pitchFamily="18" charset="0"/>
              </a:rPr>
              <a:t>Nội</a:t>
            </a:r>
            <a:r>
              <a:rPr lang="en-US" sz="1350" b="1" i="1" dirty="0">
                <a:solidFill>
                  <a:srgbClr val="FFFFFF"/>
                </a:solidFill>
                <a:latin typeface="Times New Roman" pitchFamily="18" charset="0"/>
                <a:cs typeface="Times New Roman" pitchFamily="18" charset="0"/>
              </a:rPr>
              <a:t> dung</a:t>
            </a:r>
          </a:p>
          <a:p>
            <a:pPr marL="0" lvl="1" defTabSz="610504">
              <a:lnSpc>
                <a:spcPct val="150000"/>
              </a:lnSpc>
            </a:pPr>
            <a:endParaRPr lang="en-US" sz="1350" b="1" i="1" dirty="0">
              <a:solidFill>
                <a:srgbClr val="FFFFFF"/>
              </a:solidFill>
              <a:latin typeface="Times New Roman" pitchFamily="18" charset="0"/>
              <a:cs typeface="Times New Roman" pitchFamily="18" charset="0"/>
            </a:endParaRPr>
          </a:p>
        </p:txBody>
      </p:sp>
      <p:sp>
        <p:nvSpPr>
          <p:cNvPr id="89" name="Rectangle 88"/>
          <p:cNvSpPr/>
          <p:nvPr/>
        </p:nvSpPr>
        <p:spPr>
          <a:xfrm>
            <a:off x="211568" y="2810506"/>
            <a:ext cx="5041737" cy="205463"/>
          </a:xfrm>
          <a:prstGeom prst="rect">
            <a:avLst/>
          </a:prstGeom>
        </p:spPr>
        <p:txBody>
          <a:bodyPr wrap="square" lIns="25679" tIns="12838" rIns="25679" bIns="12838">
            <a:spAutoFit/>
          </a:bodyPr>
          <a:lstStyle/>
          <a:p>
            <a:pPr marL="0" lvl="1" indent="-208363" defTabSz="610504">
              <a:lnSpc>
                <a:spcPts val="1406"/>
              </a:lnSpc>
            </a:pPr>
            <a:r>
              <a:rPr lang="en-US" sz="1350" b="1" i="1" dirty="0">
                <a:solidFill>
                  <a:srgbClr val="FFFFFF"/>
                </a:solidFill>
                <a:latin typeface="Times New Roman" pitchFamily="18" charset="0"/>
                <a:cs typeface="Times New Roman" pitchFamily="18" charset="0"/>
              </a:rPr>
              <a:t>2. </a:t>
            </a:r>
            <a:r>
              <a:rPr lang="en-US" sz="1350" b="1" i="1" dirty="0" err="1">
                <a:solidFill>
                  <a:srgbClr val="FFFFFF"/>
                </a:solidFill>
                <a:latin typeface="Times New Roman" pitchFamily="18" charset="0"/>
                <a:cs typeface="Times New Roman" pitchFamily="18" charset="0"/>
              </a:rPr>
              <a:t>Khung</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cảnh</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bầu</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trời</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đêm</a:t>
            </a:r>
            <a:endParaRPr lang="en-US" sz="1350" b="1" i="1" dirty="0">
              <a:solidFill>
                <a:srgbClr val="FFFFFF"/>
              </a:solidFill>
              <a:latin typeface="Times New Roman" pitchFamily="18" charset="0"/>
              <a:cs typeface="Times New Roman" pitchFamily="18" charset="0"/>
            </a:endParaRPr>
          </a:p>
        </p:txBody>
      </p:sp>
      <p:sp>
        <p:nvSpPr>
          <p:cNvPr id="90" name="Rectangle 89"/>
          <p:cNvSpPr/>
          <p:nvPr/>
        </p:nvSpPr>
        <p:spPr>
          <a:xfrm>
            <a:off x="211568" y="2503431"/>
            <a:ext cx="4957548" cy="205463"/>
          </a:xfrm>
          <a:prstGeom prst="rect">
            <a:avLst/>
          </a:prstGeom>
        </p:spPr>
        <p:txBody>
          <a:bodyPr wrap="square" lIns="25679" tIns="12838" rIns="25679" bIns="12838">
            <a:spAutoFit/>
          </a:bodyPr>
          <a:lstStyle/>
          <a:p>
            <a:pPr marL="0" lvl="1" indent="-208363" defTabSz="610504">
              <a:lnSpc>
                <a:spcPts val="1406"/>
              </a:lnSpc>
              <a:buFont typeface="+mj-lt"/>
              <a:buAutoNum type="arabicPeriod"/>
            </a:pPr>
            <a:r>
              <a:rPr lang="en-US" sz="1350" b="1" i="1" dirty="0" err="1">
                <a:solidFill>
                  <a:srgbClr val="FFFFFF"/>
                </a:solidFill>
                <a:latin typeface="Times New Roman" pitchFamily="18" charset="0"/>
                <a:cs typeface="Times New Roman" pitchFamily="18" charset="0"/>
              </a:rPr>
              <a:t>Khung</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cảnh</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làng</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quê</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khi</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trời</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chuyển</a:t>
            </a:r>
            <a:r>
              <a:rPr lang="en-US" sz="1350" b="1" i="1" dirty="0">
                <a:solidFill>
                  <a:srgbClr val="FFFFFF"/>
                </a:solidFill>
                <a:latin typeface="Times New Roman" pitchFamily="18" charset="0"/>
                <a:cs typeface="Times New Roman" pitchFamily="18" charset="0"/>
              </a:rPr>
              <a:t> </a:t>
            </a:r>
            <a:r>
              <a:rPr lang="en-US" sz="1350" b="1" i="1" dirty="0" err="1">
                <a:solidFill>
                  <a:srgbClr val="FFFFFF"/>
                </a:solidFill>
                <a:latin typeface="Times New Roman" pitchFamily="18" charset="0"/>
                <a:cs typeface="Times New Roman" pitchFamily="18" charset="0"/>
              </a:rPr>
              <a:t>tối</a:t>
            </a:r>
            <a:endParaRPr lang="en-US" sz="1350"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390" y="739319"/>
            <a:ext cx="5360092" cy="300082"/>
            <a:chOff x="-178462" y="1828800"/>
            <a:chExt cx="19060588" cy="106694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5" name="TextBox 4"/>
            <p:cNvSpPr txBox="1"/>
            <p:nvPr/>
          </p:nvSpPr>
          <p:spPr>
            <a:xfrm>
              <a:off x="478765" y="1828800"/>
              <a:ext cx="1238167" cy="1066940"/>
            </a:xfrm>
            <a:prstGeom prst="rect">
              <a:avLst/>
            </a:prstGeom>
            <a:noFill/>
          </p:spPr>
          <p:txBody>
            <a:bodyPr wrap="square" rtlCol="0">
              <a:spAutoFit/>
            </a:bodyPr>
            <a:lstStyle/>
            <a:p>
              <a:pPr algn="ctr" defTabSz="605552"/>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BACC6">
                      <a:lumMod val="75000"/>
                    </a:srgbClr>
                  </a:solidFill>
                  <a:latin typeface="Tahoma" panose="020B0604030504040204" pitchFamily="34" charset="0"/>
                  <a:cs typeface="Tahoma" panose="020B0604030504040204" pitchFamily="34" charset="0"/>
                </a:rPr>
                <a:t>ĐỌC- </a:t>
              </a:r>
              <a:r>
                <a:rPr lang="vi-VN" sz="1350" b="1" dirty="0">
                  <a:solidFill>
                    <a:srgbClr val="4BACC6">
                      <a:lumMod val="75000"/>
                    </a:srgbClr>
                  </a:solidFill>
                  <a:latin typeface="Tahoma" panose="020B0604030504040204" pitchFamily="34" charset="0"/>
                  <a:cs typeface="Tahoma" panose="020B0604030504040204" pitchFamily="34" charset="0"/>
                </a:rPr>
                <a:t>TÌM HIỂU CHUNG</a:t>
              </a:r>
              <a:endParaRPr lang="en-US" sz="135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48760" y="1017958"/>
            <a:ext cx="3249049" cy="319795"/>
            <a:chOff x="644526" y="2766774"/>
            <a:chExt cx="11553677" cy="1137044"/>
          </a:xfrm>
        </p:grpSpPr>
        <p:sp>
          <p:nvSpPr>
            <p:cNvPr id="8" name="TextBox 7"/>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10" name="TextBox 9"/>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449856" y="665033"/>
            <a:ext cx="3057692" cy="3551798"/>
          </a:xfrm>
          <a:prstGeom prst="rect">
            <a:avLst/>
          </a:prstGeom>
        </p:spPr>
      </p:pic>
      <p:sp>
        <p:nvSpPr>
          <p:cNvPr id="16" name="TextBox 15"/>
          <p:cNvSpPr txBox="1"/>
          <p:nvPr/>
        </p:nvSpPr>
        <p:spPr>
          <a:xfrm>
            <a:off x="620688" y="1869673"/>
            <a:ext cx="2214246" cy="1289071"/>
          </a:xfrm>
          <a:prstGeom prst="rect">
            <a:avLst/>
          </a:prstGeom>
          <a:noFill/>
        </p:spPr>
        <p:txBody>
          <a:bodyPr wrap="square" rtlCol="0">
            <a:spAutoFit/>
          </a:bodyPr>
          <a:lstStyle/>
          <a:p>
            <a:pPr algn="just">
              <a:lnSpc>
                <a:spcPct val="150000"/>
              </a:lnSpc>
            </a:pP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en-US" dirty="0">
              <a:latin typeface="Times New Roman" panose="02020603050405020304" pitchFamily="18" charset="0"/>
              <a:cs typeface="Times New Roman" panose="02020603050405020304" pitchFamily="18" charset="0"/>
            </a:endParaRPr>
          </a:p>
          <a:p>
            <a:pPr algn="just">
              <a:lnSpc>
                <a:spcPct val="150000"/>
              </a:lnSpc>
            </a:pP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8640" y="760315"/>
            <a:ext cx="3249049" cy="319795"/>
            <a:chOff x="644526" y="2766774"/>
            <a:chExt cx="11553677" cy="1137044"/>
          </a:xfrm>
        </p:grpSpPr>
        <p:sp>
          <p:nvSpPr>
            <p:cNvPr id="8" name="TextBox 7"/>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135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latin typeface="Calibri"/>
              </a:endParaRPr>
            </a:p>
          </p:txBody>
        </p:sp>
        <p:sp>
          <p:nvSpPr>
            <p:cNvPr id="10" name="TextBox 9"/>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2584196" y="1191292"/>
            <a:ext cx="4246941" cy="623248"/>
          </a:xfrm>
          <a:prstGeom prst="rect">
            <a:avLst/>
          </a:prstGeom>
          <a:solidFill>
            <a:schemeClr val="accent4">
              <a:lumMod val="40000"/>
              <a:lumOff val="60000"/>
            </a:schemeClr>
          </a:solidFill>
        </p:spPr>
        <p:txBody>
          <a:bodyPr wrap="square" rtlCol="0">
            <a:spAutoFit/>
          </a:bodyPr>
          <a:lstStyle/>
          <a:p>
            <a:r>
              <a:rPr lang="en-US" sz="1725" dirty="0">
                <a:solidFill>
                  <a:schemeClr val="bg1"/>
                </a:solidFill>
                <a:latin typeface="Times New Roman" panose="02020603050405020304" pitchFamily="18" charset="0"/>
                <a:cs typeface="Times New Roman" panose="02020603050405020304" pitchFamily="18" charset="0"/>
              </a:rPr>
              <a:t>- </a:t>
            </a:r>
            <a:r>
              <a:rPr lang="en-US" sz="1725" dirty="0" err="1">
                <a:solidFill>
                  <a:schemeClr val="bg1"/>
                </a:solidFill>
                <a:latin typeface="Times New Roman" panose="02020603050405020304" pitchFamily="18" charset="0"/>
                <a:cs typeface="Times New Roman" panose="02020603050405020304" pitchFamily="18" charset="0"/>
              </a:rPr>
              <a:t>Võ</a:t>
            </a:r>
            <a:r>
              <a:rPr lang="en-US" sz="1725" dirty="0">
                <a:solidFill>
                  <a:schemeClr val="bg1"/>
                </a:solidFill>
                <a:latin typeface="Times New Roman" panose="02020603050405020304" pitchFamily="18" charset="0"/>
                <a:cs typeface="Times New Roman" panose="02020603050405020304" pitchFamily="18" charset="0"/>
              </a:rPr>
              <a:t> </a:t>
            </a:r>
            <a:r>
              <a:rPr lang="en-US" sz="1725" dirty="0" err="1">
                <a:solidFill>
                  <a:schemeClr val="bg1"/>
                </a:solidFill>
                <a:latin typeface="Times New Roman" panose="02020603050405020304" pitchFamily="18" charset="0"/>
                <a:cs typeface="Times New Roman" panose="02020603050405020304" pitchFamily="18" charset="0"/>
              </a:rPr>
              <a:t>Quảng</a:t>
            </a:r>
            <a:r>
              <a:rPr lang="en-US" sz="1725" dirty="0">
                <a:solidFill>
                  <a:schemeClr val="bg1"/>
                </a:solidFill>
                <a:latin typeface="Times New Roman" panose="02020603050405020304" pitchFamily="18" charset="0"/>
                <a:cs typeface="Times New Roman" panose="02020603050405020304" pitchFamily="18" charset="0"/>
              </a:rPr>
              <a:t> (1920 - 2007) </a:t>
            </a:r>
            <a:r>
              <a:rPr lang="en-US" sz="1725" dirty="0" err="1">
                <a:solidFill>
                  <a:schemeClr val="bg1"/>
                </a:solidFill>
                <a:latin typeface="Times New Roman" panose="02020603050405020304" pitchFamily="18" charset="0"/>
                <a:cs typeface="Times New Roman" panose="02020603050405020304" pitchFamily="18" charset="0"/>
              </a:rPr>
              <a:t>quê</a:t>
            </a:r>
            <a:r>
              <a:rPr lang="en-US" sz="1725" dirty="0">
                <a:solidFill>
                  <a:schemeClr val="bg1"/>
                </a:solidFill>
                <a:latin typeface="Times New Roman" panose="02020603050405020304" pitchFamily="18" charset="0"/>
                <a:cs typeface="Times New Roman" panose="02020603050405020304" pitchFamily="18" charset="0"/>
              </a:rPr>
              <a:t> ở </a:t>
            </a:r>
            <a:r>
              <a:rPr lang="en-US" sz="1725" dirty="0" err="1">
                <a:solidFill>
                  <a:schemeClr val="bg1"/>
                </a:solidFill>
                <a:latin typeface="Times New Roman" panose="02020603050405020304" pitchFamily="18" charset="0"/>
                <a:cs typeface="Times New Roman" panose="02020603050405020304" pitchFamily="18" charset="0"/>
              </a:rPr>
              <a:t>Quảng</a:t>
            </a:r>
            <a:r>
              <a:rPr lang="en-US" sz="1725"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2584196" y="1651310"/>
            <a:ext cx="4246941" cy="923330"/>
          </a:xfrm>
          <a:prstGeom prst="rect">
            <a:avLst/>
          </a:prstGeom>
          <a:solidFill>
            <a:schemeClr val="accent5">
              <a:lumMod val="20000"/>
              <a:lumOff val="80000"/>
            </a:schemeClr>
          </a:solid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ô</a:t>
            </a:r>
            <a:r>
              <a:rPr lang="vi-VN" dirty="0">
                <a:latin typeface="Times New Roman" panose="02020603050405020304" pitchFamily="18" charset="0"/>
                <a:cs typeface="Times New Roman" panose="02020603050405020304" pitchFamily="18" charset="0"/>
              </a:rPr>
              <a:t>ng sáng tác thơ, văn, kịch bản phim hoạt hình, viết lý luận về văn học thiếu nhi.</a:t>
            </a:r>
            <a:endParaRPr lang="en-US" sz="1725" i="1" dirty="0">
              <a:latin typeface="Times New Roman" pitchFamily="18" charset="0"/>
              <a:cs typeface="Times New Roman" pitchFamily="18" charset="0"/>
            </a:endParaRPr>
          </a:p>
        </p:txBody>
      </p:sp>
      <p:sp>
        <p:nvSpPr>
          <p:cNvPr id="14" name="TextBox 13"/>
          <p:cNvSpPr txBox="1"/>
          <p:nvPr/>
        </p:nvSpPr>
        <p:spPr>
          <a:xfrm>
            <a:off x="2584196" y="2685822"/>
            <a:ext cx="4246941" cy="1200329"/>
          </a:xfrm>
          <a:prstGeom prst="rect">
            <a:avLst/>
          </a:prstGeom>
          <a:solidFill>
            <a:schemeClr val="accent6">
              <a:lumMod val="20000"/>
              <a:lumOff val="80000"/>
            </a:schemeClr>
          </a:solid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 PCST: </a:t>
            </a:r>
            <a:r>
              <a:rPr lang="vi-VN" dirty="0">
                <a:latin typeface="Times New Roman" panose="02020603050405020304" pitchFamily="18" charset="0"/>
                <a:cs typeface="Times New Roman" panose="02020603050405020304" pitchFamily="18" charset="0"/>
              </a:rPr>
              <a:t>giản dị, trong sáng; gợi nhiều liên tưởng bất ngờ, độc đáo. Ngôn ngữ, hình ảnh, giọng điệu hồn nhiên, ngộ nghĩnh, tươi vui. </a:t>
            </a:r>
            <a:endParaRPr lang="en-US" sz="1725" i="1" dirty="0">
              <a:latin typeface="Times New Roman" pitchFamily="18" charset="0"/>
              <a:cs typeface="Times New Roman" pitchFamily="18" charset="0"/>
            </a:endParaRPr>
          </a:p>
        </p:txBody>
      </p:sp>
      <p:sp>
        <p:nvSpPr>
          <p:cNvPr id="18" name="TextBox 17"/>
          <p:cNvSpPr txBox="1"/>
          <p:nvPr/>
        </p:nvSpPr>
        <p:spPr>
          <a:xfrm>
            <a:off x="2584196" y="3720335"/>
            <a:ext cx="4246941" cy="646331"/>
          </a:xfrm>
          <a:prstGeom prst="rect">
            <a:avLst/>
          </a:prstGeom>
          <a:solidFill>
            <a:schemeClr val="accent3">
              <a:lumMod val="20000"/>
              <a:lumOff val="80000"/>
            </a:schemeClr>
          </a:solid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(1965),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đóm</a:t>
            </a:r>
            <a:r>
              <a:rPr lang="en-US" dirty="0">
                <a:latin typeface="Times New Roman" panose="02020603050405020304" pitchFamily="18" charset="0"/>
                <a:cs typeface="Times New Roman" panose="02020603050405020304" pitchFamily="18" charset="0"/>
              </a:rPr>
              <a:t> (1970),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(1974),…</a:t>
            </a:r>
            <a:endParaRPr lang="en-US"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05272" y="1651309"/>
            <a:ext cx="2393496" cy="2781617"/>
          </a:xfrm>
          <a:prstGeom prst="rect">
            <a:avLst/>
          </a:prstGeom>
        </p:spPr>
      </p:pic>
      <p:sp>
        <p:nvSpPr>
          <p:cNvPr id="15" name="TextBox 14"/>
          <p:cNvSpPr txBox="1"/>
          <p:nvPr/>
        </p:nvSpPr>
        <p:spPr>
          <a:xfrm>
            <a:off x="264908" y="1075112"/>
            <a:ext cx="1458162" cy="369332"/>
          </a:xfrm>
          <a:prstGeom prst="rect">
            <a:avLst/>
          </a:prstGeom>
          <a:noFill/>
        </p:spPr>
        <p:txBody>
          <a:bodyPr wrap="square" rtlCol="0">
            <a:spAutoFit/>
          </a:bodyPr>
          <a:lstStyle/>
          <a:p>
            <a:r>
              <a:rPr lang="en-US" b="1" i="1" dirty="0">
                <a:solidFill>
                  <a:srgbClr val="FF0000"/>
                </a:solidFill>
                <a:latin typeface="Times New Roman" panose="02020603050405020304" pitchFamily="18" charset="0"/>
                <a:cs typeface="Times New Roman" panose="02020603050405020304" pitchFamily="18" charset="0"/>
              </a:rPr>
              <a:t>a. </a:t>
            </a:r>
            <a:r>
              <a:rPr lang="en-US" b="1" i="1" dirty="0" err="1">
                <a:solidFill>
                  <a:srgbClr val="FF0000"/>
                </a:solidFill>
                <a:latin typeface="Times New Roman" panose="02020603050405020304" pitchFamily="18" charset="0"/>
                <a:cs typeface="Times New Roman" panose="02020603050405020304" pitchFamily="18" charset="0"/>
              </a:rPr>
              <a:t>Tác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giả</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34" y="642938"/>
            <a:ext cx="6849366" cy="3857625"/>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2256</TotalTime>
  <Words>1856</Words>
  <Application>Microsoft Office PowerPoint</Application>
  <PresentationFormat>Custom</PresentationFormat>
  <Paragraphs>221</Paragraphs>
  <Slides>38</Slides>
  <Notes>27</Notes>
  <HiddenSlides>0</HiddenSlides>
  <MMClips>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38</vt:i4>
      </vt:variant>
    </vt:vector>
  </HeadingPairs>
  <TitlesOfParts>
    <vt:vector size="50" baseType="lpstr">
      <vt:lpstr>.VnTime</vt:lpstr>
      <vt:lpstr>Arial</vt:lpstr>
      <vt:lpstr>Calibri</vt:lpstr>
      <vt:lpstr>Calibri Light</vt:lpstr>
      <vt:lpstr>Tahoma</vt:lpstr>
      <vt:lpstr>Times New Roman</vt:lpstr>
      <vt:lpstr>Wingdings</vt:lpstr>
      <vt:lpstr>Office Theme</vt:lpstr>
      <vt:lpstr>3_Office Theme</vt:lpstr>
      <vt:lpstr>3_Default Design</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343</cp:revision>
  <dcterms:created xsi:type="dcterms:W3CDTF">2021-08-18T15:50:38Z</dcterms:created>
  <dcterms:modified xsi:type="dcterms:W3CDTF">2022-09-16T09:15:08Z</dcterms:modified>
</cp:coreProperties>
</file>