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6" r:id="rId1"/>
  </p:sldMasterIdLst>
  <p:notesMasterIdLst>
    <p:notesMasterId r:id="rId26"/>
  </p:notesMasterIdLst>
  <p:handoutMasterIdLst>
    <p:handoutMasterId r:id="rId27"/>
  </p:handoutMasterIdLst>
  <p:sldIdLst>
    <p:sldId id="426" r:id="rId2"/>
    <p:sldId id="359" r:id="rId3"/>
    <p:sldId id="360" r:id="rId4"/>
    <p:sldId id="361" r:id="rId5"/>
    <p:sldId id="367" r:id="rId6"/>
    <p:sldId id="389" r:id="rId7"/>
    <p:sldId id="418" r:id="rId8"/>
    <p:sldId id="419" r:id="rId9"/>
    <p:sldId id="401" r:id="rId10"/>
    <p:sldId id="416" r:id="rId11"/>
    <p:sldId id="417" r:id="rId12"/>
    <p:sldId id="405" r:id="rId13"/>
    <p:sldId id="406" r:id="rId14"/>
    <p:sldId id="420" r:id="rId15"/>
    <p:sldId id="427" r:id="rId16"/>
    <p:sldId id="421" r:id="rId17"/>
    <p:sldId id="422" r:id="rId18"/>
    <p:sldId id="423" r:id="rId19"/>
    <p:sldId id="429" r:id="rId20"/>
    <p:sldId id="425" r:id="rId21"/>
    <p:sldId id="428" r:id="rId22"/>
    <p:sldId id="409" r:id="rId23"/>
    <p:sldId id="369" r:id="rId24"/>
    <p:sldId id="411" r:id="rId25"/>
  </p:sldIdLst>
  <p:sldSz cx="9144000" cy="6858000" type="screen4x3"/>
  <p:notesSz cx="6858000" cy="9144000"/>
  <p:embeddedFontLst>
    <p:embeddedFont>
      <p:font typeface="DengXian" panose="02010600030101010101" pitchFamily="2" charset="-122"/>
      <p:regular r:id="rId28"/>
      <p:bold r:id="rId29"/>
    </p:embeddedFont>
    <p:embeddedFont>
      <p:font typeface=".VnTime" panose="020B7200000000000000"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Lst>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7ADED"/>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82"/>
  </p:normalViewPr>
  <p:slideViewPr>
    <p:cSldViewPr snapToGrid="0" snapToObjects="1">
      <p:cViewPr varScale="1">
        <p:scale>
          <a:sx n="61" d="100"/>
          <a:sy n="61" d="100"/>
        </p:scale>
        <p:origin x="128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2022/9/20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2022/9/20</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73797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55904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12518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57671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0107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51009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05428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2722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59275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8804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99336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56671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23</a:t>
            </a:fld>
            <a:endParaRPr lang="zh-CN" altLang="en-US"/>
          </a:p>
        </p:txBody>
      </p:sp>
    </p:spTree>
    <p:extLst>
      <p:ext uri="{BB962C8B-B14F-4D97-AF65-F5344CB8AC3E}">
        <p14:creationId xmlns:p14="http://schemas.microsoft.com/office/powerpoint/2010/main" val="3017971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2300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63326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165430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65282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549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73537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43546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4848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249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375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511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11FC28-9035-834A-9589-478BF99C5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42975" cy="1257300"/>
          </a:xfrm>
          <a:prstGeom prst="rect">
            <a:avLst/>
          </a:prstGeom>
        </p:spPr>
      </p:pic>
    </p:spTree>
    <p:extLst>
      <p:ext uri="{BB962C8B-B14F-4D97-AF65-F5344CB8AC3E}">
        <p14:creationId xmlns:p14="http://schemas.microsoft.com/office/powerpoint/2010/main" val="2161889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6871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743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767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489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719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819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246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427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132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9/20/2022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8404713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5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543" y="1614700"/>
            <a:ext cx="3814550" cy="3814550"/>
          </a:xfrm>
          <a:prstGeom prst="rect">
            <a:avLst/>
          </a:prstGeom>
        </p:spPr>
      </p:pic>
      <p:pic>
        <p:nvPicPr>
          <p:cNvPr id="2" name="Picture 1"/>
          <p:cNvPicPr>
            <a:picLocks noChangeAspect="1"/>
          </p:cNvPicPr>
          <p:nvPr/>
        </p:nvPicPr>
        <p:blipFill>
          <a:blip r:embed="rId4"/>
          <a:stretch>
            <a:fillRect/>
          </a:stretch>
        </p:blipFill>
        <p:spPr>
          <a:xfrm>
            <a:off x="2995183" y="2057539"/>
            <a:ext cx="6040136" cy="3090940"/>
          </a:xfrm>
          <a:prstGeom prst="rect">
            <a:avLst/>
          </a:prstGeom>
        </p:spPr>
      </p:pic>
    </p:spTree>
    <p:extLst>
      <p:ext uri="{BB962C8B-B14F-4D97-AF65-F5344CB8AC3E}">
        <p14:creationId xmlns:p14="http://schemas.microsoft.com/office/powerpoint/2010/main" val="146740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extLst>
              <p:ext uri="{D42A27DB-BD31-4B8C-83A1-F6EECF244321}">
                <p14:modId xmlns:p14="http://schemas.microsoft.com/office/powerpoint/2010/main" val="3525123438"/>
              </p:ext>
            </p:extLst>
          </p:nvPr>
        </p:nvGraphicFramePr>
        <p:xfrm>
          <a:off x="73572" y="129292"/>
          <a:ext cx="8849709" cy="6950543"/>
        </p:xfrm>
        <a:graphic>
          <a:graphicData uri="http://schemas.openxmlformats.org/drawingml/2006/table">
            <a:tbl>
              <a:tblPr firstRow="1" firstCol="1" bandRow="1"/>
              <a:tblGrid>
                <a:gridCol w="3237440">
                  <a:extLst>
                    <a:ext uri="{9D8B030D-6E8A-4147-A177-3AD203B41FA5}">
                      <a16:colId xmlns:a16="http://schemas.microsoft.com/office/drawing/2014/main" val="1489312848"/>
                    </a:ext>
                  </a:extLst>
                </a:gridCol>
                <a:gridCol w="2767577">
                  <a:extLst>
                    <a:ext uri="{9D8B030D-6E8A-4147-A177-3AD203B41FA5}">
                      <a16:colId xmlns:a16="http://schemas.microsoft.com/office/drawing/2014/main" val="2983545471"/>
                    </a:ext>
                  </a:extLst>
                </a:gridCol>
                <a:gridCol w="2844692">
                  <a:extLst>
                    <a:ext uri="{9D8B030D-6E8A-4147-A177-3AD203B41FA5}">
                      <a16:colId xmlns:a16="http://schemas.microsoft.com/office/drawing/2014/main" val="777301353"/>
                    </a:ext>
                  </a:extLst>
                </a:gridCol>
              </a:tblGrid>
              <a:tr h="366128">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65676790"/>
                  </a:ext>
                </a:extLst>
              </a:tr>
              <a:tr h="82296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802230"/>
                  </a:ext>
                </a:extLst>
              </a:tr>
              <a:tr h="1098383">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7339351"/>
                  </a:ext>
                </a:extLst>
              </a:tr>
              <a:tr h="1830637">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1656256"/>
                  </a:ext>
                </a:extLst>
              </a:tr>
              <a:tr h="732255">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hơn, có 4 câu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hơn, có 12 câu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8045602"/>
                  </a:ext>
                </a:extLst>
              </a:tr>
            </a:tbl>
          </a:graphicData>
        </a:graphic>
      </p:graphicFrame>
    </p:spTree>
    <p:extLst>
      <p:ext uri="{BB962C8B-B14F-4D97-AF65-F5344CB8AC3E}">
        <p14:creationId xmlns:p14="http://schemas.microsoft.com/office/powerpoint/2010/main" val="426546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1" y="573473"/>
            <a:ext cx="3436838" cy="2600325"/>
          </a:xfrm>
          <a:prstGeom prst="rect">
            <a:avLst/>
          </a:prstGeom>
        </p:spPr>
      </p:pic>
      <p:sp>
        <p:nvSpPr>
          <p:cNvPr id="6" name="TextBox 5"/>
          <p:cNvSpPr txBox="1"/>
          <p:nvPr/>
        </p:nvSpPr>
        <p:spPr>
          <a:xfrm>
            <a:off x="367864" y="4072736"/>
            <a:ext cx="8576037" cy="1307537"/>
          </a:xfrm>
          <a:prstGeom prst="rect">
            <a:avLst/>
          </a:prstGeom>
          <a:noFill/>
        </p:spPr>
        <p:txBody>
          <a:bodyPr wrap="square" rtlCol="0">
            <a:spAutoFit/>
          </a:bodyPr>
          <a:lstStyle/>
          <a:p>
            <a:pP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khoảng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8-10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Bầy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chim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chìa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Thiều</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594388" y="2232361"/>
            <a:ext cx="6337746" cy="1921057"/>
          </a:xfrm>
          <a:prstGeom prst="rect">
            <a:avLst/>
          </a:prstGeom>
        </p:spPr>
      </p:pic>
    </p:spTree>
    <p:extLst>
      <p:ext uri="{BB962C8B-B14F-4D97-AF65-F5344CB8AC3E}">
        <p14:creationId xmlns:p14="http://schemas.microsoft.com/office/powerpoint/2010/main" val="18194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543" y="1614700"/>
            <a:ext cx="3814550" cy="3814550"/>
          </a:xfrm>
          <a:prstGeom prst="rect">
            <a:avLst/>
          </a:prstGeom>
        </p:spPr>
      </p:pic>
      <p:grpSp>
        <p:nvGrpSpPr>
          <p:cNvPr id="12" name="Group 11"/>
          <p:cNvGrpSpPr/>
          <p:nvPr/>
        </p:nvGrpSpPr>
        <p:grpSpPr>
          <a:xfrm>
            <a:off x="3538695" y="1807114"/>
            <a:ext cx="5002710" cy="788662"/>
            <a:chOff x="2590937" y="1659511"/>
            <a:chExt cx="2039726" cy="1868604"/>
          </a:xfrm>
          <a:solidFill>
            <a:schemeClr val="accent5">
              <a:lumMod val="50000"/>
            </a:schemeClr>
          </a:solidFill>
        </p:grpSpPr>
        <p:sp>
          <p:nvSpPr>
            <p:cNvPr id="13" name="Rectangle 12"/>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2590937" y="1659511"/>
              <a:ext cx="2039726" cy="1868604"/>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ctr" defTabSz="833438">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1. TRƯỚC KHI TÓM TẮT</a:t>
              </a:r>
              <a:endParaRPr lang="en-US" sz="28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3538694" y="3005940"/>
            <a:ext cx="5002710" cy="788662"/>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88318" y="1659511"/>
              <a:ext cx="2039726" cy="1868604"/>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ctr" defTabSz="833438">
                <a:lnSpc>
                  <a:spcPct val="90000"/>
                </a:lnSpc>
                <a:spcBef>
                  <a:spcPct val="0"/>
                </a:spcBef>
                <a:spcAft>
                  <a:spcPct val="35000"/>
                </a:spcAft>
              </a:pPr>
              <a:r>
                <a:rPr lang="en-US" sz="2800" b="1" dirty="0">
                  <a:solidFill>
                    <a:schemeClr val="tx1"/>
                  </a:solidFill>
                  <a:latin typeface="Times New Roman" panose="02020603050405020304" pitchFamily="18" charset="0"/>
                  <a:cs typeface="Times New Roman" panose="02020603050405020304" pitchFamily="18" charset="0"/>
                </a:rPr>
                <a:t>2. VIẾT VĂN BẢN TÓM TẮT</a:t>
              </a:r>
              <a:endParaRPr lang="en-US" sz="2800" dirty="0">
                <a:solidFill>
                  <a:schemeClr val="tx1"/>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3538694" y="4237542"/>
            <a:ext cx="5002710" cy="788662"/>
            <a:chOff x="2590937" y="1659511"/>
            <a:chExt cx="2039726" cy="1868604"/>
          </a:xfrm>
          <a:solidFill>
            <a:schemeClr val="accent5">
              <a:lumMod val="50000"/>
            </a:schemeClr>
          </a:solidFill>
        </p:grpSpPr>
        <p:sp>
          <p:nvSpPr>
            <p:cNvPr id="19" name="Rectangle 18"/>
            <p:cNvSpPr/>
            <p:nvPr/>
          </p:nvSpPr>
          <p:spPr>
            <a:xfrm>
              <a:off x="2590937" y="1659511"/>
              <a:ext cx="2039726" cy="1868604"/>
            </a:xfrm>
            <a:prstGeom prst="rect">
              <a:avLst/>
            </a:prstGeom>
          </p:spPr>
          <p:style>
            <a:lnRef idx="2">
              <a:schemeClr val="accent2"/>
            </a:lnRef>
            <a:fillRef idx="1">
              <a:schemeClr val="lt1"/>
            </a:fillRef>
            <a:effectRef idx="0">
              <a:schemeClr val="accent2"/>
            </a:effectRef>
            <a:fontRef idx="minor">
              <a:schemeClr val="dk1"/>
            </a:fontRef>
          </p:style>
        </p:sp>
        <p:sp>
          <p:nvSpPr>
            <p:cNvPr id="20" name="Rectangle 19"/>
            <p:cNvSpPr/>
            <p:nvPr/>
          </p:nvSpPr>
          <p:spPr>
            <a:xfrm>
              <a:off x="2590937" y="1659511"/>
              <a:ext cx="2039726" cy="1868604"/>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ctr" defTabSz="833438">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3. CHỈNH SỬA</a:t>
              </a:r>
              <a:endParaRPr lang="en-US"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04823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405311"/>
            <a:ext cx="5002710" cy="788662"/>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ctr" defTabSz="833438">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1. TRƯỚC KHI TÓM TẮT</a:t>
              </a:r>
              <a:endParaRPr lang="en-US" sz="2800"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542498" y="1449365"/>
            <a:ext cx="532263" cy="55273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362559" y="1393087"/>
            <a:ext cx="3059316" cy="661207"/>
          </a:xfrm>
          <a:prstGeom prst="rect">
            <a:avLst/>
          </a:prstGeom>
          <a:noFill/>
        </p:spPr>
        <p:txBody>
          <a:bodyPr wrap="square" rtlCol="0">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gốc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42498" y="2292747"/>
            <a:ext cx="532263" cy="55273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362558" y="2225959"/>
            <a:ext cx="5595290" cy="661207"/>
          </a:xfrm>
          <a:prstGeom prst="rect">
            <a:avLst/>
          </a:prstGeom>
          <a:noFill/>
        </p:spPr>
        <p:txBody>
          <a:bodyPr wrap="square" rtlCol="0">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6841" y="2955230"/>
            <a:ext cx="8445730" cy="3246530"/>
          </a:xfrm>
          <a:prstGeom prst="rect">
            <a:avLst/>
          </a:prstGeom>
          <a:solidFill>
            <a:schemeClr val="bg1"/>
          </a:solidFill>
        </p:spPr>
        <p:txBody>
          <a:bodyPr wrap="square" rtlCol="0">
            <a:spAutoFit/>
          </a:bodyPr>
          <a:lstStyle/>
          <a:p>
            <a:pPr algn="just">
              <a:lnSpc>
                <a:spcPct val="150000"/>
              </a:lnSpc>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cốt</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lõi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toàn</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bản</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VD: </a:t>
            </a:r>
            <a:r>
              <a:rPr lang="vi-VN" sz="2800" dirty="0">
                <a:latin typeface="Times New Roman" panose="02020603050405020304" pitchFamily="18" charset="0"/>
                <a:cs typeface="Times New Roman" panose="02020603050405020304" pitchFamily="18" charset="0"/>
              </a:rPr>
              <a:t>chuyện hai anh em Mên và Mon đi đò ra bãi cát giữa sông để cứu tổ chim sắp bị ngập nước và xúc động khi chứng kiến cảnh đàn chim bé bỏng “bứt khỏi dòng nước khổng lồ bay lên”.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3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down)">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circle(in)">
                                      <p:cBhvr>
                                        <p:cTn id="40"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31432"/>
            <a:ext cx="5002710" cy="788662"/>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p:spPr>
          <p:style>
            <a:lnRef idx="2">
              <a:schemeClr val="accent2"/>
            </a:lnRef>
            <a:fillRef idx="1">
              <a:schemeClr val="lt1"/>
            </a:fillRef>
            <a:effectRef idx="0">
              <a:schemeClr val="accent2"/>
            </a:effectRef>
            <a:fontRef idx="minor">
              <a:schemeClr val="dk1"/>
            </a:fontRef>
          </p:style>
        </p:sp>
        <p:sp>
          <p:nvSpPr>
            <p:cNvPr id="9" name="Rectangle 8"/>
            <p:cNvSpPr/>
            <p:nvPr/>
          </p:nvSpPr>
          <p:spPr>
            <a:xfrm>
              <a:off x="2590937" y="1659511"/>
              <a:ext cx="2039726" cy="1868604"/>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ctr" defTabSz="833438">
                <a:lnSpc>
                  <a:spcPct val="90000"/>
                </a:lnSpc>
                <a:spcBef>
                  <a:spcPct val="0"/>
                </a:spcBef>
                <a:spcAft>
                  <a:spcPct val="35000"/>
                </a:spcAft>
              </a:pPr>
              <a:r>
                <a:rPr lang="en-US" sz="2800" b="1" dirty="0">
                  <a:solidFill>
                    <a:schemeClr val="tx1"/>
                  </a:solidFill>
                  <a:latin typeface="Times New Roman" panose="02020603050405020304" pitchFamily="18" charset="0"/>
                  <a:cs typeface="Times New Roman" panose="02020603050405020304" pitchFamily="18" charset="0"/>
                </a:rPr>
                <a:t>1. TRƯỚC KHI TÓM TẮT</a:t>
              </a:r>
              <a:endParaRPr lang="en-US" sz="2800" dirty="0">
                <a:solidFill>
                  <a:schemeClr val="tx1"/>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542498" y="1487407"/>
            <a:ext cx="532263" cy="55273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362558" y="1315519"/>
            <a:ext cx="5229310" cy="1307537"/>
          </a:xfrm>
          <a:prstGeom prst="rect">
            <a:avLst/>
          </a:prstGeom>
          <a:noFill/>
        </p:spPr>
        <p:txBody>
          <a:bodyPr wrap="square" rtlCol="0">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42498" y="2149891"/>
            <a:ext cx="8328233" cy="3442289"/>
          </a:xfrm>
          <a:prstGeom prst="rect">
            <a:avLst/>
          </a:prstGeom>
          <a:solidFill>
            <a:schemeClr val="bg1"/>
          </a:solidFill>
        </p:spPr>
        <p:txBody>
          <a:bodyPr wrap="square" rtlCol="0">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a:t>
            </a:r>
          </a:p>
          <a:p>
            <a:pPr algn="just">
              <a:lnSpc>
                <a:spcPct val="150000"/>
              </a:lnSpc>
            </a:pPr>
            <a:endParaRPr lang="en-US" sz="2400" b="1" dirty="0">
              <a:latin typeface="Times New Roman" panose="02020603050405020304" pitchFamily="18" charset="0"/>
              <a:cs typeface="Times New Roman" panose="02020603050405020304" pitchFamily="18" charset="0"/>
            </a:endParaRPr>
          </a:p>
          <a:p>
            <a:pPr algn="just">
              <a:lnSpc>
                <a:spcPct val="150000"/>
              </a:lnSpc>
            </a:pPr>
            <a:endParaRPr lang="en-US" sz="2400" b="1" dirty="0">
              <a:latin typeface="Times New Roman" panose="02020603050405020304" pitchFamily="18" charset="0"/>
              <a:cs typeface="Times New Roman" panose="02020603050405020304" pitchFamily="18" charset="0"/>
            </a:endParaRPr>
          </a:p>
          <a:p>
            <a:pPr algn="just">
              <a:lnSpc>
                <a:spcPct val="150000"/>
              </a:lnSpc>
            </a:pPr>
            <a:endParaRPr lang="en-US" sz="2400" b="1" dirty="0">
              <a:latin typeface="Times New Roman" panose="02020603050405020304" pitchFamily="18" charset="0"/>
              <a:cs typeface="Times New Roman" panose="02020603050405020304" pitchFamily="18" charset="0"/>
            </a:endParaRPr>
          </a:p>
          <a:p>
            <a:pPr algn="just">
              <a:lnSpc>
                <a:spcPct val="150000"/>
              </a:lnSpc>
            </a:pPr>
            <a:endParaRPr lang="en-US" sz="2400" b="1" dirty="0">
              <a:latin typeface="Times New Roman" panose="02020603050405020304" pitchFamily="18" charset="0"/>
              <a:cs typeface="Times New Roman" panose="02020603050405020304" pitchFamily="18" charset="0"/>
            </a:endParaRPr>
          </a:p>
          <a:p>
            <a:pPr algn="just">
              <a:lnSpc>
                <a:spcPct val="150000"/>
              </a:lnSpc>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7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ABD166-B3F4-4497-95A5-A629E9A850A1}"/>
              </a:ext>
            </a:extLst>
          </p:cNvPr>
          <p:cNvGraphicFramePr>
            <a:graphicFrameLocks noGrp="1"/>
          </p:cNvGraphicFramePr>
          <p:nvPr>
            <p:extLst>
              <p:ext uri="{D42A27DB-BD31-4B8C-83A1-F6EECF244321}">
                <p14:modId xmlns:p14="http://schemas.microsoft.com/office/powerpoint/2010/main" val="1147416444"/>
              </p:ext>
            </p:extLst>
          </p:nvPr>
        </p:nvGraphicFramePr>
        <p:xfrm>
          <a:off x="420414" y="1650120"/>
          <a:ext cx="8345214" cy="4073945"/>
        </p:xfrm>
        <a:graphic>
          <a:graphicData uri="http://schemas.openxmlformats.org/drawingml/2006/table">
            <a:tbl>
              <a:tblPr bandRow="1">
                <a:tableStyleId>{5C22544A-7EE6-4342-B048-85BDC9FD1C3A}</a:tableStyleId>
              </a:tblPr>
              <a:tblGrid>
                <a:gridCol w="5381296">
                  <a:extLst>
                    <a:ext uri="{9D8B030D-6E8A-4147-A177-3AD203B41FA5}">
                      <a16:colId xmlns:a16="http://schemas.microsoft.com/office/drawing/2014/main" val="882006282"/>
                    </a:ext>
                  </a:extLst>
                </a:gridCol>
                <a:gridCol w="2963918">
                  <a:extLst>
                    <a:ext uri="{9D8B030D-6E8A-4147-A177-3AD203B41FA5}">
                      <a16:colId xmlns:a16="http://schemas.microsoft.com/office/drawing/2014/main" val="1563177378"/>
                    </a:ext>
                  </a:extLst>
                </a:gridCol>
              </a:tblGrid>
              <a:tr h="558757">
                <a:tc>
                  <a:txBody>
                    <a:bodyPr/>
                    <a:lstStyle/>
                    <a:p>
                      <a:pPr algn="ctr"/>
                      <a:r>
                        <a:rPr lang="en-US" sz="2800" b="0" dirty="0" err="1">
                          <a:solidFill>
                            <a:schemeClr val="tx1"/>
                          </a:solidFill>
                          <a:latin typeface="Times New Roman" panose="02020603050405020304" pitchFamily="18" charset="0"/>
                          <a:cs typeface="Times New Roman" panose="02020603050405020304" pitchFamily="18" charset="0"/>
                        </a:rPr>
                        <a:t>Bối</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cảnh</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câu</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chuyện</a:t>
                      </a:r>
                      <a:endParaRPr lang="en-US" sz="2800" b="0" dirty="0">
                        <a:solidFill>
                          <a:schemeClr val="tx1"/>
                        </a:solidFill>
                        <a:latin typeface="Times New Roman" panose="02020603050405020304" pitchFamily="18" charset="0"/>
                        <a:cs typeface="Times New Roman" panose="02020603050405020304" pitchFamily="18" charset="0"/>
                      </a:endParaRPr>
                    </a:p>
                    <a:p>
                      <a:pPr marL="214313" indent="-214313">
                        <a:buFontTx/>
                        <a:buChar char="-"/>
                      </a:pPr>
                      <a:r>
                        <a:rPr lang="en-US" sz="2800" dirty="0">
                          <a:solidFill>
                            <a:schemeClr val="tx1"/>
                          </a:solidFill>
                          <a:latin typeface="Times New Roman" panose="02020603050405020304" pitchFamily="18" charset="0"/>
                          <a:cs typeface="Times New Roman" panose="02020603050405020304" pitchFamily="18" charset="0"/>
                        </a:rPr>
                        <a:t>Ở </a:t>
                      </a:r>
                      <a:r>
                        <a:rPr lang="en-US" sz="2800" dirty="0" err="1">
                          <a:solidFill>
                            <a:schemeClr val="tx1"/>
                          </a:solidFill>
                          <a:latin typeface="Times New Roman" panose="02020603050405020304" pitchFamily="18" charset="0"/>
                          <a:cs typeface="Times New Roman" panose="02020603050405020304" pitchFamily="18" charset="0"/>
                        </a:rPr>
                        <a:t>đâu</a:t>
                      </a:r>
                      <a:r>
                        <a:rPr lang="en-US" sz="2800" dirty="0">
                          <a:solidFill>
                            <a:schemeClr val="tx1"/>
                          </a:solidFill>
                          <a:latin typeface="Times New Roman" panose="02020603050405020304" pitchFamily="18" charset="0"/>
                          <a:cs typeface="Times New Roman" panose="02020603050405020304" pitchFamily="18" charset="0"/>
                        </a:rPr>
                        <a:t>?</a:t>
                      </a:r>
                    </a:p>
                    <a:p>
                      <a:pPr marL="214313" indent="-214313">
                        <a:buFontTx/>
                        <a:buChar char="-"/>
                      </a:pPr>
                      <a:r>
                        <a:rPr lang="en-US" sz="2800" dirty="0">
                          <a:solidFill>
                            <a:schemeClr val="tx1"/>
                          </a:solidFill>
                          <a:latin typeface="Times New Roman" panose="02020603050405020304" pitchFamily="18" charset="0"/>
                          <a:cs typeface="Times New Roman" panose="02020603050405020304" pitchFamily="18" charset="0"/>
                        </a:rPr>
                        <a:t>Khi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33425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7003944"/>
                  </a:ext>
                </a:extLst>
              </a:tr>
              <a:tr h="558757">
                <a:tc>
                  <a:txBody>
                    <a:bodyPr/>
                    <a:lstStyle/>
                    <a:p>
                      <a:pPr algn="just">
                        <a:tabLst>
                          <a:tab pos="7334250" algn="l"/>
                        </a:tabLs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33425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217054"/>
                  </a:ext>
                </a:extLst>
              </a:tr>
              <a:tr h="558757">
                <a:tc>
                  <a:txBody>
                    <a:bodyPr/>
                    <a:lstStyle/>
                    <a:p>
                      <a:pPr algn="just">
                        <a:tabLst>
                          <a:tab pos="733425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c>
                  <a:txBody>
                    <a:bodyPr/>
                    <a:lstStyle/>
                    <a:p>
                      <a:pPr algn="ctr">
                        <a:tabLst>
                          <a:tab pos="733425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123329"/>
                  </a:ext>
                </a:extLst>
              </a:tr>
              <a:tr h="558757">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733425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33425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2005818"/>
                  </a:ext>
                </a:extLst>
              </a:tr>
              <a:tr h="558757">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733425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33425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7198251"/>
                  </a:ext>
                </a:extLst>
              </a:tr>
              <a:tr h="558757">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733425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33425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4353701"/>
                  </a:ext>
                </a:extLst>
              </a:tr>
            </a:tbl>
          </a:graphicData>
        </a:graphic>
      </p:graphicFrame>
      <p:sp>
        <p:nvSpPr>
          <p:cNvPr id="3" name="TextBox 2">
            <a:extLst>
              <a:ext uri="{FF2B5EF4-FFF2-40B4-BE49-F238E27FC236}">
                <a16:creationId xmlns:a16="http://schemas.microsoft.com/office/drawing/2014/main" id="{3275650F-1868-4F0C-8630-B1E8CD06ED7A}"/>
              </a:ext>
            </a:extLst>
          </p:cNvPr>
          <p:cNvSpPr txBox="1"/>
          <p:nvPr/>
        </p:nvSpPr>
        <p:spPr>
          <a:xfrm>
            <a:off x="542498" y="300078"/>
            <a:ext cx="8328233" cy="661207"/>
          </a:xfrm>
          <a:prstGeom prst="rect">
            <a:avLst/>
          </a:prstGeom>
          <a:solidFill>
            <a:schemeClr val="bg1"/>
          </a:solidFill>
        </p:spPr>
        <p:txBody>
          <a:bodyPr wrap="square" rtlCol="0">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266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4363" y="512014"/>
            <a:ext cx="7503149" cy="1107963"/>
          </a:xfrm>
          <a:prstGeom prst="rect">
            <a:avLst/>
          </a:prstGeom>
        </p:spPr>
      </p:pic>
      <p:sp>
        <p:nvSpPr>
          <p:cNvPr id="30" name="Rectangle 29"/>
          <p:cNvSpPr/>
          <p:nvPr/>
        </p:nvSpPr>
        <p:spPr>
          <a:xfrm>
            <a:off x="336341" y="1600924"/>
            <a:ext cx="8460822" cy="1384015"/>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just" defTabSz="833438">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PHẦN 1: </a:t>
            </a:r>
            <a:r>
              <a:rPr lang="vi-VN" sz="2800" dirty="0">
                <a:latin typeface="Times New Roman" panose="02020603050405020304" pitchFamily="18" charset="0"/>
                <a:cs typeface="Times New Roman" panose="02020603050405020304" pitchFamily="18" charset="0"/>
              </a:rPr>
              <a:t>Khoảng hai giờ sáng, trời mưa to, hai anh em Mên và Mon không ngủ được. vì “sợ những con chim chìa vôi ở bãi sông bị chết đuối”</a:t>
            </a:r>
            <a:endParaRPr lang="en-US" sz="2800" dirty="0">
              <a:latin typeface="Times New Roman" panose="02020603050405020304" pitchFamily="18" charset="0"/>
              <a:cs typeface="Times New Roman" panose="02020603050405020304" pitchFamily="18" charset="0"/>
            </a:endParaRPr>
          </a:p>
        </p:txBody>
      </p:sp>
      <p:sp>
        <p:nvSpPr>
          <p:cNvPr id="33" name="Rectangle 32"/>
          <p:cNvSpPr/>
          <p:nvPr/>
        </p:nvSpPr>
        <p:spPr>
          <a:xfrm>
            <a:off x="336342" y="3374065"/>
            <a:ext cx="8460822" cy="1471205"/>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just" defTabSz="833438">
              <a:lnSpc>
                <a:spcPct val="90000"/>
              </a:lnSpc>
              <a:spcBef>
                <a:spcPct val="0"/>
              </a:spcBef>
              <a:spcAft>
                <a:spcPct val="35000"/>
              </a:spcAft>
            </a:pPr>
            <a:r>
              <a:rPr lang="en-US" sz="2800" dirty="0">
                <a:solidFill>
                  <a:schemeClr val="tx1"/>
                </a:solidFill>
                <a:latin typeface="Times New Roman" panose="02020603050405020304" pitchFamily="18" charset="0"/>
                <a:cs typeface="Times New Roman" panose="02020603050405020304" pitchFamily="18" charset="0"/>
              </a:rPr>
              <a:t>PHẦN 2: </a:t>
            </a:r>
            <a:r>
              <a:rPr lang="vi-VN" sz="2800" dirty="0">
                <a:solidFill>
                  <a:schemeClr val="tx1"/>
                </a:solidFill>
                <a:latin typeface="Times New Roman" panose="02020603050405020304" pitchFamily="18" charset="0"/>
                <a:cs typeface="Times New Roman" panose="02020603050405020304" pitchFamily="18" charset="0"/>
              </a:rPr>
              <a:t>Hai anh em Mên và Mon vẫn lo rằng tổ chim chìa vôi sẽ bị ngập chìm trong dòng nước lớn. Hai anh em nghĩ cách mang tổ chim vào bờ.</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378383" y="5173220"/>
            <a:ext cx="8429730" cy="1102267"/>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just" defTabSz="833438">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PHẦN 3: </a:t>
            </a:r>
            <a:r>
              <a:rPr lang="vi-VN" sz="2800" dirty="0">
                <a:latin typeface="Times New Roman" panose="02020603050405020304" pitchFamily="18" charset="0"/>
                <a:cs typeface="Times New Roman" panose="02020603050405020304" pitchFamily="18" charset="0"/>
              </a:rPr>
              <a:t>Mên và Mon đi đò ra giữa sông và xúc động khi chứng kiến cảnh chim bố, chim mẹ dẫn bầy chim non bay lên, bứt khỏi dòng nước khổng lồ.</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81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2756" y="657555"/>
            <a:ext cx="5002710" cy="788662"/>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p:spPr>
          <p:style>
            <a:lnRef idx="2">
              <a:schemeClr val="accent1"/>
            </a:lnRef>
            <a:fillRef idx="1">
              <a:schemeClr val="lt1"/>
            </a:fillRef>
            <a:effectRef idx="0">
              <a:schemeClr val="accent1"/>
            </a:effectRef>
            <a:fontRef idx="minor">
              <a:schemeClr val="dk1"/>
            </a:fontRef>
          </p:style>
        </p:sp>
        <p:sp>
          <p:nvSpPr>
            <p:cNvPr id="9" name="Rectangle 8"/>
            <p:cNvSpPr/>
            <p:nvPr/>
          </p:nvSpPr>
          <p:spPr>
            <a:xfrm>
              <a:off x="2590937" y="1659511"/>
              <a:ext cx="2039726" cy="186860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1906" tIns="11906" rIns="11906" bIns="11906" numCol="1" spcCol="1270" anchor="ctr" anchorCtr="0">
              <a:noAutofit/>
            </a:bodyPr>
            <a:lstStyle/>
            <a:p>
              <a:pPr algn="ctr" defTabSz="833438">
                <a:lnSpc>
                  <a:spcPct val="90000"/>
                </a:lnSpc>
                <a:spcBef>
                  <a:spcPct val="0"/>
                </a:spcBef>
                <a:spcAft>
                  <a:spcPct val="35000"/>
                </a:spcAft>
              </a:pPr>
              <a:r>
                <a:rPr lang="en-US" sz="2800" b="1" dirty="0">
                  <a:solidFill>
                    <a:schemeClr val="tx1"/>
                  </a:solidFill>
                  <a:latin typeface="Times New Roman" panose="02020603050405020304" pitchFamily="18" charset="0"/>
                  <a:cs typeface="Times New Roman" panose="02020603050405020304" pitchFamily="18" charset="0"/>
                </a:rPr>
                <a:t>1. TRƯỚC KHI TÓM TẮT</a:t>
              </a:r>
              <a:endParaRPr lang="en-US" sz="2800" dirty="0">
                <a:solidFill>
                  <a:schemeClr val="tx1"/>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542498" y="1701609"/>
            <a:ext cx="532263" cy="55273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362559" y="1666351"/>
            <a:ext cx="3059316" cy="661207"/>
          </a:xfrm>
          <a:prstGeom prst="rect">
            <a:avLst/>
          </a:prstGeom>
          <a:noFill/>
        </p:spPr>
        <p:txBody>
          <a:bodyPr wrap="square" rtlCol="0">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gốc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42498" y="2544991"/>
            <a:ext cx="532263" cy="55273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362558" y="2509733"/>
            <a:ext cx="5229310" cy="1307537"/>
          </a:xfrm>
          <a:prstGeom prst="rect">
            <a:avLst/>
          </a:prstGeom>
          <a:noFill/>
        </p:spPr>
        <p:txBody>
          <a:bodyPr wrap="square" rtlCol="0">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25821" y="3355748"/>
            <a:ext cx="8474380" cy="2600199"/>
          </a:xfrm>
          <a:prstGeom prst="rect">
            <a:avLst/>
          </a:prstGeom>
          <a:solidFill>
            <a:schemeClr val="bg1"/>
          </a:solidFill>
        </p:spPr>
        <p:txBody>
          <a:bodyPr wrap="square" rtlCol="0">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VD: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Mon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bẫy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chìa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vôi</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con </a:t>
            </a:r>
            <a:r>
              <a:rPr lang="en-US" sz="2800" i="1" dirty="0" err="1">
                <a:latin typeface="Times New Roman" panose="02020603050405020304" pitchFamily="18" charset="0"/>
                <a:cs typeface="Times New Roman" panose="02020603050405020304" pitchFamily="18" charset="0"/>
              </a:rPr>
              <a:t>đò</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60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21231"/>
            <a:ext cx="5002710" cy="788662"/>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p:spPr>
          <p:style>
            <a:lnRef idx="2">
              <a:schemeClr val="accent1"/>
            </a:lnRef>
            <a:fillRef idx="1">
              <a:schemeClr val="lt1"/>
            </a:fillRef>
            <a:effectRef idx="0">
              <a:schemeClr val="accent1"/>
            </a:effectRef>
            <a:fontRef idx="minor">
              <a:schemeClr val="dk1"/>
            </a:fontRef>
          </p:style>
        </p:sp>
        <p:sp>
          <p:nvSpPr>
            <p:cNvPr id="9" name="Rectangle 8"/>
            <p:cNvSpPr/>
            <p:nvPr/>
          </p:nvSpPr>
          <p:spPr>
            <a:xfrm>
              <a:off x="2590937" y="1659511"/>
              <a:ext cx="2039726" cy="186860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1906" tIns="11906" rIns="11906" bIns="11906" numCol="1" spcCol="1270" anchor="ctr" anchorCtr="0">
              <a:noAutofit/>
            </a:bodyPr>
            <a:lstStyle/>
            <a:p>
              <a:pPr algn="ctr" defTabSz="833438">
                <a:lnSpc>
                  <a:spcPct val="90000"/>
                </a:lnSpc>
                <a:spcBef>
                  <a:spcPct val="0"/>
                </a:spcBef>
                <a:spcAft>
                  <a:spcPct val="35000"/>
                </a:spcAft>
              </a:pPr>
              <a:r>
                <a:rPr lang="en-US" sz="2800" b="1" dirty="0">
                  <a:solidFill>
                    <a:schemeClr val="tx1"/>
                  </a:solidFill>
                  <a:latin typeface="Times New Roman" panose="02020603050405020304" pitchFamily="18" charset="0"/>
                  <a:cs typeface="Times New Roman" panose="02020603050405020304" pitchFamily="18" charset="0"/>
                </a:rPr>
                <a:t>1. TRƯỚC KHI TÓM TẮT</a:t>
              </a:r>
              <a:endParaRPr lang="en-US" sz="2800" dirty="0">
                <a:solidFill>
                  <a:schemeClr val="tx1"/>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542498" y="1293633"/>
            <a:ext cx="532263" cy="55273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257459" y="1184805"/>
            <a:ext cx="3059316" cy="661207"/>
          </a:xfrm>
          <a:prstGeom prst="rect">
            <a:avLst/>
          </a:prstGeom>
          <a:noFill/>
        </p:spPr>
        <p:txBody>
          <a:bodyPr wrap="square" rtlCol="0">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gốc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42498" y="2013087"/>
            <a:ext cx="532263" cy="55273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236434" y="1862219"/>
            <a:ext cx="6593773" cy="661207"/>
          </a:xfrm>
          <a:prstGeom prst="rect">
            <a:avLst/>
          </a:prstGeom>
          <a:noFill/>
        </p:spPr>
        <p:txBody>
          <a:bodyPr wrap="square" rtlCol="0">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52735" y="2669751"/>
            <a:ext cx="532263" cy="55273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latin typeface="Times New Roman" panose="02020603050405020304" pitchFamily="18" charset="0"/>
                <a:cs typeface="Times New Roman" panose="02020603050405020304" pitchFamily="18" charset="0"/>
              </a:rPr>
              <a:t>c,</a:t>
            </a:r>
          </a:p>
        </p:txBody>
      </p:sp>
      <p:sp>
        <p:nvSpPr>
          <p:cNvPr id="16" name="TextBox 15"/>
          <p:cNvSpPr txBox="1"/>
          <p:nvPr/>
        </p:nvSpPr>
        <p:spPr>
          <a:xfrm>
            <a:off x="1372795" y="2539906"/>
            <a:ext cx="7218470" cy="661207"/>
          </a:xfrm>
          <a:prstGeom prst="rect">
            <a:avLst/>
          </a:prstGeom>
          <a:noFill/>
        </p:spPr>
        <p:txBody>
          <a:bodyPr wrap="square" rtlCol="0">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6635" y="3309341"/>
            <a:ext cx="8828690" cy="2677656"/>
          </a:xfrm>
          <a:prstGeom prst="rect">
            <a:avLst/>
          </a:prstGeom>
          <a:solidFill>
            <a:schemeClr val="bg1"/>
          </a:solidFill>
        </p:spPr>
        <p:txBody>
          <a:bodyPr wrap="square" rtlCol="0">
            <a:spAutoFit/>
          </a:bodyPr>
          <a:lstStyle/>
          <a:p>
            <a:pPr algn="just"/>
            <a:r>
              <a:rPr lang="vi-VN" sz="2100" dirty="0">
                <a:solidFill>
                  <a:srgbClr val="161616"/>
                </a:solidFill>
                <a:latin typeface="Times New Roman" panose="02020603050405020304" pitchFamily="18" charset="0"/>
                <a:cs typeface="Times New Roman" panose="02020603050405020304" pitchFamily="18" charset="0"/>
              </a:rPr>
              <a:t>– </a:t>
            </a:r>
            <a:r>
              <a:rPr lang="vi-VN" sz="2800" dirty="0">
                <a:solidFill>
                  <a:srgbClr val="161616"/>
                </a:solidFill>
                <a:latin typeface="Times New Roman" panose="02020603050405020304" pitchFamily="18" charset="0"/>
                <a:cs typeface="Times New Roman" panose="02020603050405020304" pitchFamily="18" charset="0"/>
              </a:rPr>
              <a:t>HS dựa vào yêu cầu của đề bài để xác định độ dài văn bản.</a:t>
            </a:r>
          </a:p>
          <a:p>
            <a:pPr algn="just"/>
            <a:r>
              <a:rPr lang="vi-VN" sz="2800" dirty="0">
                <a:solidFill>
                  <a:srgbClr val="161616"/>
                </a:solidFill>
                <a:latin typeface="Times New Roman" panose="02020603050405020304" pitchFamily="18" charset="0"/>
                <a:cs typeface="Times New Roman" panose="02020603050405020304" pitchFamily="18" charset="0"/>
              </a:rPr>
              <a:t>– </a:t>
            </a:r>
            <a:r>
              <a:rPr lang="vi-VN" sz="2800" b="1" dirty="0">
                <a:solidFill>
                  <a:srgbClr val="161616"/>
                </a:solidFill>
                <a:latin typeface="Times New Roman" panose="02020603050405020304" pitchFamily="18" charset="0"/>
                <a:cs typeface="Times New Roman" panose="02020603050405020304" pitchFamily="18" charset="0"/>
              </a:rPr>
              <a:t>Lưu ý</a:t>
            </a:r>
            <a:r>
              <a:rPr lang="vi-VN" sz="2800" dirty="0">
                <a:solidFill>
                  <a:srgbClr val="161616"/>
                </a:solidFill>
                <a:latin typeface="Times New Roman" panose="02020603050405020304" pitchFamily="18" charset="0"/>
                <a:cs typeface="Times New Roman" panose="02020603050405020304" pitchFamily="18" charset="0"/>
              </a:rPr>
              <a:t>: Căn cứ vào yêu cầu về độ dài của VB để lựa chọn ý lớn, ý nhỏ cho VB tóm tắt. Khi tóm tắt VB tự sự, để có VB tóm tắt ngắn gọn, cần chú ý lựa chọn các sự việc chính; còn để VB tóm tắt có dung lượng lớn hơn, cần mở rộng các sự việc bằng những chi tiết tiêu biểu trong VB gốc</a:t>
            </a:r>
          </a:p>
        </p:txBody>
      </p:sp>
    </p:spTree>
    <p:extLst>
      <p:ext uri="{BB962C8B-B14F-4D97-AF65-F5344CB8AC3E}">
        <p14:creationId xmlns:p14="http://schemas.microsoft.com/office/powerpoint/2010/main" val="31475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36341" y="2554196"/>
            <a:ext cx="8460822" cy="1029827"/>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just" defTabSz="833438">
              <a:lnSpc>
                <a:spcPct val="90000"/>
              </a:lnSpc>
              <a:spcBef>
                <a:spcPct val="0"/>
              </a:spcBef>
              <a:spcAft>
                <a:spcPct val="35000"/>
              </a:spcAft>
            </a:pPr>
            <a:r>
              <a:rPr lang="en-US" sz="2800" dirty="0">
                <a:solidFill>
                  <a:srgbClr val="0000FF"/>
                </a:solidFill>
                <a:latin typeface="Times New Roman" panose="02020603050405020304" pitchFamily="18" charset="0"/>
                <a:cs typeface="Times New Roman" panose="02020603050405020304" pitchFamily="18" charset="0"/>
              </a:rPr>
              <a:t>PHẦN 1: H</a:t>
            </a:r>
            <a:r>
              <a:rPr lang="vi-VN" sz="2800" dirty="0">
                <a:solidFill>
                  <a:srgbClr val="0000FF"/>
                </a:solidFill>
                <a:latin typeface="Times New Roman" panose="02020603050405020304" pitchFamily="18" charset="0"/>
                <a:cs typeface="Times New Roman" panose="02020603050405020304" pitchFamily="18" charset="0"/>
              </a:rPr>
              <a:t>ai anh em Mên và Mon</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sợ những con chim chìa vôi ở bãi sông bị chết đuối</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33" name="Rectangle 32"/>
          <p:cNvSpPr/>
          <p:nvPr/>
        </p:nvSpPr>
        <p:spPr>
          <a:xfrm>
            <a:off x="304811" y="3979228"/>
            <a:ext cx="8460822" cy="876549"/>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just" defTabSz="833438">
              <a:lnSpc>
                <a:spcPct val="90000"/>
              </a:lnSpc>
              <a:spcBef>
                <a:spcPct val="0"/>
              </a:spcBef>
              <a:spcAft>
                <a:spcPct val="35000"/>
              </a:spcAft>
            </a:pPr>
            <a:r>
              <a:rPr lang="en-US" sz="2800" dirty="0">
                <a:solidFill>
                  <a:srgbClr val="0000FF"/>
                </a:solidFill>
                <a:latin typeface="Times New Roman" panose="02020603050405020304" pitchFamily="18" charset="0"/>
                <a:cs typeface="Times New Roman" panose="02020603050405020304" pitchFamily="18" charset="0"/>
              </a:rPr>
              <a:t>PHẦN 2: </a:t>
            </a:r>
            <a:r>
              <a:rPr lang="vi-VN" sz="2800" dirty="0">
                <a:solidFill>
                  <a:srgbClr val="0000FF"/>
                </a:solidFill>
                <a:latin typeface="Times New Roman" panose="02020603050405020304" pitchFamily="18" charset="0"/>
                <a:cs typeface="Times New Roman" panose="02020603050405020304" pitchFamily="18" charset="0"/>
              </a:rPr>
              <a:t>Hai anh em nghĩ cách mang tổ chim vào bờ.</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336343" y="5288839"/>
            <a:ext cx="8429730" cy="876549"/>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906" tIns="11906" rIns="11906" bIns="11906" numCol="1" spcCol="1270" anchor="ctr" anchorCtr="0">
            <a:noAutofit/>
          </a:bodyPr>
          <a:lstStyle/>
          <a:p>
            <a:pPr algn="just" defTabSz="833438">
              <a:lnSpc>
                <a:spcPct val="90000"/>
              </a:lnSpc>
              <a:spcBef>
                <a:spcPct val="0"/>
              </a:spcBef>
              <a:spcAft>
                <a:spcPct val="35000"/>
              </a:spcAft>
            </a:pPr>
            <a:r>
              <a:rPr lang="en-US" sz="2800" dirty="0">
                <a:solidFill>
                  <a:srgbClr val="0000FF"/>
                </a:solidFill>
                <a:latin typeface="Times New Roman" panose="02020603050405020304" pitchFamily="18" charset="0"/>
                <a:cs typeface="Times New Roman" panose="02020603050405020304" pitchFamily="18" charset="0"/>
              </a:rPr>
              <a:t>PHẦN 3: </a:t>
            </a:r>
            <a:r>
              <a:rPr lang="vi-VN" sz="2800" dirty="0">
                <a:solidFill>
                  <a:srgbClr val="0000FF"/>
                </a:solidFill>
                <a:latin typeface="Times New Roman" panose="02020603050405020304" pitchFamily="18" charset="0"/>
                <a:cs typeface="Times New Roman" panose="02020603050405020304" pitchFamily="18" charset="0"/>
              </a:rPr>
              <a:t>Mên và Mon đi ra sông và chứng kiến bầy chim non bay lên</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khỏi dòng nước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A6BC67DE-DF50-492C-BF68-7CCA6D254381}"/>
              </a:ext>
            </a:extLst>
          </p:cNvPr>
          <p:cNvSpPr txBox="1"/>
          <p:nvPr/>
        </p:nvSpPr>
        <p:spPr>
          <a:xfrm>
            <a:off x="472966" y="10969"/>
            <a:ext cx="8334701" cy="1815882"/>
          </a:xfrm>
          <a:prstGeom prst="rect">
            <a:avLst/>
          </a:prstGeom>
          <a:noFill/>
        </p:spPr>
        <p:txBody>
          <a:bodyPr wrap="square">
            <a:spAutoFit/>
          </a:bodyPr>
          <a:lstStyle/>
          <a:p>
            <a:pPr algn="just"/>
            <a:r>
              <a:rPr lang="en-US" sz="1800" b="1" dirty="0">
                <a:solidFill>
                  <a:srgbClr val="ED7D31"/>
                </a:solidFill>
                <a:effectLst/>
                <a:latin typeface="Times New Roman" panose="02020603050405020304" pitchFamily="18" charset="0"/>
                <a:ea typeface="Times New Roman" panose="02020603050405020304" pitchFamily="18" charset="0"/>
              </a:rPr>
              <a:t>c</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Xác</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định</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yêu</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cầu</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về</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độ</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dài</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của</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văn</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bản</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tóm</a:t>
            </a:r>
            <a:r>
              <a:rPr lang="en-US" sz="2800" b="1" dirty="0">
                <a:solidFill>
                  <a:srgbClr val="ED7D31"/>
                </a:solidFill>
                <a:effectLst/>
                <a:latin typeface="Times New Roman" panose="02020603050405020304" pitchFamily="18" charset="0"/>
                <a:ea typeface="Times New Roman" panose="02020603050405020304" pitchFamily="18" charset="0"/>
              </a:rPr>
              <a:t> </a:t>
            </a:r>
            <a:r>
              <a:rPr lang="en-US" sz="2800" b="1" dirty="0" err="1">
                <a:solidFill>
                  <a:srgbClr val="ED7D31"/>
                </a:solidFill>
                <a:effectLst/>
                <a:latin typeface="Times New Roman" panose="02020603050405020304" pitchFamily="18" charset="0"/>
                <a:ea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7653A9C-D032-4C43-A672-A55E027BE78E}"/>
              </a:ext>
            </a:extLst>
          </p:cNvPr>
          <p:cNvSpPr txBox="1"/>
          <p:nvPr/>
        </p:nvSpPr>
        <p:spPr>
          <a:xfrm>
            <a:off x="2343807" y="1996966"/>
            <a:ext cx="300595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chính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47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82FCE8-90CE-3049-9A43-229F33519491}"/>
              </a:ext>
            </a:extLst>
          </p:cNvPr>
          <p:cNvPicPr>
            <a:picLocks noChangeAspect="1"/>
          </p:cNvPicPr>
          <p:nvPr/>
        </p:nvPicPr>
        <p:blipFill>
          <a:blip r:embed="rId3"/>
          <a:stretch>
            <a:fillRect/>
          </a:stretch>
        </p:blipFill>
        <p:spPr>
          <a:xfrm>
            <a:off x="1" y="857250"/>
            <a:ext cx="3436838" cy="2600325"/>
          </a:xfrm>
          <a:prstGeom prst="rect">
            <a:avLst/>
          </a:prstGeom>
        </p:spPr>
      </p:pic>
      <p:pic>
        <p:nvPicPr>
          <p:cNvPr id="4" name="图片 3">
            <a:extLst>
              <a:ext uri="{FF2B5EF4-FFF2-40B4-BE49-F238E27FC236}">
                <a16:creationId xmlns:a16="http://schemas.microsoft.com/office/drawing/2014/main" id="{6E16C2E9-FF62-AE43-BA2E-CA94BC1400B4}"/>
              </a:ext>
            </a:extLst>
          </p:cNvPr>
          <p:cNvPicPr>
            <a:picLocks noChangeAspect="1"/>
          </p:cNvPicPr>
          <p:nvPr/>
        </p:nvPicPr>
        <p:blipFill>
          <a:blip r:embed="rId4"/>
          <a:stretch>
            <a:fillRect/>
          </a:stretch>
        </p:blipFill>
        <p:spPr>
          <a:xfrm>
            <a:off x="5376898" y="857250"/>
            <a:ext cx="3767102" cy="3409950"/>
          </a:xfrm>
          <a:prstGeom prst="rect">
            <a:avLst/>
          </a:prstGeom>
        </p:spPr>
      </p:pic>
      <p:pic>
        <p:nvPicPr>
          <p:cNvPr id="5" name="Picture 4"/>
          <p:cNvPicPr>
            <a:picLocks noChangeAspect="1"/>
          </p:cNvPicPr>
          <p:nvPr/>
        </p:nvPicPr>
        <p:blipFill>
          <a:blip r:embed="rId5"/>
          <a:stretch>
            <a:fillRect/>
          </a:stretch>
        </p:blipFill>
        <p:spPr>
          <a:xfrm>
            <a:off x="832354" y="3119367"/>
            <a:ext cx="7980017" cy="2016456"/>
          </a:xfrm>
          <a:prstGeom prst="rect">
            <a:avLst/>
          </a:prstGeom>
        </p:spPr>
      </p:pic>
    </p:spTree>
    <p:extLst>
      <p:ext uri="{BB962C8B-B14F-4D97-AF65-F5344CB8AC3E}">
        <p14:creationId xmlns:p14="http://schemas.microsoft.com/office/powerpoint/2010/main" val="20780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857250"/>
            <a:ext cx="5002710" cy="788662"/>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906" tIns="11906" rIns="11906" bIns="11906" numCol="1" spcCol="1270" anchor="ctr" anchorCtr="0">
              <a:noAutofit/>
            </a:bodyPr>
            <a:lstStyle/>
            <a:p>
              <a:pPr algn="ctr" defTabSz="833438">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2. VIẾT VĂN BẢN TÓM TẮT</a:t>
              </a:r>
              <a:endParaRPr lang="en-US" sz="2800" dirty="0">
                <a:solidFill>
                  <a:prstClr val="black"/>
                </a:solidFill>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3132161" y="2726607"/>
            <a:ext cx="2761841"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257175"/>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endParaRPr lang="en-US" sz="2800" dirty="0">
              <a:latin typeface="Times New Roman" pitchFamily="18" charset="0"/>
              <a:cs typeface="Times New Roman" pitchFamily="18" charset="0"/>
            </a:endParaRPr>
          </a:p>
        </p:txBody>
      </p:sp>
      <p:sp>
        <p:nvSpPr>
          <p:cNvPr id="22" name="TextBox 21"/>
          <p:cNvSpPr txBox="1"/>
          <p:nvPr/>
        </p:nvSpPr>
        <p:spPr>
          <a:xfrm>
            <a:off x="122651" y="2471282"/>
            <a:ext cx="2383115"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257175"/>
            <a:r>
              <a:rPr lang="en-US" sz="2800" dirty="0" err="1">
                <a:latin typeface="Times New Roman" pitchFamily="18" charset="0"/>
                <a:cs typeface="Times New Roman" pitchFamily="18" charset="0"/>
              </a:rPr>
              <a:t>Sắp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endParaRPr lang="en-US" sz="2800" dirty="0">
              <a:latin typeface="Times New Roman" pitchFamily="18" charset="0"/>
              <a:cs typeface="Times New Roman" pitchFamily="18" charset="0"/>
            </a:endParaRPr>
          </a:p>
        </p:txBody>
      </p:sp>
      <p:sp>
        <p:nvSpPr>
          <p:cNvPr id="23" name="TextBox 22"/>
          <p:cNvSpPr txBox="1"/>
          <p:nvPr/>
        </p:nvSpPr>
        <p:spPr>
          <a:xfrm>
            <a:off x="6272311" y="3718512"/>
            <a:ext cx="238311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257175"/>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endParaRPr lang="en-US" sz="2800" dirty="0">
              <a:latin typeface="Times New Roman" pitchFamily="18" charset="0"/>
              <a:cs typeface="Times New Roman" pitchFamily="18" charset="0"/>
            </a:endParaRPr>
          </a:p>
        </p:txBody>
      </p:sp>
      <p:pic>
        <p:nvPicPr>
          <p:cNvPr id="2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122652" y="5920226"/>
            <a:ext cx="2462893" cy="627302"/>
          </a:xfrm>
          <a:prstGeom prst="rect">
            <a:avLst/>
          </a:prstGeom>
        </p:spPr>
      </p:pic>
    </p:spTree>
    <p:extLst>
      <p:ext uri="{BB962C8B-B14F-4D97-AF65-F5344CB8AC3E}">
        <p14:creationId xmlns:p14="http://schemas.microsoft.com/office/powerpoint/2010/main" val="2757347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6822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2927318665"/>
              </p:ext>
            </p:extLst>
          </p:nvPr>
        </p:nvGraphicFramePr>
        <p:xfrm>
          <a:off x="155797" y="1896181"/>
          <a:ext cx="8883100" cy="4145280"/>
        </p:xfrm>
        <a:graphic>
          <a:graphicData uri="http://schemas.openxmlformats.org/drawingml/2006/table">
            <a:tbl>
              <a:tblPr firstRow="1" firstCol="1" bandRow="1"/>
              <a:tblGrid>
                <a:gridCol w="815794">
                  <a:extLst>
                    <a:ext uri="{9D8B030D-6E8A-4147-A177-3AD203B41FA5}">
                      <a16:colId xmlns:a16="http://schemas.microsoft.com/office/drawing/2014/main" val="979228788"/>
                    </a:ext>
                  </a:extLst>
                </a:gridCol>
                <a:gridCol w="6032454">
                  <a:extLst>
                    <a:ext uri="{9D8B030D-6E8A-4147-A177-3AD203B41FA5}">
                      <a16:colId xmlns:a16="http://schemas.microsoft.com/office/drawing/2014/main" val="1589276718"/>
                    </a:ext>
                  </a:extLst>
                </a:gridCol>
                <a:gridCol w="879142">
                  <a:extLst>
                    <a:ext uri="{9D8B030D-6E8A-4147-A177-3AD203B41FA5}">
                      <a16:colId xmlns:a16="http://schemas.microsoft.com/office/drawing/2014/main" val="2083466929"/>
                    </a:ext>
                  </a:extLst>
                </a:gridCol>
                <a:gridCol w="1155710">
                  <a:extLst>
                    <a:ext uri="{9D8B030D-6E8A-4147-A177-3AD203B41FA5}">
                      <a16:colId xmlns:a16="http://schemas.microsoft.com/office/drawing/2014/main" val="3758647478"/>
                    </a:ext>
                  </a:extLst>
                </a:gridCol>
              </a:tblGrid>
              <a:tr h="723022">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723022">
                <a:tc>
                  <a:txBody>
                    <a:bodyPr/>
                    <a:lstStyle/>
                    <a:p>
                      <a:pPr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VB</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715562"/>
                  </a:ext>
                </a:extLst>
              </a:tr>
              <a:tr h="361511">
                <a:tc>
                  <a:txBody>
                    <a:bodyPr/>
                    <a:lstStyle/>
                    <a:p>
                      <a:pPr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946529"/>
                  </a:ext>
                </a:extLst>
              </a:tr>
              <a:tr h="723022">
                <a:tc>
                  <a:txBody>
                    <a:bodyPr/>
                    <a:lstStyle/>
                    <a:p>
                      <a:pPr algn="ct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7817389"/>
                  </a:ext>
                </a:extLst>
              </a:tr>
              <a:tr h="361511">
                <a:tc>
                  <a:txBody>
                    <a:bodyPr/>
                    <a:lstStyle/>
                    <a:p>
                      <a:pPr algn="ct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7414588"/>
                  </a:ext>
                </a:extLst>
              </a:tr>
              <a:tr h="723022">
                <a:tc>
                  <a:txBody>
                    <a:bodyPr/>
                    <a:lstStyle/>
                    <a:p>
                      <a:pPr algn="ct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0414852"/>
                  </a:ext>
                </a:extLst>
              </a:tr>
              <a:tr h="361511">
                <a:tc>
                  <a:txBody>
                    <a:bodyPr/>
                    <a:lstStyle/>
                    <a:p>
                      <a:pPr algn="ct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3613148"/>
                  </a:ext>
                </a:extLst>
              </a:tr>
            </a:tbl>
          </a:graphicData>
        </a:graphic>
      </p:graphicFrame>
      <p:pic>
        <p:nvPicPr>
          <p:cNvPr id="3" name="Picture 2"/>
          <p:cNvPicPr>
            <a:picLocks noChangeAspect="1"/>
          </p:cNvPicPr>
          <p:nvPr/>
        </p:nvPicPr>
        <p:blipFill>
          <a:blip r:embed="rId3"/>
          <a:stretch>
            <a:fillRect/>
          </a:stretch>
        </p:blipFill>
        <p:spPr>
          <a:xfrm>
            <a:off x="155797" y="503551"/>
            <a:ext cx="8320546" cy="783035"/>
          </a:xfrm>
          <a:prstGeom prst="rect">
            <a:avLst/>
          </a:prstGeom>
        </p:spPr>
      </p:pic>
    </p:spTree>
    <p:extLst>
      <p:ext uri="{BB962C8B-B14F-4D97-AF65-F5344CB8AC3E}">
        <p14:creationId xmlns:p14="http://schemas.microsoft.com/office/powerpoint/2010/main" val="12439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7FA2A-7370-4F16-80FA-7035A691BEE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92597" y="1182231"/>
            <a:ext cx="5332862" cy="4445949"/>
          </a:xfrm>
          <a:prstGeom prst="rect">
            <a:avLst/>
          </a:prstGeom>
          <a:ln>
            <a:noFill/>
          </a:ln>
          <a:effectLst>
            <a:softEdge rad="112500"/>
          </a:effectLst>
        </p:spPr>
      </p:pic>
      <p:pic>
        <p:nvPicPr>
          <p:cNvPr id="2" name="Picture 1"/>
          <p:cNvPicPr>
            <a:picLocks noChangeAspect="1"/>
          </p:cNvPicPr>
          <p:nvPr/>
        </p:nvPicPr>
        <p:blipFill>
          <a:blip r:embed="rId5"/>
          <a:stretch>
            <a:fillRect/>
          </a:stretch>
        </p:blipFill>
        <p:spPr>
          <a:xfrm>
            <a:off x="5925460" y="1567162"/>
            <a:ext cx="1823057" cy="4061018"/>
          </a:xfrm>
          <a:prstGeom prst="rect">
            <a:avLst/>
          </a:prstGeom>
        </p:spPr>
      </p:pic>
    </p:spTree>
    <p:extLst>
      <p:ext uri="{BB962C8B-B14F-4D97-AF65-F5344CB8AC3E}">
        <p14:creationId xmlns:p14="http://schemas.microsoft.com/office/powerpoint/2010/main" val="79240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1" y="857250"/>
            <a:ext cx="3436838" cy="2600325"/>
          </a:xfrm>
          <a:prstGeom prst="rect">
            <a:avLst/>
          </a:prstGeom>
        </p:spPr>
      </p:pic>
      <p:sp>
        <p:nvSpPr>
          <p:cNvPr id="5" name="Rectangle 4"/>
          <p:cNvSpPr/>
          <p:nvPr/>
        </p:nvSpPr>
        <p:spPr>
          <a:xfrm>
            <a:off x="357352" y="334604"/>
            <a:ext cx="8408276" cy="6555641"/>
          </a:xfrm>
          <a:prstGeom prst="rect">
            <a:avLst/>
          </a:prstGeom>
          <a:solidFill>
            <a:schemeClr val="bg1"/>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Khoảng hai giờ sáng, trời mưa to, hai anh em Mên và Mon không ngủ được vì “sợ những con chim chìa vôi ở bãi sông bị chết đuối”. Hai anh em thì thầm nói chuyện về cơn mưa, bãi cát dưới sông sẽ ngập và bầy chim chìa vôi đang làm tổ dưới đó. Hai anh em Mên và Mon vẫn lo rằng tổ chim chìa vôi sẽ bị ngập chìm trong dòng nước lớn. Hai anh em nghĩ cách mang tổ chim vào bờ và quyết định lấy đồ của ông Hảo để đi cứu bầy chim. Mên và Mon đi đò ra giữa sông và xúc động khi chứng kiến cảnh chim bố, chim mẹ dẫn bầy chim non bay lên, bứt khỏi dòng nước khổng lồ. Cho đến khi bầy chim non đã thực hiện xong chuyến bay quan trọng, hai anh em vẫn đứng không nhúc nhích, nhận ra chúng đã khóc từ lúc nào và ngượng nghịu nhìn nhau cười rồi rướn người chạy thật nhanh về ngôi nhà của mình.</a:t>
            </a:r>
            <a:endParaRPr lang="vi-VN" sz="2800"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75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B8CE57B-2D32-024B-B1FB-6FB6F9E8D6F8}"/>
              </a:ext>
            </a:extLst>
          </p:cNvPr>
          <p:cNvPicPr>
            <a:picLocks noChangeAspect="1"/>
          </p:cNvPicPr>
          <p:nvPr/>
        </p:nvPicPr>
        <p:blipFill>
          <a:blip r:embed="rId3"/>
          <a:stretch>
            <a:fillRect/>
          </a:stretch>
        </p:blipFill>
        <p:spPr>
          <a:xfrm>
            <a:off x="5376898" y="857250"/>
            <a:ext cx="3767102" cy="3409950"/>
          </a:xfrm>
          <a:prstGeom prst="rect">
            <a:avLst/>
          </a:prstGeom>
        </p:spPr>
      </p:pic>
      <p:pic>
        <p:nvPicPr>
          <p:cNvPr id="3" name="图片 2">
            <a:extLst>
              <a:ext uri="{FF2B5EF4-FFF2-40B4-BE49-F238E27FC236}">
                <a16:creationId xmlns:a16="http://schemas.microsoft.com/office/drawing/2014/main" id="{A7E696A7-95E8-5140-B291-1ECA50EEC52D}"/>
              </a:ext>
            </a:extLst>
          </p:cNvPr>
          <p:cNvPicPr>
            <a:picLocks noChangeAspect="1"/>
          </p:cNvPicPr>
          <p:nvPr/>
        </p:nvPicPr>
        <p:blipFill>
          <a:blip r:embed="rId4"/>
          <a:stretch>
            <a:fillRect/>
          </a:stretch>
        </p:blipFill>
        <p:spPr>
          <a:xfrm>
            <a:off x="1" y="857250"/>
            <a:ext cx="3436838" cy="2600325"/>
          </a:xfrm>
          <a:prstGeom prst="rect">
            <a:avLst/>
          </a:prstGeom>
        </p:spPr>
      </p:pic>
      <p:pic>
        <p:nvPicPr>
          <p:cNvPr id="10" name="图片 9">
            <a:extLst>
              <a:ext uri="{FF2B5EF4-FFF2-40B4-BE49-F238E27FC236}">
                <a16:creationId xmlns:a16="http://schemas.microsoft.com/office/drawing/2014/main" id="{AC8EC595-E0DA-0247-974B-802993250B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7137" y="3481305"/>
            <a:ext cx="619125" cy="619125"/>
          </a:xfrm>
          <a:prstGeom prst="rect">
            <a:avLst/>
          </a:prstGeom>
        </p:spPr>
      </p:pic>
      <p:pic>
        <p:nvPicPr>
          <p:cNvPr id="11" name="图片 10">
            <a:extLst>
              <a:ext uri="{FF2B5EF4-FFF2-40B4-BE49-F238E27FC236}">
                <a16:creationId xmlns:a16="http://schemas.microsoft.com/office/drawing/2014/main" id="{1A1C4696-6200-D848-ACD4-3F8657B0A9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7137" y="4663229"/>
            <a:ext cx="619125" cy="619125"/>
          </a:xfrm>
          <a:prstGeom prst="rect">
            <a:avLst/>
          </a:prstGeom>
        </p:spPr>
      </p:pic>
      <p:pic>
        <p:nvPicPr>
          <p:cNvPr id="12" name="图片 11">
            <a:extLst>
              <a:ext uri="{FF2B5EF4-FFF2-40B4-BE49-F238E27FC236}">
                <a16:creationId xmlns:a16="http://schemas.microsoft.com/office/drawing/2014/main" id="{0D7E109E-9708-DB4E-891D-F95D6D670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7774" y="4019464"/>
            <a:ext cx="619125" cy="619125"/>
          </a:xfrm>
          <a:prstGeom prst="rect">
            <a:avLst/>
          </a:prstGeom>
        </p:spPr>
      </p:pic>
      <p:pic>
        <p:nvPicPr>
          <p:cNvPr id="19" name="图片 18">
            <a:extLst>
              <a:ext uri="{FF2B5EF4-FFF2-40B4-BE49-F238E27FC236}">
                <a16:creationId xmlns:a16="http://schemas.microsoft.com/office/drawing/2014/main" id="{7B0B25DB-7283-E846-B381-B367E7F9A0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7550" y="1933051"/>
            <a:ext cx="1963197" cy="1963197"/>
          </a:xfrm>
          <a:prstGeom prst="rect">
            <a:avLst/>
          </a:prstGeom>
        </p:spPr>
      </p:pic>
      <p:sp>
        <p:nvSpPr>
          <p:cNvPr id="18" name="矩形 23"/>
          <p:cNvSpPr/>
          <p:nvPr/>
        </p:nvSpPr>
        <p:spPr>
          <a:xfrm>
            <a:off x="997000" y="4016804"/>
            <a:ext cx="2994971" cy="738664"/>
          </a:xfrm>
          <a:prstGeom prst="rect">
            <a:avLst/>
          </a:prstGeom>
        </p:spPr>
        <p:txBody>
          <a:bodyPr wrap="square">
            <a:spAutoFit/>
          </a:bodyPr>
          <a:lstStyle/>
          <a:p>
            <a:r>
              <a:rPr lang="vi-VN" altLang="zh-CN"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kể về một trải nghiệm</a:t>
            </a:r>
            <a:endParaRPr lang="zh-CN" altLang="en-US"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矩形 23"/>
          <p:cNvSpPr/>
          <p:nvPr/>
        </p:nvSpPr>
        <p:spPr>
          <a:xfrm>
            <a:off x="4527211" y="4554962"/>
            <a:ext cx="2440364" cy="738664"/>
          </a:xfrm>
          <a:prstGeom prst="rect">
            <a:avLst/>
          </a:prstGeom>
        </p:spPr>
        <p:txBody>
          <a:bodyPr wrap="square">
            <a:spAutoFit/>
          </a:bodyPr>
          <a:lstStyle/>
          <a:p>
            <a:r>
              <a:rPr lang="vi-VN" altLang="zh-CN"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100" b="1" dirty="0" err="1">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100" b="1" dirty="0" err="1">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100" b="1" dirty="0" err="1">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1" name="矩形 23"/>
          <p:cNvSpPr/>
          <p:nvPr/>
        </p:nvSpPr>
        <p:spPr>
          <a:xfrm>
            <a:off x="997000" y="5198727"/>
            <a:ext cx="3148973" cy="415498"/>
          </a:xfrm>
          <a:prstGeom prst="rect">
            <a:avLst/>
          </a:prstGeom>
        </p:spPr>
        <p:txBody>
          <a:bodyPr wrap="square">
            <a:spAutoFit/>
          </a:bodyPr>
          <a:lstStyle/>
          <a:p>
            <a:r>
              <a:rPr lang="vi-VN" altLang="zh-CN"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1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4" name="Picture 3"/>
          <p:cNvPicPr>
            <a:picLocks noChangeAspect="1"/>
          </p:cNvPicPr>
          <p:nvPr/>
        </p:nvPicPr>
        <p:blipFill>
          <a:blip r:embed="rId7"/>
          <a:stretch>
            <a:fillRect/>
          </a:stretch>
        </p:blipFill>
        <p:spPr>
          <a:xfrm>
            <a:off x="1669031" y="2454368"/>
            <a:ext cx="4675765" cy="1253647"/>
          </a:xfrm>
          <a:prstGeom prst="rect">
            <a:avLst/>
          </a:prstGeom>
        </p:spPr>
      </p:pic>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1" y="857250"/>
            <a:ext cx="3436838" cy="2600325"/>
          </a:xfrm>
          <a:prstGeom prst="rect">
            <a:avLst/>
          </a:prstGeom>
        </p:spPr>
      </p:pic>
      <p:pic>
        <p:nvPicPr>
          <p:cNvPr id="2" name="Picture 1"/>
          <p:cNvPicPr>
            <a:picLocks noChangeAspect="1"/>
          </p:cNvPicPr>
          <p:nvPr/>
        </p:nvPicPr>
        <p:blipFill>
          <a:blip r:embed="rId4"/>
          <a:stretch>
            <a:fillRect/>
          </a:stretch>
        </p:blipFill>
        <p:spPr>
          <a:xfrm>
            <a:off x="851043" y="3211490"/>
            <a:ext cx="7991282" cy="1905702"/>
          </a:xfrm>
          <a:prstGeom prst="rect">
            <a:avLst/>
          </a:prstGeom>
        </p:spPr>
      </p:pic>
    </p:spTree>
    <p:extLst>
      <p:ext uri="{BB962C8B-B14F-4D97-AF65-F5344CB8AC3E}">
        <p14:creationId xmlns:p14="http://schemas.microsoft.com/office/powerpoint/2010/main" val="227544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A7D195-5726-CC43-B71D-D0787EDBBF71}"/>
              </a:ext>
            </a:extLst>
          </p:cNvPr>
          <p:cNvSpPr/>
          <p:nvPr/>
        </p:nvSpPr>
        <p:spPr>
          <a:xfrm>
            <a:off x="905964" y="1080700"/>
            <a:ext cx="7271084" cy="548099"/>
          </a:xfrm>
          <a:prstGeom prst="rect">
            <a:avLst/>
          </a:prstGeom>
        </p:spPr>
        <p:txBody>
          <a:bodyPr wrap="square">
            <a:spAutoFit/>
          </a:bodyPr>
          <a:lstStyle/>
          <a:p>
            <a:pPr fontAlgn="base">
              <a:lnSpc>
                <a:spcPct val="115000"/>
              </a:lnSpc>
              <a:spcBef>
                <a:spcPct val="0"/>
              </a:spcBef>
              <a:spcAft>
                <a:spcPct val="0"/>
              </a:spcAft>
              <a:tabLst>
                <a:tab pos="1039416" algn="l"/>
              </a:tabLst>
            </a:pPr>
            <a:r>
              <a:rPr lang="en-US" sz="2100" b="1" dirty="0">
                <a:solidFill>
                  <a:srgbClr val="0D0D0D"/>
                </a:solidFill>
                <a:latin typeface="Times New Roman" pitchFamily="18" charset="0"/>
                <a:ea typeface="MS Mincho" pitchFamily="49" charset="-128"/>
                <a:cs typeface="Arial" charset="0"/>
              </a:rPr>
              <a:t>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Yêu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cầu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đối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với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các</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văn</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bản</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tóm</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tắt</a:t>
            </a:r>
            <a:endParaRPr lang="en-US" sz="2800" dirty="0">
              <a:solidFill>
                <a:prstClr val="black"/>
              </a:solidFill>
              <a:latin typeface="Times New Roman" pitchFamily="18" charset="0"/>
              <a:cs typeface="Times New Roman" pitchFamily="18" charset="0"/>
            </a:endParaRPr>
          </a:p>
        </p:txBody>
      </p:sp>
      <p:sp>
        <p:nvSpPr>
          <p:cNvPr id="9" name="Rectangle 8"/>
          <p:cNvSpPr/>
          <p:nvPr/>
        </p:nvSpPr>
        <p:spPr>
          <a:xfrm>
            <a:off x="567560" y="2023817"/>
            <a:ext cx="7525406"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Phản ánh đúng nội dung của văn bản gốc.</a:t>
            </a:r>
          </a:p>
          <a:p>
            <a:pPr algn="just"/>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Trình bày được những ý chính, những điểm quan trọng của văn bản gốc.</a:t>
            </a:r>
          </a:p>
          <a:p>
            <a:pPr algn="just"/>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Sử dụng các từ ngữ quan trọng của văn bản gốc.</a:t>
            </a:r>
          </a:p>
          <a:p>
            <a:pPr algn="just"/>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Đáp ứng được những yêu cầu khác nhau về độ dài của văn bản tóm tắt.</a:t>
            </a:r>
          </a:p>
        </p:txBody>
      </p:sp>
    </p:spTree>
    <p:extLst>
      <p:ext uri="{BB962C8B-B14F-4D97-AF65-F5344CB8AC3E}">
        <p14:creationId xmlns:p14="http://schemas.microsoft.com/office/powerpoint/2010/main" val="382474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1" y="857250"/>
            <a:ext cx="3436838" cy="2600325"/>
          </a:xfrm>
          <a:prstGeom prst="rect">
            <a:avLst/>
          </a:prstGeom>
        </p:spPr>
      </p:pic>
      <p:pic>
        <p:nvPicPr>
          <p:cNvPr id="3" name="Picture 2"/>
          <p:cNvPicPr>
            <a:picLocks noChangeAspect="1"/>
          </p:cNvPicPr>
          <p:nvPr/>
        </p:nvPicPr>
        <p:blipFill>
          <a:blip r:embed="rId4"/>
          <a:stretch>
            <a:fillRect/>
          </a:stretch>
        </p:blipFill>
        <p:spPr>
          <a:xfrm>
            <a:off x="1718419" y="2948635"/>
            <a:ext cx="6804722" cy="2043887"/>
          </a:xfrm>
          <a:prstGeom prst="rect">
            <a:avLst/>
          </a:prstGeom>
        </p:spPr>
      </p:pic>
    </p:spTree>
    <p:extLst>
      <p:ext uri="{BB962C8B-B14F-4D97-AF65-F5344CB8AC3E}">
        <p14:creationId xmlns:p14="http://schemas.microsoft.com/office/powerpoint/2010/main" val="236278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482" y="1736584"/>
            <a:ext cx="7932761" cy="3349956"/>
          </a:xfrm>
          <a:prstGeom prst="rect">
            <a:avLst/>
          </a:prstGeom>
        </p:spPr>
        <p:txBody>
          <a:bodyPr wrap="square">
            <a:spAutoFit/>
          </a:bodyPr>
          <a:lstStyle/>
          <a:p>
            <a:pPr algn="just">
              <a:lnSpc>
                <a:spcPct val="150000"/>
              </a:lnSpc>
            </a:pPr>
            <a:r>
              <a:rPr lang="vi-VN" sz="2400" b="1" dirty="0">
                <a:solidFill>
                  <a:srgbClr val="161616"/>
                </a:solidFill>
                <a:latin typeface="Times New Roman" panose="02020603050405020304" pitchFamily="18" charset="0"/>
                <a:cs typeface="Times New Roman" panose="02020603050405020304" pitchFamily="18" charset="0"/>
              </a:rPr>
              <a:t>+ Nội dung </a:t>
            </a:r>
            <a:r>
              <a:rPr lang="vi-VN" sz="2400" dirty="0">
                <a:solidFill>
                  <a:srgbClr val="161616"/>
                </a:solidFill>
                <a:latin typeface="Times New Roman" panose="02020603050405020304" pitchFamily="18" charset="0"/>
                <a:cs typeface="Times New Roman" panose="02020603050405020304" pitchFamily="18" charset="0"/>
              </a:rPr>
              <a:t>kể về câu chuyện kén rể của vua Hùng và cuộc giao tranh giữa hai vị thần</a:t>
            </a:r>
            <a:r>
              <a:rPr lang="en-US" sz="2400" dirty="0">
                <a:solidFill>
                  <a:srgbClr val="161616"/>
                </a:solidFill>
                <a:latin typeface="Times New Roman" panose="02020603050405020304" pitchFamily="18" charset="0"/>
                <a:cs typeface="Times New Roman" panose="02020603050405020304" pitchFamily="18" charset="0"/>
              </a:rPr>
              <a:t> </a:t>
            </a:r>
            <a:r>
              <a:rPr lang="en-US" sz="2400" dirty="0" err="1">
                <a:solidFill>
                  <a:srgbClr val="161616"/>
                </a:solidFill>
                <a:latin typeface="Times New Roman" panose="02020603050405020304" pitchFamily="18" charset="0"/>
                <a:cs typeface="Times New Roman" panose="02020603050405020304" pitchFamily="18" charset="0"/>
              </a:rPr>
              <a:t>Sơn</a:t>
            </a:r>
            <a:r>
              <a:rPr lang="en-US" sz="2400" dirty="0">
                <a:solidFill>
                  <a:srgbClr val="161616"/>
                </a:solidFill>
                <a:latin typeface="Times New Roman" panose="02020603050405020304" pitchFamily="18" charset="0"/>
                <a:cs typeface="Times New Roman" panose="02020603050405020304" pitchFamily="18" charset="0"/>
              </a:rPr>
              <a:t> </a:t>
            </a:r>
            <a:r>
              <a:rPr lang="en-US" sz="2400" dirty="0" err="1">
                <a:solidFill>
                  <a:srgbClr val="161616"/>
                </a:solidFill>
                <a:latin typeface="Times New Roman" panose="02020603050405020304" pitchFamily="18" charset="0"/>
                <a:cs typeface="Times New Roman" panose="02020603050405020304" pitchFamily="18" charset="0"/>
              </a:rPr>
              <a:t>Tinh</a:t>
            </a:r>
            <a:r>
              <a:rPr lang="en-US" sz="2400" dirty="0">
                <a:solidFill>
                  <a:srgbClr val="161616"/>
                </a:solidFill>
                <a:latin typeface="Times New Roman" panose="02020603050405020304" pitchFamily="18" charset="0"/>
                <a:cs typeface="Times New Roman" panose="02020603050405020304" pitchFamily="18" charset="0"/>
              </a:rPr>
              <a:t>, </a:t>
            </a:r>
            <a:r>
              <a:rPr lang="en-US" sz="2400" dirty="0" err="1">
                <a:solidFill>
                  <a:srgbClr val="161616"/>
                </a:solidFill>
                <a:latin typeface="Times New Roman" panose="02020603050405020304" pitchFamily="18" charset="0"/>
                <a:cs typeface="Times New Roman" panose="02020603050405020304" pitchFamily="18" charset="0"/>
              </a:rPr>
              <a:t>Thủy</a:t>
            </a:r>
            <a:r>
              <a:rPr lang="en-US" sz="2400" dirty="0">
                <a:solidFill>
                  <a:srgbClr val="161616"/>
                </a:solidFill>
                <a:latin typeface="Times New Roman" panose="02020603050405020304" pitchFamily="18" charset="0"/>
                <a:cs typeface="Times New Roman" panose="02020603050405020304" pitchFamily="18" charset="0"/>
              </a:rPr>
              <a:t> </a:t>
            </a:r>
            <a:r>
              <a:rPr lang="en-US" sz="2400" dirty="0" err="1">
                <a:solidFill>
                  <a:srgbClr val="161616"/>
                </a:solidFill>
                <a:latin typeface="Times New Roman" panose="02020603050405020304" pitchFamily="18" charset="0"/>
                <a:cs typeface="Times New Roman" panose="02020603050405020304" pitchFamily="18" charset="0"/>
              </a:rPr>
              <a:t>Tinh</a:t>
            </a:r>
            <a:r>
              <a:rPr lang="vi-VN" sz="2400" dirty="0">
                <a:solidFill>
                  <a:srgbClr val="161616"/>
                </a:solidFill>
                <a:latin typeface="Times New Roman" panose="02020603050405020304" pitchFamily="18" charset="0"/>
                <a:cs typeface="Times New Roman" panose="02020603050405020304" pitchFamily="18" charset="0"/>
              </a:rPr>
              <a:t> để tranh giành công chúa Mị Nương.</a:t>
            </a:r>
          </a:p>
          <a:p>
            <a:pPr algn="just">
              <a:lnSpc>
                <a:spcPct val="150000"/>
              </a:lnSpc>
            </a:pPr>
            <a:endParaRPr lang="en-US" sz="2400" dirty="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2400" b="1" dirty="0">
                <a:solidFill>
                  <a:srgbClr val="161616"/>
                </a:solidFill>
                <a:latin typeface="Times New Roman" panose="02020603050405020304" pitchFamily="18" charset="0"/>
                <a:cs typeface="Times New Roman" panose="02020603050405020304" pitchFamily="18" charset="0"/>
              </a:rPr>
              <a:t>+ Chủ đề: </a:t>
            </a:r>
            <a:r>
              <a:rPr lang="vi-VN" sz="2400" dirty="0">
                <a:solidFill>
                  <a:srgbClr val="161616"/>
                </a:solidFill>
                <a:latin typeface="Times New Roman" panose="02020603050405020304" pitchFamily="18" charset="0"/>
                <a:cs typeface="Times New Roman" panose="02020603050405020304" pitchFamily="18" charset="0"/>
              </a:rPr>
              <a:t>Giải thích hiện tượng</a:t>
            </a:r>
            <a:endParaRPr lang="en-US" sz="2400" dirty="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2400" dirty="0">
                <a:solidFill>
                  <a:srgbClr val="161616"/>
                </a:solidFill>
                <a:latin typeface="Times New Roman" panose="02020603050405020304" pitchFamily="18" charset="0"/>
                <a:cs typeface="Times New Roman" panose="02020603050405020304" pitchFamily="18" charset="0"/>
              </a:rPr>
              <a:t> thiên nhiên (thiên tai lũ lụt hằng năm).</a:t>
            </a:r>
          </a:p>
        </p:txBody>
      </p:sp>
      <p:pic>
        <p:nvPicPr>
          <p:cNvPr id="4" name="Picture 3"/>
          <p:cNvPicPr>
            <a:picLocks noChangeAspect="1"/>
          </p:cNvPicPr>
          <p:nvPr/>
        </p:nvPicPr>
        <p:blipFill>
          <a:blip r:embed="rId3"/>
          <a:stretch>
            <a:fillRect/>
          </a:stretch>
        </p:blipFill>
        <p:spPr>
          <a:xfrm>
            <a:off x="5049000" y="3098895"/>
            <a:ext cx="4043821" cy="2785743"/>
          </a:xfrm>
          <a:prstGeom prst="rect">
            <a:avLst/>
          </a:prstGeom>
        </p:spPr>
      </p:pic>
      <p:grpSp>
        <p:nvGrpSpPr>
          <p:cNvPr id="7" name="Group 6"/>
          <p:cNvGrpSpPr/>
          <p:nvPr/>
        </p:nvGrpSpPr>
        <p:grpSpPr>
          <a:xfrm>
            <a:off x="1607025" y="857250"/>
            <a:ext cx="6080077" cy="788662"/>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906" tIns="11906" rIns="11906" bIns="11906" numCol="1" spcCol="1270" anchor="ctr" anchorCtr="0">
              <a:noAutofit/>
            </a:bodyPr>
            <a:lstStyle/>
            <a:p>
              <a:pPr algn="just">
                <a:lnSpc>
                  <a:spcPct val="150000"/>
                </a:lnSpc>
              </a:pPr>
              <a:r>
                <a:rPr lang="vi-VN" sz="2700" b="1" dirty="0">
                  <a:solidFill>
                    <a:schemeClr val="bg1"/>
                  </a:solidFill>
                  <a:latin typeface="Times New Roman" panose="02020603050405020304" pitchFamily="18" charset="0"/>
                  <a:cs typeface="Times New Roman" panose="02020603050405020304" pitchFamily="18" charset="0"/>
                </a:rPr>
                <a:t>– Nội dung, chủ đề của văn bản tóm tắt:</a:t>
              </a:r>
              <a:endParaRPr lang="vi-VN" sz="27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84747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883" y="1934066"/>
            <a:ext cx="8086377" cy="4832092"/>
          </a:xfrm>
          <a:prstGeom prst="rect">
            <a:avLst/>
          </a:prstGeom>
        </p:spPr>
        <p:txBody>
          <a:bodyPr wrap="square">
            <a:spAutoFit/>
          </a:bodyPr>
          <a:lstStyle/>
          <a:p>
            <a:pPr algn="just"/>
            <a:r>
              <a:rPr lang="vi-VN" sz="2800" dirty="0">
                <a:solidFill>
                  <a:srgbClr val="161616"/>
                </a:solidFill>
                <a:latin typeface="Times New Roman" panose="02020603050405020304" pitchFamily="18" charset="0"/>
                <a:cs typeface="Times New Roman" panose="02020603050405020304" pitchFamily="18" charset="0"/>
              </a:rPr>
              <a:t>+ Vua Hùng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Thủy Tinh đến cầu hôn.</a:t>
            </a:r>
          </a:p>
          <a:p>
            <a:pPr algn="just"/>
            <a:r>
              <a:rPr lang="vi-VN" sz="2800" dirty="0">
                <a:solidFill>
                  <a:srgbClr val="161616"/>
                </a:solidFill>
                <a:latin typeface="Times New Roman" panose="02020603050405020304" pitchFamily="18" charset="0"/>
                <a:cs typeface="Times New Roman" panose="02020603050405020304" pitchFamily="18" charset="0"/>
              </a:rPr>
              <a:t>+ Vua Hùng ra điều kiện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mang đầy đủ lễ vật đến trước và rước Mị Nương về núi.</a:t>
            </a:r>
          </a:p>
          <a:p>
            <a:pPr algn="just"/>
            <a:r>
              <a:rPr lang="vi-VN" sz="2800" dirty="0">
                <a:solidFill>
                  <a:srgbClr val="161616"/>
                </a:solidFill>
                <a:latin typeface="Times New Roman" panose="02020603050405020304" pitchFamily="18" charset="0"/>
                <a:cs typeface="Times New Roman" panose="02020603050405020304" pitchFamily="18" charset="0"/>
              </a:rPr>
              <a:t>+ Thủy Tinh đến sau không cưới được vợ, nổi giận mang quân đi đánh Sơn Tinh.</a:t>
            </a:r>
          </a:p>
          <a:p>
            <a:pPr algn="just"/>
            <a:r>
              <a:rPr lang="vi-VN" sz="2800" dirty="0">
                <a:solidFill>
                  <a:srgbClr val="161616"/>
                </a:solidFill>
                <a:latin typeface="Times New Roman" panose="02020603050405020304" pitchFamily="18" charset="0"/>
                <a:cs typeface="Times New Roman" panose="02020603050405020304" pitchFamily="18" charset="0"/>
              </a:rPr>
              <a:t>+ Hai bên giao chiến hằng tháng trời, cuối cùng Thủy Tinh thua đành rút lui.</a:t>
            </a:r>
          </a:p>
          <a:p>
            <a:pPr algn="just"/>
            <a:r>
              <a:rPr lang="vi-VN" sz="2800" dirty="0">
                <a:solidFill>
                  <a:srgbClr val="161616"/>
                </a:solidFill>
                <a:latin typeface="Times New Roman" panose="02020603050405020304" pitchFamily="18" charset="0"/>
                <a:cs typeface="Times New Roman" panose="02020603050405020304" pitchFamily="18" charset="0"/>
              </a:rPr>
              <a:t>+ Hằng năm, Thủy Tinh lại dâng nước lên đánh Sơn Tinh, gây ra lũ lụt.</a:t>
            </a:r>
          </a:p>
        </p:txBody>
      </p:sp>
      <p:grpSp>
        <p:nvGrpSpPr>
          <p:cNvPr id="5" name="Group 4"/>
          <p:cNvGrpSpPr/>
          <p:nvPr/>
        </p:nvGrpSpPr>
        <p:grpSpPr>
          <a:xfrm>
            <a:off x="1197592" y="857250"/>
            <a:ext cx="6919415" cy="788662"/>
            <a:chOff x="2590937" y="1659511"/>
            <a:chExt cx="2039726" cy="1868604"/>
          </a:xfrm>
          <a:solidFill>
            <a:schemeClr val="accent5">
              <a:lumMod val="50000"/>
            </a:schemeClr>
          </a:solidFill>
        </p:grpSpPr>
        <p:sp>
          <p:nvSpPr>
            <p:cNvPr id="6" name="Rectangle 5"/>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906" tIns="11906" rIns="11906" bIns="11906" numCol="1" spcCol="1270" anchor="ctr" anchorCtr="0">
              <a:noAutofit/>
            </a:bodyPr>
            <a:lstStyle/>
            <a:p>
              <a:pPr algn="just"/>
              <a:r>
                <a:rPr lang="vi-VN" sz="2700" b="1" dirty="0">
                  <a:solidFill>
                    <a:schemeClr val="bg1"/>
                  </a:solidFill>
                  <a:latin typeface="Times New Roman" panose="02020603050405020304" pitchFamily="18" charset="0"/>
                  <a:cs typeface="Times New Roman" panose="02020603050405020304" pitchFamily="18" charset="0"/>
                </a:rPr>
                <a:t>– Nội dung chính của văn bản được tóm tắt:</a:t>
              </a:r>
              <a:endParaRPr lang="vi-VN" sz="27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24491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83724" y="469164"/>
            <a:ext cx="3694496" cy="887045"/>
          </a:xfrm>
          <a:prstGeom prst="rect">
            <a:avLst/>
          </a:prstGeom>
        </p:spPr>
      </p:pic>
      <p:graphicFrame>
        <p:nvGraphicFramePr>
          <p:cNvPr id="6" name="Table 5">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3435086465"/>
              </p:ext>
            </p:extLst>
          </p:nvPr>
        </p:nvGraphicFramePr>
        <p:xfrm>
          <a:off x="178891" y="1357688"/>
          <a:ext cx="8746746" cy="4143933"/>
        </p:xfrm>
        <a:graphic>
          <a:graphicData uri="http://schemas.openxmlformats.org/drawingml/2006/table">
            <a:tbl>
              <a:tblPr firstRow="1" firstCol="1" bandRow="1"/>
              <a:tblGrid>
                <a:gridCol w="5167446">
                  <a:extLst>
                    <a:ext uri="{9D8B030D-6E8A-4147-A177-3AD203B41FA5}">
                      <a16:colId xmlns:a16="http://schemas.microsoft.com/office/drawing/2014/main" val="2201871687"/>
                    </a:ext>
                  </a:extLst>
                </a:gridCol>
                <a:gridCol w="1700590">
                  <a:extLst>
                    <a:ext uri="{9D8B030D-6E8A-4147-A177-3AD203B41FA5}">
                      <a16:colId xmlns:a16="http://schemas.microsoft.com/office/drawing/2014/main" val="335175101"/>
                    </a:ext>
                  </a:extLst>
                </a:gridCol>
                <a:gridCol w="1878710">
                  <a:extLst>
                    <a:ext uri="{9D8B030D-6E8A-4147-A177-3AD203B41FA5}">
                      <a16:colId xmlns:a16="http://schemas.microsoft.com/office/drawing/2014/main" val="3178921641"/>
                    </a:ext>
                  </a:extLst>
                </a:gridCol>
              </a:tblGrid>
              <a:tr h="435236">
                <a:tc>
                  <a:txBody>
                    <a:bodyPr/>
                    <a:lstStyle/>
                    <a:p>
                      <a:pPr algn="ctr">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72937845"/>
                  </a:ext>
                </a:extLst>
              </a:tr>
              <a:tr h="870472">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779900"/>
                  </a:ext>
                </a:extLst>
              </a:tr>
              <a:tr h="1305709">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3304713"/>
                  </a:ext>
                </a:extLst>
              </a:tr>
              <a:tr h="870472">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2000492"/>
                  </a:ext>
                </a:extLst>
              </a:tr>
              <a:tr h="435236">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1121026"/>
                  </a:ext>
                </a:extLst>
              </a:tr>
            </a:tbl>
          </a:graphicData>
        </a:graphic>
      </p:graphicFrame>
    </p:spTree>
    <p:extLst>
      <p:ext uri="{BB962C8B-B14F-4D97-AF65-F5344CB8AC3E}">
        <p14:creationId xmlns:p14="http://schemas.microsoft.com/office/powerpoint/2010/main" val="33876539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5769</TotalTime>
  <Words>1621</Words>
  <Application>Microsoft Office PowerPoint</Application>
  <PresentationFormat>On-screen Show (4:3)</PresentationFormat>
  <Paragraphs>183</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 Light</vt:lpstr>
      <vt:lpstr>.VnTime</vt:lpstr>
      <vt:lpstr>DengXian</vt:lpstr>
      <vt:lpstr>Times New Roman</vt:lpstr>
      <vt:lpstr>Calibri</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Administrator</cp:lastModifiedBy>
  <cp:revision>738</cp:revision>
  <dcterms:created xsi:type="dcterms:W3CDTF">2018-06-17T04:53:58Z</dcterms:created>
  <dcterms:modified xsi:type="dcterms:W3CDTF">2022-09-20T14:17:42Z</dcterms:modified>
</cp:coreProperties>
</file>