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0" r:id="rId2"/>
    <p:sldId id="294" r:id="rId3"/>
    <p:sldId id="257" r:id="rId4"/>
    <p:sldId id="295" r:id="rId5"/>
    <p:sldId id="296" r:id="rId6"/>
    <p:sldId id="297" r:id="rId7"/>
    <p:sldId id="298" r:id="rId8"/>
    <p:sldId id="299" r:id="rId9"/>
    <p:sldId id="300" r:id="rId10"/>
    <p:sldId id="301"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8" d="100"/>
          <a:sy n="78" d="100"/>
        </p:scale>
        <p:origin x="893" y="5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2025/9/18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986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52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2025/9/18</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2025/9/18</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2025/9/18</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2025/9/18</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2025/9/18</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2025/9/18</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2025/9/18</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2025/9/18</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2025/9/18</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2025/9/18</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2025/9/18</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2025/9/18</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10" Type="http://schemas.openxmlformats.org/officeDocument/2006/relationships/image" Target="../media/image3.png"/><Relationship Id="rId4" Type="http://schemas.openxmlformats.org/officeDocument/2006/relationships/tags" Target="../tags/tag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8.jpeg"/><Relationship Id="rId5" Type="http://schemas.openxmlformats.org/officeDocument/2006/relationships/image" Target="../media/image8.png"/><Relationship Id="rId10" Type="http://schemas.openxmlformats.org/officeDocument/2006/relationships/image" Target="../media/image17.jpg"/><Relationship Id="rId4" Type="http://schemas.openxmlformats.org/officeDocument/2006/relationships/image" Target="../media/image7.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1077218"/>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3. TỈ LỆ BẢN ĐỒ. </a:t>
            </a:r>
            <a:endParaRPr lang="vi-VN" sz="3200" dirty="0">
              <a:solidFill>
                <a:srgbClr val="FF0000"/>
              </a:solidFill>
              <a:latin typeface="Times New Roman" panose="02020603050405020304" pitchFamily="18" charset="0"/>
              <a:cs typeface="Times New Roman" panose="02020603050405020304" pitchFamily="18" charset="0"/>
            </a:endParaRPr>
          </a:p>
          <a:p>
            <a:pPr algn="ctr"/>
            <a:r>
              <a:rPr lang="en-US" sz="3200" dirty="0">
                <a:solidFill>
                  <a:srgbClr val="FF0000"/>
                </a:solidFill>
                <a:latin typeface="Times New Roman" panose="02020603050405020304" pitchFamily="18" charset="0"/>
                <a:cs typeface="Times New Roman" panose="02020603050405020304" pitchFamily="18" charset="0"/>
              </a:rPr>
              <a:t>TÍNH KHOẢNG CÁCH THỰC TẾ </a:t>
            </a: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a:t>Sách KNTT</a:t>
            </a:r>
            <a:endParaRPr lang="en-US" dirty="0"/>
          </a:p>
        </p:txBody>
      </p:sp>
    </p:spTree>
    <p:extLst>
      <p:ext uri="{BB962C8B-B14F-4D97-AF65-F5344CB8AC3E}">
        <p14:creationId xmlns:p14="http://schemas.microsoft.com/office/powerpoint/2010/main" val="266688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451011" y="49520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sp>
        <p:nvSpPr>
          <p:cNvPr id="11" name="Rectangle 10"/>
          <p:cNvSpPr/>
          <p:nvPr/>
        </p:nvSpPr>
        <p:spPr>
          <a:xfrm>
            <a:off x="4362995" y="120409"/>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081413"/>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6"/>
          <a:stretch>
            <a:fillRect/>
          </a:stretch>
        </p:blipFill>
        <p:spPr>
          <a:xfrm>
            <a:off x="1116954" y="1580698"/>
            <a:ext cx="9506221" cy="4430136"/>
          </a:xfrm>
          <a:prstGeom prst="rect">
            <a:avLst/>
          </a:prstGeom>
        </p:spPr>
      </p:pic>
      <p:sp>
        <p:nvSpPr>
          <p:cNvPr id="14" name="TextBox 13"/>
          <p:cNvSpPr txBox="1"/>
          <p:nvPr/>
        </p:nvSpPr>
        <p:spPr>
          <a:xfrm>
            <a:off x="633552" y="5939135"/>
            <a:ext cx="10441494"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301487" y="2574579"/>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5"/>
              </p:custDataLst>
            </p:nvPr>
          </p:nvSpPr>
          <p:spPr>
            <a:xfrm>
              <a:off x="4702057" y="926941"/>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361563"/>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772983" y="1254323"/>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7" name="TextBox 6"/>
          <p:cNvSpPr txBox="1"/>
          <p:nvPr/>
        </p:nvSpPr>
        <p:spPr>
          <a:xfrm>
            <a:off x="3357155" y="1175654"/>
            <a:ext cx="5674596" cy="1107996"/>
          </a:xfrm>
          <a:prstGeom prst="rect">
            <a:avLst/>
          </a:prstGeom>
          <a:noFill/>
        </p:spPr>
        <p:txBody>
          <a:bodyPr wrap="square" rtlCol="0">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Bài 3: Tỉ lệ bản đồ</a:t>
            </a:r>
          </a:p>
          <a:p>
            <a:pPr algn="ctr"/>
            <a:r>
              <a:rPr lang="vi-VN" sz="2400" b="1" dirty="0">
                <a:solidFill>
                  <a:srgbClr val="FF0000"/>
                </a:solidFill>
                <a:latin typeface="Times New Roman" panose="02020603050405020304" pitchFamily="18" charset="0"/>
                <a:cs typeface="Times New Roman" panose="02020603050405020304" pitchFamily="18" charset="0"/>
              </a:rPr>
              <a:t>Tính khoảng cách thực tế</a:t>
            </a:r>
          </a:p>
          <a:p>
            <a:endParaRPr lang="en-US" dirty="0"/>
          </a:p>
        </p:txBody>
      </p:sp>
    </p:spTree>
    <p:extLst>
      <p:ext uri="{BB962C8B-B14F-4D97-AF65-F5344CB8AC3E}">
        <p14:creationId xmlns:p14="http://schemas.microsoft.com/office/powerpoint/2010/main" val="24343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816517" y="306643"/>
            <a:ext cx="10632346" cy="987638"/>
          </a:xfrm>
          <a:prstGeom prst="rect">
            <a:avLst/>
          </a:prstGeom>
        </p:spPr>
      </p:pic>
      <p:sp>
        <p:nvSpPr>
          <p:cNvPr id="8" name="TextBox 7"/>
          <p:cNvSpPr txBox="1"/>
          <p:nvPr/>
        </p:nvSpPr>
        <p:spPr>
          <a:xfrm>
            <a:off x="2151544" y="537884"/>
            <a:ext cx="7609327" cy="584775"/>
          </a:xfrm>
          <a:prstGeom prst="rect">
            <a:avLst/>
          </a:prstGeom>
          <a:noFill/>
        </p:spPr>
        <p:txBody>
          <a:bodyPr wrap="non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Bài 3: Tỉ lệ bản đồ. Tính khoảng cách thực tế</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1226382" y="1788100"/>
            <a:ext cx="4524324" cy="4437888"/>
          </a:xfrm>
          <a:prstGeom prst="rect">
            <a:avLst/>
          </a:prstGeom>
        </p:spPr>
      </p:pic>
      <p:pic>
        <p:nvPicPr>
          <p:cNvPr id="15" name="Picture 14"/>
          <p:cNvPicPr>
            <a:picLocks noChangeAspect="1"/>
          </p:cNvPicPr>
          <p:nvPr/>
        </p:nvPicPr>
        <p:blipFill>
          <a:blip r:embed="rId9"/>
          <a:stretch>
            <a:fillRect/>
          </a:stretch>
        </p:blipFill>
        <p:spPr>
          <a:xfrm>
            <a:off x="5948830" y="1788100"/>
            <a:ext cx="4972053" cy="4249630"/>
          </a:xfrm>
          <a:prstGeom prst="rect">
            <a:avLst/>
          </a:prstGeom>
        </p:spPr>
      </p:pic>
      <p:sp>
        <p:nvSpPr>
          <p:cNvPr id="16" name="TextBox 15"/>
          <p:cNvSpPr txBox="1"/>
          <p:nvPr/>
        </p:nvSpPr>
        <p:spPr>
          <a:xfrm>
            <a:off x="1116121" y="6185858"/>
            <a:ext cx="10555926" cy="646331"/>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Theo em bản đồ nào các đối tượng địa lí được thể hiện chi tiết, rõ ràng hơn? </a:t>
            </a:r>
          </a:p>
          <a:p>
            <a:pPr algn="ctr"/>
            <a:r>
              <a:rPr lang="vi-VN" dirty="0">
                <a:latin typeface="Times New Roman" panose="02020603050405020304" pitchFamily="18" charset="0"/>
                <a:cs typeface="Times New Roman" panose="02020603050405020304" pitchFamily="18" charset="0"/>
              </a:rPr>
              <a:t>Tại sao hai bản đồ lại có kích thước khác nhau?</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2260491"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1. Tỉ lệ bản đồ</a:t>
            </a:r>
            <a:endParaRPr lang="en-US" sz="28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384665" y="1775037"/>
            <a:ext cx="4313266" cy="5082966"/>
            <a:chOff x="1175657" y="1788100"/>
            <a:chExt cx="4313266" cy="508296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657" y="1788100"/>
              <a:ext cx="4313266" cy="4952335"/>
            </a:xfrm>
            <a:prstGeom prst="rect">
              <a:avLst/>
            </a:prstGeom>
          </p:spPr>
        </p:pic>
        <p:sp>
          <p:nvSpPr>
            <p:cNvPr id="9" name="Rectangle 8"/>
            <p:cNvSpPr/>
            <p:nvPr/>
          </p:nvSpPr>
          <p:spPr>
            <a:xfrm>
              <a:off x="1920230" y="6583683"/>
              <a:ext cx="2967801" cy="2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Bản đồ Việt Nam</a:t>
              </a:r>
              <a:endParaRPr lang="en-US"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6120040" y="1258523"/>
            <a:ext cx="4955005" cy="4531895"/>
            <a:chOff x="6120040" y="1258523"/>
            <a:chExt cx="4955005" cy="4531895"/>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040" y="1258523"/>
              <a:ext cx="4955005" cy="4162563"/>
            </a:xfrm>
            <a:prstGeom prst="rect">
              <a:avLst/>
            </a:prstGeom>
          </p:spPr>
        </p:pic>
        <p:sp>
          <p:nvSpPr>
            <p:cNvPr id="13" name="TextBox 12"/>
            <p:cNvSpPr txBox="1"/>
            <p:nvPr/>
          </p:nvSpPr>
          <p:spPr>
            <a:xfrm>
              <a:off x="6230977" y="5421086"/>
              <a:ext cx="4440255"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 đồ Việt Nam trong khu vực Đông Nam Á</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6162217" y="5786844"/>
            <a:ext cx="4912828"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Nhận xét về kích thước lãnh thổ Việt Nam và mức độ chỉ tiết về nội dung của hai bản đồ và tại sao có sự khác nhau đó?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75252" y="424676"/>
            <a:ext cx="10441495"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pic>
        <p:nvPicPr>
          <p:cNvPr id="5" name="Picture 4"/>
          <p:cNvPicPr>
            <a:picLocks noChangeAspect="1"/>
          </p:cNvPicPr>
          <p:nvPr/>
        </p:nvPicPr>
        <p:blipFill>
          <a:blip r:embed="rId8"/>
          <a:stretch>
            <a:fillRect/>
          </a:stretch>
        </p:blipFill>
        <p:spPr>
          <a:xfrm>
            <a:off x="815877" y="1225261"/>
            <a:ext cx="2487384" cy="749873"/>
          </a:xfrm>
          <a:prstGeom prst="rect">
            <a:avLst/>
          </a:prstGeom>
        </p:spPr>
      </p:pic>
      <p:pic>
        <p:nvPicPr>
          <p:cNvPr id="6" name="Picture 5"/>
          <p:cNvPicPr>
            <a:picLocks noChangeAspect="1"/>
          </p:cNvPicPr>
          <p:nvPr/>
        </p:nvPicPr>
        <p:blipFill>
          <a:blip r:embed="rId9"/>
          <a:stretch>
            <a:fillRect/>
          </a:stretch>
        </p:blipFill>
        <p:spPr>
          <a:xfrm>
            <a:off x="6254333" y="4114800"/>
            <a:ext cx="4456719" cy="2587970"/>
          </a:xfrm>
          <a:prstGeom prst="rect">
            <a:avLst/>
          </a:prstGeom>
        </p:spPr>
      </p:pic>
      <p:sp>
        <p:nvSpPr>
          <p:cNvPr id="7" name="TextBox 6"/>
          <p:cNvSpPr txBox="1"/>
          <p:nvPr/>
        </p:nvSpPr>
        <p:spPr>
          <a:xfrm>
            <a:off x="814159" y="1761565"/>
            <a:ext cx="5223105"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Tỉ lệ bản đồ cho biết mức độ thu nhỏ độ dài giữa các đối tượng trên bản đồ so với thực tế là bao nhiêu </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47150" y="2338203"/>
            <a:ext cx="5190114" cy="923330"/>
          </a:xfrm>
          <a:prstGeom prst="rect">
            <a:avLst/>
          </a:prstGeom>
          <a:noFill/>
        </p:spPr>
        <p:txBody>
          <a:bodyPr wrap="square" rtlCol="0">
            <a:spAutoFit/>
          </a:bodyPr>
          <a:lstStyle/>
          <a:p>
            <a:r>
              <a:rPr lang="vi-VN" dirty="0"/>
              <a:t>- </a:t>
            </a:r>
            <a:r>
              <a:rPr lang="vi-VN" dirty="0">
                <a:latin typeface="Times New Roman" panose="02020603050405020304" pitchFamily="18" charset="0"/>
                <a:cs typeface="Times New Roman" panose="02020603050405020304" pitchFamily="18" charset="0"/>
              </a:rPr>
              <a:t>Ý nghĩa của tỉ lệ bản đồ: cho biết mức độ thu </a:t>
            </a:r>
          </a:p>
          <a:p>
            <a:r>
              <a:rPr lang="vi-VN" dirty="0">
                <a:latin typeface="Times New Roman" panose="02020603050405020304" pitchFamily="18" charset="0"/>
                <a:cs typeface="Times New Roman" panose="02020603050405020304" pitchFamily="18" charset="0"/>
              </a:rPr>
              <a:t>nhỏ độ dài giữa các đối tượng trên bản đổ so với thực tế là bao nhiêu.</a:t>
            </a:r>
            <a:endParaRPr lang="en-US"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0458" y="1267573"/>
            <a:ext cx="5097380" cy="2141259"/>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9997" y="3146612"/>
            <a:ext cx="2939823" cy="3751729"/>
          </a:xfrm>
          <a:prstGeom prst="rect">
            <a:avLst/>
          </a:prstGeom>
        </p:spPr>
      </p:pic>
      <p:sp>
        <p:nvSpPr>
          <p:cNvPr id="16" name="TextBox 15"/>
          <p:cNvSpPr txBox="1"/>
          <p:nvPr/>
        </p:nvSpPr>
        <p:spPr>
          <a:xfrm>
            <a:off x="9250947" y="4061012"/>
            <a:ext cx="1824097"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QS hình cho biết có mấy cách ghi tỉ lệ bản đồ?</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900959" y="3281087"/>
            <a:ext cx="3832406"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Tỉ lệ bản đồ có 2 cách ghi :</a:t>
            </a:r>
          </a:p>
          <a:p>
            <a:r>
              <a:rPr lang="vi-VN" dirty="0">
                <a:latin typeface="Times New Roman" panose="02020603050405020304" pitchFamily="18" charset="0"/>
                <a:cs typeface="Times New Roman" panose="02020603050405020304" pitchFamily="18" charset="0"/>
              </a:rPr>
              <a:t>+ Tỉ lệ số</a:t>
            </a:r>
          </a:p>
          <a:p>
            <a:r>
              <a:rPr lang="vi-VN" dirty="0">
                <a:latin typeface="Times New Roman" panose="02020603050405020304" pitchFamily="18" charset="0"/>
                <a:cs typeface="Times New Roman" panose="02020603050405020304" pitchFamily="18" charset="0"/>
              </a:rPr>
              <a:t>+ Tỉ lệ thước</a:t>
            </a:r>
          </a:p>
        </p:txBody>
      </p:sp>
    </p:spTree>
    <p:extLst>
      <p:ext uri="{BB962C8B-B14F-4D97-AF65-F5344CB8AC3E}">
        <p14:creationId xmlns:p14="http://schemas.microsoft.com/office/powerpoint/2010/main" val="3299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2000"/>
                                        <p:tgtEl>
                                          <p:spTgt spid="9">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20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arn(inVertic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down)">
                                      <p:cBhvr>
                                        <p:cTn id="41" dur="500"/>
                                        <p:tgtEl>
                                          <p:spTgt spid="17">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xEl>
                                              <p:pRg st="1" end="1"/>
                                            </p:txEl>
                                          </p:spTgt>
                                        </p:tgtEl>
                                        <p:attrNameLst>
                                          <p:attrName>style.visibility</p:attrName>
                                        </p:attrNameLst>
                                      </p:cBhvr>
                                      <p:to>
                                        <p:strVal val="visible"/>
                                      </p:to>
                                    </p:set>
                                    <p:animEffect transition="in" filter="wipe(down)">
                                      <p:cBhvr>
                                        <p:cTn id="44" dur="500"/>
                                        <p:tgtEl>
                                          <p:spTgt spid="17">
                                            <p:txEl>
                                              <p:pRg st="1" end="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down)">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2849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flipH="1">
            <a:off x="919348" y="1702921"/>
            <a:ext cx="500184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flipH="1">
            <a:off x="1026462" y="1241256"/>
            <a:ext cx="208429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1. Tỉ lệ bản đồ</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grpSp>
        <p:nvGrpSpPr>
          <p:cNvPr id="14" name="Group 13"/>
          <p:cNvGrpSpPr/>
          <p:nvPr/>
        </p:nvGrpSpPr>
        <p:grpSpPr>
          <a:xfrm>
            <a:off x="6340455" y="1401405"/>
            <a:ext cx="4786204" cy="2399765"/>
            <a:chOff x="5656704" y="3035562"/>
            <a:chExt cx="4906916" cy="2399765"/>
          </a:xfrm>
        </p:grpSpPr>
        <p:pic>
          <p:nvPicPr>
            <p:cNvPr id="12" name="Picture 11"/>
            <p:cNvPicPr>
              <a:picLocks noChangeAspect="1"/>
            </p:cNvPicPr>
            <p:nvPr/>
          </p:nvPicPr>
          <p:blipFill>
            <a:blip r:embed="rId7"/>
            <a:stretch>
              <a:fillRect/>
            </a:stretch>
          </p:blipFill>
          <p:spPr>
            <a:xfrm>
              <a:off x="5656704" y="3035562"/>
              <a:ext cx="4906916" cy="2399765"/>
            </a:xfrm>
            <a:prstGeom prst="rect">
              <a:avLst/>
            </a:prstGeom>
          </p:spPr>
        </p:pic>
        <p:sp>
          <p:nvSpPr>
            <p:cNvPr id="18" name="TextBox 17"/>
            <p:cNvSpPr txBox="1"/>
            <p:nvPr/>
          </p:nvSpPr>
          <p:spPr>
            <a:xfrm>
              <a:off x="5656704" y="3536660"/>
              <a:ext cx="4044960" cy="1477328"/>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GV lưu ý HS nguyên tắc: Muốn đo khoảng cách thực tế của 2 điểm, phải đo được khoảng cách của hai điểm đó 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flipH="1">
            <a:off x="574469" y="2445918"/>
            <a:ext cx="5439977"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Nguyên tắc: muốn đo khoảng cách thực tế của hai điểm, phải đo được khoảng cách của hai điểm đó 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flipH="1">
            <a:off x="587192" y="3272112"/>
            <a:ext cx="5391396" cy="1477328"/>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 Ví dụ</a:t>
            </a:r>
            <a:r>
              <a:rPr lang="vi-VN" dirty="0">
                <a:latin typeface="Times New Roman" panose="02020603050405020304" pitchFamily="18" charset="0"/>
                <a:cs typeface="Times New Roman" panose="02020603050405020304" pitchFamily="18" charset="0"/>
              </a:rPr>
              <a:t>:Trên bản đồ hành chính có tỉ lệ 1 : 6 000 000, khoảng cách giữa Thủ đô Hà Nội tới thành phố Hải Phòng và thành phố Vinh (tỉnh Nghệ An) lần lượt là 1,5 cm và 5 cm, vậy trên thực tế hai thành phố đó cách Thủ đô Hà Nội bao nhiêu ki-lô-mét?</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6064516" y="1538644"/>
            <a:ext cx="5156805" cy="2031325"/>
          </a:xfrm>
          <a:prstGeom prst="rect">
            <a:avLst/>
          </a:prstGeom>
          <a:noFill/>
        </p:spPr>
        <p:txBody>
          <a:bodyPr wrap="square" rtlCol="0">
            <a:spAutoFit/>
          </a:bodyPr>
          <a:lstStyle/>
          <a:p>
            <a:pPr algn="ctr"/>
            <a:r>
              <a:rPr lang="vi-VN" b="1" u="sng" dirty="0">
                <a:latin typeface="Times New Roman" panose="02020603050405020304" pitchFamily="18" charset="0"/>
                <a:cs typeface="Times New Roman" panose="02020603050405020304" pitchFamily="18" charset="0"/>
              </a:rPr>
              <a:t>Bài làm</a:t>
            </a:r>
          </a:p>
          <a:p>
            <a:pPr algn="ctr"/>
            <a:r>
              <a:rPr lang="vi-VN" dirty="0">
                <a:latin typeface="Times New Roman" panose="02020603050405020304" pitchFamily="18" charset="0"/>
                <a:cs typeface="Times New Roman" panose="02020603050405020304" pitchFamily="18" charset="0"/>
              </a:rPr>
              <a:t>Khoảng cách thực tế giữa Hà Nội đến Hải Phòng là:</a:t>
            </a:r>
          </a:p>
          <a:p>
            <a:pPr algn="ctr"/>
            <a:r>
              <a:rPr lang="vi-VN" dirty="0">
                <a:latin typeface="Times New Roman" panose="02020603050405020304" pitchFamily="18" charset="0"/>
                <a:cs typeface="Times New Roman" panose="02020603050405020304" pitchFamily="18" charset="0"/>
              </a:rPr>
              <a:t>1,5 * ( 1/ 6 000 000) = 9 000 000cm = 90 km</a:t>
            </a:r>
          </a:p>
          <a:p>
            <a:pPr algn="ct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algn="ctr"/>
            <a:r>
              <a:rPr lang="nn-NO" dirty="0">
                <a:latin typeface="Times New Roman" panose="02020603050405020304" pitchFamily="18" charset="0"/>
                <a:cs typeface="Times New Roman" panose="02020603050405020304" pitchFamily="18" charset="0"/>
              </a:rPr>
              <a:t>5 * ( 1/ 6 000 000) = </a:t>
            </a:r>
            <a:r>
              <a:rPr lang="vi-VN" dirty="0">
                <a:latin typeface="Times New Roman" panose="02020603050405020304" pitchFamily="18" charset="0"/>
                <a:cs typeface="Times New Roman" panose="02020603050405020304" pitchFamily="18" charset="0"/>
              </a:rPr>
              <a:t>30</a:t>
            </a:r>
            <a:r>
              <a:rPr lang="nn-NO" dirty="0">
                <a:latin typeface="Times New Roman" panose="02020603050405020304" pitchFamily="18" charset="0"/>
                <a:cs typeface="Times New Roman" panose="02020603050405020304" pitchFamily="18" charset="0"/>
              </a:rPr>
              <a:t> 000 000cm = </a:t>
            </a:r>
            <a:r>
              <a:rPr lang="vi-VN" dirty="0">
                <a:latin typeface="Times New Roman" panose="02020603050405020304" pitchFamily="18" charset="0"/>
                <a:cs typeface="Times New Roman" panose="02020603050405020304" pitchFamily="18" charset="0"/>
              </a:rPr>
              <a:t>300</a:t>
            </a:r>
            <a:r>
              <a:rPr lang="nn-NO" dirty="0">
                <a:latin typeface="Times New Roman" panose="02020603050405020304" pitchFamily="18" charset="0"/>
                <a:cs typeface="Times New Roman" panose="02020603050405020304" pitchFamily="18" charset="0"/>
              </a:rPr>
              <a:t> km</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538611" y="4722947"/>
            <a:ext cx="5439977" cy="923330"/>
          </a:xfrm>
          <a:prstGeom prst="rect">
            <a:avLst/>
          </a:prstGeom>
          <a:noFill/>
        </p:spPr>
        <p:txBody>
          <a:bodyPr wrap="square" rtlCol="0">
            <a:spAutoFit/>
          </a:bodyPr>
          <a:lstStyle/>
          <a:p>
            <a:r>
              <a:rPr lang="vi-VN">
                <a:latin typeface="Times New Roman" panose="02020603050405020304" pitchFamily="18" charset="0"/>
                <a:cs typeface="Times New Roman" panose="02020603050405020304" pitchFamily="18" charset="0"/>
              </a:rPr>
              <a:t>- Nếu trên bản đồ có tỉ lệ thước, ta đem khoảng cách AB trên bản đồ áp vào thước tỉ lệ sẽ biết được khoảng cách AB trên thực tế</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07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LUYỆN TẬP</a:t>
            </a:r>
            <a:endParaRPr lang="en-US" sz="3600" dirty="0">
              <a:solidFill>
                <a:schemeClr val="tx1"/>
              </a:solidFill>
            </a:endParaRPr>
          </a:p>
        </p:txBody>
      </p:sp>
      <p:sp>
        <p:nvSpPr>
          <p:cNvPr id="5" name="TextBox 4"/>
          <p:cNvSpPr txBox="1"/>
          <p:nvPr/>
        </p:nvSpPr>
        <p:spPr>
          <a:xfrm>
            <a:off x="914402" y="2164984"/>
            <a:ext cx="9426388"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1: Tỉ lệ bản đồ là gì?</a:t>
            </a:r>
          </a:p>
          <a:p>
            <a:r>
              <a:rPr lang="vi-VN" dirty="0">
                <a:latin typeface="Times New Roman" panose="02020603050405020304" pitchFamily="18" charset="0"/>
                <a:cs typeface="Times New Roman" panose="02020603050405020304" pitchFamily="18" charset="0"/>
              </a:rPr>
              <a:t>A. Là con số qui ước trên mỗi bản đồ</a:t>
            </a:r>
          </a:p>
          <a:p>
            <a:r>
              <a:rPr lang="vi-VN" dirty="0">
                <a:latin typeface="Times New Roman" panose="02020603050405020304" pitchFamily="18" charset="0"/>
                <a:cs typeface="Times New Roman" panose="02020603050405020304" pitchFamily="18" charset="0"/>
              </a:rPr>
              <a:t>B. Cho biết mức độ thu nhỏ độ dài giữa các đối tượng trên bản đồ so với thực tế là bao nhiêu</a:t>
            </a:r>
          </a:p>
          <a:p>
            <a:r>
              <a:rPr lang="vi-VN" dirty="0">
                <a:latin typeface="Times New Roman" panose="02020603050405020304" pitchFamily="18" charset="0"/>
                <a:cs typeface="Times New Roman" panose="02020603050405020304" pitchFamily="18" charset="0"/>
              </a:rPr>
              <a:t>C. Cho biết mức độ phóng to độ dài giữa các đối tượng trên bản đồ so với thực tế là bao nhiêu</a:t>
            </a:r>
          </a:p>
          <a:p>
            <a:r>
              <a:rPr lang="vi-VN" dirty="0">
                <a:latin typeface="Times New Roman" panose="02020603050405020304" pitchFamily="18" charset="0"/>
                <a:cs typeface="Times New Roman" panose="02020603050405020304" pitchFamily="18" charset="0"/>
              </a:rPr>
              <a:t>D. Là 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Chọn đáp án đúng nhất</a:t>
            </a:r>
          </a:p>
        </p:txBody>
      </p:sp>
      <p:sp>
        <p:nvSpPr>
          <p:cNvPr id="6" name="Oval 5"/>
          <p:cNvSpPr/>
          <p:nvPr/>
        </p:nvSpPr>
        <p:spPr>
          <a:xfrm>
            <a:off x="760240" y="2733121"/>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t>
            </a:r>
            <a:endParaRPr lang="en-US" dirty="0"/>
          </a:p>
        </p:txBody>
      </p:sp>
      <p:sp>
        <p:nvSpPr>
          <p:cNvPr id="15" name="TextBox 14"/>
          <p:cNvSpPr txBox="1"/>
          <p:nvPr/>
        </p:nvSpPr>
        <p:spPr>
          <a:xfrm>
            <a:off x="1645226" y="3604870"/>
            <a:ext cx="7741020"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2: Tỉ lệ bản đồ có mấy cách ghi?</a:t>
            </a:r>
          </a:p>
          <a:p>
            <a:r>
              <a:rPr lang="vi-VN" dirty="0">
                <a:latin typeface="Times New Roman" panose="02020603050405020304" pitchFamily="18" charset="0"/>
                <a:cs typeface="Times New Roman" panose="02020603050405020304" pitchFamily="18" charset="0"/>
              </a:rPr>
              <a:t>A. 2</a:t>
            </a:r>
          </a:p>
          <a:p>
            <a:r>
              <a:rPr lang="vi-VN" dirty="0">
                <a:latin typeface="Times New Roman" panose="02020603050405020304" pitchFamily="18" charset="0"/>
                <a:cs typeface="Times New Roman" panose="02020603050405020304" pitchFamily="18" charset="0"/>
              </a:rPr>
              <a:t>B. 3</a:t>
            </a:r>
          </a:p>
          <a:p>
            <a:r>
              <a:rPr lang="vi-VN" dirty="0">
                <a:latin typeface="Times New Roman" panose="02020603050405020304" pitchFamily="18" charset="0"/>
                <a:cs typeface="Times New Roman" panose="02020603050405020304" pitchFamily="18" charset="0"/>
              </a:rPr>
              <a:t>C. 4</a:t>
            </a:r>
          </a:p>
          <a:p>
            <a:r>
              <a:rPr lang="vi-VN" dirty="0">
                <a:latin typeface="Times New Roman" panose="02020603050405020304" pitchFamily="18" charset="0"/>
                <a:cs typeface="Times New Roman" panose="02020603050405020304" pitchFamily="18" charset="0"/>
              </a:rPr>
              <a:t>D. 5</a:t>
            </a:r>
          </a:p>
        </p:txBody>
      </p:sp>
      <p:sp>
        <p:nvSpPr>
          <p:cNvPr id="7" name="Oval 6"/>
          <p:cNvSpPr/>
          <p:nvPr/>
        </p:nvSpPr>
        <p:spPr>
          <a:xfrm>
            <a:off x="1725705" y="3904891"/>
            <a:ext cx="203567" cy="321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a:t>
            </a:r>
            <a:endParaRPr lang="en-US" dirty="0"/>
          </a:p>
        </p:txBody>
      </p:sp>
    </p:spTree>
    <p:extLst>
      <p:ext uri="{BB962C8B-B14F-4D97-AF65-F5344CB8AC3E}">
        <p14:creationId xmlns:p14="http://schemas.microsoft.com/office/powerpoint/2010/main" val="19588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a:solidFill>
                  <a:prstClr val="black"/>
                </a:solidFill>
                <a:latin typeface="Times New Roman" panose="02020603050405020304" pitchFamily="18" charset="0"/>
                <a:cs typeface="Times New Roman" panose="02020603050405020304" pitchFamily="18" charset="0"/>
              </a:rPr>
              <a:t>A.Đo được khoảng cách giữa 2 điểm cần tính trên bản đồ</a:t>
            </a:r>
          </a:p>
          <a:p>
            <a:pPr lvl="0"/>
            <a:r>
              <a:rPr lang="vi-VN" dirty="0">
                <a:solidFill>
                  <a:prstClr val="black"/>
                </a:solidFill>
                <a:latin typeface="Times New Roman" panose="02020603050405020304" pitchFamily="18" charset="0"/>
                <a:cs typeface="Times New Roman" panose="02020603050405020304" pitchFamily="18" charset="0"/>
              </a:rPr>
              <a:t>B.Xác định chính xác được tỉ lệ bản đồ </a:t>
            </a:r>
          </a:p>
          <a:p>
            <a:pPr lvl="0"/>
            <a:r>
              <a:rPr lang="vi-VN" dirty="0">
                <a:solidFill>
                  <a:prstClr val="black"/>
                </a:solidFill>
                <a:latin typeface="Times New Roman" panose="02020603050405020304" pitchFamily="18" charset="0"/>
                <a:cs typeface="Times New Roman" panose="02020603050405020304" pitchFamily="18" charset="0"/>
              </a:rPr>
              <a:t>C.Thực hiện phép tính nhân: khoảng cách thực tế= khoảng cách đo trên bản đồ x tỉ lệ bản đồ</a:t>
            </a:r>
          </a:p>
          <a:p>
            <a:pPr lvl="0"/>
            <a:r>
              <a:rPr lang="vi-VN" dirty="0">
                <a:solidFill>
                  <a:prstClr val="black"/>
                </a:solidFill>
                <a:latin typeface="Times New Roman" panose="02020603050405020304" pitchFamily="18" charset="0"/>
                <a:cs typeface="Times New Roman" panose="02020603050405020304" pitchFamily="18" charset="0"/>
              </a:rPr>
              <a:t>D. Tất 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p>
        </p:txBody>
      </p:sp>
      <p:sp>
        <p:nvSpPr>
          <p:cNvPr id="6" name="Oval 5"/>
          <p:cNvSpPr/>
          <p:nvPr/>
        </p:nvSpPr>
        <p:spPr>
          <a:xfrm>
            <a:off x="760240" y="3338236"/>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7741020"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300 000, khoảng cách giữa hai địa điềm đó là bao nhiêu?</a:t>
            </a:r>
          </a:p>
          <a:p>
            <a:pPr lvl="0"/>
            <a:r>
              <a:rPr lang="vi-VN" dirty="0">
                <a:solidFill>
                  <a:prstClr val="black"/>
                </a:solidFill>
                <a:latin typeface="Times New Roman" panose="02020603050405020304" pitchFamily="18" charset="0"/>
                <a:cs typeface="Times New Roman" panose="02020603050405020304" pitchFamily="18" charset="0"/>
              </a:rPr>
              <a:t>A.6,3 cm</a:t>
            </a:r>
          </a:p>
          <a:p>
            <a:pPr lvl="0"/>
            <a:r>
              <a:rPr lang="vi-VN" dirty="0">
                <a:solidFill>
                  <a:prstClr val="black"/>
                </a:solidFill>
                <a:latin typeface="Times New Roman" panose="02020603050405020304" pitchFamily="18" charset="0"/>
                <a:cs typeface="Times New Roman" panose="02020603050405020304" pitchFamily="18" charset="0"/>
              </a:rPr>
              <a:t>B.7,3 cm</a:t>
            </a:r>
          </a:p>
          <a:p>
            <a:pPr lvl="0"/>
            <a:r>
              <a:rPr lang="vi-VN" dirty="0">
                <a:solidFill>
                  <a:prstClr val="black"/>
                </a:solidFill>
                <a:latin typeface="Times New Roman" panose="02020603050405020304" pitchFamily="18" charset="0"/>
                <a:cs typeface="Times New Roman" panose="02020603050405020304" pitchFamily="18" charset="0"/>
              </a:rPr>
              <a:t>C.8,3 cm</a:t>
            </a:r>
          </a:p>
          <a:p>
            <a:pPr lvl="0"/>
            <a:r>
              <a:rPr lang="vi-VN" dirty="0">
                <a:solidFill>
                  <a:prstClr val="black"/>
                </a:solidFill>
                <a:latin typeface="Times New Roman" panose="02020603050405020304" pitchFamily="18" charset="0"/>
                <a:cs typeface="Times New Roman" panose="02020603050405020304" pitchFamily="18" charset="0"/>
              </a:rPr>
              <a:t>D.9,3 cm</a:t>
            </a:r>
          </a:p>
        </p:txBody>
      </p:sp>
      <p:sp>
        <p:nvSpPr>
          <p:cNvPr id="7" name="Oval 6"/>
          <p:cNvSpPr/>
          <p:nvPr/>
        </p:nvSpPr>
        <p:spPr>
          <a:xfrm>
            <a:off x="1671917" y="5110098"/>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dirty="0">
                <a:solidFill>
                  <a:prstClr val="black"/>
                </a:solidFill>
                <a:latin typeface="Times New Roman" panose="02020603050405020304" pitchFamily="18" charset="0"/>
                <a:cs typeface="Times New Roman" panose="02020603050405020304" pitchFamily="18" charset="0"/>
              </a:rPr>
              <a:t>A. 174 km</a:t>
            </a:r>
          </a:p>
          <a:p>
            <a:pPr lvl="0"/>
            <a:r>
              <a:rPr lang="vi-VN" dirty="0">
                <a:solidFill>
                  <a:prstClr val="black"/>
                </a:solidFill>
                <a:latin typeface="Times New Roman" panose="02020603050405020304" pitchFamily="18" charset="0"/>
                <a:cs typeface="Times New Roman" panose="02020603050405020304" pitchFamily="18" charset="0"/>
              </a:rPr>
              <a:t>B. 175 km</a:t>
            </a:r>
          </a:p>
          <a:p>
            <a:pPr lvl="0"/>
            <a:r>
              <a:rPr lang="vi-VN" dirty="0">
                <a:solidFill>
                  <a:prstClr val="black"/>
                </a:solidFill>
                <a:latin typeface="Times New Roman" panose="02020603050405020304" pitchFamily="18" charset="0"/>
                <a:cs typeface="Times New Roman" panose="02020603050405020304" pitchFamily="18" charset="0"/>
              </a:rPr>
              <a:t>C. 178 km</a:t>
            </a:r>
          </a:p>
          <a:p>
            <a:pPr lvl="0"/>
            <a:r>
              <a:rPr lang="vi-VN" dirty="0">
                <a:solidFill>
                  <a:prstClr val="black"/>
                </a:solidFill>
                <a:latin typeface="Times New Roman" panose="02020603050405020304" pitchFamily="18" charset="0"/>
                <a:cs typeface="Times New Roman" panose="02020603050405020304" pitchFamily="18" charset="0"/>
              </a:rPr>
              <a:t>D. 190 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p>
        </p:txBody>
      </p:sp>
      <p:sp>
        <p:nvSpPr>
          <p:cNvPr id="16" name="Oval 15"/>
          <p:cNvSpPr/>
          <p:nvPr/>
        </p:nvSpPr>
        <p:spPr>
          <a:xfrm>
            <a:off x="1029311" y="3052483"/>
            <a:ext cx="315401" cy="188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t>
            </a:r>
            <a:endParaRPr lang="en-US" dirty="0"/>
          </a:p>
        </p:txBody>
      </p:sp>
    </p:spTree>
    <p:extLst>
      <p:ext uri="{BB962C8B-B14F-4D97-AF65-F5344CB8AC3E}">
        <p14:creationId xmlns:p14="http://schemas.microsoft.com/office/powerpoint/2010/main" val="17611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975</Words>
  <Application>Microsoft Office PowerPoint</Application>
  <PresentationFormat>Widescreen</PresentationFormat>
  <Paragraphs>92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等线</vt:lpstr>
      <vt:lpstr>Arial</vt:lpstr>
      <vt:lpstr>Calibri</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Tran Nhat Minh 20206430</cp:lastModifiedBy>
  <cp:revision>126</cp:revision>
  <dcterms:created xsi:type="dcterms:W3CDTF">2017-05-08T08:38:07Z</dcterms:created>
  <dcterms:modified xsi:type="dcterms:W3CDTF">2025-09-18T14:36:02Z</dcterms:modified>
</cp:coreProperties>
</file>