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093" r:id="rId10"/>
  </p:sldMasterIdLst>
  <p:notesMasterIdLst>
    <p:notesMasterId r:id="rId40"/>
  </p:notesMasterIdLst>
  <p:sldIdLst>
    <p:sldId id="1088" r:id="rId11"/>
    <p:sldId id="1220" r:id="rId12"/>
    <p:sldId id="1221" r:id="rId13"/>
    <p:sldId id="1093" r:id="rId14"/>
    <p:sldId id="1301" r:id="rId15"/>
    <p:sldId id="1229" r:id="rId16"/>
    <p:sldId id="1243" r:id="rId17"/>
    <p:sldId id="1280" r:id="rId18"/>
    <p:sldId id="1250" r:id="rId19"/>
    <p:sldId id="1302" r:id="rId20"/>
    <p:sldId id="1281" r:id="rId21"/>
    <p:sldId id="1282" r:id="rId22"/>
    <p:sldId id="1284" r:id="rId23"/>
    <p:sldId id="1285" r:id="rId24"/>
    <p:sldId id="1286" r:id="rId25"/>
    <p:sldId id="1290" r:id="rId26"/>
    <p:sldId id="1291" r:id="rId27"/>
    <p:sldId id="1292" r:id="rId28"/>
    <p:sldId id="1294" r:id="rId29"/>
    <p:sldId id="1295" r:id="rId30"/>
    <p:sldId id="1296" r:id="rId31"/>
    <p:sldId id="1297" r:id="rId32"/>
    <p:sldId id="1298" r:id="rId33"/>
    <p:sldId id="1299" r:id="rId34"/>
    <p:sldId id="1300" r:id="rId35"/>
    <p:sldId id="1303" r:id="rId36"/>
    <p:sldId id="1304" r:id="rId37"/>
    <p:sldId id="1305" r:id="rId38"/>
    <p:sldId id="130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863A"/>
    <a:srgbClr val="FF0000"/>
    <a:srgbClr val="F0F8FA"/>
    <a:srgbClr val="E8F4F8"/>
    <a:srgbClr val="FFFFFF"/>
    <a:srgbClr val="FFEFBD"/>
    <a:srgbClr val="DD8E19"/>
    <a:srgbClr val="FDEADA"/>
    <a:srgbClr val="FFE285"/>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3178" autoAdjust="0"/>
  </p:normalViewPr>
  <p:slideViewPr>
    <p:cSldViewPr snapToGrid="0">
      <p:cViewPr varScale="1">
        <p:scale>
          <a:sx n="73" d="100"/>
          <a:sy n="73" d="100"/>
        </p:scale>
        <p:origin x="43" y="-24"/>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0" Type="http://schemas.openxmlformats.org/officeDocument/2006/relationships/slide" Target="slides/slide10.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222868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38619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619962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4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766565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788297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98125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896408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285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906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52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2833483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defRPr/>
            </a:pPr>
            <a:fld id="{7BB7113A-D6B9-4252-AB20-C5885235C623}" type="slidenum">
              <a:rPr lang="en-US" altLang="en-US">
                <a:solidFill>
                  <a:srgbClr val="000000"/>
                </a:solidFill>
              </a:rPr>
              <a:pPr eaLnBrk="1" hangingPunct="1">
                <a:spcBef>
                  <a:spcPct val="0"/>
                </a:spcBef>
                <a:defRPr/>
              </a:pPr>
              <a:t>29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21149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280154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43540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272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75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08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66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15631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9/18/2025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9/18/2025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9/18/2025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9/18/2025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5" indent="0" algn="ctr">
              <a:buNone/>
              <a:defRPr>
                <a:solidFill>
                  <a:schemeClr val="tx1">
                    <a:tint val="75000"/>
                  </a:schemeClr>
                </a:solidFill>
              </a:defRPr>
            </a:lvl4pPr>
            <a:lvl5pPr marL="2437607" indent="0" algn="ctr">
              <a:buNone/>
              <a:defRPr>
                <a:solidFill>
                  <a:schemeClr val="tx1">
                    <a:tint val="75000"/>
                  </a:schemeClr>
                </a:solidFill>
              </a:defRPr>
            </a:lvl5pPr>
            <a:lvl6pPr marL="3047010" indent="0" algn="ctr">
              <a:buNone/>
              <a:defRPr>
                <a:solidFill>
                  <a:schemeClr val="tx1">
                    <a:tint val="75000"/>
                  </a:schemeClr>
                </a:solidFill>
              </a:defRPr>
            </a:lvl6pPr>
            <a:lvl7pPr marL="3656412"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3867084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25730285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5331"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2">
                <a:solidFill>
                  <a:schemeClr val="tx1">
                    <a:tint val="75000"/>
                  </a:schemeClr>
                </a:solidFill>
              </a:defRPr>
            </a:lvl3pPr>
            <a:lvl4pPr marL="1828205" indent="0">
              <a:buNone/>
              <a:defRPr sz="1866">
                <a:solidFill>
                  <a:schemeClr val="tx1">
                    <a:tint val="75000"/>
                  </a:schemeClr>
                </a:solidFill>
              </a:defRPr>
            </a:lvl4pPr>
            <a:lvl5pPr marL="2437607" indent="0">
              <a:buNone/>
              <a:defRPr sz="1866">
                <a:solidFill>
                  <a:schemeClr val="tx1">
                    <a:tint val="75000"/>
                  </a:schemeClr>
                </a:solidFill>
              </a:defRPr>
            </a:lvl5pPr>
            <a:lvl6pPr marL="3047010" indent="0">
              <a:buNone/>
              <a:defRPr sz="1866">
                <a:solidFill>
                  <a:schemeClr val="tx1">
                    <a:tint val="75000"/>
                  </a:schemeClr>
                </a:solidFill>
              </a:defRPr>
            </a:lvl6pPr>
            <a:lvl7pPr marL="3656412"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2660692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3389519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199" b="1"/>
            </a:lvl1pPr>
            <a:lvl2pPr marL="609402" indent="0">
              <a:buNone/>
              <a:defRPr sz="2666" b="1"/>
            </a:lvl2pPr>
            <a:lvl3pPr marL="1218804" indent="0">
              <a:buNone/>
              <a:defRPr sz="2399" b="1"/>
            </a:lvl3pPr>
            <a:lvl4pPr marL="1828205" indent="0">
              <a:buNone/>
              <a:defRPr sz="2132" b="1"/>
            </a:lvl4pPr>
            <a:lvl5pPr marL="2437607" indent="0">
              <a:buNone/>
              <a:defRPr sz="2132" b="1"/>
            </a:lvl5pPr>
            <a:lvl6pPr marL="3047010" indent="0">
              <a:buNone/>
              <a:defRPr sz="2132" b="1"/>
            </a:lvl6pPr>
            <a:lvl7pPr marL="3656412" indent="0">
              <a:buNone/>
              <a:defRPr sz="2132" b="1"/>
            </a:lvl7pPr>
            <a:lvl8pPr marL="4265813" indent="0">
              <a:buNone/>
              <a:defRPr sz="2132" b="1"/>
            </a:lvl8pPr>
            <a:lvl9pPr marL="4875215" indent="0">
              <a:buNone/>
              <a:defRPr sz="2132"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66"/>
            </a:lvl2pPr>
            <a:lvl3pPr>
              <a:defRPr sz="239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4" cy="639763"/>
          </a:xfrm>
        </p:spPr>
        <p:txBody>
          <a:bodyPr anchor="b"/>
          <a:lstStyle>
            <a:lvl1pPr marL="0" indent="0">
              <a:buNone/>
              <a:defRPr sz="3199" b="1"/>
            </a:lvl1pPr>
            <a:lvl2pPr marL="609402" indent="0">
              <a:buNone/>
              <a:defRPr sz="2666" b="1"/>
            </a:lvl2pPr>
            <a:lvl3pPr marL="1218804" indent="0">
              <a:buNone/>
              <a:defRPr sz="2399" b="1"/>
            </a:lvl3pPr>
            <a:lvl4pPr marL="1828205" indent="0">
              <a:buNone/>
              <a:defRPr sz="2132" b="1"/>
            </a:lvl4pPr>
            <a:lvl5pPr marL="2437607" indent="0">
              <a:buNone/>
              <a:defRPr sz="2132" b="1"/>
            </a:lvl5pPr>
            <a:lvl6pPr marL="3047010" indent="0">
              <a:buNone/>
              <a:defRPr sz="2132" b="1"/>
            </a:lvl6pPr>
            <a:lvl7pPr marL="3656412" indent="0">
              <a:buNone/>
              <a:defRPr sz="2132" b="1"/>
            </a:lvl7pPr>
            <a:lvl8pPr marL="4265813" indent="0">
              <a:buNone/>
              <a:defRPr sz="2132" b="1"/>
            </a:lvl8pPr>
            <a:lvl9pPr marL="4875215" indent="0">
              <a:buNone/>
              <a:defRPr sz="2132" b="1"/>
            </a:lvl9pPr>
          </a:lstStyle>
          <a:p>
            <a:pPr lvl="0"/>
            <a:r>
              <a:rPr lang="en-US"/>
              <a:t>Click to edit Master text styles</a:t>
            </a:r>
          </a:p>
        </p:txBody>
      </p:sp>
      <p:sp>
        <p:nvSpPr>
          <p:cNvPr id="6" name="Content Placeholder 5"/>
          <p:cNvSpPr>
            <a:spLocks noGrp="1"/>
          </p:cNvSpPr>
          <p:nvPr>
            <p:ph sz="quarter" idx="4"/>
          </p:nvPr>
        </p:nvSpPr>
        <p:spPr>
          <a:xfrm>
            <a:off x="6193368" y="2174875"/>
            <a:ext cx="5389034" cy="3951288"/>
          </a:xfrm>
        </p:spPr>
        <p:txBody>
          <a:bodyPr/>
          <a:lstStyle>
            <a:lvl1pPr>
              <a:defRPr sz="3199"/>
            </a:lvl1pPr>
            <a:lvl2pPr>
              <a:defRPr sz="2666"/>
            </a:lvl2pPr>
            <a:lvl3pPr>
              <a:defRPr sz="239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04"/>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185801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04"/>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29644502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04"/>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4054100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6"/>
            </a:lvl1pPr>
            <a:lvl2pPr marL="609402" indent="0">
              <a:buNone/>
              <a:defRPr sz="1600"/>
            </a:lvl2pPr>
            <a:lvl3pPr marL="1218804" indent="0">
              <a:buNone/>
              <a:defRPr sz="1333"/>
            </a:lvl3pPr>
            <a:lvl4pPr marL="1828205" indent="0">
              <a:buNone/>
              <a:defRPr sz="1200"/>
            </a:lvl4pPr>
            <a:lvl5pPr marL="2437607" indent="0">
              <a:buNone/>
              <a:defRPr sz="1200"/>
            </a:lvl5pPr>
            <a:lvl6pPr marL="3047010" indent="0">
              <a:buNone/>
              <a:defRPr sz="1200"/>
            </a:lvl6pPr>
            <a:lvl7pPr marL="3656412" indent="0">
              <a:buNone/>
              <a:defRPr sz="1200"/>
            </a:lvl7pPr>
            <a:lvl8pPr marL="4265813" indent="0">
              <a:buNone/>
              <a:defRPr sz="1200"/>
            </a:lvl8pPr>
            <a:lvl9pPr marL="487521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41276932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6"/>
            </a:lvl1pPr>
            <a:lvl2pPr marL="609402" indent="0">
              <a:buNone/>
              <a:defRPr sz="3732"/>
            </a:lvl2pPr>
            <a:lvl3pPr marL="1218804" indent="0">
              <a:buNone/>
              <a:defRPr sz="3199"/>
            </a:lvl3pPr>
            <a:lvl4pPr marL="1828205" indent="0">
              <a:buNone/>
              <a:defRPr sz="2666"/>
            </a:lvl4pPr>
            <a:lvl5pPr marL="2437607" indent="0">
              <a:buNone/>
              <a:defRPr sz="2666"/>
            </a:lvl5pPr>
            <a:lvl6pPr marL="3047010" indent="0">
              <a:buNone/>
              <a:defRPr sz="2666"/>
            </a:lvl6pPr>
            <a:lvl7pPr marL="3656412" indent="0">
              <a:buNone/>
              <a:defRPr sz="2666"/>
            </a:lvl7pPr>
            <a:lvl8pPr marL="4265813" indent="0">
              <a:buNone/>
              <a:defRPr sz="2666"/>
            </a:lvl8pPr>
            <a:lvl9pPr marL="4875215" indent="0">
              <a:buNone/>
              <a:defRPr sz="2666"/>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866"/>
            </a:lvl1pPr>
            <a:lvl2pPr marL="609402" indent="0">
              <a:buNone/>
              <a:defRPr sz="1600"/>
            </a:lvl2pPr>
            <a:lvl3pPr marL="1218804" indent="0">
              <a:buNone/>
              <a:defRPr sz="1333"/>
            </a:lvl3pPr>
            <a:lvl4pPr marL="1828205" indent="0">
              <a:buNone/>
              <a:defRPr sz="1200"/>
            </a:lvl4pPr>
            <a:lvl5pPr marL="2437607" indent="0">
              <a:buNone/>
              <a:defRPr sz="1200"/>
            </a:lvl5pPr>
            <a:lvl6pPr marL="3047010" indent="0">
              <a:buNone/>
              <a:defRPr sz="1200"/>
            </a:lvl6pPr>
            <a:lvl7pPr marL="3656412" indent="0">
              <a:buNone/>
              <a:defRPr sz="1200"/>
            </a:lvl7pPr>
            <a:lvl8pPr marL="4265813" indent="0">
              <a:buNone/>
              <a:defRPr sz="1200"/>
            </a:lvl8pPr>
            <a:lvl9pPr marL="487521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766850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2474382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3478627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9/18/2025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8804"/>
            <a:fld id="{D688219D-55DF-45EB-B25E-1C948F6C6EA0}" type="datetimeFigureOut">
              <a:rPr lang="en-US" smtClean="0">
                <a:solidFill>
                  <a:prstClr val="black">
                    <a:tint val="75000"/>
                  </a:prstClr>
                </a:solidFill>
              </a:rPr>
              <a:pPr defTabSz="1218804"/>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880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8804"/>
            <a:fld id="{E7CB2922-7094-437E-850F-5764ECB416C0}" type="slidenum">
              <a:rPr lang="en-US" smtClean="0">
                <a:solidFill>
                  <a:prstClr val="black">
                    <a:tint val="75000"/>
                  </a:prstClr>
                </a:solidFill>
              </a:rPr>
              <a:pPr defTabSz="1218804"/>
              <a:t>‹#›</a:t>
            </a:fld>
            <a:endParaRPr lang="en-US">
              <a:solidFill>
                <a:prstClr val="black">
                  <a:tint val="75000"/>
                </a:prstClr>
              </a:solidFill>
            </a:endParaRPr>
          </a:p>
        </p:txBody>
      </p:sp>
    </p:spTree>
    <p:extLst>
      <p:ext uri="{BB962C8B-B14F-4D97-AF65-F5344CB8AC3E}">
        <p14:creationId xmlns:p14="http://schemas.microsoft.com/office/powerpoint/2010/main" val="419593573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2" indent="-457052" algn="l" defTabSz="1218804"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278" indent="-380876" algn="l" defTabSz="1218804"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5"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10" algn="l" defTabSz="1218804" rtl="0" eaLnBrk="1" latinLnBrk="0" hangingPunct="1">
        <a:defRPr sz="2399" kern="1200">
          <a:solidFill>
            <a:schemeClr val="tx1"/>
          </a:solidFill>
          <a:latin typeface="+mn-lt"/>
          <a:ea typeface="+mn-ea"/>
          <a:cs typeface="+mn-cs"/>
        </a:defRPr>
      </a:lvl6pPr>
      <a:lvl7pPr marL="3656412"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5.xml"/><Relationship Id="rId5" Type="http://schemas.openxmlformats.org/officeDocument/2006/relationships/image" Target="../media/image30.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slideLayout" Target="../slideLayouts/slideLayout65.xm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microsoft.com/office/2007/relationships/hdphoto" Target="../media/hdphoto5.wdp"/><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28.jpeg"/><Relationship Id="rId9" Type="http://schemas.openxmlformats.org/officeDocument/2006/relationships/image" Target="../media/image34.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slideLayout" Target="../slideLayouts/slideLayout65.xml"/><Relationship Id="rId7" Type="http://schemas.openxmlformats.org/officeDocument/2006/relationships/image" Target="../media/image32.png"/><Relationship Id="rId12" Type="http://schemas.microsoft.com/office/2007/relationships/hdphoto" Target="../media/hdphoto7.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40.png"/><Relationship Id="rId5" Type="http://schemas.openxmlformats.org/officeDocument/2006/relationships/image" Target="../media/image31.png"/><Relationship Id="rId15" Type="http://schemas.openxmlformats.org/officeDocument/2006/relationships/image" Target="../media/image38.png"/><Relationship Id="rId10" Type="http://schemas.microsoft.com/office/2007/relationships/hdphoto" Target="../media/hdphoto6.wdp"/><Relationship Id="rId4" Type="http://schemas.openxmlformats.org/officeDocument/2006/relationships/image" Target="../media/image28.jpeg"/><Relationship Id="rId9" Type="http://schemas.openxmlformats.org/officeDocument/2006/relationships/image" Target="../media/image39.pn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slideLayout" Target="../slideLayouts/slideLayout65.xml"/><Relationship Id="rId7" Type="http://schemas.openxmlformats.org/officeDocument/2006/relationships/image" Target="../media/image32.png"/><Relationship Id="rId12" Type="http://schemas.microsoft.com/office/2007/relationships/hdphoto" Target="../media/hdphoto9.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42.png"/><Relationship Id="rId5" Type="http://schemas.openxmlformats.org/officeDocument/2006/relationships/image" Target="../media/image31.png"/><Relationship Id="rId15" Type="http://schemas.openxmlformats.org/officeDocument/2006/relationships/image" Target="../media/image38.png"/><Relationship Id="rId10" Type="http://schemas.microsoft.com/office/2007/relationships/hdphoto" Target="../media/hdphoto8.wdp"/><Relationship Id="rId4" Type="http://schemas.openxmlformats.org/officeDocument/2006/relationships/image" Target="../media/image28.jpeg"/><Relationship Id="rId9" Type="http://schemas.openxmlformats.org/officeDocument/2006/relationships/image" Target="../media/image41.pn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slideLayout" Target="../slideLayouts/slideLayout65.xml"/><Relationship Id="rId7" Type="http://schemas.openxmlformats.org/officeDocument/2006/relationships/image" Target="../media/image32.png"/><Relationship Id="rId12" Type="http://schemas.microsoft.com/office/2007/relationships/hdphoto" Target="../media/hdphoto1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1.png"/><Relationship Id="rId15" Type="http://schemas.openxmlformats.org/officeDocument/2006/relationships/image" Target="../media/image38.png"/><Relationship Id="rId10" Type="http://schemas.microsoft.com/office/2007/relationships/hdphoto" Target="../media/hdphoto10.wdp"/><Relationship Id="rId4" Type="http://schemas.openxmlformats.org/officeDocument/2006/relationships/image" Target="../media/image28.jpeg"/><Relationship Id="rId9" Type="http://schemas.openxmlformats.org/officeDocument/2006/relationships/image" Target="../media/image43.png"/><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slideLayout" Target="../slideLayouts/slideLayout65.xml"/><Relationship Id="rId7" Type="http://schemas.openxmlformats.org/officeDocument/2006/relationships/image" Target="../media/image32.png"/><Relationship Id="rId12" Type="http://schemas.microsoft.com/office/2007/relationships/hdphoto" Target="../media/hdphoto1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45.png"/><Relationship Id="rId5" Type="http://schemas.openxmlformats.org/officeDocument/2006/relationships/image" Target="../media/image31.png"/><Relationship Id="rId15" Type="http://schemas.openxmlformats.org/officeDocument/2006/relationships/image" Target="../media/image38.png"/><Relationship Id="rId10" Type="http://schemas.microsoft.com/office/2007/relationships/hdphoto" Target="../media/hdphoto5.wdp"/><Relationship Id="rId4" Type="http://schemas.openxmlformats.org/officeDocument/2006/relationships/image" Target="../media/image28.jpeg"/><Relationship Id="rId9" Type="http://schemas.openxmlformats.org/officeDocument/2006/relationships/image" Target="../media/image35.png"/><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slideLayout" Target="../slideLayouts/slideLayout65.xml"/><Relationship Id="rId7" Type="http://schemas.openxmlformats.org/officeDocument/2006/relationships/image" Target="../media/image32.png"/><Relationship Id="rId12" Type="http://schemas.microsoft.com/office/2007/relationships/hdphoto" Target="../media/hdphoto1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46.png"/><Relationship Id="rId5" Type="http://schemas.openxmlformats.org/officeDocument/2006/relationships/image" Target="../media/image31.png"/><Relationship Id="rId15" Type="http://schemas.openxmlformats.org/officeDocument/2006/relationships/image" Target="../media/image38.png"/><Relationship Id="rId10" Type="http://schemas.microsoft.com/office/2007/relationships/hdphoto" Target="../media/hdphoto9.wdp"/><Relationship Id="rId4" Type="http://schemas.openxmlformats.org/officeDocument/2006/relationships/image" Target="../media/image28.jpeg"/><Relationship Id="rId9" Type="http://schemas.openxmlformats.org/officeDocument/2006/relationships/image" Target="../media/image42.png"/><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stretch>
            <a:fillRect/>
          </a:stretch>
        </p:blipFill>
        <p:spPr>
          <a:xfrm flipH="1">
            <a:off x="-830737" y="2244436"/>
            <a:ext cx="4359264" cy="4613564"/>
          </a:xfrm>
          <a:prstGeom prst="rect">
            <a:avLst/>
          </a:prstGeom>
        </p:spPr>
      </p:pic>
      <p:pic>
        <p:nvPicPr>
          <p:cNvPr id="3" name="Picture 2"/>
          <p:cNvPicPr>
            <a:picLocks noChangeAspect="1"/>
          </p:cNvPicPr>
          <p:nvPr/>
        </p:nvPicPr>
        <p:blipFill>
          <a:blip r:embed="rId4"/>
          <a:stretch>
            <a:fillRect/>
          </a:stretch>
        </p:blipFill>
        <p:spPr>
          <a:xfrm>
            <a:off x="7368019" y="1589376"/>
            <a:ext cx="4574599" cy="3152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2866518" y="1589376"/>
            <a:ext cx="4282428" cy="3152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0" y="-27713"/>
            <a:ext cx="12232288" cy="2010320"/>
          </a:xfrm>
          <a:prstGeom prst="rect">
            <a:avLst/>
          </a:prstGeom>
        </p:spPr>
      </p:pic>
      <p:pic>
        <p:nvPicPr>
          <p:cNvPr id="12" name="Picture 11"/>
          <p:cNvPicPr>
            <a:picLocks noChangeAspect="1"/>
          </p:cNvPicPr>
          <p:nvPr/>
        </p:nvPicPr>
        <p:blipFill>
          <a:blip r:embed="rId7"/>
          <a:stretch>
            <a:fillRect/>
          </a:stretch>
        </p:blipFill>
        <p:spPr>
          <a:xfrm>
            <a:off x="3666099" y="5308780"/>
            <a:ext cx="7713541" cy="1230565"/>
          </a:xfrm>
          <a:prstGeom prst="rect">
            <a:avLst/>
          </a:prstGeom>
        </p:spPr>
      </p:pic>
    </p:spTree>
    <p:extLst>
      <p:ext uri="{BB962C8B-B14F-4D97-AF65-F5344CB8AC3E}">
        <p14:creationId xmlns:p14="http://schemas.microsoft.com/office/powerpoint/2010/main" val="37454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76215" y="1995747"/>
          <a:ext cx="11153810" cy="4562216"/>
        </p:xfrm>
        <a:graphic>
          <a:graphicData uri="http://schemas.openxmlformats.org/drawingml/2006/table">
            <a:tbl>
              <a:tblPr firstRow="1" bandRow="1">
                <a:tableStyleId>{5940675A-B579-460E-94D1-54222C63F5DA}</a:tableStyleId>
              </a:tblPr>
              <a:tblGrid>
                <a:gridCol w="5576905">
                  <a:extLst>
                    <a:ext uri="{9D8B030D-6E8A-4147-A177-3AD203B41FA5}">
                      <a16:colId xmlns:a16="http://schemas.microsoft.com/office/drawing/2014/main" val="20000"/>
                    </a:ext>
                  </a:extLst>
                </a:gridCol>
                <a:gridCol w="5576905">
                  <a:extLst>
                    <a:ext uri="{9D8B030D-6E8A-4147-A177-3AD203B41FA5}">
                      <a16:colId xmlns:a16="http://schemas.microsoft.com/office/drawing/2014/main" val="20001"/>
                    </a:ext>
                  </a:extLst>
                </a:gridCol>
              </a:tblGrid>
              <a:tr h="633153">
                <a:tc>
                  <a:txBody>
                    <a:bodyPr/>
                    <a:lstStyle/>
                    <a:p>
                      <a:pPr algn="ctr"/>
                      <a:r>
                        <a:rPr lang="vi-VN" sz="2800" b="1" dirty="0">
                          <a:latin typeface="+mj-lt"/>
                        </a:rPr>
                        <a:t>Đối với</a:t>
                      </a:r>
                      <a:r>
                        <a:rPr lang="vi-VN" sz="2800" b="1" baseline="0" dirty="0">
                          <a:latin typeface="+mj-lt"/>
                        </a:rPr>
                        <a:t> các bạn bắt nạt</a:t>
                      </a:r>
                      <a:endParaRPr lang="en-US" sz="2800" b="1" dirty="0">
                        <a:latin typeface="+mj-lt"/>
                      </a:endParaRPr>
                    </a:p>
                  </a:txBody>
                  <a:tcPr>
                    <a:solidFill>
                      <a:schemeClr val="accent5">
                        <a:lumMod val="20000"/>
                        <a:lumOff val="80000"/>
                      </a:schemeClr>
                    </a:solidFill>
                  </a:tcPr>
                </a:tc>
                <a:tc>
                  <a:txBody>
                    <a:bodyPr/>
                    <a:lstStyle/>
                    <a:p>
                      <a:pPr algn="ctr"/>
                      <a:r>
                        <a:rPr lang="vi-VN" sz="2800" b="1" dirty="0">
                          <a:latin typeface="+mj-lt"/>
                        </a:rPr>
                        <a:t>Đối</a:t>
                      </a:r>
                      <a:r>
                        <a:rPr lang="vi-VN" sz="2800" b="1" baseline="0" dirty="0">
                          <a:latin typeface="+mj-lt"/>
                        </a:rPr>
                        <a:t> với các bạn bị bắt nạt</a:t>
                      </a:r>
                      <a:endParaRPr lang="en-US" sz="2800" b="1" dirty="0">
                        <a:latin typeface="+mj-lt"/>
                      </a:endParaRPr>
                    </a:p>
                  </a:txBody>
                  <a:tcPr>
                    <a:solidFill>
                      <a:schemeClr val="accent5">
                        <a:lumMod val="20000"/>
                        <a:lumOff val="80000"/>
                      </a:schemeClr>
                    </a:solidFill>
                  </a:tcPr>
                </a:tc>
                <a:extLst>
                  <a:ext uri="{0D108BD9-81ED-4DB2-BD59-A6C34878D82A}">
                    <a16:rowId xmlns:a16="http://schemas.microsoft.com/office/drawing/2014/main" val="10000"/>
                  </a:ext>
                </a:extLst>
              </a:tr>
              <a:tr h="3929063">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3"/>
          <a:stretch>
            <a:fillRect/>
          </a:stretch>
        </p:blipFill>
        <p:spPr>
          <a:xfrm>
            <a:off x="3087465" y="0"/>
            <a:ext cx="5650135" cy="1426395"/>
          </a:xfrm>
          <a:prstGeom prst="rect">
            <a:avLst/>
          </a:prstGeom>
        </p:spPr>
      </p:pic>
      <p:pic>
        <p:nvPicPr>
          <p:cNvPr id="16"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9167845" y="4143375"/>
            <a:ext cx="2384357" cy="2281238"/>
          </a:xfrm>
          <a:prstGeom prst="rect">
            <a:avLst/>
          </a:prstGeom>
          <a:noFill/>
          <a:ln w="9525">
            <a:noFill/>
            <a:miter lim="800000"/>
            <a:headEnd/>
            <a:tailEnd/>
          </a:ln>
        </p:spPr>
      </p:pic>
      <p:sp>
        <p:nvSpPr>
          <p:cNvPr id="2" name="Rectangle 1"/>
          <p:cNvSpPr/>
          <p:nvPr/>
        </p:nvSpPr>
        <p:spPr>
          <a:xfrm>
            <a:off x="764935" y="958835"/>
            <a:ext cx="10547341" cy="966162"/>
          </a:xfrm>
          <a:prstGeom prst="rect">
            <a:avLst/>
          </a:prstGeom>
        </p:spPr>
        <p:txBody>
          <a:bodyPr wrap="square">
            <a:spAutoFit/>
          </a:bodyPr>
          <a:lstStyle/>
          <a:p>
            <a:pPr algn="just">
              <a:lnSpc>
                <a:spcPct val="150000"/>
              </a:lnSpc>
            </a:pPr>
            <a:r>
              <a:rPr lang="nl-NL" sz="20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Thái độ đó của nhân vật “tớ” được thể hiện như thế nào qua cách xưng hô, cách nói, giọng điệu, lời nhắn gửi đối với các bạn bắt nạt và bị bắt nạt? Tìm các từ ngữ, chi tiết thể hiện điều đó.</a:t>
            </a:r>
            <a:endParaRPr lang="en-US"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248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80">
                                          <p:stCondLst>
                                            <p:cond delay="0"/>
                                          </p:stCondLst>
                                        </p:cTn>
                                        <p:tgtEl>
                                          <p:spTgt spid="16"/>
                                        </p:tgtEl>
                                      </p:cBhvr>
                                    </p:animEffect>
                                    <p:anim calcmode="lin" valueType="num">
                                      <p:cBhvr>
                                        <p:cTn id="2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4" dur="26">
                                          <p:stCondLst>
                                            <p:cond delay="650"/>
                                          </p:stCondLst>
                                        </p:cTn>
                                        <p:tgtEl>
                                          <p:spTgt spid="16"/>
                                        </p:tgtEl>
                                      </p:cBhvr>
                                      <p:to x="100000" y="60000"/>
                                    </p:animScale>
                                    <p:animScale>
                                      <p:cBhvr>
                                        <p:cTn id="35" dur="166" decel="50000">
                                          <p:stCondLst>
                                            <p:cond delay="676"/>
                                          </p:stCondLst>
                                        </p:cTn>
                                        <p:tgtEl>
                                          <p:spTgt spid="16"/>
                                        </p:tgtEl>
                                      </p:cBhvr>
                                      <p:to x="100000" y="100000"/>
                                    </p:animScale>
                                    <p:animScale>
                                      <p:cBhvr>
                                        <p:cTn id="36" dur="26">
                                          <p:stCondLst>
                                            <p:cond delay="1312"/>
                                          </p:stCondLst>
                                        </p:cTn>
                                        <p:tgtEl>
                                          <p:spTgt spid="16"/>
                                        </p:tgtEl>
                                      </p:cBhvr>
                                      <p:to x="100000" y="80000"/>
                                    </p:animScale>
                                    <p:animScale>
                                      <p:cBhvr>
                                        <p:cTn id="37" dur="166" decel="50000">
                                          <p:stCondLst>
                                            <p:cond delay="1338"/>
                                          </p:stCondLst>
                                        </p:cTn>
                                        <p:tgtEl>
                                          <p:spTgt spid="16"/>
                                        </p:tgtEl>
                                      </p:cBhvr>
                                      <p:to x="100000" y="100000"/>
                                    </p:animScale>
                                    <p:animScale>
                                      <p:cBhvr>
                                        <p:cTn id="38" dur="26">
                                          <p:stCondLst>
                                            <p:cond delay="1642"/>
                                          </p:stCondLst>
                                        </p:cTn>
                                        <p:tgtEl>
                                          <p:spTgt spid="16"/>
                                        </p:tgtEl>
                                      </p:cBhvr>
                                      <p:to x="100000" y="90000"/>
                                    </p:animScale>
                                    <p:animScale>
                                      <p:cBhvr>
                                        <p:cTn id="39" dur="166" decel="50000">
                                          <p:stCondLst>
                                            <p:cond delay="1668"/>
                                          </p:stCondLst>
                                        </p:cTn>
                                        <p:tgtEl>
                                          <p:spTgt spid="16"/>
                                        </p:tgtEl>
                                      </p:cBhvr>
                                      <p:to x="100000" y="100000"/>
                                    </p:animScale>
                                    <p:animScale>
                                      <p:cBhvr>
                                        <p:cTn id="40" dur="26">
                                          <p:stCondLst>
                                            <p:cond delay="1808"/>
                                          </p:stCondLst>
                                        </p:cTn>
                                        <p:tgtEl>
                                          <p:spTgt spid="16"/>
                                        </p:tgtEl>
                                      </p:cBhvr>
                                      <p:to x="100000" y="95000"/>
                                    </p:animScale>
                                    <p:animScale>
                                      <p:cBhvr>
                                        <p:cTn id="4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81106757"/>
              </p:ext>
            </p:extLst>
          </p:nvPr>
        </p:nvGraphicFramePr>
        <p:xfrm>
          <a:off x="476215" y="200024"/>
          <a:ext cx="11153811" cy="6529387"/>
        </p:xfrm>
        <a:graphic>
          <a:graphicData uri="http://schemas.openxmlformats.org/drawingml/2006/table">
            <a:tbl>
              <a:tblPr firstRow="1" bandRow="1">
                <a:tableStyleId>{5940675A-B579-460E-94D1-54222C63F5DA}</a:tableStyleId>
              </a:tblPr>
              <a:tblGrid>
                <a:gridCol w="6338923">
                  <a:extLst>
                    <a:ext uri="{9D8B030D-6E8A-4147-A177-3AD203B41FA5}">
                      <a16:colId xmlns:a16="http://schemas.microsoft.com/office/drawing/2014/main" val="20000"/>
                    </a:ext>
                  </a:extLst>
                </a:gridCol>
                <a:gridCol w="4814888">
                  <a:extLst>
                    <a:ext uri="{9D8B030D-6E8A-4147-A177-3AD203B41FA5}">
                      <a16:colId xmlns:a16="http://schemas.microsoft.com/office/drawing/2014/main" val="20001"/>
                    </a:ext>
                  </a:extLst>
                </a:gridCol>
              </a:tblGrid>
              <a:tr h="642937">
                <a:tc>
                  <a:txBody>
                    <a:bodyPr/>
                    <a:lstStyle/>
                    <a:p>
                      <a:pPr algn="ctr"/>
                      <a:r>
                        <a:rPr lang="vi-VN" sz="2800" b="1" dirty="0">
                          <a:latin typeface="+mj-lt"/>
                        </a:rPr>
                        <a:t>Đối với</a:t>
                      </a:r>
                      <a:r>
                        <a:rPr lang="vi-VN" sz="2800" b="1" baseline="0" dirty="0">
                          <a:latin typeface="+mj-lt"/>
                        </a:rPr>
                        <a:t> các bạn bắt nạt</a:t>
                      </a:r>
                      <a:endParaRPr lang="en-US" sz="2800" b="1" dirty="0">
                        <a:latin typeface="+mj-lt"/>
                      </a:endParaRPr>
                    </a:p>
                  </a:txBody>
                  <a:tcPr>
                    <a:solidFill>
                      <a:schemeClr val="accent5">
                        <a:lumMod val="20000"/>
                        <a:lumOff val="80000"/>
                      </a:schemeClr>
                    </a:solidFill>
                  </a:tcPr>
                </a:tc>
                <a:tc>
                  <a:txBody>
                    <a:bodyPr/>
                    <a:lstStyle/>
                    <a:p>
                      <a:pPr algn="ctr"/>
                      <a:r>
                        <a:rPr lang="vi-VN" sz="2800" b="1" dirty="0">
                          <a:latin typeface="+mj-lt"/>
                        </a:rPr>
                        <a:t>Đối</a:t>
                      </a:r>
                      <a:r>
                        <a:rPr lang="vi-VN" sz="2800" b="1" baseline="0" dirty="0">
                          <a:latin typeface="+mj-lt"/>
                        </a:rPr>
                        <a:t> với các bạn bị bắt nạt</a:t>
                      </a:r>
                      <a:endParaRPr lang="en-US" sz="2800" b="1" dirty="0">
                        <a:latin typeface="+mj-lt"/>
                      </a:endParaRPr>
                    </a:p>
                  </a:txBody>
                  <a:tcPr>
                    <a:solidFill>
                      <a:schemeClr val="accent5">
                        <a:lumMod val="20000"/>
                        <a:lumOff val="80000"/>
                      </a:schemeClr>
                    </a:solidFill>
                  </a:tcPr>
                </a:tc>
                <a:extLst>
                  <a:ext uri="{0D108BD9-81ED-4DB2-BD59-A6C34878D82A}">
                    <a16:rowId xmlns:a16="http://schemas.microsoft.com/office/drawing/2014/main" val="10000"/>
                  </a:ext>
                </a:extLst>
              </a:tr>
              <a:tr h="588645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7" name="Rectangle 16"/>
          <p:cNvSpPr/>
          <p:nvPr/>
        </p:nvSpPr>
        <p:spPr>
          <a:xfrm>
            <a:off x="561971" y="941720"/>
            <a:ext cx="3704031" cy="2492990"/>
          </a:xfrm>
          <a:prstGeom prst="rect">
            <a:avLst/>
          </a:prstGeom>
        </p:spPr>
        <p:txBody>
          <a:bodyPr wrap="square">
            <a:spAutoFit/>
          </a:bodyPr>
          <a:lstStyle/>
          <a:p>
            <a:r>
              <a:rPr lang="vi-VN" sz="2600" dirty="0">
                <a:solidFill>
                  <a:srgbClr val="001A33"/>
                </a:solidFill>
                <a:latin typeface="+mj-lt"/>
              </a:rPr>
              <a:t>+ Bắt nạt là xấu lắm</a:t>
            </a:r>
          </a:p>
          <a:p>
            <a:r>
              <a:rPr lang="vi-VN" sz="2600" dirty="0">
                <a:solidFill>
                  <a:srgbClr val="001A33"/>
                </a:solidFill>
                <a:latin typeface="+mj-lt"/>
              </a:rPr>
              <a:t>+ Bất cứ ai trên đời</a:t>
            </a:r>
          </a:p>
          <a:p>
            <a:r>
              <a:rPr lang="vi-VN" sz="2600" dirty="0">
                <a:solidFill>
                  <a:srgbClr val="001A33"/>
                </a:solidFill>
                <a:latin typeface="+mj-lt"/>
              </a:rPr>
              <a:t>Đều không cần bắt nạt</a:t>
            </a:r>
            <a:br>
              <a:rPr lang="vi-VN" sz="2600" dirty="0">
                <a:solidFill>
                  <a:srgbClr val="001A33"/>
                </a:solidFill>
                <a:latin typeface="+mj-lt"/>
              </a:rPr>
            </a:br>
            <a:r>
              <a:rPr lang="vi-VN" sz="2600" dirty="0">
                <a:solidFill>
                  <a:srgbClr val="001A33"/>
                </a:solidFill>
                <a:latin typeface="+mj-lt"/>
              </a:rPr>
              <a:t>+ Vẫn không thích bắt nạt</a:t>
            </a:r>
          </a:p>
          <a:p>
            <a:r>
              <a:rPr lang="vi-VN" sz="2600" dirty="0">
                <a:solidFill>
                  <a:srgbClr val="001A33"/>
                </a:solidFill>
                <a:latin typeface="+mj-lt"/>
              </a:rPr>
              <a:t>Vì bắt nạt rất hôi</a:t>
            </a:r>
          </a:p>
          <a:p>
            <a:endParaRPr lang="vi-VN" sz="2600" dirty="0">
              <a:solidFill>
                <a:srgbClr val="001A33"/>
              </a:solidFill>
              <a:latin typeface="+mj-lt"/>
            </a:endParaRPr>
          </a:p>
        </p:txBody>
      </p:sp>
      <p:sp>
        <p:nvSpPr>
          <p:cNvPr id="18" name="Freeform 5"/>
          <p:cNvSpPr>
            <a:spLocks/>
          </p:cNvSpPr>
          <p:nvPr/>
        </p:nvSpPr>
        <p:spPr bwMode="auto">
          <a:xfrm>
            <a:off x="4017751" y="1099779"/>
            <a:ext cx="331002" cy="187856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84" tIns="45692" rIns="91384" bIns="45692" numCol="1" anchor="t" anchorCtr="0" compatLnSpc="1">
            <a:prstTxWarp prst="textNoShape">
              <a:avLst/>
            </a:prstTxWarp>
          </a:bodyPr>
          <a:lstStyle/>
          <a:p>
            <a:endParaRPr lang="en-US"/>
          </a:p>
        </p:txBody>
      </p:sp>
      <p:sp>
        <p:nvSpPr>
          <p:cNvPr id="19" name="Rectangle 18"/>
          <p:cNvSpPr/>
          <p:nvPr/>
        </p:nvSpPr>
        <p:spPr>
          <a:xfrm>
            <a:off x="4266002" y="941720"/>
            <a:ext cx="2483640" cy="2246769"/>
          </a:xfrm>
          <a:prstGeom prst="rect">
            <a:avLst/>
          </a:prstGeom>
        </p:spPr>
        <p:txBody>
          <a:bodyPr wrap="square">
            <a:spAutoFit/>
          </a:bodyPr>
          <a:lstStyle/>
          <a:p>
            <a:pPr algn="ctr"/>
            <a:r>
              <a:rPr lang="vi-VN" sz="2800" dirty="0">
                <a:solidFill>
                  <a:srgbClr val="FF0000"/>
                </a:solidFill>
                <a:latin typeface="+mj-lt"/>
                <a:sym typeface="Wingdings" panose="05000000000000000000" pitchFamily="2" charset="2"/>
              </a:rPr>
              <a:t> Phê bình thẳng thắn, phủ định dứt khoát, mạnh mẽ chuyện bắt nạt</a:t>
            </a:r>
            <a:endParaRPr lang="vi-VN" sz="2800" dirty="0">
              <a:solidFill>
                <a:srgbClr val="FF0000"/>
              </a:solidFill>
              <a:latin typeface="+mj-lt"/>
            </a:endParaRPr>
          </a:p>
        </p:txBody>
      </p:sp>
      <p:sp>
        <p:nvSpPr>
          <p:cNvPr id="20" name="Rectangle 19"/>
          <p:cNvSpPr/>
          <p:nvPr/>
        </p:nvSpPr>
        <p:spPr>
          <a:xfrm>
            <a:off x="561972" y="3099287"/>
            <a:ext cx="3067054" cy="461665"/>
          </a:xfrm>
          <a:prstGeom prst="rect">
            <a:avLst/>
          </a:prstGeom>
          <a:solidFill>
            <a:schemeClr val="accent5">
              <a:lumMod val="75000"/>
            </a:schemeClr>
          </a:solidFill>
        </p:spPr>
        <p:txBody>
          <a:bodyPr wrap="square">
            <a:spAutoFit/>
          </a:bodyPr>
          <a:lstStyle/>
          <a:p>
            <a:r>
              <a:rPr lang="vi-VN" sz="2400" dirty="0">
                <a:solidFill>
                  <a:schemeClr val="bg1"/>
                </a:solidFill>
                <a:latin typeface="+mj-lt"/>
              </a:rPr>
              <a:t>- Trò chuyện, tâm tình:</a:t>
            </a:r>
          </a:p>
        </p:txBody>
      </p:sp>
      <p:sp>
        <p:nvSpPr>
          <p:cNvPr id="21" name="Rectangle 20"/>
          <p:cNvSpPr/>
          <p:nvPr/>
        </p:nvSpPr>
        <p:spPr>
          <a:xfrm>
            <a:off x="561970" y="3560952"/>
            <a:ext cx="3567117" cy="492443"/>
          </a:xfrm>
          <a:prstGeom prst="rect">
            <a:avLst/>
          </a:prstGeom>
        </p:spPr>
        <p:txBody>
          <a:bodyPr wrap="square">
            <a:spAutoFit/>
          </a:bodyPr>
          <a:lstStyle/>
          <a:p>
            <a:r>
              <a:rPr lang="vi-VN" sz="2600" dirty="0">
                <a:solidFill>
                  <a:srgbClr val="001A33"/>
                </a:solidFill>
                <a:latin typeface="+mj-lt"/>
              </a:rPr>
              <a:t>+ Đừng bắt nạt bạn ơi!</a:t>
            </a:r>
          </a:p>
        </p:txBody>
      </p:sp>
      <p:sp>
        <p:nvSpPr>
          <p:cNvPr id="22" name="Rectangle 21"/>
          <p:cNvSpPr/>
          <p:nvPr/>
        </p:nvSpPr>
        <p:spPr>
          <a:xfrm>
            <a:off x="557203" y="4080367"/>
            <a:ext cx="3571883" cy="461665"/>
          </a:xfrm>
          <a:prstGeom prst="rect">
            <a:avLst/>
          </a:prstGeom>
          <a:solidFill>
            <a:schemeClr val="accent5">
              <a:lumMod val="75000"/>
            </a:schemeClr>
          </a:solidFill>
        </p:spPr>
        <p:txBody>
          <a:bodyPr wrap="square">
            <a:spAutoFit/>
          </a:bodyPr>
          <a:lstStyle/>
          <a:p>
            <a:r>
              <a:rPr lang="vi-VN" sz="2400" dirty="0">
                <a:solidFill>
                  <a:schemeClr val="bg1"/>
                </a:solidFill>
                <a:latin typeface="+mj-lt"/>
              </a:rPr>
              <a:t>- Câu hỏi dí dỏm, hài hước:</a:t>
            </a:r>
          </a:p>
        </p:txBody>
      </p:sp>
      <p:sp>
        <p:nvSpPr>
          <p:cNvPr id="31" name="Rectangle 30"/>
          <p:cNvSpPr/>
          <p:nvPr/>
        </p:nvSpPr>
        <p:spPr>
          <a:xfrm>
            <a:off x="533384" y="4599933"/>
            <a:ext cx="3567117" cy="2092881"/>
          </a:xfrm>
          <a:prstGeom prst="rect">
            <a:avLst/>
          </a:prstGeom>
        </p:spPr>
        <p:txBody>
          <a:bodyPr wrap="square">
            <a:spAutoFit/>
          </a:bodyPr>
          <a:lstStyle/>
          <a:p>
            <a:r>
              <a:rPr lang="vi-VN" sz="2600" dirty="0">
                <a:solidFill>
                  <a:srgbClr val="001A33"/>
                </a:solidFill>
                <a:latin typeface="+mj-lt"/>
              </a:rPr>
              <a:t>+ Tại sao không học hát</a:t>
            </a:r>
          </a:p>
          <a:p>
            <a:r>
              <a:rPr lang="vi-VN" sz="2600" dirty="0">
                <a:solidFill>
                  <a:srgbClr val="001A33"/>
                </a:solidFill>
                <a:latin typeface="+mj-lt"/>
              </a:rPr>
              <a:t>Nhảy hip-hóp cho hay?</a:t>
            </a:r>
          </a:p>
          <a:p>
            <a:r>
              <a:rPr lang="vi-VN" sz="2600" dirty="0">
                <a:solidFill>
                  <a:srgbClr val="001A33"/>
                </a:solidFill>
                <a:latin typeface="+mj-lt"/>
              </a:rPr>
              <a:t>+ Sao không ăn mù tạt</a:t>
            </a:r>
          </a:p>
          <a:p>
            <a:r>
              <a:rPr lang="vi-VN" sz="2600" dirty="0">
                <a:solidFill>
                  <a:srgbClr val="001A33"/>
                </a:solidFill>
                <a:latin typeface="+mj-lt"/>
              </a:rPr>
              <a:t>Đối diện thử thách đi?</a:t>
            </a:r>
          </a:p>
          <a:p>
            <a:r>
              <a:rPr lang="vi-VN" sz="2600" dirty="0">
                <a:solidFill>
                  <a:srgbClr val="001A33"/>
                </a:solidFill>
                <a:latin typeface="+mj-lt"/>
              </a:rPr>
              <a:t>+ Sao không trêu mù tạt?</a:t>
            </a:r>
          </a:p>
        </p:txBody>
      </p:sp>
      <p:sp>
        <p:nvSpPr>
          <p:cNvPr id="32" name="Freeform 5"/>
          <p:cNvSpPr>
            <a:spLocks/>
          </p:cNvSpPr>
          <p:nvPr/>
        </p:nvSpPr>
        <p:spPr bwMode="auto">
          <a:xfrm>
            <a:off x="4429117" y="3496213"/>
            <a:ext cx="331002" cy="3018887"/>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84" tIns="45692" rIns="91384" bIns="45692" numCol="1" anchor="t" anchorCtr="0" compatLnSpc="1">
            <a:prstTxWarp prst="textNoShape">
              <a:avLst/>
            </a:prstTxWarp>
          </a:bodyPr>
          <a:lstStyle/>
          <a:p>
            <a:endParaRPr lang="en-US"/>
          </a:p>
        </p:txBody>
      </p:sp>
      <p:sp>
        <p:nvSpPr>
          <p:cNvPr id="33" name="Rectangle 32"/>
          <p:cNvSpPr/>
          <p:nvPr/>
        </p:nvSpPr>
        <p:spPr>
          <a:xfrm>
            <a:off x="4760119" y="4496939"/>
            <a:ext cx="1877623" cy="954107"/>
          </a:xfrm>
          <a:prstGeom prst="rect">
            <a:avLst/>
          </a:prstGeom>
        </p:spPr>
        <p:txBody>
          <a:bodyPr wrap="square">
            <a:spAutoFit/>
          </a:bodyPr>
          <a:lstStyle/>
          <a:p>
            <a:pPr algn="ctr"/>
            <a:r>
              <a:rPr lang="vi-VN" sz="2800" dirty="0">
                <a:solidFill>
                  <a:srgbClr val="FF0000"/>
                </a:solidFill>
                <a:latin typeface="+mj-lt"/>
                <a:sym typeface="Wingdings" panose="05000000000000000000" pitchFamily="2" charset="2"/>
              </a:rPr>
              <a:t> Cởi mở, thân thiện</a:t>
            </a:r>
            <a:endParaRPr lang="vi-VN" sz="2800" dirty="0">
              <a:solidFill>
                <a:srgbClr val="FF0000"/>
              </a:solidFill>
              <a:latin typeface="+mj-lt"/>
            </a:endParaRPr>
          </a:p>
        </p:txBody>
      </p:sp>
      <p:sp>
        <p:nvSpPr>
          <p:cNvPr id="34" name="Rectangle 33"/>
          <p:cNvSpPr/>
          <p:nvPr/>
        </p:nvSpPr>
        <p:spPr>
          <a:xfrm>
            <a:off x="7210431" y="1099779"/>
            <a:ext cx="4133845" cy="1292662"/>
          </a:xfrm>
          <a:prstGeom prst="rect">
            <a:avLst/>
          </a:prstGeom>
        </p:spPr>
        <p:txBody>
          <a:bodyPr wrap="square">
            <a:spAutoFit/>
          </a:bodyPr>
          <a:lstStyle/>
          <a:p>
            <a:r>
              <a:rPr lang="vi-VN" sz="2600" dirty="0">
                <a:solidFill>
                  <a:srgbClr val="001A33"/>
                </a:solidFill>
                <a:latin typeface="+mj-lt"/>
              </a:rPr>
              <a:t>+ Những bạn nào nhút nhát</a:t>
            </a:r>
          </a:p>
          <a:p>
            <a:r>
              <a:rPr lang="vi-VN" sz="2600" dirty="0">
                <a:solidFill>
                  <a:srgbClr val="001A33"/>
                </a:solidFill>
                <a:latin typeface="+mj-lt"/>
              </a:rPr>
              <a:t>Thì là giống thỏ non</a:t>
            </a:r>
          </a:p>
          <a:p>
            <a:r>
              <a:rPr lang="vi-VN" sz="2600" dirty="0">
                <a:solidFill>
                  <a:srgbClr val="001A33"/>
                </a:solidFill>
                <a:latin typeface="+mj-lt"/>
              </a:rPr>
              <a:t>Trông đáng yêu đấy chứ.</a:t>
            </a:r>
          </a:p>
        </p:txBody>
      </p:sp>
      <p:sp>
        <p:nvSpPr>
          <p:cNvPr id="35" name="Freeform 5"/>
          <p:cNvSpPr>
            <a:spLocks/>
          </p:cNvSpPr>
          <p:nvPr/>
        </p:nvSpPr>
        <p:spPr bwMode="auto">
          <a:xfrm rot="5400000">
            <a:off x="8817593" y="1379381"/>
            <a:ext cx="373665" cy="2399785"/>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84" tIns="45692" rIns="91384" bIns="45692" numCol="1" anchor="t" anchorCtr="0" compatLnSpc="1">
            <a:prstTxWarp prst="textNoShape">
              <a:avLst/>
            </a:prstTxWarp>
          </a:bodyPr>
          <a:lstStyle/>
          <a:p>
            <a:endParaRPr lang="en-US"/>
          </a:p>
        </p:txBody>
      </p:sp>
      <p:sp>
        <p:nvSpPr>
          <p:cNvPr id="36" name="Rectangle 35"/>
          <p:cNvSpPr/>
          <p:nvPr/>
        </p:nvSpPr>
        <p:spPr>
          <a:xfrm>
            <a:off x="7667618" y="2815509"/>
            <a:ext cx="2631818" cy="954107"/>
          </a:xfrm>
          <a:prstGeom prst="rect">
            <a:avLst/>
          </a:prstGeom>
        </p:spPr>
        <p:txBody>
          <a:bodyPr wrap="square">
            <a:spAutoFit/>
          </a:bodyPr>
          <a:lstStyle/>
          <a:p>
            <a:pPr algn="ctr"/>
            <a:r>
              <a:rPr lang="vi-VN" sz="2800" dirty="0">
                <a:solidFill>
                  <a:srgbClr val="FF0000"/>
                </a:solidFill>
                <a:latin typeface="+mj-lt"/>
                <a:sym typeface="Wingdings" panose="05000000000000000000" pitchFamily="2" charset="2"/>
              </a:rPr>
              <a:t> Gẫn gũi, tôn trọng, yêu mến</a:t>
            </a:r>
            <a:endParaRPr lang="vi-VN" sz="2800" dirty="0">
              <a:solidFill>
                <a:srgbClr val="FF0000"/>
              </a:solidFill>
              <a:latin typeface="+mj-lt"/>
            </a:endParaRPr>
          </a:p>
        </p:txBody>
      </p:sp>
      <p:sp>
        <p:nvSpPr>
          <p:cNvPr id="37" name="Rectangle 36"/>
          <p:cNvSpPr/>
          <p:nvPr/>
        </p:nvSpPr>
        <p:spPr>
          <a:xfrm>
            <a:off x="7708107" y="3981459"/>
            <a:ext cx="3567117" cy="2092881"/>
          </a:xfrm>
          <a:prstGeom prst="rect">
            <a:avLst/>
          </a:prstGeom>
        </p:spPr>
        <p:txBody>
          <a:bodyPr wrap="square">
            <a:spAutoFit/>
          </a:bodyPr>
          <a:lstStyle/>
          <a:p>
            <a:r>
              <a:rPr lang="vi-VN" sz="2600" dirty="0">
                <a:solidFill>
                  <a:srgbClr val="001A33"/>
                </a:solidFill>
                <a:latin typeface="+mj-lt"/>
              </a:rPr>
              <a:t>+ Bạn nào bắt nạt bạn</a:t>
            </a:r>
          </a:p>
          <a:p>
            <a:r>
              <a:rPr lang="vi-VN" sz="2600" dirty="0">
                <a:solidFill>
                  <a:srgbClr val="001A33"/>
                </a:solidFill>
                <a:latin typeface="+mj-lt"/>
              </a:rPr>
              <a:t>Cứ đưa bài thơ này</a:t>
            </a:r>
          </a:p>
          <a:p>
            <a:r>
              <a:rPr lang="vi-VN" sz="2600" dirty="0">
                <a:solidFill>
                  <a:srgbClr val="001A33"/>
                </a:solidFill>
                <a:latin typeface="+mj-lt"/>
              </a:rPr>
              <a:t>Bảo nếu cần bắt nạt</a:t>
            </a:r>
          </a:p>
          <a:p>
            <a:r>
              <a:rPr lang="vi-VN" sz="2600" dirty="0">
                <a:solidFill>
                  <a:srgbClr val="001A33"/>
                </a:solidFill>
                <a:latin typeface="+mj-lt"/>
              </a:rPr>
              <a:t>Thì đến gặp tớ ngay</a:t>
            </a:r>
            <a:br>
              <a:rPr lang="vi-VN" sz="2600" dirty="0">
                <a:solidFill>
                  <a:srgbClr val="001A33"/>
                </a:solidFill>
                <a:latin typeface="+mj-lt"/>
              </a:rPr>
            </a:br>
            <a:endParaRPr lang="vi-VN" sz="2600" dirty="0">
              <a:solidFill>
                <a:srgbClr val="001A33"/>
              </a:solidFill>
              <a:latin typeface="+mj-lt"/>
            </a:endParaRPr>
          </a:p>
        </p:txBody>
      </p:sp>
      <p:sp>
        <p:nvSpPr>
          <p:cNvPr id="38" name="Freeform 5"/>
          <p:cNvSpPr>
            <a:spLocks/>
          </p:cNvSpPr>
          <p:nvPr/>
        </p:nvSpPr>
        <p:spPr bwMode="auto">
          <a:xfrm rot="5400000">
            <a:off x="9004537" y="4633313"/>
            <a:ext cx="373665" cy="2399785"/>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84" tIns="45692" rIns="91384" bIns="45692" numCol="1" anchor="t" anchorCtr="0" compatLnSpc="1">
            <a:prstTxWarp prst="textNoShape">
              <a:avLst/>
            </a:prstTxWarp>
          </a:bodyPr>
          <a:lstStyle/>
          <a:p>
            <a:endParaRPr lang="en-US"/>
          </a:p>
        </p:txBody>
      </p:sp>
      <p:sp>
        <p:nvSpPr>
          <p:cNvPr id="39" name="Rectangle 38"/>
          <p:cNvSpPr/>
          <p:nvPr/>
        </p:nvSpPr>
        <p:spPr>
          <a:xfrm>
            <a:off x="7150634" y="6090780"/>
            <a:ext cx="4081469" cy="523220"/>
          </a:xfrm>
          <a:prstGeom prst="rect">
            <a:avLst/>
          </a:prstGeom>
        </p:spPr>
        <p:txBody>
          <a:bodyPr wrap="square">
            <a:spAutoFit/>
          </a:bodyPr>
          <a:lstStyle/>
          <a:p>
            <a:pPr algn="ctr"/>
            <a:r>
              <a:rPr lang="vi-VN" sz="2800" dirty="0">
                <a:solidFill>
                  <a:srgbClr val="FF0000"/>
                </a:solidFill>
                <a:latin typeface="+mj-lt"/>
                <a:sym typeface="Wingdings" panose="05000000000000000000" pitchFamily="2" charset="2"/>
              </a:rPr>
              <a:t> Sẵn sàng bênh vực</a:t>
            </a:r>
            <a:endParaRPr lang="vi-VN" sz="2800" dirty="0">
              <a:solidFill>
                <a:srgbClr val="FF0000"/>
              </a:solidFill>
              <a:latin typeface="+mj-lt"/>
            </a:endParaRPr>
          </a:p>
        </p:txBody>
      </p:sp>
    </p:spTree>
    <p:extLst>
      <p:ext uri="{BB962C8B-B14F-4D97-AF65-F5344CB8AC3E}">
        <p14:creationId xmlns:p14="http://schemas.microsoft.com/office/powerpoint/2010/main" val="372515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2000"/>
                                        <p:tgtEl>
                                          <p:spTgt spid="3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circle(in)">
                                      <p:cBhvr>
                                        <p:cTn id="49" dur="20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arn(inVertic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in)">
                                      <p:cBhvr>
                                        <p:cTn id="72" dur="2000"/>
                                        <p:tgtEl>
                                          <p:spTgt spid="38"/>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circle(in)">
                                      <p:cBhvr>
                                        <p:cTn id="7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animBg="1"/>
      <p:bldP spid="31" grpId="0"/>
      <p:bldP spid="32" grpId="0" animBg="1"/>
      <p:bldP spid="33" grpId="0"/>
      <p:bldP spid="34" grpId="0"/>
      <p:bldP spid="35" grpId="0" animBg="1"/>
      <p:bldP spid="36" grpId="0"/>
      <p:bldP spid="37" grpId="0"/>
      <p:bldP spid="38" grpId="0" animBg="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 y="234959"/>
            <a:ext cx="8342383" cy="2200275"/>
          </a:xfrm>
          <a:prstGeom prst="rect">
            <a:avLst/>
          </a:prstGeom>
        </p:spPr>
      </p:pic>
      <p:pic>
        <p:nvPicPr>
          <p:cNvPr id="15" name="Picture 14"/>
          <p:cNvPicPr>
            <a:picLocks noChangeAspect="1"/>
          </p:cNvPicPr>
          <p:nvPr/>
        </p:nvPicPr>
        <p:blipFill>
          <a:blip r:embed="rId4"/>
          <a:stretch>
            <a:fillRect/>
          </a:stretch>
        </p:blipFill>
        <p:spPr>
          <a:xfrm>
            <a:off x="7729657" y="0"/>
            <a:ext cx="4462343" cy="3229182"/>
          </a:xfrm>
          <a:prstGeom prst="rect">
            <a:avLst/>
          </a:prstGeom>
          <a:ln>
            <a:noFill/>
          </a:ln>
          <a:effectLst>
            <a:softEdge rad="112500"/>
          </a:effectLst>
        </p:spPr>
      </p:pic>
      <p:grpSp>
        <p:nvGrpSpPr>
          <p:cNvPr id="17" name="Group 16"/>
          <p:cNvGrpSpPr/>
          <p:nvPr/>
        </p:nvGrpSpPr>
        <p:grpSpPr>
          <a:xfrm>
            <a:off x="753289" y="1991440"/>
            <a:ext cx="6835804" cy="1237741"/>
            <a:chOff x="0" y="1697788"/>
            <a:chExt cx="5230276" cy="1396480"/>
          </a:xfrm>
          <a:solidFill>
            <a:schemeClr val="accent4">
              <a:lumMod val="20000"/>
              <a:lumOff val="80000"/>
            </a:schemeClr>
          </a:solidFill>
        </p:grpSpPr>
        <p:sp>
          <p:nvSpPr>
            <p:cNvPr id="18" name="Rounded Rectangle 17"/>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9" name="Rounded Rectangle 8"/>
            <p:cNvSpPr txBox="1"/>
            <p:nvPr/>
          </p:nvSpPr>
          <p:spPr>
            <a:xfrm>
              <a:off x="33108" y="1730895"/>
              <a:ext cx="5164060" cy="13633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vi-VN" sz="2800" b="1" dirty="0">
                  <a:solidFill>
                    <a:schemeClr val="tx1"/>
                  </a:solidFill>
                  <a:latin typeface="Times New Roman" panose="02020603050405020304" pitchFamily="18" charset="0"/>
                  <a:cs typeface="Times New Roman" panose="02020603050405020304" pitchFamily="18" charset="0"/>
                </a:rPr>
                <a:t>Từ «</a:t>
              </a:r>
              <a:r>
                <a:rPr lang="en-US" sz="2800" b="1" dirty="0" err="1">
                  <a:solidFill>
                    <a:schemeClr val="tx1"/>
                  </a:solidFill>
                  <a:latin typeface="Times New Roman" panose="02020603050405020304" pitchFamily="18" charset="0"/>
                  <a:cs typeface="Times New Roman" panose="02020603050405020304" pitchFamily="18" charset="0"/>
                </a:rPr>
                <a:t>đừng</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bắt nạt» xuất hiện mấy lần trong bài thơ? Ý nghĩa của sự lặp lại đó là gì? </a:t>
              </a:r>
              <a:endParaRPr lang="en-US" sz="2800" dirty="0">
                <a:solidFill>
                  <a:schemeClr val="tx1"/>
                </a:solidFill>
                <a:latin typeface="Times New Roman" panose="02020603050405020304" pitchFamily="18" charset="0"/>
                <a:cs typeface="Times New Roman" panose="02020603050405020304" pitchFamily="18" charset="0"/>
              </a:endParaRPr>
            </a:p>
          </p:txBody>
        </p:sp>
      </p:grpSp>
      <p:pic>
        <p:nvPicPr>
          <p:cNvPr id="21" name="Picture 20"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925040" flipV="1">
            <a:off x="570612" y="3239923"/>
            <a:ext cx="1049079" cy="803649"/>
          </a:xfrm>
          <a:prstGeom prst="rect">
            <a:avLst/>
          </a:prstGeom>
          <a:effectLst>
            <a:softEdge rad="127000"/>
          </a:effectLst>
        </p:spPr>
      </p:pic>
      <p:sp>
        <p:nvSpPr>
          <p:cNvPr id="22" name="Rectangle 21"/>
          <p:cNvSpPr/>
          <p:nvPr/>
        </p:nvSpPr>
        <p:spPr>
          <a:xfrm>
            <a:off x="1610138" y="3386464"/>
            <a:ext cx="4133845" cy="954107"/>
          </a:xfrm>
          <a:prstGeom prst="rect">
            <a:avLst/>
          </a:prstGeom>
        </p:spPr>
        <p:txBody>
          <a:bodyPr wrap="square">
            <a:spAutoFit/>
          </a:bodyPr>
          <a:lstStyle/>
          <a:p>
            <a:pPr marL="457200" indent="-457200">
              <a:buFontTx/>
              <a:buChar char="-"/>
            </a:pPr>
            <a:r>
              <a:rPr lang="vi-VN" sz="2800" dirty="0">
                <a:solidFill>
                  <a:srgbClr val="001A33"/>
                </a:solidFill>
                <a:latin typeface="+mj-lt"/>
              </a:rPr>
              <a:t>Xuất hiện 7 lần </a:t>
            </a:r>
          </a:p>
          <a:p>
            <a:r>
              <a:rPr lang="vi-VN" sz="2800" b="1" dirty="0">
                <a:solidFill>
                  <a:srgbClr val="001A33"/>
                </a:solidFill>
                <a:latin typeface="+mj-lt"/>
                <a:sym typeface="Wingdings" panose="05000000000000000000" pitchFamily="2" charset="2"/>
              </a:rPr>
              <a:t> Điệp ngữ</a:t>
            </a:r>
            <a:endParaRPr lang="vi-VN" sz="2800" b="1" dirty="0">
              <a:solidFill>
                <a:srgbClr val="001A33"/>
              </a:solidFill>
              <a:latin typeface="+mj-lt"/>
            </a:endParaRPr>
          </a:p>
        </p:txBody>
      </p:sp>
      <p:pic>
        <p:nvPicPr>
          <p:cNvPr id="31" name="Picture 30"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925040" flipV="1">
            <a:off x="2251775" y="4557816"/>
            <a:ext cx="1049079" cy="803649"/>
          </a:xfrm>
          <a:prstGeom prst="rect">
            <a:avLst/>
          </a:prstGeom>
          <a:effectLst>
            <a:softEdge rad="127000"/>
          </a:effectLst>
        </p:spPr>
      </p:pic>
      <p:sp>
        <p:nvSpPr>
          <p:cNvPr id="32" name="Rectangle 31"/>
          <p:cNvSpPr/>
          <p:nvPr/>
        </p:nvSpPr>
        <p:spPr>
          <a:xfrm>
            <a:off x="3291301" y="4704357"/>
            <a:ext cx="8610187" cy="1384995"/>
          </a:xfrm>
          <a:prstGeom prst="rect">
            <a:avLst/>
          </a:prstGeom>
        </p:spPr>
        <p:txBody>
          <a:bodyPr wrap="square">
            <a:spAutoFit/>
          </a:bodyPr>
          <a:lstStyle/>
          <a:p>
            <a:pPr marL="457200" indent="-457200">
              <a:buFontTx/>
              <a:buChar char="-"/>
            </a:pPr>
            <a:r>
              <a:rPr lang="vi-VN" sz="2800" dirty="0">
                <a:solidFill>
                  <a:srgbClr val="FF0000"/>
                </a:solidFill>
                <a:latin typeface="+mj-lt"/>
              </a:rPr>
              <a:t>Tác dụng: </a:t>
            </a:r>
          </a:p>
          <a:p>
            <a:r>
              <a:rPr lang="vi-VN" sz="2800" dirty="0">
                <a:solidFill>
                  <a:srgbClr val="FF0000"/>
                </a:solidFill>
                <a:latin typeface="+mj-lt"/>
              </a:rPr>
              <a:t>+ Tăng tính nhạc</a:t>
            </a:r>
          </a:p>
          <a:p>
            <a:r>
              <a:rPr lang="vi-VN" sz="2800" dirty="0">
                <a:solidFill>
                  <a:srgbClr val="FF0000"/>
                </a:solidFill>
                <a:latin typeface="+mj-lt"/>
              </a:rPr>
              <a:t>+ Nhắc nhở, thể hiện thái độ phủ định đối với thói bắt nạt</a:t>
            </a:r>
          </a:p>
        </p:txBody>
      </p:sp>
    </p:spTree>
    <p:extLst>
      <p:ext uri="{BB962C8B-B14F-4D97-AF65-F5344CB8AC3E}">
        <p14:creationId xmlns:p14="http://schemas.microsoft.com/office/powerpoint/2010/main" val="4066657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1" y="-2"/>
            <a:ext cx="1128713" cy="685799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rot="16200000">
            <a:off x="-1512815" y="2231623"/>
            <a:ext cx="4572794" cy="2139010"/>
          </a:xfrm>
          <a:prstGeom prst="rect">
            <a:avLst/>
          </a:prstGeom>
        </p:spPr>
      </p:pic>
      <p:grpSp>
        <p:nvGrpSpPr>
          <p:cNvPr id="15" name="Group 14"/>
          <p:cNvGrpSpPr/>
          <p:nvPr/>
        </p:nvGrpSpPr>
        <p:grpSpPr>
          <a:xfrm>
            <a:off x="1833789" y="766406"/>
            <a:ext cx="7953206" cy="496647"/>
            <a:chOff x="644526" y="2766774"/>
            <a:chExt cx="15908481" cy="993289"/>
          </a:xfrm>
        </p:grpSpPr>
        <p:sp>
          <p:nvSpPr>
            <p:cNvPr id="16" name="TextBox 15"/>
            <p:cNvSpPr txBox="1"/>
            <p:nvPr/>
          </p:nvSpPr>
          <p:spPr>
            <a:xfrm>
              <a:off x="1906586" y="2766774"/>
              <a:ext cx="14646421" cy="923326"/>
            </a:xfrm>
            <a:prstGeom prst="rect">
              <a:avLst/>
            </a:prstGeom>
            <a:noFill/>
          </p:spPr>
          <p:txBody>
            <a:bodyPr wrap="square" rtlCol="0">
              <a:spAutoFit/>
            </a:bodyPr>
            <a:lstStyle/>
            <a:p>
              <a:pPr defTabSz="1076562">
                <a:defRPr/>
              </a:pPr>
              <a:r>
                <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Ý vị hài hước của bài thơ</a:t>
              </a: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defRPr/>
              </a:pPr>
              <a:endParaRPr lang="en-US" sz="2133">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562">
                <a:defRPr/>
              </a:pPr>
              <a:r>
                <a:rPr lang="vi-VN" sz="2533"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descr="22858PICdbgea5Gz679dY_PIC2018.png"/>
          <p:cNvPicPr>
            <a:picLocks noChangeAspect="1"/>
          </p:cNvPicPr>
          <p:nvPr/>
        </p:nvPicPr>
        <p:blipFill>
          <a:blip r:embed="rId4" cstate="print"/>
          <a:stretch>
            <a:fillRect/>
          </a:stretch>
        </p:blipFill>
        <p:spPr>
          <a:xfrm flipH="1">
            <a:off x="773581" y="2545901"/>
            <a:ext cx="4119976" cy="4360317"/>
          </a:xfrm>
          <a:prstGeom prst="rect">
            <a:avLst/>
          </a:prstGeom>
        </p:spPr>
      </p:pic>
      <p:sp>
        <p:nvSpPr>
          <p:cNvPr id="20" name="Cloud Callout 19"/>
          <p:cNvSpPr/>
          <p:nvPr/>
        </p:nvSpPr>
        <p:spPr>
          <a:xfrm>
            <a:off x="3639343" y="1300327"/>
            <a:ext cx="6445250" cy="25527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6840" algn="l"/>
              </a:tabLst>
              <a:defRPr/>
            </a:pPr>
            <a:endParaRPr lang="en-US" sz="24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 name="Rectangle 1"/>
          <p:cNvSpPr/>
          <p:nvPr/>
        </p:nvSpPr>
        <p:spPr>
          <a:xfrm>
            <a:off x="4292599" y="1773217"/>
            <a:ext cx="5138738" cy="1475404"/>
          </a:xfrm>
          <a:prstGeom prst="rect">
            <a:avLst/>
          </a:prstGeom>
        </p:spPr>
        <p:txBody>
          <a:bodyPr wrap="square">
            <a:spAutoFit/>
          </a:bodyPr>
          <a:lstStyle/>
          <a:p>
            <a:pPr algn="ctr">
              <a:lnSpc>
                <a:spcPct val="107000"/>
              </a:lnSpc>
              <a:tabLst>
                <a:tab pos="1386840" algn="l"/>
              </a:tabLst>
              <a:defRPr/>
            </a:pPr>
            <a:r>
              <a:rPr lang="en-US" sz="2800" dirty="0" err="1">
                <a:solidFill>
                  <a:srgbClr val="FF0000"/>
                </a:solidFill>
                <a:latin typeface="Times New Roman" panose="02020603050405020304" pitchFamily="18" charset="0"/>
                <a:ea typeface="MS Mincho"/>
              </a:rPr>
              <a:t>Bài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thơ</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nói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chuyện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bắt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nạt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ẩn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chứa</a:t>
            </a:r>
            <a:r>
              <a:rPr lang="en-US" sz="2800" dirty="0">
                <a:solidFill>
                  <a:srgbClr val="FF0000"/>
                </a:solidFill>
                <a:latin typeface="Times New Roman" panose="02020603050405020304" pitchFamily="18" charset="0"/>
                <a:ea typeface="MS Mincho"/>
              </a:rPr>
              <a:t> ý </a:t>
            </a:r>
            <a:r>
              <a:rPr lang="en-US" sz="2800" dirty="0" err="1">
                <a:solidFill>
                  <a:srgbClr val="FF0000"/>
                </a:solidFill>
                <a:latin typeface="Times New Roman" panose="02020603050405020304" pitchFamily="18" charset="0"/>
                <a:ea typeface="MS Mincho"/>
              </a:rPr>
              <a:t>vị</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hài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hước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Hãy</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chỉ</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ra</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một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số</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biểu</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hiện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của</a:t>
            </a:r>
            <a:r>
              <a:rPr lang="en-US" sz="2800" dirty="0">
                <a:solidFill>
                  <a:srgbClr val="FF0000"/>
                </a:solidFill>
                <a:latin typeface="Times New Roman" panose="02020603050405020304" pitchFamily="18" charset="0"/>
                <a:ea typeface="MS Mincho"/>
              </a:rPr>
              <a:t> ý </a:t>
            </a:r>
            <a:r>
              <a:rPr lang="en-US" sz="2800" dirty="0" err="1">
                <a:solidFill>
                  <a:srgbClr val="FF0000"/>
                </a:solidFill>
                <a:latin typeface="Times New Roman" panose="02020603050405020304" pitchFamily="18" charset="0"/>
                <a:ea typeface="MS Mincho"/>
              </a:rPr>
              <a:t>vị</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hài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hước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đó</a:t>
            </a:r>
            <a:r>
              <a:rPr lang="en-US" sz="2800"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114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1" y="-2"/>
            <a:ext cx="1128713" cy="685799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rot="16200000">
            <a:off x="-1512815" y="2231623"/>
            <a:ext cx="4572794" cy="2139010"/>
          </a:xfrm>
          <a:prstGeom prst="rect">
            <a:avLst/>
          </a:prstGeom>
        </p:spPr>
      </p:pic>
      <p:grpSp>
        <p:nvGrpSpPr>
          <p:cNvPr id="15" name="Group 14"/>
          <p:cNvGrpSpPr/>
          <p:nvPr/>
        </p:nvGrpSpPr>
        <p:grpSpPr>
          <a:xfrm>
            <a:off x="1833789" y="766406"/>
            <a:ext cx="7953206" cy="496647"/>
            <a:chOff x="644526" y="2766774"/>
            <a:chExt cx="15908481" cy="993289"/>
          </a:xfrm>
        </p:grpSpPr>
        <p:sp>
          <p:nvSpPr>
            <p:cNvPr id="16" name="TextBox 15"/>
            <p:cNvSpPr txBox="1"/>
            <p:nvPr/>
          </p:nvSpPr>
          <p:spPr>
            <a:xfrm>
              <a:off x="1906586" y="2766774"/>
              <a:ext cx="14646421" cy="923326"/>
            </a:xfrm>
            <a:prstGeom prst="rect">
              <a:avLst/>
            </a:prstGeom>
            <a:noFill/>
          </p:spPr>
          <p:txBody>
            <a:bodyPr wrap="square" rtlCol="0">
              <a:spAutoFit/>
            </a:bodyPr>
            <a:lstStyle/>
            <a:p>
              <a:pPr defTabSz="1076562">
                <a:defRPr/>
              </a:pPr>
              <a:r>
                <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Ý vị hài hước của bài thơ</a:t>
              </a: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defRPr/>
              </a:pPr>
              <a:endParaRPr lang="en-US" sz="2133">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562">
                <a:defRPr/>
              </a:pPr>
              <a:r>
                <a:rPr lang="vi-VN" sz="2533"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descr="22858PICdbgea5Gz679dY_PIC2018.png"/>
          <p:cNvPicPr>
            <a:picLocks noChangeAspect="1"/>
          </p:cNvPicPr>
          <p:nvPr/>
        </p:nvPicPr>
        <p:blipFill>
          <a:blip r:embed="rId4" cstate="print"/>
          <a:stretch>
            <a:fillRect/>
          </a:stretch>
        </p:blipFill>
        <p:spPr>
          <a:xfrm flipH="1">
            <a:off x="773581" y="2545901"/>
            <a:ext cx="4119976" cy="4360317"/>
          </a:xfrm>
          <a:prstGeom prst="rect">
            <a:avLst/>
          </a:prstGeom>
        </p:spPr>
      </p:pic>
      <p:sp>
        <p:nvSpPr>
          <p:cNvPr id="21" name="Rectangle 20"/>
          <p:cNvSpPr/>
          <p:nvPr/>
        </p:nvSpPr>
        <p:spPr>
          <a:xfrm>
            <a:off x="3771901" y="2081318"/>
            <a:ext cx="8272463" cy="1384995"/>
          </a:xfrm>
          <a:prstGeom prst="rect">
            <a:avLst/>
          </a:prstGeom>
        </p:spPr>
        <p:txBody>
          <a:bodyPr wrap="square">
            <a:spAutoFit/>
          </a:bodyPr>
          <a:lstStyle/>
          <a:p>
            <a:pPr algn="just" fontAlgn="base">
              <a:spcBef>
                <a:spcPct val="0"/>
              </a:spcBef>
              <a:spcAft>
                <a:spcPct val="0"/>
              </a:spcAft>
              <a:tabLst>
                <a:tab pos="723900" algn="l"/>
              </a:tabLst>
            </a:pP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Bắt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nạt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một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thói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xấu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thể</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gây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tổn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thương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nỗi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sợ</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hãi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ám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ảnh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thậm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cả</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hậu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quả</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nặng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nề</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nhưng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bài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nói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bằng</a:t>
            </a:r>
            <a:r>
              <a:rPr lang="en-US" sz="2800"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giọng</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điệu</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hồn</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nhiên</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dí</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dỏm</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thân</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thiện</a:t>
            </a:r>
            <a:endParaRPr lang="en-US" sz="2800" b="1" dirty="0">
              <a:solidFill>
                <a:schemeClr val="tx1">
                  <a:lumMod val="95000"/>
                  <a:lumOff val="5000"/>
                </a:schemeClr>
              </a:solidFill>
              <a:latin typeface="Times New Roman" pitchFamily="18" charset="0"/>
              <a:cs typeface="Times New Roman" pitchFamily="18" charset="0"/>
            </a:endParaRPr>
          </a:p>
        </p:txBody>
      </p:sp>
      <p:sp>
        <p:nvSpPr>
          <p:cNvPr id="3" name="Rectangle 2"/>
          <p:cNvSpPr/>
          <p:nvPr/>
        </p:nvSpPr>
        <p:spPr>
          <a:xfrm>
            <a:off x="5470500" y="3705996"/>
            <a:ext cx="6096000" cy="830997"/>
          </a:xfrm>
          <a:prstGeom prst="rect">
            <a:avLst/>
          </a:prstGeom>
        </p:spPr>
        <p:txBody>
          <a:bodyPr>
            <a:spAutoFit/>
          </a:bodyPr>
          <a:lstStyle/>
          <a:p>
            <a:pPr algn="just" fontAlgn="base">
              <a:spcBef>
                <a:spcPct val="0"/>
              </a:spcBef>
              <a:spcAft>
                <a:spcPct val="0"/>
              </a:spcAft>
              <a:tabLst>
                <a:tab pos="723900" algn="l"/>
              </a:tabLst>
            </a:pPr>
            <a:r>
              <a:rPr lang="en-US" sz="2400" dirty="0">
                <a:solidFill>
                  <a:srgbClr val="FF0000"/>
                </a:solidFill>
                <a:latin typeface="Times New Roman" pitchFamily="18" charset="0"/>
                <a:cs typeface="Times New Roman" pitchFamily="18" charset="0"/>
              </a:rPr>
              <a:t>“</a:t>
            </a:r>
            <a:r>
              <a:rPr lang="en-US" sz="2400" i="1" dirty="0">
                <a:solidFill>
                  <a:srgbClr val="FF0000"/>
                </a:solidFill>
                <a:latin typeface="Times New Roman" pitchFamily="18" charset="0"/>
                <a:cs typeface="Times New Roman" pitchFamily="18" charset="0"/>
              </a:rPr>
              <a:t>Sao </a:t>
            </a:r>
            <a:r>
              <a:rPr lang="en-US" sz="2400" i="1" dirty="0" err="1">
                <a:solidFill>
                  <a:srgbClr val="FF0000"/>
                </a:solidFill>
                <a:latin typeface="Times New Roman" pitchFamily="18" charset="0"/>
                <a:cs typeface="Times New Roman" pitchFamily="18" charset="0"/>
              </a:rPr>
              <a:t>không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ăn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mù</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tạ</a:t>
            </a:r>
            <a:r>
              <a:rPr lang="vi-VN" sz="2400" i="1" dirty="0">
                <a:solidFill>
                  <a:srgbClr val="FF0000"/>
                </a:solidFill>
                <a:latin typeface="Times New Roman" pitchFamily="18" charset="0"/>
                <a:cs typeface="Times New Roman" pitchFamily="18" charset="0"/>
              </a:rPr>
              <a:t>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Đối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diện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thử</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đi</a:t>
            </a:r>
            <a:r>
              <a:rPr lang="en-US" sz="2400" i="1" dirty="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a:p>
            <a:pPr algn="just" fontAlgn="base">
              <a:spcBef>
                <a:spcPct val="0"/>
              </a:spcBef>
              <a:spcAft>
                <a:spcPct val="0"/>
              </a:spcAft>
              <a:tabLst>
                <a:tab pos="723900" algn="l"/>
              </a:tabLst>
            </a:pPr>
            <a:r>
              <a:rPr lang="en-US" sz="2400" i="1" dirty="0">
                <a:solidFill>
                  <a:srgbClr val="FF0000"/>
                </a:solidFill>
                <a:latin typeface="Times New Roman" pitchFamily="18" charset="0"/>
                <a:cs typeface="Times New Roman" pitchFamily="18" charset="0"/>
              </a:rPr>
              <a:t>“</a:t>
            </a:r>
            <a:r>
              <a:rPr lang="en-US" sz="2400" i="1" dirty="0" err="1">
                <a:solidFill>
                  <a:srgbClr val="FF0000"/>
                </a:solidFill>
                <a:latin typeface="Times New Roman" pitchFamily="18" charset="0"/>
                <a:cs typeface="Times New Roman" pitchFamily="18" charset="0"/>
              </a:rPr>
              <a:t>Tại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sao</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lại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không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hát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Nhảy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híp</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hóp</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cho</a:t>
            </a:r>
            <a:r>
              <a:rPr lang="en-US" sz="2400" i="1" dirty="0">
                <a:solidFill>
                  <a:srgbClr val="FF0000"/>
                </a:solidFill>
                <a:latin typeface="Times New Roman" pitchFamily="18" charset="0"/>
                <a:cs typeface="Times New Roman" pitchFamily="18" charset="0"/>
              </a:rPr>
              <a:t> hay”.</a:t>
            </a:r>
            <a:r>
              <a:rPr lang="en-US" sz="240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2563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1" y="-2"/>
            <a:ext cx="1128713" cy="685799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rot="16200000">
            <a:off x="-1512815" y="2231623"/>
            <a:ext cx="4572794" cy="2139010"/>
          </a:xfrm>
          <a:prstGeom prst="rect">
            <a:avLst/>
          </a:prstGeom>
        </p:spPr>
      </p:pic>
      <p:grpSp>
        <p:nvGrpSpPr>
          <p:cNvPr id="15" name="Group 14"/>
          <p:cNvGrpSpPr/>
          <p:nvPr/>
        </p:nvGrpSpPr>
        <p:grpSpPr>
          <a:xfrm>
            <a:off x="1833789" y="766406"/>
            <a:ext cx="7953206" cy="496647"/>
            <a:chOff x="644526" y="2766774"/>
            <a:chExt cx="15908481" cy="993289"/>
          </a:xfrm>
        </p:grpSpPr>
        <p:sp>
          <p:nvSpPr>
            <p:cNvPr id="16" name="TextBox 15"/>
            <p:cNvSpPr txBox="1"/>
            <p:nvPr/>
          </p:nvSpPr>
          <p:spPr>
            <a:xfrm>
              <a:off x="1906586" y="2766774"/>
              <a:ext cx="14646421" cy="923326"/>
            </a:xfrm>
            <a:prstGeom prst="rect">
              <a:avLst/>
            </a:prstGeom>
            <a:noFill/>
          </p:spPr>
          <p:txBody>
            <a:bodyPr wrap="square" rtlCol="0">
              <a:spAutoFit/>
            </a:bodyPr>
            <a:lstStyle/>
            <a:p>
              <a:pPr defTabSz="1076562">
                <a:defRPr/>
              </a:pPr>
              <a:r>
                <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Ý vị hài hước của bài thơ</a:t>
              </a: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62">
                <a:defRPr/>
              </a:pPr>
              <a:endParaRPr lang="en-US" sz="2133">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562">
                <a:defRPr/>
              </a:pPr>
              <a:r>
                <a:rPr lang="vi-VN" sz="2533"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descr="22858PICdbgea5Gz679dY_PIC2018.png"/>
          <p:cNvPicPr>
            <a:picLocks noChangeAspect="1"/>
          </p:cNvPicPr>
          <p:nvPr/>
        </p:nvPicPr>
        <p:blipFill>
          <a:blip r:embed="rId4" cstate="print"/>
          <a:stretch>
            <a:fillRect/>
          </a:stretch>
        </p:blipFill>
        <p:spPr>
          <a:xfrm flipH="1">
            <a:off x="773581" y="2545901"/>
            <a:ext cx="4119976" cy="4360317"/>
          </a:xfrm>
          <a:prstGeom prst="rect">
            <a:avLst/>
          </a:prstGeom>
        </p:spPr>
      </p:pic>
      <p:sp>
        <p:nvSpPr>
          <p:cNvPr id="22" name="Rectangle 21"/>
          <p:cNvSpPr>
            <a:spLocks noChangeArrowheads="1"/>
          </p:cNvSpPr>
          <p:nvPr/>
        </p:nvSpPr>
        <p:spPr bwMode="auto">
          <a:xfrm>
            <a:off x="4377657" y="2015560"/>
            <a:ext cx="7231025" cy="2677656"/>
          </a:xfrm>
          <a:prstGeom prst="rect">
            <a:avLst/>
          </a:prstGeom>
          <a:noFill/>
          <a:ln w="9525">
            <a:noFill/>
            <a:miter lim="800000"/>
            <a:headEnd/>
            <a:tailEnd/>
          </a:ln>
        </p:spPr>
        <p:txBody>
          <a:bodyPr wrap="square">
            <a:spAutoFit/>
          </a:bodyPr>
          <a:lstStyle/>
          <a:p>
            <a:pPr algn="just" fontAlgn="base">
              <a:spcBef>
                <a:spcPct val="0"/>
              </a:spcBef>
              <a:spcAft>
                <a:spcPct val="0"/>
              </a:spcAft>
              <a:tabLst>
                <a:tab pos="723900" algn="l"/>
              </a:tabLst>
            </a:pP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Lí</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giải</a:t>
            </a:r>
            <a:r>
              <a:rPr lang="en-US" sz="2800"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hồn</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nhiên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phù</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hợp</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tâm</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lí</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trẻ</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thơ</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Bắt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nạt</a:t>
            </a:r>
            <a:r>
              <a:rPr lang="en-US" sz="2800" dirty="0">
                <a:solidFill>
                  <a:prstClr val="black">
                    <a:lumMod val="95000"/>
                    <a:lumOff val="5000"/>
                  </a:prstClr>
                </a:solidFill>
                <a:latin typeface="Times New Roman" pitchFamily="18" charset="0"/>
                <a:cs typeface="Times New Roman" pitchFamily="18" charset="0"/>
              </a:rPr>
              <a:t> “</a:t>
            </a:r>
            <a:r>
              <a:rPr lang="en-US" sz="2800" i="1" dirty="0" err="1">
                <a:solidFill>
                  <a:prstClr val="black">
                    <a:lumMod val="95000"/>
                    <a:lumOff val="5000"/>
                  </a:prstClr>
                </a:solidFill>
                <a:latin typeface="Times New Roman" pitchFamily="18" charset="0"/>
                <a:cs typeface="Times New Roman" pitchFamily="18" charset="0"/>
              </a:rPr>
              <a:t>rất</a:t>
            </a:r>
            <a:r>
              <a:rPr lang="en-US" sz="2800" i="1" dirty="0">
                <a:solidFill>
                  <a:prstClr val="black">
                    <a:lumMod val="95000"/>
                    <a:lumOff val="5000"/>
                  </a:prstClr>
                </a:solidFill>
                <a:latin typeface="Times New Roman" pitchFamily="18" charset="0"/>
                <a:cs typeface="Times New Roman" pitchFamily="18" charset="0"/>
              </a:rPr>
              <a:t> </a:t>
            </a:r>
            <a:r>
              <a:rPr lang="en-US" sz="2800" i="1" dirty="0" err="1">
                <a:solidFill>
                  <a:prstClr val="black">
                    <a:lumMod val="95000"/>
                    <a:lumOff val="5000"/>
                  </a:prstClr>
                </a:solidFill>
                <a:latin typeface="Times New Roman" pitchFamily="18" charset="0"/>
                <a:cs typeface="Times New Roman" pitchFamily="18" charset="0"/>
              </a:rPr>
              <a:t>hôi</a:t>
            </a:r>
            <a:r>
              <a:rPr lang="en-US" sz="2800" i="1" dirty="0">
                <a:solidFill>
                  <a:prstClr val="black">
                    <a:lumMod val="95000"/>
                    <a:lumOff val="5000"/>
                  </a:prstClr>
                </a:solidFill>
                <a:latin typeface="Times New Roman" pitchFamily="18" charset="0"/>
                <a:cs typeface="Times New Roman" pitchFamily="18" charset="0"/>
              </a:rPr>
              <a:t>”, “</a:t>
            </a:r>
            <a:r>
              <a:rPr lang="en-US" sz="2800" i="1" dirty="0" err="1">
                <a:solidFill>
                  <a:prstClr val="black">
                    <a:lumMod val="95000"/>
                    <a:lumOff val="5000"/>
                  </a:prstClr>
                </a:solidFill>
                <a:latin typeface="Times New Roman" pitchFamily="18" charset="0"/>
                <a:cs typeface="Times New Roman" pitchFamily="18" charset="0"/>
              </a:rPr>
              <a:t>dễ</a:t>
            </a:r>
            <a:r>
              <a:rPr lang="en-US" sz="2800" i="1" dirty="0">
                <a:solidFill>
                  <a:prstClr val="black">
                    <a:lumMod val="95000"/>
                    <a:lumOff val="5000"/>
                  </a:prstClr>
                </a:solidFill>
                <a:latin typeface="Times New Roman" pitchFamily="18" charset="0"/>
                <a:cs typeface="Times New Roman" pitchFamily="18" charset="0"/>
              </a:rPr>
              <a:t> </a:t>
            </a:r>
            <a:r>
              <a:rPr lang="en-US" sz="2800" i="1" dirty="0" err="1">
                <a:solidFill>
                  <a:prstClr val="black">
                    <a:lumMod val="95000"/>
                    <a:lumOff val="5000"/>
                  </a:prstClr>
                </a:solidFill>
                <a:latin typeface="Times New Roman" pitchFamily="18" charset="0"/>
                <a:cs typeface="Times New Roman" pitchFamily="18" charset="0"/>
              </a:rPr>
              <a:t>lây</a:t>
            </a:r>
            <a:r>
              <a:rPr lang="en-US" sz="2800" i="1" dirty="0">
                <a:solidFill>
                  <a:prstClr val="black">
                    <a:lumMod val="95000"/>
                    <a:lumOff val="5000"/>
                  </a:prstClr>
                </a:solidFill>
                <a:latin typeface="Times New Roman" pitchFamily="18" charset="0"/>
                <a:cs typeface="Times New Roman" pitchFamily="18" charset="0"/>
              </a:rPr>
              <a: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tạo</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ra</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tiếng</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cười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nhẹ</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nhàng</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khiến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câu</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chuyện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dễ</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tiếp</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nhận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thể</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hiện</a:t>
            </a:r>
            <a:r>
              <a:rPr lang="en-US" sz="2800"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cách</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nhìn</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thân</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thiện</a:t>
            </a:r>
            <a:r>
              <a:rPr lang="en-US" sz="2800" b="1" dirty="0">
                <a:solidFill>
                  <a:prstClr val="black">
                    <a:lumMod val="95000"/>
                    <a:lumOff val="5000"/>
                  </a:prstClr>
                </a:solidFill>
                <a:latin typeface="Times New Roman" pitchFamily="18" charset="0"/>
                <a:cs typeface="Times New Roman" pitchFamily="18" charset="0"/>
              </a:rPr>
              <a:t>, </a:t>
            </a:r>
            <a:r>
              <a:rPr lang="en-US" sz="2800" b="1" dirty="0" err="1">
                <a:solidFill>
                  <a:prstClr val="black">
                    <a:lumMod val="95000"/>
                    <a:lumOff val="5000"/>
                  </a:prstClr>
                </a:solidFill>
                <a:latin typeface="Times New Roman" pitchFamily="18" charset="0"/>
                <a:cs typeface="Times New Roman" pitchFamily="18" charset="0"/>
              </a:rPr>
              <a:t>bao</a:t>
            </a:r>
            <a:r>
              <a:rPr lang="en-US" sz="2800" b="1" dirty="0">
                <a:solidFill>
                  <a:prstClr val="black">
                    <a:lumMod val="95000"/>
                    <a:lumOff val="5000"/>
                  </a:prstClr>
                </a:solidFill>
                <a:latin typeface="Times New Roman" pitchFamily="18" charset="0"/>
                <a:cs typeface="Times New Roman" pitchFamily="18" charset="0"/>
              </a:rPr>
              <a:t> dung </a:t>
            </a:r>
            <a:r>
              <a:rPr lang="en-US" sz="2800" b="1" dirty="0" err="1">
                <a:solidFill>
                  <a:prstClr val="black">
                    <a:lumMod val="95000"/>
                    <a:lumOff val="5000"/>
                  </a:prstClr>
                </a:solidFill>
                <a:latin typeface="Times New Roman" pitchFamily="18" charset="0"/>
                <a:cs typeface="Times New Roman" pitchFamily="18" charset="0"/>
              </a:rPr>
              <a:t>và</a:t>
            </a:r>
            <a:r>
              <a:rPr lang="en-US" sz="2800" b="1" dirty="0">
                <a:solidFill>
                  <a:prstClr val="black">
                    <a:lumMod val="95000"/>
                    <a:lumOff val="5000"/>
                  </a:prstClr>
                </a:solidFill>
                <a:latin typeface="Times New Roman" pitchFamily="18" charset="0"/>
                <a:cs typeface="Times New Roman" pitchFamily="18" charset="0"/>
              </a:rPr>
              <a:t> </a:t>
            </a:r>
            <a:r>
              <a:rPr lang="vi-VN" sz="2800" b="1" dirty="0">
                <a:solidFill>
                  <a:prstClr val="black">
                    <a:lumMod val="95000"/>
                    <a:lumOff val="5000"/>
                  </a:prstClr>
                </a:solidFill>
                <a:latin typeface="Times New Roman" pitchFamily="18" charset="0"/>
                <a:cs typeface="Times New Roman" pitchFamily="18" charset="0"/>
              </a:rPr>
              <a:t>gẫn gũi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Bởi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vì</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không</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chỉ</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người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bị</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bắt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nạt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cần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bảo</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vệ</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mà</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người</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bắt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nạt</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cũng</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cần</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được</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giúp</a:t>
            </a:r>
            <a:r>
              <a:rPr lang="en-US" sz="2800" dirty="0">
                <a:solidFill>
                  <a:prstClr val="black">
                    <a:lumMod val="95000"/>
                    <a:lumOff val="5000"/>
                  </a:prstClr>
                </a:solidFill>
                <a:latin typeface="Times New Roman" pitchFamily="18" charset="0"/>
                <a:cs typeface="Times New Roman" pitchFamily="18" charset="0"/>
              </a:rPr>
              <a:t> </a:t>
            </a:r>
            <a:r>
              <a:rPr lang="en-US" sz="2800" dirty="0" err="1">
                <a:solidFill>
                  <a:prstClr val="black">
                    <a:lumMod val="95000"/>
                    <a:lumOff val="5000"/>
                  </a:prstClr>
                </a:solidFill>
                <a:latin typeface="Times New Roman" pitchFamily="18" charset="0"/>
                <a:cs typeface="Times New Roman" pitchFamily="18" charset="0"/>
              </a:rPr>
              <a:t>đỡ</a:t>
            </a:r>
            <a:r>
              <a:rPr lang="en-US" sz="2800" dirty="0">
                <a:solidFill>
                  <a:prstClr val="black">
                    <a:lumMod val="95000"/>
                    <a:lumOff val="5000"/>
                  </a:prstClr>
                </a:solidFill>
                <a:latin typeface="Times New Roman" pitchFamily="18" charset="0"/>
                <a:cs typeface="Times New Roman" pitchFamily="18" charset="0"/>
              </a:rPr>
              <a:t>.</a:t>
            </a:r>
          </a:p>
        </p:txBody>
      </p:sp>
    </p:spTree>
    <p:extLst>
      <p:ext uri="{BB962C8B-B14F-4D97-AF65-F5344CB8AC3E}">
        <p14:creationId xmlns:p14="http://schemas.microsoft.com/office/powerpoint/2010/main" val="329367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28588" y="-54620"/>
            <a:ext cx="4643438" cy="3597920"/>
          </a:xfrm>
          <a:prstGeom prst="rect">
            <a:avLst/>
          </a:prstGeom>
          <a:ln>
            <a:noFill/>
          </a:ln>
          <a:effectLst>
            <a:softEdge rad="112500"/>
          </a:effectLst>
        </p:spPr>
      </p:pic>
      <p:pic>
        <p:nvPicPr>
          <p:cNvPr id="14" name="Picture 13"/>
          <p:cNvPicPr>
            <a:picLocks noChangeAspect="1"/>
          </p:cNvPicPr>
          <p:nvPr/>
        </p:nvPicPr>
        <p:blipFill>
          <a:blip r:embed="rId4"/>
          <a:stretch>
            <a:fillRect/>
          </a:stretch>
        </p:blipFill>
        <p:spPr>
          <a:xfrm>
            <a:off x="-300038" y="4157663"/>
            <a:ext cx="3728918" cy="2700337"/>
          </a:xfrm>
          <a:prstGeom prst="rect">
            <a:avLst/>
          </a:prstGeom>
          <a:ln>
            <a:noFill/>
          </a:ln>
          <a:effectLst>
            <a:softEdge rad="112500"/>
          </a:effectLst>
        </p:spPr>
      </p:pic>
      <p:pic>
        <p:nvPicPr>
          <p:cNvPr id="18" name="Picture 17"/>
          <p:cNvPicPr>
            <a:picLocks noChangeAspect="1"/>
          </p:cNvPicPr>
          <p:nvPr/>
        </p:nvPicPr>
        <p:blipFill>
          <a:blip r:embed="rId5"/>
          <a:stretch>
            <a:fillRect/>
          </a:stretch>
        </p:blipFill>
        <p:spPr>
          <a:xfrm>
            <a:off x="3428880" y="2896899"/>
            <a:ext cx="3426465" cy="2835852"/>
          </a:xfrm>
          <a:prstGeom prst="rect">
            <a:avLst/>
          </a:prstGeom>
        </p:spPr>
      </p:pic>
      <p:pic>
        <p:nvPicPr>
          <p:cNvPr id="32"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33" name="Group 32"/>
          <p:cNvGrpSpPr/>
          <p:nvPr/>
        </p:nvGrpSpPr>
        <p:grpSpPr>
          <a:xfrm>
            <a:off x="5278097" y="183678"/>
            <a:ext cx="9529052" cy="461665"/>
            <a:chOff x="-178462" y="1828800"/>
            <a:chExt cx="19060588" cy="923316"/>
          </a:xfrm>
        </p:grpSpPr>
        <p:sp>
          <p:nvSpPr>
            <p:cNvPr id="34" name="Round Same Side Corner Rectangle 3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178460" y="1828800"/>
              <a:ext cx="1895395"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rPr>
                <a:t>TỔNG</a:t>
              </a:r>
              <a:r>
                <a:rPr kumimoji="0" lang="en-US" sz="2400" b="1" i="0" u="none" strike="noStrike" kern="1200" cap="none" spc="0" normalizeH="0" noProof="0" dirty="0">
                  <a:ln>
                    <a:noFill/>
                  </a:ln>
                  <a:solidFill>
                    <a:srgbClr val="31859C"/>
                  </a:solidFill>
                  <a:effectLst/>
                  <a:uLnTx/>
                  <a:uFillTx/>
                  <a:latin typeface="Tahoma" panose="020B0604030504040204" pitchFamily="34" charset="0"/>
                  <a:ea typeface="+mn-ea"/>
                  <a:cs typeface="Tahoma" panose="020B0604030504040204" pitchFamily="34" charset="0"/>
                </a:rPr>
                <a:t> KẾT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pic>
        <p:nvPicPr>
          <p:cNvPr id="37" name="Picture 36"/>
          <p:cNvPicPr>
            <a:picLocks noChangeAspect="1"/>
          </p:cNvPicPr>
          <p:nvPr/>
        </p:nvPicPr>
        <p:blipFill>
          <a:blip r:embed="rId7"/>
          <a:stretch>
            <a:fillRect/>
          </a:stretch>
        </p:blipFill>
        <p:spPr>
          <a:xfrm>
            <a:off x="6225671" y="1010614"/>
            <a:ext cx="4974767" cy="1176630"/>
          </a:xfrm>
          <a:prstGeom prst="rect">
            <a:avLst/>
          </a:prstGeom>
        </p:spPr>
      </p:pic>
      <p:sp>
        <p:nvSpPr>
          <p:cNvPr id="38" name="Rectangle 37"/>
          <p:cNvSpPr/>
          <p:nvPr/>
        </p:nvSpPr>
        <p:spPr>
          <a:xfrm>
            <a:off x="6543648" y="2187244"/>
            <a:ext cx="5152571" cy="3892861"/>
          </a:xfrm>
          <a:prstGeom prst="rect">
            <a:avLst/>
          </a:prstGeom>
        </p:spPr>
        <p:txBody>
          <a:bodyPr wrap="square">
            <a:spAutoFit/>
          </a:bodyPr>
          <a:lstStyle/>
          <a:p>
            <a:pPr algn="just" fontAlgn="base">
              <a:lnSpc>
                <a:spcPct val="150000"/>
              </a:lnSpc>
              <a:spcBef>
                <a:spcPct val="0"/>
              </a:spcBef>
              <a:spcAft>
                <a:spcPct val="0"/>
              </a:spcAft>
              <a:tabLst>
                <a:tab pos="723900" algn="l"/>
              </a:tabLst>
            </a:pP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Thể</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5 </a:t>
            </a:r>
            <a:r>
              <a:rPr lang="en-US" sz="2800" dirty="0" err="1">
                <a:solidFill>
                  <a:schemeClr val="tx1">
                    <a:lumMod val="95000"/>
                    <a:lumOff val="5000"/>
                  </a:schemeClr>
                </a:solidFill>
                <a:latin typeface="Times New Roman" pitchFamily="18" charset="0"/>
                <a:cs typeface="Times New Roman" pitchFamily="18" charset="0"/>
              </a:rPr>
              <a:t>chữ</a:t>
            </a:r>
            <a:endParaRPr lang="en-US" sz="2800" dirty="0">
              <a:solidFill>
                <a:schemeClr val="tx1">
                  <a:lumMod val="95000"/>
                  <a:lumOff val="5000"/>
                </a:schemeClr>
              </a:solidFill>
              <a:latin typeface="Times New Roman" pitchFamily="18" charset="0"/>
              <a:cs typeface="Times New Roman" pitchFamily="18" charset="0"/>
            </a:endParaRPr>
          </a:p>
          <a:p>
            <a:pPr algn="just" fontAlgn="base">
              <a:lnSpc>
                <a:spcPct val="150000"/>
              </a:lnSpc>
              <a:spcBef>
                <a:spcPct val="0"/>
              </a:spcBef>
              <a:spcAft>
                <a:spcPct val="0"/>
              </a:spcAft>
              <a:tabLst>
                <a:tab pos="723900" algn="l"/>
              </a:tabLst>
            </a:pP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Hình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ảnh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ngộ</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nghĩnh</a:t>
            </a:r>
            <a:r>
              <a:rPr lang="en-US" sz="2800" dirty="0">
                <a:solidFill>
                  <a:schemeClr val="tx1">
                    <a:lumMod val="95000"/>
                    <a:lumOff val="5000"/>
                  </a:schemeClr>
                </a:solidFill>
                <a:latin typeface="Times New Roman" pitchFamily="18" charset="0"/>
                <a:cs typeface="Times New Roman" pitchFamily="18" charset="0"/>
              </a:rPr>
              <a:t>.</a:t>
            </a:r>
          </a:p>
          <a:p>
            <a:pPr algn="just" fontAlgn="base">
              <a:lnSpc>
                <a:spcPct val="150000"/>
              </a:lnSpc>
              <a:spcBef>
                <a:spcPct val="0"/>
              </a:spcBef>
              <a:spcAft>
                <a:spcPct val="0"/>
              </a:spcAft>
              <a:tabLst>
                <a:tab pos="723900" algn="l"/>
              </a:tabLst>
            </a:pP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Giọng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hài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hước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dỏm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tâm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tình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gần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gũi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tạo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thân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khiến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người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nghe</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dễ</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tiếp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nhận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thể</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cách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nhìn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bao</a:t>
            </a:r>
            <a:r>
              <a:rPr lang="en-US" sz="2800" dirty="0">
                <a:solidFill>
                  <a:schemeClr val="tx1">
                    <a:lumMod val="95000"/>
                    <a:lumOff val="5000"/>
                  </a:schemeClr>
                </a:solidFill>
                <a:latin typeface="Times New Roman" pitchFamily="18" charset="0"/>
                <a:cs typeface="Times New Roman" pitchFamily="18" charset="0"/>
              </a:rPr>
              <a:t> dung.</a:t>
            </a:r>
          </a:p>
        </p:txBody>
      </p:sp>
    </p:spTree>
    <p:extLst>
      <p:ext uri="{BB962C8B-B14F-4D97-AF65-F5344CB8AC3E}">
        <p14:creationId xmlns:p14="http://schemas.microsoft.com/office/powerpoint/2010/main" val="14562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28588" y="-54620"/>
            <a:ext cx="4643438" cy="3597920"/>
          </a:xfrm>
          <a:prstGeom prst="rect">
            <a:avLst/>
          </a:prstGeom>
          <a:ln>
            <a:noFill/>
          </a:ln>
          <a:effectLst>
            <a:softEdge rad="112500"/>
          </a:effectLst>
        </p:spPr>
      </p:pic>
      <p:pic>
        <p:nvPicPr>
          <p:cNvPr id="14" name="Picture 13"/>
          <p:cNvPicPr>
            <a:picLocks noChangeAspect="1"/>
          </p:cNvPicPr>
          <p:nvPr/>
        </p:nvPicPr>
        <p:blipFill>
          <a:blip r:embed="rId4"/>
          <a:stretch>
            <a:fillRect/>
          </a:stretch>
        </p:blipFill>
        <p:spPr>
          <a:xfrm>
            <a:off x="-300038" y="4157663"/>
            <a:ext cx="3728918" cy="2700337"/>
          </a:xfrm>
          <a:prstGeom prst="rect">
            <a:avLst/>
          </a:prstGeom>
          <a:ln>
            <a:noFill/>
          </a:ln>
          <a:effectLst>
            <a:softEdge rad="112500"/>
          </a:effectLst>
        </p:spPr>
      </p:pic>
      <p:pic>
        <p:nvPicPr>
          <p:cNvPr id="18" name="Picture 17"/>
          <p:cNvPicPr>
            <a:picLocks noChangeAspect="1"/>
          </p:cNvPicPr>
          <p:nvPr/>
        </p:nvPicPr>
        <p:blipFill>
          <a:blip r:embed="rId5"/>
          <a:stretch>
            <a:fillRect/>
          </a:stretch>
        </p:blipFill>
        <p:spPr>
          <a:xfrm>
            <a:off x="3428880" y="2896899"/>
            <a:ext cx="3426465" cy="2835852"/>
          </a:xfrm>
          <a:prstGeom prst="rect">
            <a:avLst/>
          </a:prstGeom>
        </p:spPr>
      </p:pic>
      <p:pic>
        <p:nvPicPr>
          <p:cNvPr id="32"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33" name="Group 32"/>
          <p:cNvGrpSpPr/>
          <p:nvPr/>
        </p:nvGrpSpPr>
        <p:grpSpPr>
          <a:xfrm>
            <a:off x="5278097" y="183678"/>
            <a:ext cx="9529052" cy="461665"/>
            <a:chOff x="-178462" y="1828800"/>
            <a:chExt cx="19060588" cy="923316"/>
          </a:xfrm>
        </p:grpSpPr>
        <p:sp>
          <p:nvSpPr>
            <p:cNvPr id="34" name="Round Same Side Corner Rectangle 3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defRPr/>
              </a:pPr>
              <a:endParaRPr lang="en-US" sz="2133">
                <a:solidFill>
                  <a:prstClr val="white"/>
                </a:solidFill>
              </a:endParaRPr>
            </a:p>
          </p:txBody>
        </p:sp>
        <p:sp>
          <p:nvSpPr>
            <p:cNvPr id="35" name="TextBox 34"/>
            <p:cNvSpPr txBox="1"/>
            <p:nvPr/>
          </p:nvSpPr>
          <p:spPr>
            <a:xfrm>
              <a:off x="-178460" y="1828800"/>
              <a:ext cx="1895395" cy="923316"/>
            </a:xfrm>
            <a:prstGeom prst="rect">
              <a:avLst/>
            </a:prstGeom>
            <a:noFill/>
          </p:spPr>
          <p:txBody>
            <a:bodyPr wrap="square" rtlCol="0">
              <a:spAutoFit/>
            </a:bodyPr>
            <a:lstStyle/>
            <a:p>
              <a:pPr algn="ctr" defTabSz="1076536">
                <a:defRPr/>
              </a:pPr>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2067735" y="1828800"/>
              <a:ext cx="16814391" cy="923316"/>
            </a:xfrm>
            <a:prstGeom prst="rect">
              <a:avLst/>
            </a:prstGeom>
            <a:noFill/>
          </p:spPr>
          <p:txBody>
            <a:bodyPr wrap="square" rtlCol="0">
              <a:spAutoFit/>
            </a:bodyPr>
            <a:lstStyle/>
            <a:p>
              <a:pPr defTabSz="1076536">
                <a:defRPr/>
              </a:pPr>
              <a:r>
                <a:rPr lang="en-US" sz="2400" b="1" dirty="0">
                  <a:solidFill>
                    <a:srgbClr val="31859C"/>
                  </a:solidFill>
                  <a:latin typeface="Tahoma" panose="020B0604030504040204" pitchFamily="34" charset="0"/>
                  <a:cs typeface="Tahoma" panose="020B0604030504040204" pitchFamily="34" charset="0"/>
                </a:rPr>
                <a:t>TỔNG KẾT</a:t>
              </a:r>
            </a:p>
          </p:txBody>
        </p:sp>
      </p:grpSp>
      <p:sp>
        <p:nvSpPr>
          <p:cNvPr id="38" name="Rectangle 37"/>
          <p:cNvSpPr/>
          <p:nvPr/>
        </p:nvSpPr>
        <p:spPr>
          <a:xfrm>
            <a:off x="6543648" y="2187244"/>
            <a:ext cx="5357840" cy="3970318"/>
          </a:xfrm>
          <a:prstGeom prst="rect">
            <a:avLst/>
          </a:prstGeom>
        </p:spPr>
        <p:txBody>
          <a:bodyPr wrap="square">
            <a:spAutoFit/>
          </a:bodyPr>
          <a:lstStyle/>
          <a:p>
            <a:pPr algn="just" fontAlgn="base">
              <a:spcBef>
                <a:spcPct val="0"/>
              </a:spcBef>
              <a:spcAft>
                <a:spcPct val="0"/>
              </a:spcAft>
              <a:tabLst>
                <a:tab pos="723900" algn="l"/>
              </a:tabLst>
            </a:pPr>
            <a:r>
              <a:rPr lang="en-US" sz="2800" b="1"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Bài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nói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về</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tượng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bắt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nạt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thói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quen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xấu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đáng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chê</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Từ</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giúp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mọi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người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độ</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đúng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đắn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trước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tượng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bắt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nạt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góp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phần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xây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dựng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môi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trường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học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đường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mạnh</a:t>
            </a:r>
            <a:r>
              <a:rPr lang="en-US" sz="2800" dirty="0">
                <a:solidFill>
                  <a:schemeClr val="tx1">
                    <a:lumMod val="95000"/>
                    <a:lumOff val="5000"/>
                  </a:schemeClr>
                </a:solidFill>
                <a:latin typeface="Times New Roman" pitchFamily="18" charset="0"/>
                <a:cs typeface="Times New Roman" pitchFamily="18" charset="0"/>
              </a:rPr>
              <a:t>, an </a:t>
            </a:r>
            <a:r>
              <a:rPr lang="en-US" sz="2800" dirty="0" err="1">
                <a:solidFill>
                  <a:schemeClr val="tx1">
                    <a:lumMod val="95000"/>
                    <a:lumOff val="5000"/>
                  </a:schemeClr>
                </a:solidFill>
                <a:latin typeface="Times New Roman" pitchFamily="18" charset="0"/>
                <a:cs typeface="Times New Roman" pitchFamily="18" charset="0"/>
              </a:rPr>
              <a:t>toàn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hạnh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phúc</a:t>
            </a:r>
            <a:r>
              <a:rPr lang="en-US" sz="2800" dirty="0">
                <a:solidFill>
                  <a:schemeClr val="tx1">
                    <a:lumMod val="95000"/>
                    <a:lumOff val="5000"/>
                  </a:schemeClr>
                </a:solidFill>
                <a:latin typeface="Times New Roman" pitchFamily="18" charset="0"/>
                <a:cs typeface="Times New Roman" pitchFamily="18" charset="0"/>
              </a:rPr>
              <a:t>.</a:t>
            </a:r>
          </a:p>
          <a:p>
            <a:pPr algn="just" fontAlgn="base">
              <a:spcBef>
                <a:spcPct val="0"/>
              </a:spcBef>
              <a:spcAft>
                <a:spcPct val="0"/>
              </a:spcAft>
              <a:tabLst>
                <a:tab pos="723900" algn="l"/>
              </a:tabLst>
            </a:pPr>
            <a:endParaRPr lang="vi-VN" sz="2800" dirty="0">
              <a:solidFill>
                <a:schemeClr val="tx1">
                  <a:lumMod val="95000"/>
                  <a:lumOff val="5000"/>
                </a:schemeClr>
              </a:solidFill>
              <a:latin typeface="Times New Roman" pitchFamily="18" charset="0"/>
              <a:cs typeface="Times New Roman" pitchFamily="18" charset="0"/>
            </a:endParaRPr>
          </a:p>
          <a:p>
            <a:pPr algn="just" fontAlgn="base">
              <a:spcBef>
                <a:spcPct val="0"/>
              </a:spcBef>
              <a:spcAft>
                <a:spcPct val="0"/>
              </a:spcAft>
              <a:tabLst>
                <a:tab pos="723900" algn="l"/>
              </a:tabLst>
            </a:pP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Tâm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sáng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cách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nhìn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thân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bao</a:t>
            </a:r>
            <a:r>
              <a:rPr lang="en-US" sz="2800" dirty="0">
                <a:solidFill>
                  <a:schemeClr val="tx1">
                    <a:lumMod val="95000"/>
                    <a:lumOff val="5000"/>
                  </a:schemeClr>
                </a:solidFill>
                <a:latin typeface="Times New Roman" pitchFamily="18" charset="0"/>
                <a:cs typeface="Times New Roman" pitchFamily="18" charset="0"/>
              </a:rPr>
              <a:t> dung </a:t>
            </a:r>
            <a:r>
              <a:rPr lang="en-US" sz="2800" dirty="0" err="1">
                <a:solidFill>
                  <a:schemeClr val="tx1">
                    <a:lumMod val="95000"/>
                    <a:lumOff val="5000"/>
                  </a:schemeClr>
                </a:solidFill>
                <a:latin typeface="Times New Roman" pitchFamily="18" charset="0"/>
                <a:cs typeface="Times New Roman" pitchFamily="18" charset="0"/>
              </a:rPr>
              <a:t>của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thơ</a:t>
            </a:r>
            <a:r>
              <a:rPr lang="en-US" sz="2800" dirty="0">
                <a:solidFill>
                  <a:schemeClr val="tx1">
                    <a:lumMod val="95000"/>
                    <a:lumOff val="5000"/>
                  </a:schemeClr>
                </a:solidFill>
                <a:latin typeface="Times New Roman" pitchFamily="18" charset="0"/>
                <a:cs typeface="Times New Roman" pitchFamily="18" charset="0"/>
              </a:rPr>
              <a:t>.</a:t>
            </a:r>
          </a:p>
        </p:txBody>
      </p:sp>
      <p:pic>
        <p:nvPicPr>
          <p:cNvPr id="13" name="Picture 12"/>
          <p:cNvPicPr>
            <a:picLocks noChangeAspect="1"/>
          </p:cNvPicPr>
          <p:nvPr/>
        </p:nvPicPr>
        <p:blipFill>
          <a:blip r:embed="rId7"/>
          <a:stretch>
            <a:fillRect/>
          </a:stretch>
        </p:blipFill>
        <p:spPr>
          <a:xfrm>
            <a:off x="7293632" y="944050"/>
            <a:ext cx="3310415" cy="1176630"/>
          </a:xfrm>
          <a:prstGeom prst="rect">
            <a:avLst/>
          </a:prstGeom>
        </p:spPr>
      </p:pic>
    </p:spTree>
    <p:extLst>
      <p:ext uri="{BB962C8B-B14F-4D97-AF65-F5344CB8AC3E}">
        <p14:creationId xmlns:p14="http://schemas.microsoft.com/office/powerpoint/2010/main" val="8362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flipV="1">
            <a:off x="5588794" y="-5588793"/>
            <a:ext cx="1014412" cy="121920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3"/>
          <a:stretch>
            <a:fillRect/>
          </a:stretch>
        </p:blipFill>
        <p:spPr>
          <a:xfrm>
            <a:off x="3773560" y="-225827"/>
            <a:ext cx="3984553" cy="186384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72990010"/>
              </p:ext>
            </p:extLst>
          </p:nvPr>
        </p:nvGraphicFramePr>
        <p:xfrm>
          <a:off x="431799" y="1305453"/>
          <a:ext cx="11283953" cy="4325727"/>
        </p:xfrm>
        <a:graphic>
          <a:graphicData uri="http://schemas.openxmlformats.org/drawingml/2006/table">
            <a:tbl>
              <a:tblPr firstRow="1" bandRow="1">
                <a:tableStyleId>{5940675A-B579-460E-94D1-54222C63F5DA}</a:tableStyleId>
              </a:tblPr>
              <a:tblGrid>
                <a:gridCol w="5811839">
                  <a:extLst>
                    <a:ext uri="{9D8B030D-6E8A-4147-A177-3AD203B41FA5}">
                      <a16:colId xmlns:a16="http://schemas.microsoft.com/office/drawing/2014/main" val="20000"/>
                    </a:ext>
                  </a:extLst>
                </a:gridCol>
                <a:gridCol w="5472114">
                  <a:extLst>
                    <a:ext uri="{9D8B030D-6E8A-4147-A177-3AD203B41FA5}">
                      <a16:colId xmlns:a16="http://schemas.microsoft.com/office/drawing/2014/main" val="20001"/>
                    </a:ext>
                  </a:extLst>
                </a:gridCol>
              </a:tblGrid>
              <a:tr h="580497">
                <a:tc>
                  <a:txBody>
                    <a:bodyPr/>
                    <a:lstStyle/>
                    <a:p>
                      <a:pPr algn="ctr"/>
                      <a:r>
                        <a:rPr lang="vi-VN" sz="2800" b="1" dirty="0">
                          <a:latin typeface="+mj-lt"/>
                        </a:rPr>
                        <a:t>VẤN</a:t>
                      </a:r>
                      <a:r>
                        <a:rPr lang="vi-VN" sz="2800" b="1" baseline="0" dirty="0">
                          <a:latin typeface="+mj-lt"/>
                        </a:rPr>
                        <a:t> ĐỀ ĐƯỢC ĐỀ CẬP</a:t>
                      </a:r>
                      <a:endParaRPr lang="en-US" sz="2800" b="1" dirty="0">
                        <a:latin typeface="+mj-lt"/>
                      </a:endParaRPr>
                    </a:p>
                  </a:txBody>
                  <a:tcPr>
                    <a:solidFill>
                      <a:schemeClr val="accent4">
                        <a:lumMod val="20000"/>
                        <a:lumOff val="80000"/>
                      </a:schemeClr>
                    </a:solidFill>
                  </a:tcPr>
                </a:tc>
                <a:tc>
                  <a:txBody>
                    <a:bodyPr/>
                    <a:lstStyle/>
                    <a:p>
                      <a:pPr algn="ctr"/>
                      <a:r>
                        <a:rPr lang="vi-VN" sz="2800" b="1" dirty="0">
                          <a:latin typeface="+mj-lt"/>
                        </a:rPr>
                        <a:t>CÂU</a:t>
                      </a:r>
                      <a:r>
                        <a:rPr lang="vi-VN" sz="2800" b="1" baseline="0" dirty="0">
                          <a:latin typeface="+mj-lt"/>
                        </a:rPr>
                        <a:t> THƠ/ KHỔ THƠ</a:t>
                      </a:r>
                      <a:endParaRPr lang="en-US" sz="2800" b="1" dirty="0">
                        <a:latin typeface="+mj-lt"/>
                      </a:endParaRPr>
                    </a:p>
                  </a:txBody>
                  <a:tcPr>
                    <a:solidFill>
                      <a:schemeClr val="accent4">
                        <a:lumMod val="20000"/>
                        <a:lumOff val="80000"/>
                      </a:schemeClr>
                    </a:solidFill>
                  </a:tcPr>
                </a:tc>
                <a:extLst>
                  <a:ext uri="{0D108BD9-81ED-4DB2-BD59-A6C34878D82A}">
                    <a16:rowId xmlns:a16="http://schemas.microsoft.com/office/drawing/2014/main" val="10000"/>
                  </a:ext>
                </a:extLst>
              </a:tr>
              <a:tr h="793327">
                <a:tc>
                  <a:txBody>
                    <a:bodyPr/>
                    <a:lstStyle/>
                    <a:p>
                      <a:r>
                        <a:rPr lang="vi-VN" sz="2800" b="1" dirty="0">
                          <a:latin typeface="+mj-lt"/>
                        </a:rPr>
                        <a:t>Bạo lực</a:t>
                      </a:r>
                      <a:r>
                        <a:rPr lang="vi-VN" sz="2800" b="1" baseline="0" dirty="0">
                          <a:latin typeface="+mj-lt"/>
                        </a:rPr>
                        <a:t> học đường giữa các học sinh</a:t>
                      </a:r>
                      <a:endParaRPr lang="en-US" sz="2800" b="1" dirty="0">
                        <a:latin typeface="+mj-lt"/>
                      </a:endParaRPr>
                    </a:p>
                  </a:txBody>
                  <a:tcPr/>
                </a:tc>
                <a:tc>
                  <a:txBody>
                    <a:bodyPr/>
                    <a:lstStyle/>
                    <a:p>
                      <a:endParaRPr lang="en-US"/>
                    </a:p>
                  </a:txBody>
                  <a:tcPr/>
                </a:tc>
                <a:extLst>
                  <a:ext uri="{0D108BD9-81ED-4DB2-BD59-A6C34878D82A}">
                    <a16:rowId xmlns:a16="http://schemas.microsoft.com/office/drawing/2014/main" val="10001"/>
                  </a:ext>
                </a:extLst>
              </a:tr>
              <a:tr h="978323">
                <a:tc>
                  <a:txBody>
                    <a:bodyPr/>
                    <a:lstStyle/>
                    <a:p>
                      <a:r>
                        <a:rPr lang="vi-VN" sz="2800" b="1" dirty="0">
                          <a:latin typeface="+mj-lt"/>
                        </a:rPr>
                        <a:t>Chiến tranh giữa</a:t>
                      </a:r>
                      <a:r>
                        <a:rPr lang="vi-VN" sz="2800" b="1" baseline="0" dirty="0">
                          <a:latin typeface="+mj-lt"/>
                        </a:rPr>
                        <a:t> các quốc gia</a:t>
                      </a:r>
                      <a:endParaRPr lang="en-US" sz="2800" b="1" dirty="0">
                        <a:latin typeface="+mj-lt"/>
                      </a:endParaRPr>
                    </a:p>
                  </a:txBody>
                  <a:tcPr/>
                </a:tc>
                <a:tc>
                  <a:txBody>
                    <a:bodyPr/>
                    <a:lstStyle/>
                    <a:p>
                      <a:endParaRPr lang="en-US"/>
                    </a:p>
                  </a:txBody>
                  <a:tcPr/>
                </a:tc>
                <a:extLst>
                  <a:ext uri="{0D108BD9-81ED-4DB2-BD59-A6C34878D82A}">
                    <a16:rowId xmlns:a16="http://schemas.microsoft.com/office/drawing/2014/main" val="10002"/>
                  </a:ext>
                </a:extLst>
              </a:tr>
              <a:tr h="1028700">
                <a:tc>
                  <a:txBody>
                    <a:bodyPr/>
                    <a:lstStyle/>
                    <a:p>
                      <a:r>
                        <a:rPr lang="vi-VN" sz="2800" b="1" dirty="0">
                          <a:latin typeface="+mj-lt"/>
                        </a:rPr>
                        <a:t>Ứng xử</a:t>
                      </a:r>
                      <a:r>
                        <a:rPr lang="vi-VN" sz="2800" b="1" baseline="0" dirty="0">
                          <a:latin typeface="+mj-lt"/>
                        </a:rPr>
                        <a:t> giữa con người với nhau</a:t>
                      </a:r>
                      <a:endParaRPr lang="en-US" sz="2800" b="1" dirty="0">
                        <a:latin typeface="+mj-lt"/>
                      </a:endParaRPr>
                    </a:p>
                  </a:txBody>
                  <a:tcPr/>
                </a:tc>
                <a:tc>
                  <a:txBody>
                    <a:bodyPr/>
                    <a:lstStyle/>
                    <a:p>
                      <a:endParaRPr lang="en-US"/>
                    </a:p>
                  </a:txBody>
                  <a:tcPr/>
                </a:tc>
                <a:extLst>
                  <a:ext uri="{0D108BD9-81ED-4DB2-BD59-A6C34878D82A}">
                    <a16:rowId xmlns:a16="http://schemas.microsoft.com/office/drawing/2014/main" val="10003"/>
                  </a:ext>
                </a:extLst>
              </a:tr>
              <a:tr h="793327">
                <a:tc>
                  <a:txBody>
                    <a:bodyPr/>
                    <a:lstStyle/>
                    <a:p>
                      <a:r>
                        <a:rPr lang="vi-VN" sz="2800" b="1" dirty="0">
                          <a:latin typeface="+mj-lt"/>
                        </a:rPr>
                        <a:t>Ứng xử</a:t>
                      </a:r>
                      <a:r>
                        <a:rPr lang="vi-VN" sz="2800" b="1" baseline="0" dirty="0">
                          <a:latin typeface="+mj-lt"/>
                        </a:rPr>
                        <a:t> của con người với thế giới xung quanh</a:t>
                      </a:r>
                      <a:endParaRPr lang="en-US" sz="2800" b="1" dirty="0">
                        <a:latin typeface="+mj-lt"/>
                      </a:endParaRP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1" name="Rectangle 20"/>
          <p:cNvSpPr>
            <a:spLocks noChangeArrowheads="1"/>
          </p:cNvSpPr>
          <p:nvPr/>
        </p:nvSpPr>
        <p:spPr bwMode="auto">
          <a:xfrm>
            <a:off x="7929564" y="2007165"/>
            <a:ext cx="2686050" cy="523220"/>
          </a:xfrm>
          <a:prstGeom prst="rect">
            <a:avLst/>
          </a:prstGeom>
          <a:noFill/>
          <a:ln w="9525">
            <a:noFill/>
            <a:miter lim="800000"/>
            <a:headEnd/>
            <a:tailEnd/>
          </a:ln>
        </p:spPr>
        <p:txBody>
          <a:bodyPr wrap="square">
            <a:spAutoFit/>
          </a:bodyPr>
          <a:lstStyle/>
          <a:p>
            <a:pPr algn="just" fontAlgn="base">
              <a:spcBef>
                <a:spcPct val="0"/>
              </a:spcBef>
              <a:spcAft>
                <a:spcPct val="0"/>
              </a:spcAft>
              <a:tabLst>
                <a:tab pos="723900" algn="l"/>
              </a:tabLst>
            </a:pPr>
            <a:r>
              <a:rPr lang="vi-VN" sz="2800" dirty="0">
                <a:solidFill>
                  <a:prstClr val="black">
                    <a:lumMod val="95000"/>
                    <a:lumOff val="5000"/>
                  </a:prstClr>
                </a:solidFill>
                <a:latin typeface="Times New Roman" pitchFamily="18" charset="0"/>
                <a:cs typeface="Times New Roman" pitchFamily="18" charset="0"/>
              </a:rPr>
              <a:t>Khổ 1,2,3,4</a:t>
            </a:r>
            <a:endParaRPr lang="en-US" sz="2800" dirty="0">
              <a:solidFill>
                <a:prstClr val="black">
                  <a:lumMod val="95000"/>
                  <a:lumOff val="5000"/>
                </a:prstClr>
              </a:solidFill>
              <a:latin typeface="Times New Roman" pitchFamily="18" charset="0"/>
              <a:cs typeface="Times New Roman" pitchFamily="18" charset="0"/>
            </a:endParaRPr>
          </a:p>
        </p:txBody>
      </p:sp>
      <p:sp>
        <p:nvSpPr>
          <p:cNvPr id="3" name="Rectangle 2"/>
          <p:cNvSpPr/>
          <p:nvPr/>
        </p:nvSpPr>
        <p:spPr>
          <a:xfrm>
            <a:off x="7015163" y="2707878"/>
            <a:ext cx="6096000" cy="954107"/>
          </a:xfrm>
          <a:prstGeom prst="rect">
            <a:avLst/>
          </a:prstGeom>
        </p:spPr>
        <p:txBody>
          <a:bodyPr>
            <a:spAutoFit/>
          </a:bodyPr>
          <a:lstStyle/>
          <a:p>
            <a:r>
              <a:rPr lang="vi-VN" sz="2800" i="1" dirty="0">
                <a:solidFill>
                  <a:schemeClr val="tx1">
                    <a:lumMod val="95000"/>
                    <a:lumOff val="5000"/>
                  </a:schemeClr>
                </a:solidFill>
                <a:latin typeface="+mj-lt"/>
              </a:rPr>
              <a:t>Đừng bắt nạt nước khác</a:t>
            </a:r>
          </a:p>
          <a:p>
            <a:r>
              <a:rPr lang="vi-VN" sz="2800" i="1" dirty="0">
                <a:solidFill>
                  <a:schemeClr val="tx1">
                    <a:lumMod val="95000"/>
                    <a:lumOff val="5000"/>
                  </a:schemeClr>
                </a:solidFill>
                <a:latin typeface="+mj-lt"/>
              </a:rPr>
              <a:t>Trên khắp trái đất tròn</a:t>
            </a:r>
            <a:endParaRPr lang="en-US" sz="2800" i="1" dirty="0">
              <a:solidFill>
                <a:schemeClr val="tx1">
                  <a:lumMod val="95000"/>
                  <a:lumOff val="5000"/>
                </a:schemeClr>
              </a:solidFill>
              <a:latin typeface="+mj-lt"/>
            </a:endParaRPr>
          </a:p>
        </p:txBody>
      </p:sp>
      <p:sp>
        <p:nvSpPr>
          <p:cNvPr id="23" name="Rectangle 22"/>
          <p:cNvSpPr/>
          <p:nvPr/>
        </p:nvSpPr>
        <p:spPr>
          <a:xfrm>
            <a:off x="7029451" y="3709232"/>
            <a:ext cx="6096000" cy="954107"/>
          </a:xfrm>
          <a:prstGeom prst="rect">
            <a:avLst/>
          </a:prstGeom>
        </p:spPr>
        <p:txBody>
          <a:bodyPr>
            <a:spAutoFit/>
          </a:bodyPr>
          <a:lstStyle/>
          <a:p>
            <a:r>
              <a:rPr lang="vi-VN" sz="2800" i="1" dirty="0">
                <a:solidFill>
                  <a:schemeClr val="tx1">
                    <a:lumMod val="95000"/>
                    <a:lumOff val="5000"/>
                  </a:schemeClr>
                </a:solidFill>
                <a:latin typeface="+mj-lt"/>
              </a:rPr>
              <a:t>Đừng bắt nạt người lớn</a:t>
            </a:r>
          </a:p>
          <a:p>
            <a:r>
              <a:rPr lang="vi-VN" sz="2800" i="1" dirty="0">
                <a:solidFill>
                  <a:schemeClr val="tx1">
                    <a:lumMod val="95000"/>
                    <a:lumOff val="5000"/>
                  </a:schemeClr>
                </a:solidFill>
                <a:latin typeface="+mj-lt"/>
              </a:rPr>
              <a:t>Đừng bắt nạt trẻ con</a:t>
            </a:r>
          </a:p>
        </p:txBody>
      </p:sp>
      <p:sp>
        <p:nvSpPr>
          <p:cNvPr id="24" name="Rectangle 23"/>
          <p:cNvSpPr>
            <a:spLocks noChangeArrowheads="1"/>
          </p:cNvSpPr>
          <p:nvPr/>
        </p:nvSpPr>
        <p:spPr bwMode="auto">
          <a:xfrm>
            <a:off x="8073594" y="4866623"/>
            <a:ext cx="2684904" cy="523220"/>
          </a:xfrm>
          <a:prstGeom prst="rect">
            <a:avLst/>
          </a:prstGeom>
          <a:noFill/>
          <a:ln w="9525">
            <a:noFill/>
            <a:miter lim="800000"/>
            <a:headEnd/>
            <a:tailEnd/>
          </a:ln>
        </p:spPr>
        <p:txBody>
          <a:bodyPr wrap="square">
            <a:spAutoFit/>
          </a:bodyPr>
          <a:lstStyle/>
          <a:p>
            <a:pPr algn="just" fontAlgn="base">
              <a:spcBef>
                <a:spcPct val="0"/>
              </a:spcBef>
              <a:spcAft>
                <a:spcPct val="0"/>
              </a:spcAft>
              <a:tabLst>
                <a:tab pos="723900" algn="l"/>
              </a:tabLst>
            </a:pPr>
            <a:r>
              <a:rPr lang="vi-VN" sz="2800" dirty="0">
                <a:solidFill>
                  <a:prstClr val="black">
                    <a:lumMod val="95000"/>
                    <a:lumOff val="5000"/>
                  </a:prstClr>
                </a:solidFill>
                <a:latin typeface="Times New Roman" pitchFamily="18" charset="0"/>
                <a:cs typeface="Times New Roman" pitchFamily="18" charset="0"/>
              </a:rPr>
              <a:t>Khổ 6</a:t>
            </a:r>
            <a:endParaRPr lang="en-US" sz="2800" dirty="0">
              <a:solidFill>
                <a:prstClr val="black">
                  <a:lumMod val="95000"/>
                  <a:lumOff val="5000"/>
                </a:prstClr>
              </a:solidFill>
              <a:latin typeface="Times New Roman" pitchFamily="18" charset="0"/>
              <a:cs typeface="Times New Roman" pitchFamily="18" charset="0"/>
            </a:endParaRPr>
          </a:p>
        </p:txBody>
      </p:sp>
      <p:sp>
        <p:nvSpPr>
          <p:cNvPr id="25" name="Rectangle 24"/>
          <p:cNvSpPr>
            <a:spLocks noChangeArrowheads="1"/>
          </p:cNvSpPr>
          <p:nvPr/>
        </p:nvSpPr>
        <p:spPr bwMode="auto">
          <a:xfrm>
            <a:off x="314326" y="5709341"/>
            <a:ext cx="8858250" cy="584775"/>
          </a:xfrm>
          <a:prstGeom prst="rect">
            <a:avLst/>
          </a:prstGeom>
          <a:noFill/>
          <a:ln w="9525">
            <a:noFill/>
            <a:miter lim="800000"/>
            <a:headEnd/>
            <a:tailEnd/>
          </a:ln>
        </p:spPr>
        <p:txBody>
          <a:bodyPr wrap="square">
            <a:spAutoFit/>
          </a:bodyPr>
          <a:lstStyle/>
          <a:p>
            <a:pPr fontAlgn="base">
              <a:spcBef>
                <a:spcPct val="0"/>
              </a:spcBef>
              <a:spcAft>
                <a:spcPct val="0"/>
              </a:spcAft>
              <a:tabLst>
                <a:tab pos="723900" algn="l"/>
              </a:tabLst>
            </a:pPr>
            <a:r>
              <a:rPr lang="vi-VN" sz="3200" dirty="0">
                <a:solidFill>
                  <a:srgbClr val="FF0000"/>
                </a:solidFill>
                <a:latin typeface="Times New Roman" pitchFamily="18" charset="0"/>
                <a:cs typeface="Times New Roman" pitchFamily="18" charset="0"/>
              </a:rPr>
              <a:t>Tác giả khuyên con người nên ứng xử như thế nào?</a:t>
            </a:r>
            <a:endParaRPr lang="en-US" sz="3200" dirty="0">
              <a:solidFill>
                <a:srgbClr val="FF0000"/>
              </a:solidFill>
              <a:latin typeface="Times New Roman" pitchFamily="18" charset="0"/>
              <a:cs typeface="Times New Roman" pitchFamily="18" charset="0"/>
            </a:endParaRPr>
          </a:p>
        </p:txBody>
      </p:sp>
      <p:sp>
        <p:nvSpPr>
          <p:cNvPr id="26" name="Rectangle 25"/>
          <p:cNvSpPr/>
          <p:nvPr/>
        </p:nvSpPr>
        <p:spPr>
          <a:xfrm>
            <a:off x="2128837" y="6273203"/>
            <a:ext cx="8877300" cy="523220"/>
          </a:xfrm>
          <a:prstGeom prst="rect">
            <a:avLst/>
          </a:prstGeom>
        </p:spPr>
        <p:txBody>
          <a:bodyPr wrap="square">
            <a:spAutoFit/>
          </a:bodyPr>
          <a:lstStyle/>
          <a:p>
            <a:r>
              <a:rPr lang="vi-VN" sz="2800" b="1" i="1" dirty="0">
                <a:solidFill>
                  <a:schemeClr val="tx1">
                    <a:lumMod val="95000"/>
                    <a:lumOff val="5000"/>
                  </a:schemeClr>
                </a:solidFill>
                <a:latin typeface="+mj-lt"/>
                <a:sym typeface="Wingdings" panose="05000000000000000000" pitchFamily="2" charset="2"/>
              </a:rPr>
              <a:t> </a:t>
            </a:r>
            <a:r>
              <a:rPr lang="vi-VN" sz="2800" b="1" i="1" dirty="0">
                <a:solidFill>
                  <a:schemeClr val="tx1">
                    <a:lumMod val="95000"/>
                    <a:lumOff val="5000"/>
                  </a:schemeClr>
                </a:solidFill>
                <a:latin typeface="+mj-lt"/>
              </a:rPr>
              <a:t>Thân ái, đoàn kết, không áp bức, gây tổn thương nhau</a:t>
            </a:r>
            <a:endParaRPr lang="en-US" sz="2800" b="1" i="1" dirty="0">
              <a:solidFill>
                <a:schemeClr val="tx1">
                  <a:lumMod val="95000"/>
                  <a:lumOff val="5000"/>
                </a:schemeClr>
              </a:solidFill>
              <a:latin typeface="+mj-lt"/>
            </a:endParaRPr>
          </a:p>
        </p:txBody>
      </p:sp>
    </p:spTree>
    <p:extLst>
      <p:ext uri="{BB962C8B-B14F-4D97-AF65-F5344CB8AC3E}">
        <p14:creationId xmlns:p14="http://schemas.microsoft.com/office/powerpoint/2010/main" val="7780630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23" grpId="0"/>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5648" y="3926950"/>
            <a:ext cx="7098173" cy="912769"/>
          </a:xfrm>
          <a:prstGeom prst="rect">
            <a:avLst/>
          </a:prstGeom>
          <a:noFill/>
        </p:spPr>
        <p:txBody>
          <a:bodyPr wrap="none" rtlCol="0">
            <a:spAutoFit/>
          </a:bodyPr>
          <a:lstStyle/>
          <a:p>
            <a:pPr defTabSz="1218804"/>
            <a:r>
              <a:rPr lang="en-US" sz="5331" b="1" dirty="0">
                <a:solidFill>
                  <a:srgbClr val="FF0000"/>
                </a:solidFill>
                <a:latin typeface="Arial" panose="020B0604020202020204" pitchFamily="34" charset="0"/>
                <a:cs typeface="Arial" panose="020B0604020202020204" pitchFamily="34" charset="0"/>
              </a:rPr>
              <a:t>DORAEMON CÂU CÁ</a:t>
            </a:r>
          </a:p>
        </p:txBody>
      </p:sp>
      <p:pic>
        <p:nvPicPr>
          <p:cNvPr id="16" name="Picture 3" descr="C:\Users\ADMIN\Desktop\Tai nguyen thiet ke tro choi\Angry birds epic birds\1505573783630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8133" y="4851030"/>
            <a:ext cx="1277046" cy="69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47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26" presetClass="emph" presetSubtype="0" repeatCount="3000" fill="hold" grpId="0" nodeType="withEffect">
                                  <p:stCondLst>
                                    <p:cond delay="0"/>
                                  </p:stCondLst>
                                  <p:childTnLst>
                                    <p:animEffect transition="out" filter="fade">
                                      <p:cBhvr>
                                        <p:cTn id="9" dur="1000" tmFilter="0, 0; .2, .5; .8, .5; 1, 0"/>
                                        <p:tgtEl>
                                          <p:spTgt spid="2">
                                            <p:txEl>
                                              <p:pRg st="0" end="0"/>
                                            </p:txEl>
                                          </p:spTgt>
                                        </p:tgtEl>
                                      </p:cBhvr>
                                    </p:animEffect>
                                    <p:animScale>
                                      <p:cBhvr>
                                        <p:cTn id="10" dur="50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1" cy="6823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1" y="4795958"/>
            <a:ext cx="7855528" cy="2651216"/>
          </a:xfrm>
          <a:prstGeom prst="rect">
            <a:avLst/>
          </a:prstGeom>
        </p:spPr>
      </p:pic>
      <p:sp>
        <p:nvSpPr>
          <p:cNvPr id="8" name="TextBox 7"/>
          <p:cNvSpPr txBox="1"/>
          <p:nvPr/>
        </p:nvSpPr>
        <p:spPr>
          <a:xfrm>
            <a:off x="3927763" y="6371400"/>
            <a:ext cx="623259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sz="28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28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Linh</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9225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41152" y="808588"/>
            <a:ext cx="2094028"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048793" y="5278506"/>
            <a:ext cx="3119196" cy="150242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196" indent="-514196"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rPr>
              <a:t>Chơi bóng</a:t>
            </a:r>
            <a:endParaRPr lang="en-US" altLang="en-US" sz="1799" dirty="0">
              <a:solidFill>
                <a:prstClr val="black"/>
              </a:solidFill>
              <a:latin typeface="Calibri"/>
            </a:endParaRPr>
          </a:p>
        </p:txBody>
      </p:sp>
      <p:sp>
        <p:nvSpPr>
          <p:cNvPr id="15" name="AutoShape 51"/>
          <p:cNvSpPr>
            <a:spLocks noChangeArrowheads="1"/>
          </p:cNvSpPr>
          <p:nvPr/>
        </p:nvSpPr>
        <p:spPr bwMode="auto">
          <a:xfrm>
            <a:off x="6455946" y="5278506"/>
            <a:ext cx="3233360" cy="150242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3199" dirty="0">
                <a:solidFill>
                  <a:prstClr val="black"/>
                </a:solidFill>
                <a:latin typeface="Times New Roman" panose="02020603050405020304" pitchFamily="18" charset="0"/>
              </a:rPr>
              <a:t>B. Học nhạc</a:t>
            </a:r>
            <a:endParaRPr lang="en-US" altLang="en-US" sz="1799" dirty="0">
              <a:solidFill>
                <a:prstClr val="black"/>
              </a:solidFill>
              <a:latin typeface="Calibri"/>
            </a:endParaRPr>
          </a:p>
        </p:txBody>
      </p:sp>
      <p:sp>
        <p:nvSpPr>
          <p:cNvPr id="4" name="TextBox 3"/>
          <p:cNvSpPr txBox="1"/>
          <p:nvPr/>
        </p:nvSpPr>
        <p:spPr>
          <a:xfrm>
            <a:off x="3771168" y="3141043"/>
            <a:ext cx="5114650" cy="1753942"/>
          </a:xfrm>
          <a:prstGeom prst="rect">
            <a:avLst/>
          </a:prstGeom>
          <a:noFill/>
        </p:spPr>
        <p:txBody>
          <a:bodyPr wrap="square" rtlCol="0">
            <a:spAutoFit/>
          </a:bodyPr>
          <a:lstStyle/>
          <a:p>
            <a:pPr algn="ctr" defTabSz="1218804"/>
            <a:r>
              <a:rPr lang="vi-VN" sz="3599" b="1" dirty="0">
                <a:solidFill>
                  <a:srgbClr val="FF0000"/>
                </a:solidFill>
                <a:latin typeface="Times New Roman" panose="02020603050405020304" pitchFamily="18" charset="0"/>
                <a:cs typeface="Arial" panose="020B0604020202020204" pitchFamily="34" charset="0"/>
              </a:rPr>
              <a:t>Đâu không phải là hoạt động mà tác giả gợi ý thay vì bắt nạt?</a:t>
            </a:r>
            <a:endParaRPr lang="en-US" sz="3599" b="1" dirty="0">
              <a:solidFill>
                <a:srgbClr val="FF0000"/>
              </a:solidFill>
              <a:cs typeface="Arial" panose="020B0604020202020204" pitchFamily="34" charset="0"/>
            </a:endParaRPr>
          </a:p>
        </p:txBody>
      </p:sp>
      <p:pic>
        <p:nvPicPr>
          <p:cNvPr id="1031" name="Picture 7" descr="C:\Users\ADMIN\Desktop\Doremon cau ca ( trac nghiem )\pc58yB99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252" flipH="1">
            <a:off x="3771674" y="78042"/>
            <a:ext cx="1633186" cy="1155479"/>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1432" y="-548464"/>
            <a:ext cx="4037330" cy="46843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2287" y="584941"/>
            <a:ext cx="2095493" cy="911432"/>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125"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 name="Explosion 2 2"/>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46"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26494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46"/>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46"/>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651" y="-48688"/>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40455" y="774134"/>
            <a:ext cx="2018957"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048794" y="5215295"/>
            <a:ext cx="3191185" cy="156563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063" indent="-457063"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rPr>
              <a:t>Thỏ non</a:t>
            </a:r>
            <a:endParaRPr lang="en-US" altLang="en-US" sz="3199" dirty="0">
              <a:solidFill>
                <a:prstClr val="black"/>
              </a:solidFill>
              <a:latin typeface="Calibri"/>
            </a:endParaRPr>
          </a:p>
        </p:txBody>
      </p:sp>
      <p:sp>
        <p:nvSpPr>
          <p:cNvPr id="15" name="AutoShape 51"/>
          <p:cNvSpPr>
            <a:spLocks noChangeArrowheads="1"/>
          </p:cNvSpPr>
          <p:nvPr/>
        </p:nvSpPr>
        <p:spPr bwMode="auto">
          <a:xfrm>
            <a:off x="6383957" y="5231782"/>
            <a:ext cx="3267117" cy="1549145"/>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en-US" altLang="en-US" sz="3199" dirty="0">
                <a:solidFill>
                  <a:prstClr val="black"/>
                </a:solidFill>
                <a:latin typeface="Times New Roman" panose="02020603050405020304" pitchFamily="18" charset="0"/>
                <a:cs typeface="Times New Roman" panose="02020603050405020304" pitchFamily="18" charset="0"/>
              </a:rPr>
              <a:t>B. </a:t>
            </a:r>
            <a:r>
              <a:rPr lang="vi-VN" altLang="en-US" sz="3199" dirty="0">
                <a:solidFill>
                  <a:prstClr val="black"/>
                </a:solidFill>
                <a:latin typeface="Times New Roman" panose="02020603050405020304" pitchFamily="18" charset="0"/>
                <a:cs typeface="Times New Roman" panose="02020603050405020304" pitchFamily="18" charset="0"/>
              </a:rPr>
              <a:t>Cừu non</a:t>
            </a:r>
            <a:endParaRPr lang="en-US" altLang="en-US" sz="3199"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734502" y="3186905"/>
            <a:ext cx="4799497" cy="1753942"/>
          </a:xfrm>
          <a:prstGeom prst="rect">
            <a:avLst/>
          </a:prstGeom>
          <a:noFill/>
        </p:spPr>
        <p:txBody>
          <a:bodyPr wrap="square" rtlCol="0">
            <a:spAutoFit/>
          </a:bodyPr>
          <a:lstStyle/>
          <a:p>
            <a:pPr algn="ctr" defTabSz="1218804"/>
            <a:r>
              <a:rPr lang="vi-VN" sz="3599" b="1" dirty="0">
                <a:solidFill>
                  <a:srgbClr val="FF0000"/>
                </a:solidFill>
                <a:latin typeface="Times New Roman" panose="02020603050405020304" pitchFamily="18" charset="0"/>
                <a:cs typeface="Arial" panose="020B0604020202020204" pitchFamily="34" charset="0"/>
              </a:rPr>
              <a:t>Theo tác giả, những bạn nhút nhát được miêu tả giống con gì?</a:t>
            </a:r>
            <a:endParaRPr lang="en-US" sz="3599" b="1" dirty="0">
              <a:solidFill>
                <a:srgbClr val="FF0000"/>
              </a:solidFill>
              <a:cs typeface="Arial" panose="020B0604020202020204" pitchFamily="34"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1110" y="30781"/>
            <a:ext cx="4621596" cy="3323396"/>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1377" y="-309075"/>
            <a:ext cx="2440653" cy="169893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2366" y="23766"/>
            <a:ext cx="2020891" cy="1330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8"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9" name="Explosion 2 48"/>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2285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450068" y="1027725"/>
            <a:ext cx="1799731"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423168" y="5359627"/>
            <a:ext cx="3227906" cy="1497481"/>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2799" dirty="0">
                <a:solidFill>
                  <a:prstClr val="black"/>
                </a:solidFill>
                <a:latin typeface="Times New Roman" panose="02020603050405020304" pitchFamily="18" charset="0"/>
                <a:cs typeface="Times New Roman" panose="02020603050405020304" pitchFamily="18" charset="0"/>
              </a:rPr>
              <a:t>B. Chính «tôi»</a:t>
            </a:r>
            <a:endParaRPr lang="en-US" altLang="en-US" sz="2799" dirty="0">
              <a:solidFill>
                <a:prstClr val="black"/>
              </a:solidFill>
              <a:latin typeface="Times New Roman" panose="02020603050405020304" pitchFamily="18" charset="0"/>
              <a:cs typeface="Times New Roman" panose="02020603050405020304" pitchFamily="18" charset="0"/>
            </a:endParaRPr>
          </a:p>
        </p:txBody>
      </p:sp>
      <p:sp>
        <p:nvSpPr>
          <p:cNvPr id="15" name="AutoShape 51"/>
          <p:cNvSpPr>
            <a:spLocks noChangeArrowheads="1"/>
          </p:cNvSpPr>
          <p:nvPr/>
        </p:nvSpPr>
        <p:spPr bwMode="auto">
          <a:xfrm>
            <a:off x="3048794" y="5359627"/>
            <a:ext cx="3191184" cy="1497481"/>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196" indent="-514196"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cs typeface="Times New Roman" panose="02020603050405020304" pitchFamily="18" charset="0"/>
              </a:rPr>
              <a:t>Bạn của mình</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23781" y="3559894"/>
            <a:ext cx="5347585" cy="1076961"/>
          </a:xfrm>
          <a:prstGeom prst="rect">
            <a:avLst/>
          </a:prstGeom>
          <a:noFill/>
        </p:spPr>
        <p:txBody>
          <a:bodyPr wrap="square" rtlCol="0">
            <a:spAutoFit/>
          </a:bodyPr>
          <a:lstStyle/>
          <a:p>
            <a:pPr algn="ctr" defTabSz="1218804"/>
            <a:r>
              <a:rPr lang="vi-VN" sz="3199" b="1" dirty="0">
                <a:solidFill>
                  <a:srgbClr val="FF0000"/>
                </a:solidFill>
                <a:latin typeface="Times New Roman" panose="02020603050405020304" pitchFamily="18" charset="0"/>
                <a:cs typeface="Times New Roman" panose="02020603050405020304" pitchFamily="18" charset="0"/>
              </a:rPr>
              <a:t>Tác giả đã liên hệ với ai khi nhắc đến việc «bắt nạt»?</a:t>
            </a:r>
            <a:endParaRPr lang="en-US" sz="3199" b="1" dirty="0">
              <a:solidFill>
                <a:srgbClr val="FF0000"/>
              </a:solidFill>
              <a:latin typeface="Times New Roman" panose="02020603050405020304" pitchFamily="18" charset="0"/>
              <a:cs typeface="Times New Roman" panose="02020603050405020304" pitchFamily="18"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2450" y="-46452"/>
            <a:ext cx="2056896" cy="140672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654" y="893"/>
            <a:ext cx="1210514" cy="21659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8"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9" name="Explosion 2 48"/>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129636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624046" y="853747"/>
            <a:ext cx="1451775"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366335" y="5215295"/>
            <a:ext cx="3284739" cy="156563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3199" dirty="0">
                <a:solidFill>
                  <a:prstClr val="black"/>
                </a:solidFill>
                <a:latin typeface="Times New Roman" panose="02020603050405020304" pitchFamily="18" charset="0"/>
                <a:cs typeface="Times New Roman" panose="02020603050405020304" pitchFamily="18" charset="0"/>
              </a:rPr>
              <a:t>B. 17 lần</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15" name="AutoShape 51"/>
          <p:cNvSpPr>
            <a:spLocks noChangeArrowheads="1"/>
          </p:cNvSpPr>
          <p:nvPr/>
        </p:nvSpPr>
        <p:spPr bwMode="auto">
          <a:xfrm>
            <a:off x="3048793" y="5215295"/>
            <a:ext cx="3114396" cy="156563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196" indent="-514196"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cs typeface="Times New Roman" panose="02020603050405020304" pitchFamily="18" charset="0"/>
              </a:rPr>
              <a:t>16 lần</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22276" y="3549440"/>
            <a:ext cx="5649952" cy="1200072"/>
          </a:xfrm>
          <a:prstGeom prst="rect">
            <a:avLst/>
          </a:prstGeom>
          <a:noFill/>
        </p:spPr>
        <p:txBody>
          <a:bodyPr wrap="square" rtlCol="0">
            <a:spAutoFit/>
          </a:bodyPr>
          <a:lstStyle/>
          <a:p>
            <a:pPr defTabSz="1218804"/>
            <a:r>
              <a:rPr lang="vi-VN" sz="3599" b="1" dirty="0">
                <a:solidFill>
                  <a:srgbClr val="FF0000"/>
                </a:solidFill>
                <a:latin typeface="Times New Roman" panose="02020603050405020304" pitchFamily="18" charset="0"/>
                <a:cs typeface="Times New Roman" panose="02020603050405020304" pitchFamily="18" charset="0"/>
              </a:rPr>
              <a:t>Trong bài, cụm từ «bắt nạt» xuất hiện bao nhiêu lần?</a:t>
            </a:r>
            <a:endParaRPr lang="en-US" sz="3599" b="1" dirty="0">
              <a:solidFill>
                <a:srgbClr val="FF0000"/>
              </a:solidFill>
              <a:latin typeface="Times New Roman" panose="02020603050405020304" pitchFamily="18" charset="0"/>
              <a:cs typeface="Times New Roman" panose="02020603050405020304" pitchFamily="18"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5122" name="Picture 2" descr="C:\Users\ADMIN\Desktop\Doremon cau ca ( trac nghiem )\historieta-tropical-de-los-pescados-45745897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9506" y="-63564"/>
            <a:ext cx="1813512" cy="136701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942" y="-154559"/>
            <a:ext cx="1513514" cy="1548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8"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9" name="Explosion 2 48"/>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153798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594047" y="883747"/>
            <a:ext cx="1511774"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048794" y="5149352"/>
            <a:ext cx="3097466" cy="1631575"/>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196" indent="-514196" algn="ctr" defTabSz="1218804">
              <a:spcBef>
                <a:spcPct val="0"/>
              </a:spcBef>
              <a:buFont typeface="Arial" charset="0"/>
              <a:buAutoNum type="alphaUcPeriod"/>
            </a:pPr>
            <a:r>
              <a:rPr lang="vi-VN" altLang="en-US" sz="3199" dirty="0">
                <a:solidFill>
                  <a:prstClr val="black"/>
                </a:solidFill>
                <a:latin typeface="Times New Roman" panose="02020603050405020304" pitchFamily="18" charset="0"/>
                <a:cs typeface="Times New Roman" panose="02020603050405020304" pitchFamily="18" charset="0"/>
              </a:rPr>
              <a:t>5 chữ</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15" name="AutoShape 51"/>
          <p:cNvSpPr>
            <a:spLocks noChangeArrowheads="1"/>
          </p:cNvSpPr>
          <p:nvPr/>
        </p:nvSpPr>
        <p:spPr bwMode="auto">
          <a:xfrm>
            <a:off x="6349408" y="5149352"/>
            <a:ext cx="3301667" cy="1631575"/>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3199" dirty="0">
                <a:solidFill>
                  <a:prstClr val="black"/>
                </a:solidFill>
                <a:latin typeface="Times New Roman" panose="02020603050405020304" pitchFamily="18" charset="0"/>
                <a:cs typeface="Times New Roman" panose="02020603050405020304" pitchFamily="18" charset="0"/>
              </a:rPr>
              <a:t>B. 7 chữ</a:t>
            </a:r>
            <a:endParaRPr lang="en-US" altLang="en-US" sz="1799"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64724" y="3603159"/>
            <a:ext cx="5526725" cy="1200072"/>
          </a:xfrm>
          <a:prstGeom prst="rect">
            <a:avLst/>
          </a:prstGeom>
          <a:noFill/>
        </p:spPr>
        <p:txBody>
          <a:bodyPr wrap="square" rtlCol="0">
            <a:spAutoFit/>
          </a:bodyPr>
          <a:lstStyle/>
          <a:p>
            <a:pPr algn="ctr" defTabSz="1218804"/>
            <a:r>
              <a:rPr lang="vi-VN" sz="3599" b="1" dirty="0">
                <a:solidFill>
                  <a:srgbClr val="FF0000"/>
                </a:solidFill>
                <a:latin typeface="Times New Roman" panose="02020603050405020304" pitchFamily="18" charset="0"/>
                <a:cs typeface="Times New Roman" panose="02020603050405020304" pitchFamily="18" charset="0"/>
              </a:rPr>
              <a:t>Bài thơ «bắt nạt» được viết theo thể thơ gì?</a:t>
            </a:r>
            <a:endParaRPr lang="en-US" sz="3599" b="1" dirty="0">
              <a:solidFill>
                <a:srgbClr val="FF0000"/>
              </a:solidFill>
              <a:latin typeface="Times New Roman" panose="02020603050405020304" pitchFamily="18" charset="0"/>
              <a:cs typeface="Times New Roman" panose="02020603050405020304" pitchFamily="18"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3980" y="-390177"/>
            <a:ext cx="4037330" cy="468433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3027" y="10509"/>
            <a:ext cx="2543570" cy="1380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9"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50" name="Explosion 2 49"/>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1"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7184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 y="-1929005"/>
            <a:ext cx="12595120" cy="11452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651" y="-151290"/>
            <a:ext cx="5078677" cy="36520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6038" y="1055397"/>
            <a:ext cx="2234618" cy="2234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639937" y="837857"/>
            <a:ext cx="1419993" cy="660228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423168" y="5044269"/>
            <a:ext cx="3227906" cy="173665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8804">
              <a:spcBef>
                <a:spcPct val="0"/>
              </a:spcBef>
              <a:buNone/>
            </a:pPr>
            <a:r>
              <a:rPr lang="vi-VN" altLang="en-US" sz="3999" dirty="0">
                <a:solidFill>
                  <a:prstClr val="black"/>
                </a:solidFill>
                <a:latin typeface="Arial" charset="0"/>
              </a:rPr>
              <a:t>B. Đúng</a:t>
            </a:r>
            <a:endParaRPr lang="en-US" altLang="en-US" sz="2399" dirty="0">
              <a:solidFill>
                <a:prstClr val="black"/>
              </a:solidFill>
              <a:latin typeface="Arial" charset="0"/>
            </a:endParaRPr>
          </a:p>
        </p:txBody>
      </p:sp>
      <p:sp>
        <p:nvSpPr>
          <p:cNvPr id="15" name="AutoShape 51"/>
          <p:cNvSpPr>
            <a:spLocks noChangeArrowheads="1"/>
          </p:cNvSpPr>
          <p:nvPr/>
        </p:nvSpPr>
        <p:spPr bwMode="auto">
          <a:xfrm>
            <a:off x="3048793" y="5044269"/>
            <a:ext cx="3171228" cy="173665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8804">
              <a:spcBef>
                <a:spcPct val="0"/>
              </a:spcBef>
              <a:buNone/>
            </a:pPr>
            <a:r>
              <a:rPr lang="vi-VN" altLang="en-US" sz="3999" dirty="0">
                <a:solidFill>
                  <a:prstClr val="black"/>
                </a:solidFill>
                <a:latin typeface="Arial" charset="0"/>
              </a:rPr>
              <a:t>A. Sai </a:t>
            </a:r>
            <a:endParaRPr lang="en-US" altLang="en-US" sz="2399" dirty="0">
              <a:solidFill>
                <a:prstClr val="black"/>
              </a:solidFill>
              <a:latin typeface="Arial" charset="0"/>
            </a:endParaRPr>
          </a:p>
        </p:txBody>
      </p:sp>
      <p:sp>
        <p:nvSpPr>
          <p:cNvPr id="4" name="TextBox 3"/>
          <p:cNvSpPr txBox="1"/>
          <p:nvPr/>
        </p:nvSpPr>
        <p:spPr>
          <a:xfrm>
            <a:off x="3375638" y="3375889"/>
            <a:ext cx="5941696" cy="1569660"/>
          </a:xfrm>
          <a:prstGeom prst="rect">
            <a:avLst/>
          </a:prstGeom>
          <a:noFill/>
        </p:spPr>
        <p:txBody>
          <a:bodyPr wrap="square" rtlCol="0">
            <a:spAutoFit/>
          </a:bodyPr>
          <a:lstStyle/>
          <a:p>
            <a:pPr algn="ctr" defTabSz="1218804"/>
            <a:r>
              <a:rPr lang="vi-VN" sz="3200" b="1" dirty="0">
                <a:solidFill>
                  <a:srgbClr val="FF0000"/>
                </a:solidFill>
                <a:latin typeface="Times New Roman" panose="02020603050405020304" pitchFamily="18" charset="0"/>
                <a:cs typeface="Times New Roman" panose="02020603050405020304" pitchFamily="18" charset="0"/>
              </a:rPr>
              <a:t>«Đừng bắt nạt, bạn ơi» là câu thơ thể hiện lời khuyên của tác giả, đúng hay sai?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Explosion 2 4"/>
          <p:cNvSpPr/>
          <p:nvPr/>
        </p:nvSpPr>
        <p:spPr>
          <a:xfrm>
            <a:off x="9172227" y="179729"/>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GIỎI QUÁ</a:t>
            </a:r>
          </a:p>
        </p:txBody>
      </p:sp>
      <p:sp>
        <p:nvSpPr>
          <p:cNvPr id="6" name="Chevron 5">
            <a:hlinkClick r:id="" action="ppaction://hlinkshowjump?jump=nextslide"/>
          </p:cNvPr>
          <p:cNvSpPr/>
          <p:nvPr/>
        </p:nvSpPr>
        <p:spPr>
          <a:xfrm>
            <a:off x="11240279" y="3998315"/>
            <a:ext cx="848562"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sp>
        <p:nvSpPr>
          <p:cNvPr id="24" name="Explosion 2 23"/>
          <p:cNvSpPr/>
          <p:nvPr/>
        </p:nvSpPr>
        <p:spPr>
          <a:xfrm>
            <a:off x="9346354" y="1411961"/>
            <a:ext cx="3351927" cy="2017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020" y="34408"/>
            <a:ext cx="4621596" cy="3323396"/>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5523" y="4030097"/>
            <a:ext cx="863374" cy="850678"/>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black"/>
              </a:solidFill>
            </a:endParaRPr>
          </a:p>
        </p:txBody>
      </p:sp>
      <p:pic>
        <p:nvPicPr>
          <p:cNvPr id="4099" name="Picture 3" descr="C:\Users\ADMIN\Desktop\Doremon cau ca ( trac nghiem )\bottle-clipart-green-bottle-clipart-clipart-panda-free-clipart-images-animations.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654" y="893"/>
            <a:ext cx="1210514" cy="21659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Doremon cau ca ( trac nghiem )\depositphotos_151226446-stock-illustration-cartoon-tropical-fish-collection-set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5278" y1="37220" x2="16389" y2="412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6452" flipH="1">
            <a:off x="2333346" y="-205291"/>
            <a:ext cx="3176553" cy="21596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880" y="1696108"/>
            <a:ext cx="1625177" cy="18106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2287" y="584941"/>
            <a:ext cx="2095493" cy="911432"/>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GB" sz="3732"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GB" sz="2666" dirty="0" err="1">
                  <a:solidFill>
                    <a:prstClr val="white"/>
                  </a:solidFill>
                  <a:latin typeface="Arial" panose="020B0604020202020204" pitchFamily="34" charset="0"/>
                  <a:cs typeface="Arial" panose="020B0604020202020204" pitchFamily="34" charset="0"/>
                </a:rPr>
                <a:t>Bắt</a:t>
              </a:r>
              <a:r>
                <a:rPr lang="en-GB" sz="2666" dirty="0">
                  <a:solidFill>
                    <a:prstClr val="white"/>
                  </a:solidFill>
                  <a:latin typeface="Arial" panose="020B0604020202020204" pitchFamily="34" charset="0"/>
                  <a:cs typeface="Arial" panose="020B0604020202020204" pitchFamily="34" charset="0"/>
                </a:rPr>
                <a:t> </a:t>
              </a:r>
              <a:r>
                <a:rPr lang="en-GB" sz="2666" dirty="0" err="1">
                  <a:solidFill>
                    <a:prstClr val="white"/>
                  </a:solidFill>
                  <a:latin typeface="Arial" panose="020B0604020202020204" pitchFamily="34" charset="0"/>
                  <a:cs typeface="Arial" panose="020B0604020202020204" pitchFamily="34" charset="0"/>
                </a:rPr>
                <a:t>đầu</a:t>
              </a:r>
              <a:r>
                <a:rPr lang="en-GB" sz="2666"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028" y="2006970"/>
            <a:ext cx="1320456" cy="13204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9004" y="2006971"/>
            <a:ext cx="186486" cy="203240"/>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9004" y="3087467"/>
            <a:ext cx="186486" cy="203240"/>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5000" y="2607211"/>
            <a:ext cx="186486" cy="203240"/>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11030" y="2616319"/>
            <a:ext cx="186486" cy="203240"/>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grpSp>
      <p:sp>
        <p:nvSpPr>
          <p:cNvPr id="48" name="Oval 107"/>
          <p:cNvSpPr>
            <a:spLocks noChangeArrowheads="1"/>
          </p:cNvSpPr>
          <p:nvPr/>
        </p:nvSpPr>
        <p:spPr bwMode="auto">
          <a:xfrm>
            <a:off x="1200421" y="2574384"/>
            <a:ext cx="140096" cy="15295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endParaRPr lang="en-GB" sz="2399">
              <a:solidFill>
                <a:prstClr val="black"/>
              </a:solidFill>
            </a:endParaRPr>
          </a:p>
        </p:txBody>
      </p:sp>
      <p:sp>
        <p:nvSpPr>
          <p:cNvPr id="49" name="Explosion 2 48"/>
          <p:cNvSpPr/>
          <p:nvPr/>
        </p:nvSpPr>
        <p:spPr>
          <a:xfrm>
            <a:off x="-99986" y="2574383"/>
            <a:ext cx="3148780" cy="207350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199" dirty="0">
                <a:solidFill>
                  <a:srgbClr val="0000FF"/>
                </a:solidFill>
              </a:rPr>
              <a:t>HẾT GIỜ</a:t>
            </a:r>
          </a:p>
        </p:txBody>
      </p:sp>
      <p:pic>
        <p:nvPicPr>
          <p:cNvPr id="5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015" y="6450813"/>
            <a:ext cx="812588" cy="812588"/>
          </a:xfrm>
          <a:prstGeom prst="rect">
            <a:avLst/>
          </a:prstGeom>
        </p:spPr>
      </p:pic>
    </p:spTree>
    <p:extLst>
      <p:ext uri="{BB962C8B-B14F-4D97-AF65-F5344CB8AC3E}">
        <p14:creationId xmlns:p14="http://schemas.microsoft.com/office/powerpoint/2010/main" val="37197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50"/>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050"/>
                                        </p:tgtEl>
                                        <p:attrNameLst>
                                          <p:attrName>r</p:attrName>
                                        </p:attrNameLst>
                                      </p:cBhvr>
                                    </p:animRot>
                                    <p:animRot by="-240000">
                                      <p:cBhvr>
                                        <p:cTn id="87" dur="200" fill="hold">
                                          <p:stCondLst>
                                            <p:cond delay="200"/>
                                          </p:stCondLst>
                                        </p:cTn>
                                        <p:tgtEl>
                                          <p:spTgt spid="2050"/>
                                        </p:tgtEl>
                                        <p:attrNameLst>
                                          <p:attrName>r</p:attrName>
                                        </p:attrNameLst>
                                      </p:cBhvr>
                                    </p:animRot>
                                    <p:animRot by="240000">
                                      <p:cBhvr>
                                        <p:cTn id="88" dur="200" fill="hold">
                                          <p:stCondLst>
                                            <p:cond delay="400"/>
                                          </p:stCondLst>
                                        </p:cTn>
                                        <p:tgtEl>
                                          <p:spTgt spid="2050"/>
                                        </p:tgtEl>
                                        <p:attrNameLst>
                                          <p:attrName>r</p:attrName>
                                        </p:attrNameLst>
                                      </p:cBhvr>
                                    </p:animRot>
                                    <p:animRot by="-240000">
                                      <p:cBhvr>
                                        <p:cTn id="89" dur="200" fill="hold">
                                          <p:stCondLst>
                                            <p:cond delay="600"/>
                                          </p:stCondLst>
                                        </p:cTn>
                                        <p:tgtEl>
                                          <p:spTgt spid="2050"/>
                                        </p:tgtEl>
                                        <p:attrNameLst>
                                          <p:attrName>r</p:attrName>
                                        </p:attrNameLst>
                                      </p:cBhvr>
                                    </p:animRot>
                                    <p:animRot by="120000">
                                      <p:cBhvr>
                                        <p:cTn id="90" dur="200" fill="hold">
                                          <p:stCondLst>
                                            <p:cond delay="800"/>
                                          </p:stCondLst>
                                        </p:cTn>
                                        <p:tgtEl>
                                          <p:spTgt spid="2050"/>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10763" y="0"/>
            <a:ext cx="10130039" cy="2671763"/>
          </a:xfrm>
          <a:prstGeom prst="rect">
            <a:avLst/>
          </a:prstGeom>
        </p:spPr>
      </p:pic>
      <p:pic>
        <p:nvPicPr>
          <p:cNvPr id="20" name="Picture 19" descr="22858PICdbgea5Gz679dY_PIC2018.png"/>
          <p:cNvPicPr>
            <a:picLocks noChangeAspect="1"/>
          </p:cNvPicPr>
          <p:nvPr/>
        </p:nvPicPr>
        <p:blipFill>
          <a:blip r:embed="rId4" cstate="print"/>
          <a:stretch>
            <a:fillRect/>
          </a:stretch>
        </p:blipFill>
        <p:spPr>
          <a:xfrm>
            <a:off x="9038637" y="2497683"/>
            <a:ext cx="3764668" cy="4360317"/>
          </a:xfrm>
          <a:prstGeom prst="rect">
            <a:avLst/>
          </a:prstGeom>
        </p:spPr>
      </p:pic>
      <p:pic>
        <p:nvPicPr>
          <p:cNvPr id="21" name="Picture 20"/>
          <p:cNvPicPr>
            <a:picLocks noChangeAspect="1"/>
          </p:cNvPicPr>
          <p:nvPr/>
        </p:nvPicPr>
        <p:blipFill>
          <a:blip r:embed="rId5"/>
          <a:stretch>
            <a:fillRect/>
          </a:stretch>
        </p:blipFill>
        <p:spPr>
          <a:xfrm>
            <a:off x="348260" y="2038117"/>
            <a:ext cx="5537716" cy="4076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a:spLocks noChangeArrowheads="1"/>
          </p:cNvSpPr>
          <p:nvPr/>
        </p:nvSpPr>
        <p:spPr bwMode="auto">
          <a:xfrm>
            <a:off x="6215064" y="2038117"/>
            <a:ext cx="3243262" cy="3970318"/>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23900" algn="l"/>
              </a:tabLst>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Em đang đi trên sân trường thì gặp tình huống anh lớp 7 đang bắt nạt các em học sinh mới vào trường (lớp 6, trong đó có bạn của em), trước tình huống đó, em sẽ làm gì?</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471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909530"/>
            <a:ext cx="12191999" cy="107721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defRPr/>
            </a:pPr>
            <a:r>
              <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Nếu em là người bị bắt nạt trong tình huống trên, cảm xúc/ hành động của em lúc đó như thế nào?</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8" name="Rectangle 7"/>
          <p:cNvSpPr/>
          <p:nvPr/>
        </p:nvSpPr>
        <p:spPr>
          <a:xfrm rot="5400000" flipV="1">
            <a:off x="5317330" y="-5317329"/>
            <a:ext cx="1557340" cy="121920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2183112" y="-111177"/>
            <a:ext cx="7825775" cy="2020707"/>
          </a:xfrm>
          <a:prstGeom prst="rect">
            <a:avLst/>
          </a:prstGeom>
        </p:spPr>
      </p:pic>
      <p:grpSp>
        <p:nvGrpSpPr>
          <p:cNvPr id="10" name="Group 9"/>
          <p:cNvGrpSpPr/>
          <p:nvPr/>
        </p:nvGrpSpPr>
        <p:grpSpPr>
          <a:xfrm>
            <a:off x="1210399" y="3236705"/>
            <a:ext cx="6199325" cy="786944"/>
            <a:chOff x="2028292" y="2358555"/>
            <a:chExt cx="6199325" cy="522228"/>
          </a:xfrm>
        </p:grpSpPr>
        <p:sp>
          <p:nvSpPr>
            <p:cNvPr id="11" name="Rounded Rectangle 10"/>
            <p:cNvSpPr/>
            <p:nvPr/>
          </p:nvSpPr>
          <p:spPr>
            <a:xfrm>
              <a:off x="2028292" y="2358555"/>
              <a:ext cx="6199325" cy="522228"/>
            </a:xfrm>
            <a:prstGeom prst="roundRect">
              <a:avLst>
                <a:gd name="adj" fmla="val 10000"/>
              </a:avLst>
            </a:prstGeom>
            <a:ln>
              <a:solidFill>
                <a:schemeClr val="accent4">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8"/>
            <p:cNvSpPr/>
            <p:nvPr/>
          </p:nvSpPr>
          <p:spPr>
            <a:xfrm>
              <a:off x="2043588" y="2373851"/>
              <a:ext cx="6168733" cy="491636"/>
            </a:xfrm>
            <a:prstGeom prst="rect">
              <a:avLst/>
            </a:prstGeom>
            <a:ln>
              <a:solidFill>
                <a:schemeClr val="accent4">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Chịu đựng</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3" name="Group 12"/>
          <p:cNvGrpSpPr/>
          <p:nvPr/>
        </p:nvGrpSpPr>
        <p:grpSpPr>
          <a:xfrm>
            <a:off x="2953474" y="4360974"/>
            <a:ext cx="6185120" cy="786944"/>
            <a:chOff x="2028292" y="3011340"/>
            <a:chExt cx="6185120" cy="522228"/>
          </a:xfrm>
        </p:grpSpPr>
        <p:sp>
          <p:nvSpPr>
            <p:cNvPr id="14" name="Rounded Rectangle 13"/>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ed Rectangle 10"/>
            <p:cNvSpPr/>
            <p:nvPr/>
          </p:nvSpPr>
          <p:spPr>
            <a:xfrm>
              <a:off x="2043588" y="3026636"/>
              <a:ext cx="6154528" cy="491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Chống lại</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6" name="Group 15"/>
          <p:cNvGrpSpPr/>
          <p:nvPr/>
        </p:nvGrpSpPr>
        <p:grpSpPr>
          <a:xfrm>
            <a:off x="4553674" y="5485243"/>
            <a:ext cx="6173790" cy="786944"/>
            <a:chOff x="2028292" y="3664125"/>
            <a:chExt cx="6173790" cy="522228"/>
          </a:xfrm>
        </p:grpSpPr>
        <p:sp>
          <p:nvSpPr>
            <p:cNvPr id="17" name="Rounded Rectangle 16"/>
            <p:cNvSpPr/>
            <p:nvPr/>
          </p:nvSpPr>
          <p:spPr>
            <a:xfrm>
              <a:off x="2028292" y="3664125"/>
              <a:ext cx="6173790" cy="522228"/>
            </a:xfrm>
            <a:prstGeom prst="roundRect">
              <a:avLst>
                <a:gd name="adj" fmla="val 10000"/>
              </a:avLst>
            </a:prstGeom>
            <a:ln>
              <a:solidFill>
                <a:schemeClr val="accent2">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12"/>
            <p:cNvSpPr/>
            <p:nvPr/>
          </p:nvSpPr>
          <p:spPr>
            <a:xfrm>
              <a:off x="2043588" y="3679421"/>
              <a:ext cx="6143198" cy="491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Lên tiếng</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5" name="5-Point Star 4"/>
          <p:cNvSpPr/>
          <p:nvPr/>
        </p:nvSpPr>
        <p:spPr>
          <a:xfrm>
            <a:off x="10972800" y="5604502"/>
            <a:ext cx="485775" cy="5484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20895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24172" y="161292"/>
            <a:ext cx="7985718" cy="1738946"/>
          </a:xfrm>
          <a:prstGeom prst="rect">
            <a:avLst/>
          </a:prstGeom>
        </p:spPr>
      </p:pic>
      <p:pic>
        <p:nvPicPr>
          <p:cNvPr id="3" name="Picture 2"/>
          <p:cNvPicPr>
            <a:picLocks noChangeAspect="1"/>
          </p:cNvPicPr>
          <p:nvPr/>
        </p:nvPicPr>
        <p:blipFill>
          <a:blip r:embed="rId4"/>
          <a:stretch>
            <a:fillRect/>
          </a:stretch>
        </p:blipFill>
        <p:spPr>
          <a:xfrm>
            <a:off x="1531116" y="1751786"/>
            <a:ext cx="2786113" cy="908383"/>
          </a:xfrm>
          <a:prstGeom prst="rect">
            <a:avLst/>
          </a:prstGeom>
        </p:spPr>
      </p:pic>
      <p:pic>
        <p:nvPicPr>
          <p:cNvPr id="4" name="Picture 3"/>
          <p:cNvPicPr>
            <a:picLocks noChangeAspect="1"/>
          </p:cNvPicPr>
          <p:nvPr/>
        </p:nvPicPr>
        <p:blipFill>
          <a:blip r:embed="rId5"/>
          <a:stretch>
            <a:fillRect/>
          </a:stretch>
        </p:blipFill>
        <p:spPr>
          <a:xfrm>
            <a:off x="5388227" y="1694634"/>
            <a:ext cx="2432515" cy="1182727"/>
          </a:xfrm>
          <a:prstGeom prst="rect">
            <a:avLst/>
          </a:prstGeom>
        </p:spPr>
      </p:pic>
      <p:pic>
        <p:nvPicPr>
          <p:cNvPr id="7" name="Picture 6"/>
          <p:cNvPicPr>
            <a:picLocks noChangeAspect="1"/>
          </p:cNvPicPr>
          <p:nvPr/>
        </p:nvPicPr>
        <p:blipFill>
          <a:blip r:embed="rId6"/>
          <a:stretch>
            <a:fillRect/>
          </a:stretch>
        </p:blipFill>
        <p:spPr>
          <a:xfrm>
            <a:off x="8891740" y="1688840"/>
            <a:ext cx="2371550" cy="1182727"/>
          </a:xfrm>
          <a:prstGeom prst="rect">
            <a:avLst/>
          </a:prstGeom>
        </p:spPr>
      </p:pic>
      <p:grpSp>
        <p:nvGrpSpPr>
          <p:cNvPr id="20" name="Group 19"/>
          <p:cNvGrpSpPr/>
          <p:nvPr/>
        </p:nvGrpSpPr>
        <p:grpSpPr>
          <a:xfrm>
            <a:off x="796053" y="3217973"/>
            <a:ext cx="1047027" cy="2096977"/>
            <a:chOff x="2028292" y="3011340"/>
            <a:chExt cx="6185120" cy="522228"/>
          </a:xfrm>
        </p:grpSpPr>
        <p:sp>
          <p:nvSpPr>
            <p:cNvPr id="21" name="Rounded Rectangle 20"/>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Chịu đựng</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Group 23"/>
          <p:cNvGrpSpPr/>
          <p:nvPr/>
        </p:nvGrpSpPr>
        <p:grpSpPr>
          <a:xfrm>
            <a:off x="2081929" y="3202174"/>
            <a:ext cx="1047027" cy="2096977"/>
            <a:chOff x="2028292" y="3011340"/>
            <a:chExt cx="6185120" cy="522228"/>
          </a:xfrm>
        </p:grpSpPr>
        <p:sp>
          <p:nvSpPr>
            <p:cNvPr id="25" name="Rounded Rectangle 24"/>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Chống lại</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p:cNvGrpSpPr/>
          <p:nvPr/>
        </p:nvGrpSpPr>
        <p:grpSpPr>
          <a:xfrm>
            <a:off x="3346751" y="3202173"/>
            <a:ext cx="1047027" cy="2096977"/>
            <a:chOff x="2028292" y="3011340"/>
            <a:chExt cx="6185120" cy="522228"/>
          </a:xfrm>
        </p:grpSpPr>
        <p:sp>
          <p:nvSpPr>
            <p:cNvPr id="28" name="Rounded Rectangle 27"/>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Lên tiếng</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Group 29"/>
          <p:cNvGrpSpPr/>
          <p:nvPr/>
        </p:nvGrpSpPr>
        <p:grpSpPr>
          <a:xfrm>
            <a:off x="4795096" y="3217973"/>
            <a:ext cx="1047027" cy="2096977"/>
            <a:chOff x="2028292" y="3011340"/>
            <a:chExt cx="6185120" cy="522228"/>
          </a:xfrm>
        </p:grpSpPr>
        <p:sp>
          <p:nvSpPr>
            <p:cNvPr id="31" name="Rounded Rectangle 30"/>
            <p:cNvSpPr/>
            <p:nvPr/>
          </p:nvSpPr>
          <p:spPr>
            <a:xfrm>
              <a:off x="2028292" y="3011340"/>
              <a:ext cx="6185120" cy="522228"/>
            </a:xfrm>
            <a:prstGeom prst="roundRect">
              <a:avLst>
                <a:gd name="adj" fmla="val 10000"/>
              </a:avLst>
            </a:prstGeom>
            <a:ln>
              <a:solidFill>
                <a:srgbClr val="E2863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Thờ</a:t>
              </a: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ơ</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3" name="Group 32"/>
          <p:cNvGrpSpPr/>
          <p:nvPr/>
        </p:nvGrpSpPr>
        <p:grpSpPr>
          <a:xfrm>
            <a:off x="6080972" y="3202174"/>
            <a:ext cx="1047027" cy="2096977"/>
            <a:chOff x="2028292" y="3011340"/>
            <a:chExt cx="6185120" cy="522228"/>
          </a:xfrm>
        </p:grpSpPr>
        <p:sp>
          <p:nvSpPr>
            <p:cNvPr id="34" name="Rounded Rectangle 33"/>
            <p:cNvSpPr/>
            <p:nvPr/>
          </p:nvSpPr>
          <p:spPr>
            <a:xfrm>
              <a:off x="2028292" y="3011340"/>
              <a:ext cx="6185120" cy="522228"/>
            </a:xfrm>
            <a:prstGeom prst="roundRect">
              <a:avLst>
                <a:gd name="adj" fmla="val 10000"/>
              </a:avLst>
            </a:prstGeom>
            <a:ln>
              <a:solidFill>
                <a:srgbClr val="E2863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Hùa theo</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6" name="Group 35"/>
          <p:cNvGrpSpPr/>
          <p:nvPr/>
        </p:nvGrpSpPr>
        <p:grpSpPr>
          <a:xfrm>
            <a:off x="7345794" y="3202173"/>
            <a:ext cx="1047027" cy="2096977"/>
            <a:chOff x="2028292" y="3011340"/>
            <a:chExt cx="6185120" cy="522228"/>
          </a:xfrm>
        </p:grpSpPr>
        <p:sp>
          <p:nvSpPr>
            <p:cNvPr id="37" name="Rounded Rectangle 36"/>
            <p:cNvSpPr/>
            <p:nvPr/>
          </p:nvSpPr>
          <p:spPr>
            <a:xfrm>
              <a:off x="2028292" y="3011340"/>
              <a:ext cx="6185120" cy="522228"/>
            </a:xfrm>
            <a:prstGeom prst="roundRect">
              <a:avLst>
                <a:gd name="adj" fmla="val 10000"/>
              </a:avLst>
            </a:prstGeom>
            <a:ln>
              <a:solidFill>
                <a:srgbClr val="E2863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Bênh vực</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p:cNvGrpSpPr/>
          <p:nvPr/>
        </p:nvGrpSpPr>
        <p:grpSpPr>
          <a:xfrm>
            <a:off x="8715378" y="3217973"/>
            <a:ext cx="1200732" cy="2096977"/>
            <a:chOff x="2028292" y="3011340"/>
            <a:chExt cx="6185120" cy="522228"/>
          </a:xfrm>
        </p:grpSpPr>
        <p:sp>
          <p:nvSpPr>
            <p:cNvPr id="40" name="Rounded Rectangle 39"/>
            <p:cNvSpPr/>
            <p:nvPr/>
          </p:nvSpPr>
          <p:spPr>
            <a:xfrm>
              <a:off x="2028292" y="3011340"/>
              <a:ext cx="6185120" cy="522228"/>
            </a:xfrm>
            <a:prstGeom prst="roundRect">
              <a:avLst>
                <a:gd name="adj" fmla="val 10000"/>
              </a:avLst>
            </a:prstGeom>
            <a:ln>
              <a:solidFill>
                <a:schemeClr val="accent4">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Thấy bình thường</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42" name="Group 41"/>
          <p:cNvGrpSpPr/>
          <p:nvPr/>
        </p:nvGrpSpPr>
        <p:grpSpPr>
          <a:xfrm>
            <a:off x="10154958" y="3202174"/>
            <a:ext cx="1232181" cy="2096977"/>
            <a:chOff x="2028292" y="3011340"/>
            <a:chExt cx="6185120" cy="522228"/>
          </a:xfrm>
        </p:grpSpPr>
        <p:sp>
          <p:nvSpPr>
            <p:cNvPr id="43" name="Rounded Rectangle 42"/>
            <p:cNvSpPr/>
            <p:nvPr/>
          </p:nvSpPr>
          <p:spPr>
            <a:xfrm>
              <a:off x="2028292" y="3011340"/>
              <a:ext cx="6185120" cy="522228"/>
            </a:xfrm>
            <a:prstGeom prst="roundRect">
              <a:avLst>
                <a:gd name="adj" fmla="val 10000"/>
              </a:avLst>
            </a:prstGeom>
            <a:ln>
              <a:solidFill>
                <a:schemeClr val="accent4">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ounded Rectangle 10"/>
            <p:cNvSpPr/>
            <p:nvPr/>
          </p:nvSpPr>
          <p:spPr>
            <a:xfrm>
              <a:off x="2043588" y="3026636"/>
              <a:ext cx="6154528" cy="49163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Từ bỏ</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48" name="5-Point Star 47"/>
          <p:cNvSpPr/>
          <p:nvPr/>
        </p:nvSpPr>
        <p:spPr>
          <a:xfrm>
            <a:off x="10528160" y="5504490"/>
            <a:ext cx="485775" cy="5484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49" name="5-Point Star 48"/>
          <p:cNvSpPr/>
          <p:nvPr/>
        </p:nvSpPr>
        <p:spPr>
          <a:xfrm>
            <a:off x="7626419" y="5542367"/>
            <a:ext cx="485775" cy="5484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50" name="5-Point Star 49"/>
          <p:cNvSpPr/>
          <p:nvPr/>
        </p:nvSpPr>
        <p:spPr>
          <a:xfrm>
            <a:off x="3627376" y="5504489"/>
            <a:ext cx="485775" cy="5484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9624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 calcmode="lin" valueType="num">
                                      <p:cBhvr>
                                        <p:cTn id="31" dur="1000" fill="hold"/>
                                        <p:tgtEl>
                                          <p:spTgt spid="20"/>
                                        </p:tgtEl>
                                        <p:attrNameLst>
                                          <p:attrName>style.rotation</p:attrName>
                                        </p:attrNameLst>
                                      </p:cBhvr>
                                      <p:tavLst>
                                        <p:tav tm="0">
                                          <p:val>
                                            <p:fltVal val="90"/>
                                          </p:val>
                                        </p:tav>
                                        <p:tav tm="100000">
                                          <p:val>
                                            <p:fltVal val="0"/>
                                          </p:val>
                                        </p:tav>
                                      </p:tavLst>
                                    </p:anim>
                                    <p:animEffect transition="in" filter="fade">
                                      <p:cBhvr>
                                        <p:cTn id="32" dur="1000"/>
                                        <p:tgtEl>
                                          <p:spTgt spid="20"/>
                                        </p:tgtEl>
                                      </p:cBhvr>
                                    </p:animEffect>
                                  </p:childTnLst>
                                </p:cTn>
                              </p:par>
                              <p:par>
                                <p:cTn id="33" presetID="3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90"/>
                                          </p:val>
                                        </p:tav>
                                        <p:tav tm="100000">
                                          <p:val>
                                            <p:fltVal val="0"/>
                                          </p:val>
                                        </p:tav>
                                      </p:tavLst>
                                    </p:anim>
                                    <p:animEffect transition="in" filter="fade">
                                      <p:cBhvr>
                                        <p:cTn id="38" dur="1000"/>
                                        <p:tgtEl>
                                          <p:spTgt spid="24"/>
                                        </p:tgtEl>
                                      </p:cBhvr>
                                    </p:animEffect>
                                  </p:childTnLst>
                                </p:cTn>
                              </p:par>
                              <p:par>
                                <p:cTn id="39" presetID="3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1000" fill="hold"/>
                                        <p:tgtEl>
                                          <p:spTgt spid="27"/>
                                        </p:tgtEl>
                                        <p:attrNameLst>
                                          <p:attrName>ppt_w</p:attrName>
                                        </p:attrNameLst>
                                      </p:cBhvr>
                                      <p:tavLst>
                                        <p:tav tm="0">
                                          <p:val>
                                            <p:fltVal val="0"/>
                                          </p:val>
                                        </p:tav>
                                        <p:tav tm="100000">
                                          <p:val>
                                            <p:strVal val="#ppt_w"/>
                                          </p:val>
                                        </p:tav>
                                      </p:tavLst>
                                    </p:anim>
                                    <p:anim calcmode="lin" valueType="num">
                                      <p:cBhvr>
                                        <p:cTn id="42" dur="1000" fill="hold"/>
                                        <p:tgtEl>
                                          <p:spTgt spid="27"/>
                                        </p:tgtEl>
                                        <p:attrNameLst>
                                          <p:attrName>ppt_h</p:attrName>
                                        </p:attrNameLst>
                                      </p:cBhvr>
                                      <p:tavLst>
                                        <p:tav tm="0">
                                          <p:val>
                                            <p:fltVal val="0"/>
                                          </p:val>
                                        </p:tav>
                                        <p:tav tm="100000">
                                          <p:val>
                                            <p:strVal val="#ppt_h"/>
                                          </p:val>
                                        </p:tav>
                                      </p:tavLst>
                                    </p:anim>
                                    <p:anim calcmode="lin" valueType="num">
                                      <p:cBhvr>
                                        <p:cTn id="43" dur="1000" fill="hold"/>
                                        <p:tgtEl>
                                          <p:spTgt spid="27"/>
                                        </p:tgtEl>
                                        <p:attrNameLst>
                                          <p:attrName>style.rotation</p:attrName>
                                        </p:attrNameLst>
                                      </p:cBhvr>
                                      <p:tavLst>
                                        <p:tav tm="0">
                                          <p:val>
                                            <p:fltVal val="90"/>
                                          </p:val>
                                        </p:tav>
                                        <p:tav tm="100000">
                                          <p:val>
                                            <p:fltVal val="0"/>
                                          </p:val>
                                        </p:tav>
                                      </p:tavLst>
                                    </p:anim>
                                    <p:animEffect transition="in" filter="fade">
                                      <p:cBhvr>
                                        <p:cTn id="44" dur="1000"/>
                                        <p:tgtEl>
                                          <p:spTgt spid="27"/>
                                        </p:tgtEl>
                                      </p:cBhvr>
                                    </p:animEffect>
                                  </p:childTnLst>
                                </p:cTn>
                              </p:par>
                              <p:par>
                                <p:cTn id="45" presetID="3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000" fill="hold"/>
                                        <p:tgtEl>
                                          <p:spTgt spid="30"/>
                                        </p:tgtEl>
                                        <p:attrNameLst>
                                          <p:attrName>ppt_w</p:attrName>
                                        </p:attrNameLst>
                                      </p:cBhvr>
                                      <p:tavLst>
                                        <p:tav tm="0">
                                          <p:val>
                                            <p:fltVal val="0"/>
                                          </p:val>
                                        </p:tav>
                                        <p:tav tm="100000">
                                          <p:val>
                                            <p:strVal val="#ppt_w"/>
                                          </p:val>
                                        </p:tav>
                                      </p:tavLst>
                                    </p:anim>
                                    <p:anim calcmode="lin" valueType="num">
                                      <p:cBhvr>
                                        <p:cTn id="48" dur="1000" fill="hold"/>
                                        <p:tgtEl>
                                          <p:spTgt spid="30"/>
                                        </p:tgtEl>
                                        <p:attrNameLst>
                                          <p:attrName>ppt_h</p:attrName>
                                        </p:attrNameLst>
                                      </p:cBhvr>
                                      <p:tavLst>
                                        <p:tav tm="0">
                                          <p:val>
                                            <p:fltVal val="0"/>
                                          </p:val>
                                        </p:tav>
                                        <p:tav tm="100000">
                                          <p:val>
                                            <p:strVal val="#ppt_h"/>
                                          </p:val>
                                        </p:tav>
                                      </p:tavLst>
                                    </p:anim>
                                    <p:anim calcmode="lin" valueType="num">
                                      <p:cBhvr>
                                        <p:cTn id="49" dur="1000" fill="hold"/>
                                        <p:tgtEl>
                                          <p:spTgt spid="30"/>
                                        </p:tgtEl>
                                        <p:attrNameLst>
                                          <p:attrName>style.rotation</p:attrName>
                                        </p:attrNameLst>
                                      </p:cBhvr>
                                      <p:tavLst>
                                        <p:tav tm="0">
                                          <p:val>
                                            <p:fltVal val="90"/>
                                          </p:val>
                                        </p:tav>
                                        <p:tav tm="100000">
                                          <p:val>
                                            <p:fltVal val="0"/>
                                          </p:val>
                                        </p:tav>
                                      </p:tavLst>
                                    </p:anim>
                                    <p:animEffect transition="in" filter="fade">
                                      <p:cBhvr>
                                        <p:cTn id="50" dur="1000"/>
                                        <p:tgtEl>
                                          <p:spTgt spid="30"/>
                                        </p:tgtEl>
                                      </p:cBhvr>
                                    </p:animEffect>
                                  </p:childTnLst>
                                </p:cTn>
                              </p:par>
                              <p:par>
                                <p:cTn id="51" presetID="3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1000" fill="hold"/>
                                        <p:tgtEl>
                                          <p:spTgt spid="33"/>
                                        </p:tgtEl>
                                        <p:attrNameLst>
                                          <p:attrName>ppt_w</p:attrName>
                                        </p:attrNameLst>
                                      </p:cBhvr>
                                      <p:tavLst>
                                        <p:tav tm="0">
                                          <p:val>
                                            <p:fltVal val="0"/>
                                          </p:val>
                                        </p:tav>
                                        <p:tav tm="100000">
                                          <p:val>
                                            <p:strVal val="#ppt_w"/>
                                          </p:val>
                                        </p:tav>
                                      </p:tavLst>
                                    </p:anim>
                                    <p:anim calcmode="lin" valueType="num">
                                      <p:cBhvr>
                                        <p:cTn id="54" dur="1000" fill="hold"/>
                                        <p:tgtEl>
                                          <p:spTgt spid="33"/>
                                        </p:tgtEl>
                                        <p:attrNameLst>
                                          <p:attrName>ppt_h</p:attrName>
                                        </p:attrNameLst>
                                      </p:cBhvr>
                                      <p:tavLst>
                                        <p:tav tm="0">
                                          <p:val>
                                            <p:fltVal val="0"/>
                                          </p:val>
                                        </p:tav>
                                        <p:tav tm="100000">
                                          <p:val>
                                            <p:strVal val="#ppt_h"/>
                                          </p:val>
                                        </p:tav>
                                      </p:tavLst>
                                    </p:anim>
                                    <p:anim calcmode="lin" valueType="num">
                                      <p:cBhvr>
                                        <p:cTn id="55" dur="1000" fill="hold"/>
                                        <p:tgtEl>
                                          <p:spTgt spid="33"/>
                                        </p:tgtEl>
                                        <p:attrNameLst>
                                          <p:attrName>style.rotation</p:attrName>
                                        </p:attrNameLst>
                                      </p:cBhvr>
                                      <p:tavLst>
                                        <p:tav tm="0">
                                          <p:val>
                                            <p:fltVal val="90"/>
                                          </p:val>
                                        </p:tav>
                                        <p:tav tm="100000">
                                          <p:val>
                                            <p:fltVal val="0"/>
                                          </p:val>
                                        </p:tav>
                                      </p:tavLst>
                                    </p:anim>
                                    <p:animEffect transition="in" filter="fade">
                                      <p:cBhvr>
                                        <p:cTn id="56" dur="1000"/>
                                        <p:tgtEl>
                                          <p:spTgt spid="33"/>
                                        </p:tgtEl>
                                      </p:cBhvr>
                                    </p:animEffect>
                                  </p:childTnLst>
                                </p:cTn>
                              </p:par>
                              <p:par>
                                <p:cTn id="57" presetID="3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1000" fill="hold"/>
                                        <p:tgtEl>
                                          <p:spTgt spid="36"/>
                                        </p:tgtEl>
                                        <p:attrNameLst>
                                          <p:attrName>ppt_w</p:attrName>
                                        </p:attrNameLst>
                                      </p:cBhvr>
                                      <p:tavLst>
                                        <p:tav tm="0">
                                          <p:val>
                                            <p:fltVal val="0"/>
                                          </p:val>
                                        </p:tav>
                                        <p:tav tm="100000">
                                          <p:val>
                                            <p:strVal val="#ppt_w"/>
                                          </p:val>
                                        </p:tav>
                                      </p:tavLst>
                                    </p:anim>
                                    <p:anim calcmode="lin" valueType="num">
                                      <p:cBhvr>
                                        <p:cTn id="60" dur="1000" fill="hold"/>
                                        <p:tgtEl>
                                          <p:spTgt spid="36"/>
                                        </p:tgtEl>
                                        <p:attrNameLst>
                                          <p:attrName>ppt_h</p:attrName>
                                        </p:attrNameLst>
                                      </p:cBhvr>
                                      <p:tavLst>
                                        <p:tav tm="0">
                                          <p:val>
                                            <p:fltVal val="0"/>
                                          </p:val>
                                        </p:tav>
                                        <p:tav tm="100000">
                                          <p:val>
                                            <p:strVal val="#ppt_h"/>
                                          </p:val>
                                        </p:tav>
                                      </p:tavLst>
                                    </p:anim>
                                    <p:anim calcmode="lin" valueType="num">
                                      <p:cBhvr>
                                        <p:cTn id="61" dur="1000" fill="hold"/>
                                        <p:tgtEl>
                                          <p:spTgt spid="36"/>
                                        </p:tgtEl>
                                        <p:attrNameLst>
                                          <p:attrName>style.rotation</p:attrName>
                                        </p:attrNameLst>
                                      </p:cBhvr>
                                      <p:tavLst>
                                        <p:tav tm="0">
                                          <p:val>
                                            <p:fltVal val="90"/>
                                          </p:val>
                                        </p:tav>
                                        <p:tav tm="100000">
                                          <p:val>
                                            <p:fltVal val="0"/>
                                          </p:val>
                                        </p:tav>
                                      </p:tavLst>
                                    </p:anim>
                                    <p:animEffect transition="in" filter="fade">
                                      <p:cBhvr>
                                        <p:cTn id="62" dur="1000"/>
                                        <p:tgtEl>
                                          <p:spTgt spid="36"/>
                                        </p:tgtEl>
                                      </p:cBhvr>
                                    </p:animEffect>
                                  </p:childTnLst>
                                </p:cTn>
                              </p:par>
                              <p:par>
                                <p:cTn id="63" presetID="3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1000" fill="hold"/>
                                        <p:tgtEl>
                                          <p:spTgt spid="39"/>
                                        </p:tgtEl>
                                        <p:attrNameLst>
                                          <p:attrName>ppt_w</p:attrName>
                                        </p:attrNameLst>
                                      </p:cBhvr>
                                      <p:tavLst>
                                        <p:tav tm="0">
                                          <p:val>
                                            <p:fltVal val="0"/>
                                          </p:val>
                                        </p:tav>
                                        <p:tav tm="100000">
                                          <p:val>
                                            <p:strVal val="#ppt_w"/>
                                          </p:val>
                                        </p:tav>
                                      </p:tavLst>
                                    </p:anim>
                                    <p:anim calcmode="lin" valueType="num">
                                      <p:cBhvr>
                                        <p:cTn id="66" dur="1000" fill="hold"/>
                                        <p:tgtEl>
                                          <p:spTgt spid="39"/>
                                        </p:tgtEl>
                                        <p:attrNameLst>
                                          <p:attrName>ppt_h</p:attrName>
                                        </p:attrNameLst>
                                      </p:cBhvr>
                                      <p:tavLst>
                                        <p:tav tm="0">
                                          <p:val>
                                            <p:fltVal val="0"/>
                                          </p:val>
                                        </p:tav>
                                        <p:tav tm="100000">
                                          <p:val>
                                            <p:strVal val="#ppt_h"/>
                                          </p:val>
                                        </p:tav>
                                      </p:tavLst>
                                    </p:anim>
                                    <p:anim calcmode="lin" valueType="num">
                                      <p:cBhvr>
                                        <p:cTn id="67" dur="1000" fill="hold"/>
                                        <p:tgtEl>
                                          <p:spTgt spid="39"/>
                                        </p:tgtEl>
                                        <p:attrNameLst>
                                          <p:attrName>style.rotation</p:attrName>
                                        </p:attrNameLst>
                                      </p:cBhvr>
                                      <p:tavLst>
                                        <p:tav tm="0">
                                          <p:val>
                                            <p:fltVal val="90"/>
                                          </p:val>
                                        </p:tav>
                                        <p:tav tm="100000">
                                          <p:val>
                                            <p:fltVal val="0"/>
                                          </p:val>
                                        </p:tav>
                                      </p:tavLst>
                                    </p:anim>
                                    <p:animEffect transition="in" filter="fade">
                                      <p:cBhvr>
                                        <p:cTn id="68" dur="1000"/>
                                        <p:tgtEl>
                                          <p:spTgt spid="39"/>
                                        </p:tgtEl>
                                      </p:cBhvr>
                                    </p:animEffect>
                                  </p:childTnLst>
                                </p:cTn>
                              </p:par>
                              <p:par>
                                <p:cTn id="69" presetID="3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1000" fill="hold"/>
                                        <p:tgtEl>
                                          <p:spTgt spid="42"/>
                                        </p:tgtEl>
                                        <p:attrNameLst>
                                          <p:attrName>ppt_w</p:attrName>
                                        </p:attrNameLst>
                                      </p:cBhvr>
                                      <p:tavLst>
                                        <p:tav tm="0">
                                          <p:val>
                                            <p:fltVal val="0"/>
                                          </p:val>
                                        </p:tav>
                                        <p:tav tm="100000">
                                          <p:val>
                                            <p:strVal val="#ppt_w"/>
                                          </p:val>
                                        </p:tav>
                                      </p:tavLst>
                                    </p:anim>
                                    <p:anim calcmode="lin" valueType="num">
                                      <p:cBhvr>
                                        <p:cTn id="72" dur="1000" fill="hold"/>
                                        <p:tgtEl>
                                          <p:spTgt spid="42"/>
                                        </p:tgtEl>
                                        <p:attrNameLst>
                                          <p:attrName>ppt_h</p:attrName>
                                        </p:attrNameLst>
                                      </p:cBhvr>
                                      <p:tavLst>
                                        <p:tav tm="0">
                                          <p:val>
                                            <p:fltVal val="0"/>
                                          </p:val>
                                        </p:tav>
                                        <p:tav tm="100000">
                                          <p:val>
                                            <p:strVal val="#ppt_h"/>
                                          </p:val>
                                        </p:tav>
                                      </p:tavLst>
                                    </p:anim>
                                    <p:anim calcmode="lin" valueType="num">
                                      <p:cBhvr>
                                        <p:cTn id="73" dur="1000" fill="hold"/>
                                        <p:tgtEl>
                                          <p:spTgt spid="42"/>
                                        </p:tgtEl>
                                        <p:attrNameLst>
                                          <p:attrName>style.rotation</p:attrName>
                                        </p:attrNameLst>
                                      </p:cBhvr>
                                      <p:tavLst>
                                        <p:tav tm="0">
                                          <p:val>
                                            <p:fltVal val="90"/>
                                          </p:val>
                                        </p:tav>
                                        <p:tav tm="100000">
                                          <p:val>
                                            <p:fltVal val="0"/>
                                          </p:val>
                                        </p:tav>
                                      </p:tavLst>
                                    </p:anim>
                                    <p:animEffect transition="in" filter="fade">
                                      <p:cBhvr>
                                        <p:cTn id="74" dur="10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p:cTn id="79" dur="500" fill="hold"/>
                                        <p:tgtEl>
                                          <p:spTgt spid="50"/>
                                        </p:tgtEl>
                                        <p:attrNameLst>
                                          <p:attrName>ppt_w</p:attrName>
                                        </p:attrNameLst>
                                      </p:cBhvr>
                                      <p:tavLst>
                                        <p:tav tm="0">
                                          <p:val>
                                            <p:fltVal val="0"/>
                                          </p:val>
                                        </p:tav>
                                        <p:tav tm="100000">
                                          <p:val>
                                            <p:strVal val="#ppt_w"/>
                                          </p:val>
                                        </p:tav>
                                      </p:tavLst>
                                    </p:anim>
                                    <p:anim calcmode="lin" valueType="num">
                                      <p:cBhvr>
                                        <p:cTn id="80" dur="500" fill="hold"/>
                                        <p:tgtEl>
                                          <p:spTgt spid="50"/>
                                        </p:tgtEl>
                                        <p:attrNameLst>
                                          <p:attrName>ppt_h</p:attrName>
                                        </p:attrNameLst>
                                      </p:cBhvr>
                                      <p:tavLst>
                                        <p:tav tm="0">
                                          <p:val>
                                            <p:fltVal val="0"/>
                                          </p:val>
                                        </p:tav>
                                        <p:tav tm="100000">
                                          <p:val>
                                            <p:strVal val="#ppt_h"/>
                                          </p:val>
                                        </p:tav>
                                      </p:tavLst>
                                    </p:anim>
                                    <p:animEffect transition="in" filter="fade">
                                      <p:cBhvr>
                                        <p:cTn id="81" dur="500"/>
                                        <p:tgtEl>
                                          <p:spTgt spid="5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500" fill="hold"/>
                                        <p:tgtEl>
                                          <p:spTgt spid="49"/>
                                        </p:tgtEl>
                                        <p:attrNameLst>
                                          <p:attrName>ppt_w</p:attrName>
                                        </p:attrNameLst>
                                      </p:cBhvr>
                                      <p:tavLst>
                                        <p:tav tm="0">
                                          <p:val>
                                            <p:fltVal val="0"/>
                                          </p:val>
                                        </p:tav>
                                        <p:tav tm="100000">
                                          <p:val>
                                            <p:strVal val="#ppt_w"/>
                                          </p:val>
                                        </p:tav>
                                      </p:tavLst>
                                    </p:anim>
                                    <p:anim calcmode="lin" valueType="num">
                                      <p:cBhvr>
                                        <p:cTn id="85" dur="500" fill="hold"/>
                                        <p:tgtEl>
                                          <p:spTgt spid="49"/>
                                        </p:tgtEl>
                                        <p:attrNameLst>
                                          <p:attrName>ppt_h</p:attrName>
                                        </p:attrNameLst>
                                      </p:cBhvr>
                                      <p:tavLst>
                                        <p:tav tm="0">
                                          <p:val>
                                            <p:fltVal val="0"/>
                                          </p:val>
                                        </p:tav>
                                        <p:tav tm="100000">
                                          <p:val>
                                            <p:strVal val="#ppt_h"/>
                                          </p:val>
                                        </p:tav>
                                      </p:tavLst>
                                    </p:anim>
                                    <p:animEffect transition="in" filter="fade">
                                      <p:cBhvr>
                                        <p:cTn id="86" dur="500"/>
                                        <p:tgtEl>
                                          <p:spTgt spid="49"/>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5096" y="259325"/>
            <a:ext cx="12192001" cy="6823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CE5C2848-22E9-57C2-B357-B3407C9617DF}"/>
              </a:ext>
            </a:extLst>
          </p:cNvPr>
          <p:cNvGrpSpPr/>
          <p:nvPr/>
        </p:nvGrpSpPr>
        <p:grpSpPr>
          <a:xfrm>
            <a:off x="1210398" y="5644055"/>
            <a:ext cx="8669325" cy="1091255"/>
            <a:chOff x="2028292" y="2358555"/>
            <a:chExt cx="6500797" cy="522228"/>
          </a:xfrm>
        </p:grpSpPr>
        <p:sp>
          <p:nvSpPr>
            <p:cNvPr id="4" name="Rounded Rectangle 10">
              <a:extLst>
                <a:ext uri="{FF2B5EF4-FFF2-40B4-BE49-F238E27FC236}">
                  <a16:creationId xmlns:a16="http://schemas.microsoft.com/office/drawing/2014/main" id="{F9A3555A-559A-E614-3CDC-6D870BF1766D}"/>
                </a:ext>
              </a:extLst>
            </p:cNvPr>
            <p:cNvSpPr/>
            <p:nvPr/>
          </p:nvSpPr>
          <p:spPr>
            <a:xfrm>
              <a:off x="2028292" y="2358555"/>
              <a:ext cx="6199325" cy="522228"/>
            </a:xfrm>
            <a:prstGeom prst="roundRect">
              <a:avLst>
                <a:gd name="adj" fmla="val 10000"/>
              </a:avLst>
            </a:prstGeom>
            <a:ln>
              <a:solidFill>
                <a:schemeClr val="accent4">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Rounded Rectangle 8">
              <a:extLst>
                <a:ext uri="{FF2B5EF4-FFF2-40B4-BE49-F238E27FC236}">
                  <a16:creationId xmlns:a16="http://schemas.microsoft.com/office/drawing/2014/main" id="{555A6CDE-32D6-9CD6-B0F7-20826F9B0169}"/>
                </a:ext>
              </a:extLst>
            </p:cNvPr>
            <p:cNvSpPr/>
            <p:nvPr/>
          </p:nvSpPr>
          <p:spPr>
            <a:xfrm>
              <a:off x="2043589" y="2373851"/>
              <a:ext cx="6485500" cy="491636"/>
            </a:xfrm>
            <a:prstGeom prst="rect">
              <a:avLst/>
            </a:prstGeom>
            <a:ln>
              <a:solidFill>
                <a:schemeClr val="accent4">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lang="vi-VN" sz="3600">
                  <a:solidFill>
                    <a:prstClr val="black">
                      <a:hueOff val="0"/>
                      <a:satOff val="0"/>
                      <a:lumOff val="0"/>
                      <a:alphaOff val="0"/>
                    </a:prstClr>
                  </a:solidFill>
                  <a:latin typeface="Times New Roman" panose="02020603050405020304" pitchFamily="18" charset="0"/>
                  <a:cs typeface="Times New Roman" panose="02020603050405020304" pitchFamily="18" charset="0"/>
                </a:rPr>
                <a:t>Viết đoạn văn từ 5 đến 7 câu trình bày suy nghĩ của em về hiện tượng bắt nạt</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60730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7843" y="0"/>
            <a:ext cx="11568710" cy="6858000"/>
          </a:xfrm>
          <a:prstGeom prst="rect">
            <a:avLst/>
          </a:prstGeom>
        </p:spPr>
      </p:pic>
      <p:sp>
        <p:nvSpPr>
          <p:cNvPr id="5" name="Rectangle 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p:nvSpPr>
        <p:spPr>
          <a:xfrm>
            <a:off x="298615" y="840792"/>
            <a:ext cx="6735232" cy="5065642"/>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43" name="Group 42"/>
          <p:cNvGrpSpPr/>
          <p:nvPr/>
        </p:nvGrpSpPr>
        <p:grpSpPr>
          <a:xfrm>
            <a:off x="214814" y="1228436"/>
            <a:ext cx="6017177" cy="509050"/>
            <a:chOff x="2840539" y="3818711"/>
            <a:chExt cx="12035922" cy="1018084"/>
          </a:xfrm>
        </p:grpSpPr>
        <p:sp>
          <p:nvSpPr>
            <p:cNvPr id="4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45" name="Group 44"/>
            <p:cNvGrpSpPr/>
            <p:nvPr/>
          </p:nvGrpSpPr>
          <p:grpSpPr>
            <a:xfrm>
              <a:off x="2840539" y="3886200"/>
              <a:ext cx="12035922" cy="950595"/>
              <a:chOff x="2840539" y="3733800"/>
              <a:chExt cx="12035922" cy="950595"/>
            </a:xfrm>
          </p:grpSpPr>
          <p:sp>
            <p:nvSpPr>
              <p:cNvPr id="46" name="Round Same Side Corner Rectangle 45"/>
              <p:cNvSpPr/>
              <p:nvPr/>
            </p:nvSpPr>
            <p:spPr>
              <a:xfrm rot="5400000">
                <a:off x="8495155" y="-1850859"/>
                <a:ext cx="731518" cy="1203109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7" name="Rectangle 4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8" name="Rectangle 47"/>
              <p:cNvSpPr/>
              <p:nvPr/>
            </p:nvSpPr>
            <p:spPr>
              <a:xfrm>
                <a:off x="4460662" y="3761080"/>
                <a:ext cx="7404273" cy="923315"/>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ĐỌC, TÌM HIỂU CHUNG</a:t>
                </a:r>
                <a:r>
                  <a:rPr kumimoji="0" lang="en-US"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9" name="TextBox 48"/>
              <p:cNvSpPr txBox="1"/>
              <p:nvPr/>
            </p:nvSpPr>
            <p:spPr>
              <a:xfrm>
                <a:off x="3294768" y="3733800"/>
                <a:ext cx="609863" cy="923315"/>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50" name="Group 49"/>
          <p:cNvGrpSpPr/>
          <p:nvPr/>
        </p:nvGrpSpPr>
        <p:grpSpPr>
          <a:xfrm>
            <a:off x="214830" y="2561100"/>
            <a:ext cx="6017161" cy="575963"/>
            <a:chOff x="2840539" y="3818711"/>
            <a:chExt cx="12035885" cy="1007549"/>
          </a:xfrm>
        </p:grpSpPr>
        <p:sp>
          <p:nvSpPr>
            <p:cNvPr id="5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52" name="Group 51"/>
            <p:cNvGrpSpPr/>
            <p:nvPr/>
          </p:nvGrpSpPr>
          <p:grpSpPr>
            <a:xfrm>
              <a:off x="2840539" y="3951331"/>
              <a:ext cx="12035885" cy="874929"/>
              <a:chOff x="2840539" y="3798931"/>
              <a:chExt cx="12035885" cy="874929"/>
            </a:xfrm>
          </p:grpSpPr>
          <p:sp>
            <p:nvSpPr>
              <p:cNvPr id="53" name="Round Same Side Corner Rectangle 52"/>
              <p:cNvSpPr/>
              <p:nvPr/>
            </p:nvSpPr>
            <p:spPr>
              <a:xfrm rot="5400000">
                <a:off x="8495139" y="-1850835"/>
                <a:ext cx="731520" cy="12031051"/>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4" name="Rectangle 5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5" name="Rectangle 54"/>
              <p:cNvSpPr/>
              <p:nvPr/>
            </p:nvSpPr>
            <p:spPr>
              <a:xfrm>
                <a:off x="4460661" y="3866256"/>
                <a:ext cx="6099258" cy="807604"/>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TÌM HIỂU CHI TIẾT</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6" name="TextBox 55"/>
              <p:cNvSpPr txBox="1"/>
              <p:nvPr/>
            </p:nvSpPr>
            <p:spPr>
              <a:xfrm>
                <a:off x="3174536" y="3829961"/>
                <a:ext cx="850342" cy="807604"/>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II</a:t>
                </a:r>
              </a:p>
            </p:txBody>
          </p:sp>
        </p:grpSp>
      </p:grpSp>
      <p:sp>
        <p:nvSpPr>
          <p:cNvPr id="58" name="Rectangle 57"/>
          <p:cNvSpPr/>
          <p:nvPr/>
        </p:nvSpPr>
        <p:spPr>
          <a:xfrm>
            <a:off x="458660" y="3197975"/>
            <a:ext cx="8525483" cy="1708085"/>
          </a:xfrm>
          <a:prstGeom prst="rect">
            <a:avLst/>
          </a:prstGeom>
        </p:spPr>
        <p:txBody>
          <a:bodyPr wrap="square" lIns="45651" tIns="22823" rIns="45651" bIns="22823">
            <a:spAutoFit/>
          </a:bodyPr>
          <a:lstStyle/>
          <a:p>
            <a:pPr marL="0" marR="0" lvl="1" indent="-370796" algn="l" defTabSz="1086406" rtl="0" eaLnBrk="1" fontAlgn="auto" latinLnBrk="0" hangingPunct="1">
              <a:lnSpc>
                <a:spcPct val="150000"/>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Thái</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độ</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của</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nhân</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vật</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tớ</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a:p>
            <a:pPr marL="0" marR="0" lvl="1" indent="-370796" algn="l" defTabSz="1086406" rtl="0" eaLnBrk="1" fontAlgn="auto" latinLnBrk="0" hangingPunct="1">
              <a:lnSpc>
                <a:spcPct val="150000"/>
              </a:lnSpc>
              <a:spcBef>
                <a:spcPts val="0"/>
              </a:spcBef>
              <a:spcAft>
                <a:spcPts val="0"/>
              </a:spcAft>
              <a:buClrTx/>
              <a:buSzTx/>
              <a:buFont typeface="+mj-lt"/>
              <a:buAutoNum type="arabicPeriod"/>
              <a:tabLst/>
              <a:defRPr/>
            </a:pPr>
            <a:r>
              <a:rPr lang="en-US" sz="2400" b="1" i="1" dirty="0">
                <a:solidFill>
                  <a:prstClr val="black">
                    <a:lumMod val="95000"/>
                    <a:lumOff val="5000"/>
                  </a:prstClr>
                </a:solidFill>
                <a:latin typeface="Times New Roman" pitchFamily="18" charset="0"/>
                <a:cs typeface="Times New Roman" pitchFamily="18" charset="0"/>
              </a:rPr>
              <a:t>Ý </a:t>
            </a:r>
            <a:r>
              <a:rPr lang="en-US" sz="2400" b="1" i="1" dirty="0" err="1">
                <a:solidFill>
                  <a:prstClr val="black">
                    <a:lumMod val="95000"/>
                    <a:lumOff val="5000"/>
                  </a:prstClr>
                </a:solidFill>
                <a:latin typeface="Times New Roman" pitchFamily="18" charset="0"/>
                <a:cs typeface="Times New Roman" pitchFamily="18" charset="0"/>
              </a:rPr>
              <a:t>vị</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hài</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hước</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của</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bài</a:t>
            </a:r>
            <a:r>
              <a:rPr lang="en-US" sz="2400" b="1" i="1" dirty="0">
                <a:solidFill>
                  <a:prstClr val="black">
                    <a:lumMod val="95000"/>
                    <a:lumOff val="5000"/>
                  </a:prstClr>
                </a:solidFill>
                <a:latin typeface="Times New Roman" pitchFamily="18" charset="0"/>
                <a:cs typeface="Times New Roman" pitchFamily="18" charset="0"/>
              </a:rPr>
              <a:t> </a:t>
            </a:r>
            <a:r>
              <a:rPr lang="en-US" sz="2400" b="1" i="1" dirty="0" err="1">
                <a:solidFill>
                  <a:prstClr val="black">
                    <a:lumMod val="95000"/>
                    <a:lumOff val="5000"/>
                  </a:prstClr>
                </a:solidFill>
                <a:latin typeface="Times New Roman" pitchFamily="18" charset="0"/>
                <a:cs typeface="Times New Roman" pitchFamily="18" charset="0"/>
              </a:rPr>
              <a:t>thơ</a:t>
            </a:r>
            <a:endParaRPr kumimoji="0" lang="vi-VN"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a:p>
            <a:pPr marL="0" marR="0" lvl="1" algn="l" defTabSz="1086406" rtl="0" eaLnBrk="1" fontAlgn="auto" latinLnBrk="0" hangingPunct="1">
              <a:lnSpc>
                <a:spcPct val="150000"/>
              </a:lnSpc>
              <a:spcBef>
                <a:spcPts val="0"/>
              </a:spcBef>
              <a:spcAft>
                <a:spcPts val="0"/>
              </a:spcAft>
              <a:buClrTx/>
              <a:buSzTx/>
              <a:tabLst/>
              <a:defRPr/>
            </a:pP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59" name="Rectangle 58"/>
          <p:cNvSpPr/>
          <p:nvPr/>
        </p:nvSpPr>
        <p:spPr>
          <a:xfrm>
            <a:off x="519571" y="2155821"/>
            <a:ext cx="7243528" cy="366692"/>
          </a:xfrm>
          <a:prstGeom prst="rect">
            <a:avLst/>
          </a:prstGeom>
        </p:spPr>
        <p:txBody>
          <a:bodyPr wrap="square" lIns="45651" tIns="22823" rIns="45651" bIns="22823">
            <a:spAutoFit/>
          </a:bodyPr>
          <a:lstStyle/>
          <a:p>
            <a:pPr marL="0" marR="0" lvl="1" indent="-370796" algn="l" defTabSz="1086406" rtl="0" eaLnBrk="1" fontAlgn="auto" latinLnBrk="0" hangingPunct="1">
              <a:lnSpc>
                <a:spcPts val="25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2.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Tác</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phẩm</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60" name="Rectangle 59"/>
          <p:cNvSpPr/>
          <p:nvPr/>
        </p:nvSpPr>
        <p:spPr>
          <a:xfrm>
            <a:off x="519571" y="1736721"/>
            <a:ext cx="7243528" cy="366692"/>
          </a:xfrm>
          <a:prstGeom prst="rect">
            <a:avLst/>
          </a:prstGeom>
        </p:spPr>
        <p:txBody>
          <a:bodyPr wrap="square" lIns="45651" tIns="22823" rIns="45651" bIns="22823">
            <a:spAutoFit/>
          </a:bodyPr>
          <a:lstStyle/>
          <a:p>
            <a:pPr marL="0" marR="0" lvl="1" indent="-370796" algn="l" defTabSz="1086406" rtl="0" eaLnBrk="1" fontAlgn="auto" latinLnBrk="0" hangingPunct="1">
              <a:lnSpc>
                <a:spcPts val="2500"/>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Tác</a:t>
            </a:r>
            <a:r>
              <a:rPr kumimoji="0" lang="en-US" sz="2400" b="1" i="1" u="none" strike="noStrike" kern="1200" cap="none" spc="0" normalizeH="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noProof="0" dirty="0" err="1">
                <a:ln>
                  <a:noFill/>
                </a:ln>
                <a:solidFill>
                  <a:prstClr val="black">
                    <a:lumMod val="95000"/>
                    <a:lumOff val="5000"/>
                  </a:prstClr>
                </a:solidFill>
                <a:effectLst/>
                <a:uLnTx/>
                <a:uFillTx/>
                <a:latin typeface="Times New Roman" pitchFamily="18" charset="0"/>
                <a:ea typeface="+mn-ea"/>
                <a:cs typeface="Times New Roman" pitchFamily="18" charset="0"/>
              </a:rPr>
              <a:t>giả</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grpSp>
        <p:nvGrpSpPr>
          <p:cNvPr id="61" name="Group 60"/>
          <p:cNvGrpSpPr/>
          <p:nvPr/>
        </p:nvGrpSpPr>
        <p:grpSpPr>
          <a:xfrm>
            <a:off x="219313" y="4394375"/>
            <a:ext cx="6012677" cy="575963"/>
            <a:chOff x="2840539" y="3818711"/>
            <a:chExt cx="12026916" cy="1007549"/>
          </a:xfrm>
        </p:grpSpPr>
        <p:sp>
          <p:nvSpPr>
            <p:cNvPr id="6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nvGrpSpPr>
            <p:cNvPr id="63" name="Group 62"/>
            <p:cNvGrpSpPr/>
            <p:nvPr/>
          </p:nvGrpSpPr>
          <p:grpSpPr>
            <a:xfrm>
              <a:off x="2840539" y="3951329"/>
              <a:ext cx="12026916" cy="874931"/>
              <a:chOff x="2840539" y="3798929"/>
              <a:chExt cx="12026916" cy="874931"/>
            </a:xfrm>
          </p:grpSpPr>
          <p:sp>
            <p:nvSpPr>
              <p:cNvPr id="64" name="Round Same Side Corner Rectangle 63"/>
              <p:cNvSpPr/>
              <p:nvPr/>
            </p:nvSpPr>
            <p:spPr>
              <a:xfrm rot="5400000">
                <a:off x="8490654" y="-1846353"/>
                <a:ext cx="731520" cy="1202208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5" name="Rectangle 6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406"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6" name="Rectangle 65"/>
              <p:cNvSpPr/>
              <p:nvPr/>
            </p:nvSpPr>
            <p:spPr>
              <a:xfrm>
                <a:off x="4460661" y="3866256"/>
                <a:ext cx="3431514" cy="807604"/>
              </a:xfrm>
              <a:prstGeom prst="rect">
                <a:avLst/>
              </a:prstGeom>
            </p:spPr>
            <p:txBody>
              <a:bodyPr wrap="none">
                <a:spAutoFit/>
              </a:bodyPr>
              <a:lstStyle/>
              <a:p>
                <a:pPr marL="0" marR="0" lvl="0" indent="0" algn="l" defTabSz="456363" rtl="0" eaLnBrk="1" fontAlgn="auto" latinLnBrk="0" hangingPunct="1">
                  <a:lnSpc>
                    <a:spcPct val="100000"/>
                  </a:lnSpc>
                  <a:spcBef>
                    <a:spcPts val="600"/>
                  </a:spcBef>
                  <a:spcAft>
                    <a:spcPts val="0"/>
                  </a:spcAft>
                  <a:buClrTx/>
                  <a:buSzTx/>
                  <a:buFontTx/>
                  <a:buNone/>
                  <a:tabLst/>
                  <a:defRPr/>
                </a:pPr>
                <a:r>
                  <a:rPr kumimoji="0" lang="vi-VN" sz="2400" b="1"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TỔNG KẾT</a:t>
                </a:r>
                <a:endParaRPr kumimoji="0" lang="en-US" sz="2400" b="0" i="1"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7" name="TextBox 66"/>
              <p:cNvSpPr txBox="1"/>
              <p:nvPr/>
            </p:nvSpPr>
            <p:spPr>
              <a:xfrm>
                <a:off x="3054295" y="3829959"/>
                <a:ext cx="1090826" cy="807605"/>
              </a:xfrm>
              <a:prstGeom prst="rect">
                <a:avLst/>
              </a:prstGeom>
              <a:noFill/>
            </p:spPr>
            <p:txBody>
              <a:bodyPr wrap="none" rtlCol="0">
                <a:spAutoFit/>
              </a:bodyPr>
              <a:lstStyle/>
              <a:p>
                <a:pPr marL="0" marR="0" lvl="0" indent="0" algn="ctr" defTabSz="108640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r>
                  <a:rPr lang="en-US" sz="2400" b="1" i="1" dirty="0">
                    <a:solidFill>
                      <a:prstClr val="white"/>
                    </a:solidFill>
                    <a:latin typeface="Times New Roman" pitchFamily="18" charset="0"/>
                    <a:ea typeface="Tahoma" panose="020B0604030504040204" pitchFamily="34" charset="0"/>
                    <a:cs typeface="Times New Roman" pitchFamily="18" charset="0"/>
                  </a:rPr>
                  <a:t>II</a:t>
                </a:r>
                <a:endParaRPr kumimoji="0" lang="en-US" sz="2400" b="1" i="1"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grpSp>
      </p:grpSp>
      <p:sp>
        <p:nvSpPr>
          <p:cNvPr id="68" name="Rectangle 67"/>
          <p:cNvSpPr/>
          <p:nvPr/>
        </p:nvSpPr>
        <p:spPr>
          <a:xfrm>
            <a:off x="562166" y="5086909"/>
            <a:ext cx="8525483" cy="738589"/>
          </a:xfrm>
          <a:prstGeom prst="rect">
            <a:avLst/>
          </a:prstGeom>
        </p:spPr>
        <p:txBody>
          <a:bodyPr wrap="square" lIns="45651" tIns="22823" rIns="45651" bIns="22823">
            <a:spAutoFit/>
          </a:bodyPr>
          <a:lstStyle/>
          <a:p>
            <a:pPr marL="0" marR="0" lvl="1" indent="-370796" algn="l" defTabSz="1086406" rtl="0" eaLnBrk="1" fontAlgn="auto" latinLnBrk="0" hangingPunct="1">
              <a:lnSpc>
                <a:spcPts val="2743"/>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Nghệ</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thuật</a:t>
            </a:r>
            <a:endPar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a:p>
            <a:pPr marL="0" marR="0" lvl="1" indent="-370796" algn="l" defTabSz="1086406" rtl="0" eaLnBrk="1" fontAlgn="auto" latinLnBrk="0" hangingPunct="1">
              <a:lnSpc>
                <a:spcPts val="2743"/>
              </a:lnSpc>
              <a:spcBef>
                <a:spcPts val="0"/>
              </a:spcBef>
              <a:spcAft>
                <a:spcPts val="0"/>
              </a:spcAft>
              <a:buClrTx/>
              <a:buSzTx/>
              <a:buFont typeface="+mj-lt"/>
              <a:buAutoNum type="arabicPeriod"/>
              <a:tabLst/>
              <a:defRPr/>
            </a:pP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Nội</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dung, ý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nghĩa</a:t>
            </a:r>
            <a:endParaRPr kumimoji="0" lang="vi-VN" sz="2400" b="1" i="1"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1445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178381"/>
            <a:ext cx="3831771" cy="7036381"/>
          </a:xfrm>
          <a:prstGeom prst="rect">
            <a:avLst/>
          </a:prstGeom>
        </p:spPr>
      </p:pic>
      <p:sp>
        <p:nvSpPr>
          <p:cNvPr id="17" name="Rectangle 16"/>
          <p:cNvSpPr>
            <a:spLocks noChangeArrowheads="1"/>
          </p:cNvSpPr>
          <p:nvPr/>
        </p:nvSpPr>
        <p:spPr bwMode="auto">
          <a:xfrm>
            <a:off x="3947887" y="2238379"/>
            <a:ext cx="7825014" cy="4411785"/>
          </a:xfrm>
          <a:prstGeom prst="rect">
            <a:avLst/>
          </a:prstGeom>
          <a:noFill/>
          <a:ln w="9525">
            <a:noFill/>
            <a:miter lim="800000"/>
            <a:headEnd/>
            <a:tailEnd/>
          </a:ln>
        </p:spPr>
        <p:txBody>
          <a:bodyPr wrap="square">
            <a:spAutoFit/>
          </a:bodyPr>
          <a:lstStyle/>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Nguyễn</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Thế</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Hoàng</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Linh</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sinh</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năm</a:t>
            </a:r>
            <a:r>
              <a:rPr lang="en-US" sz="2400" dirty="0">
                <a:solidFill>
                  <a:schemeClr val="tx1">
                    <a:lumMod val="95000"/>
                    <a:lumOff val="5000"/>
                  </a:schemeClr>
                </a:solidFill>
                <a:latin typeface="Times New Roman" pitchFamily="18" charset="0"/>
                <a:cs typeface="Calibri" pitchFamily="34" charset="0"/>
              </a:rPr>
              <a:t> ……….. </a:t>
            </a:r>
            <a:r>
              <a:rPr lang="en-US" sz="2400" dirty="0" err="1">
                <a:solidFill>
                  <a:schemeClr val="tx1">
                    <a:lumMod val="95000"/>
                    <a:lumOff val="5000"/>
                  </a:schemeClr>
                </a:solidFill>
                <a:latin typeface="Times New Roman" pitchFamily="18" charset="0"/>
                <a:cs typeface="Calibri" pitchFamily="34" charset="0"/>
              </a:rPr>
              <a:t>tại</a:t>
            </a:r>
            <a:r>
              <a:rPr lang="en-US" sz="2400" dirty="0">
                <a:solidFill>
                  <a:schemeClr val="tx1">
                    <a:lumMod val="95000"/>
                    <a:lumOff val="5000"/>
                  </a:schemeClr>
                </a:solidFill>
                <a:latin typeface="Times New Roman" pitchFamily="18" charset="0"/>
                <a:cs typeface="Calibri" pitchFamily="34" charset="0"/>
              </a:rPr>
              <a:t> ……………</a:t>
            </a:r>
          </a:p>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Anh</a:t>
            </a:r>
            <a:r>
              <a:rPr lang="en-US" sz="2400" dirty="0">
                <a:solidFill>
                  <a:schemeClr val="tx1">
                    <a:lumMod val="95000"/>
                    <a:lumOff val="5000"/>
                  </a:schemeClr>
                </a:solidFill>
                <a:latin typeface="Times New Roman" pitchFamily="18" charset="0"/>
                <a:cs typeface="Calibri" pitchFamily="34" charset="0"/>
              </a:rPr>
              <a:t> sang </a:t>
            </a:r>
            <a:r>
              <a:rPr lang="en-US" sz="2400" dirty="0" err="1">
                <a:solidFill>
                  <a:schemeClr val="tx1">
                    <a:lumMod val="95000"/>
                    <a:lumOff val="5000"/>
                  </a:schemeClr>
                </a:solidFill>
                <a:latin typeface="Times New Roman" pitchFamily="18" charset="0"/>
                <a:cs typeface="Calibri" pitchFamily="34" charset="0"/>
              </a:rPr>
              <a:t>tác</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thơ</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từ</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năm</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tuổi</a:t>
            </a:r>
            <a:endParaRPr lang="en-US" sz="2400" dirty="0">
              <a:solidFill>
                <a:schemeClr val="tx1">
                  <a:lumMod val="95000"/>
                  <a:lumOff val="5000"/>
                </a:schemeClr>
              </a:solidFill>
              <a:latin typeface="Times New Roman" pitchFamily="18" charset="0"/>
              <a:cs typeface="Calibri" pitchFamily="34" charset="0"/>
            </a:endParaRPr>
          </a:p>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Thơ</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Nguyễn</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Thế</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Hoàng</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Linh</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viết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cho</a:t>
            </a:r>
            <a:r>
              <a:rPr lang="en-US" sz="2400" dirty="0">
                <a:solidFill>
                  <a:schemeClr val="tx1">
                    <a:lumMod val="95000"/>
                    <a:lumOff val="5000"/>
                  </a:schemeClr>
                </a:solidFill>
                <a:latin typeface="Times New Roman" pitchFamily="18" charset="0"/>
                <a:cs typeface="Calibri" pitchFamily="34" charset="0"/>
              </a:rPr>
              <a:t>……………</a:t>
            </a:r>
            <a:r>
              <a:rPr lang="en-US" sz="2400" dirty="0" err="1">
                <a:solidFill>
                  <a:schemeClr val="tx1">
                    <a:lumMod val="95000"/>
                    <a:lumOff val="5000"/>
                  </a:schemeClr>
                </a:solidFill>
                <a:latin typeface="Times New Roman" pitchFamily="18" charset="0"/>
                <a:cs typeface="Calibri" pitchFamily="34" charset="0"/>
              </a:rPr>
              <a:t>rất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hồn</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nhiên</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ngộ</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nghĩnh</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trong</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trẻo</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tươi</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vui</a:t>
            </a:r>
            <a:r>
              <a:rPr lang="en-US" sz="2400" dirty="0">
                <a:solidFill>
                  <a:schemeClr val="tx1">
                    <a:lumMod val="95000"/>
                    <a:lumOff val="5000"/>
                  </a:schemeClr>
                </a:solidFill>
                <a:latin typeface="Times New Roman" pitchFamily="18" charset="0"/>
                <a:cs typeface="Calibri" pitchFamily="34" charset="0"/>
              </a:rPr>
              <a:t>. </a:t>
            </a:r>
          </a:p>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Một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số</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tập</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thơ</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tiêu</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biểu</a:t>
            </a:r>
            <a:r>
              <a:rPr lang="en-US" sz="2400" dirty="0">
                <a:solidFill>
                  <a:schemeClr val="tx1">
                    <a:lumMod val="95000"/>
                    <a:lumOff val="5000"/>
                  </a:schemeClr>
                </a:solidFill>
                <a:latin typeface="Times New Roman" pitchFamily="18" charset="0"/>
                <a:cs typeface="Calibri" pitchFamily="34" charset="0"/>
              </a:rPr>
              <a:t>:………….;……..................................</a:t>
            </a:r>
          </a:p>
          <a:p>
            <a:pPr algn="just" fontAlgn="base">
              <a:lnSpc>
                <a:spcPct val="200000"/>
              </a:lnSpc>
              <a:spcBef>
                <a:spcPct val="0"/>
              </a:spcBef>
              <a:spcAft>
                <a:spcPct val="0"/>
              </a:spcAft>
            </a:pPr>
            <a:r>
              <a:rPr lang="en-US" sz="2400" dirty="0" err="1">
                <a:solidFill>
                  <a:schemeClr val="tx1">
                    <a:lumMod val="95000"/>
                    <a:lumOff val="5000"/>
                  </a:schemeClr>
                </a:solidFill>
                <a:latin typeface="Times New Roman" pitchFamily="18" charset="0"/>
                <a:cs typeface="Calibri" pitchFamily="34" charset="0"/>
              </a:rPr>
              <a:t>Bài</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thơ</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bắt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nạt</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được</a:t>
            </a:r>
            <a:r>
              <a:rPr lang="en-US" sz="2400" dirty="0">
                <a:solidFill>
                  <a:schemeClr val="tx1">
                    <a:lumMod val="95000"/>
                    <a:lumOff val="5000"/>
                  </a:schemeClr>
                </a:solidFill>
                <a:latin typeface="Times New Roman" pitchFamily="18" charset="0"/>
                <a:cs typeface="Calibri" pitchFamily="34" charset="0"/>
              </a:rPr>
              <a:t> in </a:t>
            </a:r>
            <a:r>
              <a:rPr lang="en-US" sz="2400" dirty="0" err="1">
                <a:solidFill>
                  <a:schemeClr val="tx1">
                    <a:lumMod val="95000"/>
                    <a:lumOff val="5000"/>
                  </a:schemeClr>
                </a:solidFill>
                <a:latin typeface="Times New Roman" pitchFamily="18" charset="0"/>
                <a:cs typeface="Calibri" pitchFamily="34" charset="0"/>
              </a:rPr>
              <a:t>trong</a:t>
            </a:r>
            <a:r>
              <a:rPr lang="en-US" sz="2400" dirty="0">
                <a:solidFill>
                  <a:schemeClr val="tx1">
                    <a:lumMod val="95000"/>
                    <a:lumOff val="5000"/>
                  </a:schemeClr>
                </a:solidFill>
                <a:latin typeface="Times New Roman" pitchFamily="18" charset="0"/>
                <a:cs typeface="Calibri" pitchFamily="34" charset="0"/>
              </a:rPr>
              <a:t> </a:t>
            </a:r>
            <a:r>
              <a:rPr lang="en-US" sz="2400" dirty="0" err="1">
                <a:solidFill>
                  <a:schemeClr val="tx1">
                    <a:lumMod val="95000"/>
                    <a:lumOff val="5000"/>
                  </a:schemeClr>
                </a:solidFill>
                <a:latin typeface="Times New Roman" pitchFamily="18" charset="0"/>
                <a:cs typeface="Calibri" pitchFamily="34" charset="0"/>
              </a:rPr>
              <a:t>tập</a:t>
            </a:r>
            <a:r>
              <a:rPr lang="en-US" sz="2400" dirty="0">
                <a:solidFill>
                  <a:schemeClr val="tx1">
                    <a:lumMod val="95000"/>
                    <a:lumOff val="5000"/>
                  </a:schemeClr>
                </a:solidFill>
                <a:latin typeface="Times New Roman" pitchFamily="18" charset="0"/>
                <a:cs typeface="Calibri" pitchFamily="34" charset="0"/>
              </a:rPr>
              <a:t>: …………………………..</a:t>
            </a:r>
          </a:p>
        </p:txBody>
      </p:sp>
      <p:sp>
        <p:nvSpPr>
          <p:cNvPr id="12" name="Rectangle 11"/>
          <p:cNvSpPr/>
          <p:nvPr/>
        </p:nvSpPr>
        <p:spPr>
          <a:xfrm>
            <a:off x="6197846" y="1424804"/>
            <a:ext cx="4958281" cy="661207"/>
          </a:xfrm>
          <a:prstGeom prst="rect">
            <a:avLst/>
          </a:prstGeom>
          <a:solidFill>
            <a:srgbClr val="F0F8FA"/>
          </a:solidFill>
          <a:ln w="38100">
            <a:solidFill>
              <a:schemeClr val="accent5">
                <a:lumMod val="60000"/>
                <a:lumOff val="40000"/>
              </a:schemeClr>
            </a:solidFill>
          </a:ln>
        </p:spPr>
        <p:txBody>
          <a:bodyPr wrap="none">
            <a:spAutoFit/>
          </a:bodyPr>
          <a:lstStyle/>
          <a:p>
            <a:pPr algn="ctr" fontAlgn="base">
              <a:lnSpc>
                <a:spcPct val="150000"/>
              </a:lnSpc>
              <a:spcBef>
                <a:spcPct val="0"/>
              </a:spcBef>
              <a:spcAft>
                <a:spcPct val="0"/>
              </a:spcAft>
            </a:pPr>
            <a:r>
              <a:rPr lang="en-US" sz="2800" b="1" dirty="0">
                <a:solidFill>
                  <a:schemeClr val="tx1">
                    <a:lumMod val="95000"/>
                    <a:lumOff val="5000"/>
                  </a:schemeClr>
                </a:solidFill>
                <a:latin typeface="Times New Roman" pitchFamily="18" charset="0"/>
                <a:cs typeface="Calibri" pitchFamily="34" charset="0"/>
              </a:rPr>
              <a:t>HOẠT ĐỘNG SIÊU TRÍ NHỚ</a:t>
            </a:r>
          </a:p>
        </p:txBody>
      </p:sp>
      <p:sp>
        <p:nvSpPr>
          <p:cNvPr id="13" name="TextBox 12"/>
          <p:cNvSpPr txBox="1"/>
          <p:nvPr/>
        </p:nvSpPr>
        <p:spPr>
          <a:xfrm>
            <a:off x="8476340" y="2452916"/>
            <a:ext cx="1030515" cy="461665"/>
          </a:xfrm>
          <a:prstGeom prst="rect">
            <a:avLst/>
          </a:prstGeom>
          <a:noFill/>
        </p:spPr>
        <p:txBody>
          <a:bodyPr wrap="square" rtlCol="0">
            <a:spAutoFit/>
          </a:bodyPr>
          <a:lstStyle/>
          <a:p>
            <a:r>
              <a:rPr lang="en-US" sz="2400" b="1" dirty="0">
                <a:solidFill>
                  <a:srgbClr val="FF0000"/>
                </a:solidFill>
              </a:rPr>
              <a:t>1982</a:t>
            </a:r>
          </a:p>
        </p:txBody>
      </p:sp>
      <p:sp>
        <p:nvSpPr>
          <p:cNvPr id="15" name="TextBox 14"/>
          <p:cNvSpPr txBox="1"/>
          <p:nvPr/>
        </p:nvSpPr>
        <p:spPr>
          <a:xfrm>
            <a:off x="10132383" y="2413655"/>
            <a:ext cx="1374497" cy="461665"/>
          </a:xfrm>
          <a:prstGeom prst="rect">
            <a:avLst/>
          </a:prstGeom>
          <a:noFill/>
        </p:spPr>
        <p:txBody>
          <a:bodyPr wrap="square" rtlCol="0">
            <a:spAutoFit/>
          </a:bodyPr>
          <a:lstStyle/>
          <a:p>
            <a:r>
              <a:rPr lang="en-US" sz="2400" b="1" dirty="0" err="1">
                <a:solidFill>
                  <a:srgbClr val="FF0000"/>
                </a:solidFill>
              </a:rPr>
              <a:t>Hà</a:t>
            </a:r>
            <a:r>
              <a:rPr lang="en-US" sz="2400" b="1" dirty="0">
                <a:solidFill>
                  <a:srgbClr val="FF0000"/>
                </a:solidFill>
              </a:rPr>
              <a:t> </a:t>
            </a:r>
            <a:r>
              <a:rPr lang="en-US" sz="2400" b="1" dirty="0" err="1">
                <a:solidFill>
                  <a:srgbClr val="FF0000"/>
                </a:solidFill>
              </a:rPr>
              <a:t>Nội</a:t>
            </a:r>
            <a:endParaRPr lang="en-US" sz="2400" b="1" dirty="0">
              <a:solidFill>
                <a:srgbClr val="FF0000"/>
              </a:solidFill>
            </a:endParaRPr>
          </a:p>
        </p:txBody>
      </p:sp>
      <p:sp>
        <p:nvSpPr>
          <p:cNvPr id="16" name="TextBox 15"/>
          <p:cNvSpPr txBox="1"/>
          <p:nvPr/>
        </p:nvSpPr>
        <p:spPr>
          <a:xfrm>
            <a:off x="7336966" y="3163220"/>
            <a:ext cx="1030515" cy="461665"/>
          </a:xfrm>
          <a:prstGeom prst="rect">
            <a:avLst/>
          </a:prstGeom>
          <a:noFill/>
        </p:spPr>
        <p:txBody>
          <a:bodyPr wrap="square" rtlCol="0">
            <a:spAutoFit/>
          </a:bodyPr>
          <a:lstStyle/>
          <a:p>
            <a:r>
              <a:rPr lang="en-US" sz="2400" b="1" dirty="0">
                <a:solidFill>
                  <a:srgbClr val="FF0000"/>
                </a:solidFill>
              </a:rPr>
              <a:t>12</a:t>
            </a:r>
          </a:p>
        </p:txBody>
      </p:sp>
      <p:sp>
        <p:nvSpPr>
          <p:cNvPr id="18" name="TextBox 17"/>
          <p:cNvSpPr txBox="1"/>
          <p:nvPr/>
        </p:nvSpPr>
        <p:spPr>
          <a:xfrm>
            <a:off x="9472689" y="3855743"/>
            <a:ext cx="1253369" cy="461665"/>
          </a:xfrm>
          <a:prstGeom prst="rect">
            <a:avLst/>
          </a:prstGeom>
          <a:noFill/>
        </p:spPr>
        <p:txBody>
          <a:bodyPr wrap="square" rtlCol="0">
            <a:spAutoFit/>
          </a:bodyPr>
          <a:lstStyle/>
          <a:p>
            <a:r>
              <a:rPr lang="en-US" sz="2400" b="1" dirty="0" err="1">
                <a:solidFill>
                  <a:srgbClr val="FF0000"/>
                </a:solidFill>
              </a:rPr>
              <a:t>Trẻ</a:t>
            </a:r>
            <a:r>
              <a:rPr lang="en-US" sz="2400" b="1" dirty="0">
                <a:solidFill>
                  <a:srgbClr val="FF0000"/>
                </a:solidFill>
              </a:rPr>
              <a:t> </a:t>
            </a:r>
            <a:r>
              <a:rPr lang="en-US" sz="2400" b="1" dirty="0" err="1">
                <a:solidFill>
                  <a:srgbClr val="FF0000"/>
                </a:solidFill>
              </a:rPr>
              <a:t>em</a:t>
            </a:r>
            <a:endParaRPr lang="en-US" sz="2400" b="1" dirty="0">
              <a:solidFill>
                <a:srgbClr val="FF0000"/>
              </a:solidFill>
            </a:endParaRPr>
          </a:p>
        </p:txBody>
      </p:sp>
      <p:sp>
        <p:nvSpPr>
          <p:cNvPr id="19" name="TextBox 18"/>
          <p:cNvSpPr txBox="1"/>
          <p:nvPr/>
        </p:nvSpPr>
        <p:spPr>
          <a:xfrm>
            <a:off x="7083610" y="5380103"/>
            <a:ext cx="3650347" cy="369332"/>
          </a:xfrm>
          <a:prstGeom prst="rect">
            <a:avLst/>
          </a:prstGeom>
          <a:noFill/>
        </p:spPr>
        <p:txBody>
          <a:bodyPr wrap="square" rtlCol="0">
            <a:spAutoFit/>
          </a:bodyPr>
          <a:lstStyle/>
          <a:p>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giấu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gì</a:t>
            </a:r>
            <a:r>
              <a:rPr lang="en-US" b="1" dirty="0">
                <a:solidFill>
                  <a:srgbClr val="FF0000"/>
                </a:solidFill>
                <a:latin typeface="Times New Roman" panose="02020603050405020304" pitchFamily="18" charset="0"/>
                <a:cs typeface="Times New Roman" panose="02020603050405020304" pitchFamily="18" charset="0"/>
              </a:rPr>
              <a:t> ở </a:t>
            </a:r>
            <a:r>
              <a:rPr lang="en-US" b="1" dirty="0" err="1">
                <a:solidFill>
                  <a:srgbClr val="FF0000"/>
                </a:solidFill>
                <a:latin typeface="Times New Roman" panose="02020603050405020304" pitchFamily="18" charset="0"/>
                <a:cs typeface="Times New Roman" panose="02020603050405020304" pitchFamily="18" charset="0"/>
              </a:rPr>
              <a:t>trong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lòng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thể</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0210800" y="5362964"/>
            <a:ext cx="1678217" cy="400110"/>
          </a:xfrm>
          <a:prstGeom prst="rect">
            <a:avLst/>
          </a:prstGeom>
          <a:noFill/>
        </p:spPr>
        <p:txBody>
          <a:bodyPr wrap="square" rtlCol="0">
            <a:spAutoFit/>
          </a:bodyPr>
          <a:lstStyle/>
          <a:p>
            <a:r>
              <a:rPr lang="en-US" sz="2000" b="1" dirty="0">
                <a:solidFill>
                  <a:srgbClr val="FF0000"/>
                </a:solidFill>
              </a:rPr>
              <a:t>; </a:t>
            </a:r>
            <a:r>
              <a:rPr lang="en-US" sz="2000" b="1" dirty="0" err="1">
                <a:solidFill>
                  <a:srgbClr val="FF0000"/>
                </a:solidFill>
              </a:rPr>
              <a:t>Bé</a:t>
            </a:r>
            <a:r>
              <a:rPr lang="en-US" sz="2000" b="1" dirty="0">
                <a:solidFill>
                  <a:srgbClr val="FF0000"/>
                </a:solidFill>
              </a:rPr>
              <a:t> </a:t>
            </a:r>
            <a:r>
              <a:rPr lang="en-US" sz="2000" b="1" dirty="0" err="1">
                <a:solidFill>
                  <a:srgbClr val="FF0000"/>
                </a:solidFill>
              </a:rPr>
              <a:t>tập</a:t>
            </a:r>
            <a:r>
              <a:rPr lang="en-US" sz="2000" b="1" dirty="0">
                <a:solidFill>
                  <a:srgbClr val="FF0000"/>
                </a:solidFill>
              </a:rPr>
              <a:t> </a:t>
            </a:r>
            <a:r>
              <a:rPr lang="en-US" sz="2000" b="1" dirty="0" err="1">
                <a:solidFill>
                  <a:srgbClr val="FF0000"/>
                </a:solidFill>
              </a:rPr>
              <a:t>tô</a:t>
            </a:r>
            <a:endParaRPr lang="en-US" sz="2000" b="1" dirty="0">
              <a:solidFill>
                <a:srgbClr val="FF0000"/>
              </a:solidFill>
            </a:endParaRPr>
          </a:p>
        </p:txBody>
      </p:sp>
      <p:sp>
        <p:nvSpPr>
          <p:cNvPr id="21" name="TextBox 20"/>
          <p:cNvSpPr txBox="1"/>
          <p:nvPr/>
        </p:nvSpPr>
        <p:spPr>
          <a:xfrm>
            <a:off x="8524120" y="6087594"/>
            <a:ext cx="2939218" cy="400110"/>
          </a:xfrm>
          <a:prstGeom prst="rect">
            <a:avLst/>
          </a:prstGeom>
          <a:noFill/>
        </p:spPr>
        <p:txBody>
          <a:bodyPr wrap="square" rtlCol="0">
            <a:spAutoFit/>
          </a:bodyPr>
          <a:lstStyle/>
          <a:p>
            <a:r>
              <a:rPr lang="en-US" sz="2000" b="1" dirty="0">
                <a:solidFill>
                  <a:srgbClr val="FF0000"/>
                </a:solidFill>
              </a:rPr>
              <a:t>Ra </a:t>
            </a:r>
            <a:r>
              <a:rPr lang="en-US" sz="2000" b="1" dirty="0" err="1">
                <a:solidFill>
                  <a:srgbClr val="FF0000"/>
                </a:solidFill>
              </a:rPr>
              <a:t>vườn</a:t>
            </a:r>
            <a:r>
              <a:rPr lang="en-US" sz="2000" b="1" dirty="0">
                <a:solidFill>
                  <a:srgbClr val="FF0000"/>
                </a:solidFill>
              </a:rPr>
              <a:t> </a:t>
            </a:r>
            <a:r>
              <a:rPr lang="en-US" sz="2000" b="1" dirty="0" err="1">
                <a:solidFill>
                  <a:srgbClr val="FF0000"/>
                </a:solidFill>
              </a:rPr>
              <a:t>nhặt</a:t>
            </a:r>
            <a:r>
              <a:rPr lang="en-US" sz="2000" b="1" dirty="0">
                <a:solidFill>
                  <a:srgbClr val="FF0000"/>
                </a:solidFill>
              </a:rPr>
              <a:t> </a:t>
            </a:r>
            <a:r>
              <a:rPr lang="en-US" sz="2000" b="1" dirty="0" err="1">
                <a:solidFill>
                  <a:srgbClr val="FF0000"/>
                </a:solidFill>
              </a:rPr>
              <a:t>nắng</a:t>
            </a:r>
            <a:endParaRPr lang="en-US" sz="2000" b="1" dirty="0">
              <a:solidFill>
                <a:srgbClr val="FF0000"/>
              </a:solidFill>
            </a:endParaRPr>
          </a:p>
        </p:txBody>
      </p:sp>
    </p:spTree>
    <p:extLst>
      <p:ext uri="{BB962C8B-B14F-4D97-AF65-F5344CB8AC3E}">
        <p14:creationId xmlns:p14="http://schemas.microsoft.com/office/powerpoint/2010/main" val="4506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13" grpId="0"/>
      <p:bldP spid="15" grpId="0"/>
      <p:bldP spid="16"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178381"/>
            <a:ext cx="5102719" cy="7036381"/>
          </a:xfrm>
          <a:prstGeom prst="rect">
            <a:avLst/>
          </a:prstGeom>
        </p:spPr>
      </p:pic>
      <p:sp>
        <p:nvSpPr>
          <p:cNvPr id="17" name="Rectangle 16"/>
          <p:cNvSpPr>
            <a:spLocks noChangeArrowheads="1"/>
          </p:cNvSpPr>
          <p:nvPr/>
        </p:nvSpPr>
        <p:spPr bwMode="auto">
          <a:xfrm>
            <a:off x="5394325" y="2238379"/>
            <a:ext cx="6378575" cy="3970318"/>
          </a:xfrm>
          <a:prstGeom prst="rect">
            <a:avLst/>
          </a:prstGeom>
          <a:noFill/>
          <a:ln w="9525">
            <a:noFill/>
            <a:miter lim="800000"/>
            <a:headEnd/>
            <a:tailEnd/>
          </a:ln>
        </p:spPr>
        <p:txBody>
          <a:bodyPr wrap="square">
            <a:spAutoFit/>
          </a:bodyPr>
          <a:lstStyle/>
          <a:p>
            <a:pPr algn="just" fontAlgn="base">
              <a:lnSpc>
                <a:spcPct val="150000"/>
              </a:lnSpc>
              <a:spcBef>
                <a:spcPct val="0"/>
              </a:spcBef>
              <a:spcAft>
                <a:spcPct val="0"/>
              </a:spcAft>
            </a:pPr>
            <a:r>
              <a:rPr lang="en-US" sz="2800"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Quê</a:t>
            </a:r>
            <a:r>
              <a:rPr lang="en-US" sz="2800" dirty="0">
                <a:solidFill>
                  <a:schemeClr val="tx1">
                    <a:lumMod val="95000"/>
                    <a:lumOff val="5000"/>
                  </a:schemeClr>
                </a:solidFill>
                <a:latin typeface="Times New Roman" pitchFamily="18" charset="0"/>
                <a:cs typeface="Calibri" pitchFamily="34" charset="0"/>
              </a:rPr>
              <a:t>: ở </a:t>
            </a:r>
            <a:r>
              <a:rPr lang="en-US" sz="2800" dirty="0" err="1">
                <a:solidFill>
                  <a:schemeClr val="tx1">
                    <a:lumMod val="95000"/>
                    <a:lumOff val="5000"/>
                  </a:schemeClr>
                </a:solidFill>
                <a:latin typeface="Times New Roman" pitchFamily="18" charset="0"/>
                <a:cs typeface="Calibri" pitchFamily="34" charset="0"/>
              </a:rPr>
              <a:t>Hà</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Nội</a:t>
            </a:r>
            <a:r>
              <a:rPr lang="en-US" sz="2800" dirty="0">
                <a:solidFill>
                  <a:schemeClr val="tx1">
                    <a:lumMod val="95000"/>
                    <a:lumOff val="5000"/>
                  </a:schemeClr>
                </a:solidFill>
                <a:latin typeface="Times New Roman" pitchFamily="18" charset="0"/>
                <a:cs typeface="Calibri" pitchFamily="34" charset="0"/>
              </a:rPr>
              <a:t>, </a:t>
            </a:r>
          </a:p>
          <a:p>
            <a:pPr algn="just" fontAlgn="base">
              <a:lnSpc>
                <a:spcPct val="150000"/>
              </a:lnSpc>
              <a:spcBef>
                <a:spcPct val="0"/>
              </a:spcBef>
              <a:spcAft>
                <a:spcPct val="0"/>
              </a:spcAft>
            </a:pPr>
            <a:r>
              <a:rPr lang="en-US" sz="2800"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Phong</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cách</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sáng</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tác</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Thơ</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anh</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viết</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cho</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trẻ</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em</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rất</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hồn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nhiên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ngộ</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nghĩnh</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trong</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trẻo</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vui</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tươi</a:t>
            </a:r>
            <a:r>
              <a:rPr lang="en-US" sz="2800" dirty="0">
                <a:solidFill>
                  <a:schemeClr val="tx1">
                    <a:lumMod val="95000"/>
                    <a:lumOff val="5000"/>
                  </a:schemeClr>
                </a:solidFill>
                <a:latin typeface="Times New Roman" pitchFamily="18" charset="0"/>
                <a:cs typeface="Calibri" pitchFamily="34" charset="0"/>
              </a:rPr>
              <a:t>.</a:t>
            </a:r>
          </a:p>
          <a:p>
            <a:pPr algn="just" fontAlgn="base">
              <a:lnSpc>
                <a:spcPct val="150000"/>
              </a:lnSpc>
              <a:spcBef>
                <a:spcPct val="0"/>
              </a:spcBef>
              <a:spcAft>
                <a:spcPct val="0"/>
              </a:spcAft>
            </a:pPr>
            <a:r>
              <a:rPr lang="en-US" sz="2800"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Tác</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phẩm</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tiêu</a:t>
            </a:r>
            <a:r>
              <a:rPr lang="en-US" sz="2800" b="1" dirty="0">
                <a:solidFill>
                  <a:schemeClr val="tx1">
                    <a:lumMod val="95000"/>
                    <a:lumOff val="5000"/>
                  </a:schemeClr>
                </a:solidFill>
                <a:latin typeface="Times New Roman" pitchFamily="18" charset="0"/>
                <a:cs typeface="Calibri" pitchFamily="34" charset="0"/>
              </a:rPr>
              <a:t> </a:t>
            </a:r>
            <a:r>
              <a:rPr lang="en-US" sz="2800" b="1" dirty="0" err="1">
                <a:solidFill>
                  <a:schemeClr val="tx1">
                    <a:lumMod val="95000"/>
                    <a:lumOff val="5000"/>
                  </a:schemeClr>
                </a:solidFill>
                <a:latin typeface="Times New Roman" pitchFamily="18" charset="0"/>
                <a:cs typeface="Calibri" pitchFamily="34" charset="0"/>
              </a:rPr>
              <a:t>biểu</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Uống</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một</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ngụm</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nước</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biển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Bé</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tập</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tô</a:t>
            </a:r>
            <a:r>
              <a:rPr lang="en-US" sz="2800" dirty="0">
                <a:solidFill>
                  <a:schemeClr val="tx1">
                    <a:lumMod val="95000"/>
                    <a:lumOff val="5000"/>
                  </a:schemeClr>
                </a:solidFill>
                <a:latin typeface="Times New Roman" pitchFamily="18" charset="0"/>
                <a:cs typeface="Calibri" pitchFamily="34" charset="0"/>
              </a:rPr>
              <a:t>, Ra </a:t>
            </a:r>
            <a:r>
              <a:rPr lang="en-US" sz="2800" dirty="0" err="1">
                <a:solidFill>
                  <a:schemeClr val="tx1">
                    <a:lumMod val="95000"/>
                    <a:lumOff val="5000"/>
                  </a:schemeClr>
                </a:solidFill>
                <a:latin typeface="Times New Roman" pitchFamily="18" charset="0"/>
                <a:cs typeface="Calibri" pitchFamily="34" charset="0"/>
              </a:rPr>
              <a:t>vườn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nhặt</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nắng</a:t>
            </a:r>
            <a:r>
              <a:rPr lang="en-US" sz="2800" dirty="0">
                <a:solidFill>
                  <a:schemeClr val="tx1">
                    <a:lumMod val="95000"/>
                    <a:lumOff val="5000"/>
                  </a:schemeClr>
                </a:solidFill>
                <a:latin typeface="Times New Roman" pitchFamily="18" charset="0"/>
                <a:cs typeface="Calibri" pitchFamily="34" charset="0"/>
              </a:rPr>
              <a:t>...</a:t>
            </a:r>
          </a:p>
        </p:txBody>
      </p:sp>
      <p:sp>
        <p:nvSpPr>
          <p:cNvPr id="12" name="Rectangle 11"/>
          <p:cNvSpPr/>
          <p:nvPr/>
        </p:nvSpPr>
        <p:spPr>
          <a:xfrm>
            <a:off x="5687251" y="1424804"/>
            <a:ext cx="5979457" cy="661207"/>
          </a:xfrm>
          <a:prstGeom prst="rect">
            <a:avLst/>
          </a:prstGeom>
          <a:solidFill>
            <a:srgbClr val="F0F8FA"/>
          </a:solidFill>
          <a:ln w="38100">
            <a:solidFill>
              <a:schemeClr val="accent5">
                <a:lumMod val="60000"/>
                <a:lumOff val="40000"/>
              </a:schemeClr>
            </a:solidFill>
          </a:ln>
        </p:spPr>
        <p:txBody>
          <a:bodyPr wrap="none">
            <a:spAutoFit/>
          </a:bodyPr>
          <a:lstStyle/>
          <a:p>
            <a:pPr algn="ctr" fontAlgn="base">
              <a:lnSpc>
                <a:spcPct val="150000"/>
              </a:lnSpc>
              <a:spcBef>
                <a:spcPct val="0"/>
              </a:spcBef>
              <a:spcAft>
                <a:spcPct val="0"/>
              </a:spcAft>
            </a:pPr>
            <a:r>
              <a:rPr lang="en-US" sz="2800" dirty="0" err="1">
                <a:solidFill>
                  <a:schemeClr val="tx1">
                    <a:lumMod val="95000"/>
                    <a:lumOff val="5000"/>
                  </a:schemeClr>
                </a:solidFill>
                <a:latin typeface="Times New Roman" pitchFamily="18" charset="0"/>
                <a:cs typeface="Calibri" pitchFamily="34" charset="0"/>
              </a:rPr>
              <a:t>Nguyễn</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Thế</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Hoàng</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Linh</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sinh</a:t>
            </a:r>
            <a:r>
              <a:rPr lang="en-US" sz="2800" dirty="0">
                <a:solidFill>
                  <a:schemeClr val="tx1">
                    <a:lumMod val="95000"/>
                    <a:lumOff val="5000"/>
                  </a:schemeClr>
                </a:solidFill>
                <a:latin typeface="Times New Roman" pitchFamily="18" charset="0"/>
                <a:cs typeface="Calibri" pitchFamily="34" charset="0"/>
              </a:rPr>
              <a:t> </a:t>
            </a:r>
            <a:r>
              <a:rPr lang="en-US" sz="2800" dirty="0" err="1">
                <a:solidFill>
                  <a:schemeClr val="tx1">
                    <a:lumMod val="95000"/>
                    <a:lumOff val="5000"/>
                  </a:schemeClr>
                </a:solidFill>
                <a:latin typeface="Times New Roman" pitchFamily="18" charset="0"/>
                <a:cs typeface="Calibri" pitchFamily="34" charset="0"/>
              </a:rPr>
              <a:t>năm</a:t>
            </a:r>
            <a:r>
              <a:rPr lang="en-US" sz="2800" dirty="0">
                <a:solidFill>
                  <a:schemeClr val="tx1">
                    <a:lumMod val="95000"/>
                    <a:lumOff val="5000"/>
                  </a:schemeClr>
                </a:solidFill>
                <a:latin typeface="Times New Roman" pitchFamily="18" charset="0"/>
                <a:cs typeface="Calibri" pitchFamily="34" charset="0"/>
              </a:rPr>
              <a:t> 1982</a:t>
            </a:r>
          </a:p>
        </p:txBody>
      </p:sp>
    </p:spTree>
    <p:extLst>
      <p:ext uri="{BB962C8B-B14F-4D97-AF65-F5344CB8AC3E}">
        <p14:creationId xmlns:p14="http://schemas.microsoft.com/office/powerpoint/2010/main" val="25306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a:t>
              </a:r>
              <a:r>
                <a:rPr kumimoji="0" lang="en-US"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3"/>
          <a:stretch>
            <a:fillRect/>
          </a:stretch>
        </p:blipFill>
        <p:spPr>
          <a:xfrm>
            <a:off x="64034" y="405317"/>
            <a:ext cx="5099780" cy="6129338"/>
          </a:xfrm>
          <a:prstGeom prst="rect">
            <a:avLst/>
          </a:prstGeom>
          <a:ln>
            <a:noFill/>
          </a:ln>
          <a:effectLst>
            <a:softEdge rad="112500"/>
          </a:effectLst>
        </p:spPr>
      </p:pic>
      <p:grpSp>
        <p:nvGrpSpPr>
          <p:cNvPr id="14" name="Group 13"/>
          <p:cNvGrpSpPr/>
          <p:nvPr/>
        </p:nvGrpSpPr>
        <p:grpSpPr>
          <a:xfrm>
            <a:off x="5453787" y="1471607"/>
            <a:ext cx="6191303" cy="1024609"/>
            <a:chOff x="2028292" y="772485"/>
            <a:chExt cx="6191303" cy="802727"/>
          </a:xfrm>
        </p:grpSpPr>
        <p:sp>
          <p:nvSpPr>
            <p:cNvPr id="29" name="Rounded Rectangle 28"/>
            <p:cNvSpPr/>
            <p:nvPr/>
          </p:nvSpPr>
          <p:spPr>
            <a:xfrm>
              <a:off x="2028292" y="772485"/>
              <a:ext cx="6191303" cy="802727"/>
            </a:xfrm>
            <a:prstGeom prst="roundRect">
              <a:avLst>
                <a:gd name="adj" fmla="val 10000"/>
              </a:avLst>
            </a:prstGeom>
            <a:ln>
              <a:solidFill>
                <a:schemeClr val="accent5">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4"/>
            <p:cNvSpPr/>
            <p:nvPr/>
          </p:nvSpPr>
          <p:spPr>
            <a:xfrm>
              <a:off x="2051803" y="795996"/>
              <a:ext cx="6144281" cy="755705"/>
            </a:xfrm>
            <a:prstGeom prst="rect">
              <a:avLst/>
            </a:prstGeom>
            <a:ln>
              <a:solidFill>
                <a:schemeClr val="accent5">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Xuất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xứ</a:t>
              </a:r>
              <a:r>
                <a:rPr lang="en-US" sz="2800" b="1" kern="1200" dirty="0">
                  <a:latin typeface="Times New Roman" panose="02020603050405020304" pitchFamily="18" charset="0"/>
                  <a:cs typeface="Times New Roman" panose="02020603050405020304" pitchFamily="18" charset="0"/>
                </a:rPr>
                <a:t>: In </a:t>
              </a:r>
              <a:r>
                <a:rPr lang="en-US" sz="2800" b="1" kern="1200" dirty="0" err="1">
                  <a:latin typeface="Times New Roman" panose="02020603050405020304" pitchFamily="18" charset="0"/>
                  <a:cs typeface="Times New Roman" panose="02020603050405020304" pitchFamily="18" charset="0"/>
                </a:rPr>
                <a:t>trong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tập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thơ</a:t>
              </a:r>
              <a:r>
                <a:rPr lang="en-US" sz="2800" b="1" kern="1200" dirty="0">
                  <a:latin typeface="Times New Roman" panose="02020603050405020304" pitchFamily="18" charset="0"/>
                  <a:cs typeface="Times New Roman" panose="02020603050405020304" pitchFamily="18" charset="0"/>
                </a:rPr>
                <a:t>: </a:t>
              </a:r>
              <a:r>
                <a:rPr lang="en-US" sz="2800" kern="1200" dirty="0">
                  <a:latin typeface="Times New Roman" panose="02020603050405020304" pitchFamily="18" charset="0"/>
                  <a:cs typeface="Times New Roman" panose="02020603050405020304" pitchFamily="18" charset="0"/>
                </a:rPr>
                <a:t>, Ra </a:t>
              </a:r>
              <a:r>
                <a:rPr lang="en-US" sz="2800" kern="1200" dirty="0" err="1">
                  <a:latin typeface="Times New Roman" panose="02020603050405020304" pitchFamily="18" charset="0"/>
                  <a:cs typeface="Times New Roman" panose="02020603050405020304" pitchFamily="18" charset="0"/>
                </a:rPr>
                <a:t>vườn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năm</a:t>
              </a:r>
              <a:r>
                <a:rPr lang="en-US" sz="2800" kern="1200" dirty="0">
                  <a:latin typeface="Times New Roman" panose="02020603050405020304" pitchFamily="18" charset="0"/>
                  <a:cs typeface="Times New Roman" panose="02020603050405020304" pitchFamily="18" charset="0"/>
                </a:rPr>
                <a:t> 2017 </a:t>
              </a:r>
            </a:p>
          </p:txBody>
        </p:sp>
      </p:grpSp>
      <p:grpSp>
        <p:nvGrpSpPr>
          <p:cNvPr id="15" name="Group 14"/>
          <p:cNvGrpSpPr/>
          <p:nvPr/>
        </p:nvGrpSpPr>
        <p:grpSpPr>
          <a:xfrm>
            <a:off x="5453787" y="2726782"/>
            <a:ext cx="6191403" cy="786944"/>
            <a:chOff x="2028292" y="1705769"/>
            <a:chExt cx="6191403" cy="522228"/>
          </a:xfrm>
        </p:grpSpPr>
        <p:sp>
          <p:nvSpPr>
            <p:cNvPr id="27" name="Rounded Rectangle 26"/>
            <p:cNvSpPr/>
            <p:nvPr/>
          </p:nvSpPr>
          <p:spPr>
            <a:xfrm>
              <a:off x="2028292" y="1705769"/>
              <a:ext cx="6191403" cy="522228"/>
            </a:xfrm>
            <a:prstGeom prst="roundRect">
              <a:avLst>
                <a:gd name="adj" fmla="val 10000"/>
              </a:avLst>
            </a:prstGeom>
            <a:ln>
              <a:solidFill>
                <a:schemeClr val="accent6">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Rounded Rectangle 6"/>
            <p:cNvSpPr/>
            <p:nvPr/>
          </p:nvSpPr>
          <p:spPr>
            <a:xfrm>
              <a:off x="2043588" y="1721065"/>
              <a:ext cx="6160811" cy="491636"/>
            </a:xfrm>
            <a:prstGeom prst="rect">
              <a:avLst/>
            </a:prstGeom>
            <a:ln>
              <a:solidFill>
                <a:schemeClr val="accent6">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5 </a:t>
              </a:r>
              <a:r>
                <a:rPr lang="en-US" sz="2800" kern="1200" dirty="0" err="1">
                  <a:latin typeface="Times New Roman" panose="02020603050405020304" pitchFamily="18" charset="0"/>
                  <a:cs typeface="Times New Roman" panose="02020603050405020304" pitchFamily="18" charset="0"/>
                </a:rPr>
                <a:t>chữ</a:t>
              </a:r>
              <a:endParaRPr lang="en-US" sz="2800" kern="1200"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5453787" y="3736768"/>
            <a:ext cx="6199325" cy="786944"/>
            <a:chOff x="2028292" y="2358555"/>
            <a:chExt cx="6199325" cy="522228"/>
          </a:xfrm>
        </p:grpSpPr>
        <p:sp>
          <p:nvSpPr>
            <p:cNvPr id="25" name="Rounded Rectangle 24"/>
            <p:cNvSpPr/>
            <p:nvPr/>
          </p:nvSpPr>
          <p:spPr>
            <a:xfrm>
              <a:off x="2028292" y="2358555"/>
              <a:ext cx="6199325" cy="522228"/>
            </a:xfrm>
            <a:prstGeom prst="roundRect">
              <a:avLst>
                <a:gd name="adj" fmla="val 10000"/>
              </a:avLst>
            </a:prstGeom>
            <a:ln>
              <a:solidFill>
                <a:schemeClr val="accent4">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8"/>
            <p:cNvSpPr/>
            <p:nvPr/>
          </p:nvSpPr>
          <p:spPr>
            <a:xfrm>
              <a:off x="2043588" y="2373851"/>
              <a:ext cx="6168733" cy="491636"/>
            </a:xfrm>
            <a:prstGeom prst="rect">
              <a:avLst/>
            </a:prstGeom>
            <a:ln>
              <a:solidFill>
                <a:schemeClr val="accent4">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nạt</a:t>
              </a:r>
              <a:endParaRPr lang="en-US" sz="2800" kern="1200"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5453787" y="4761041"/>
            <a:ext cx="6185120" cy="786944"/>
            <a:chOff x="2028292" y="3011340"/>
            <a:chExt cx="6185120" cy="522228"/>
          </a:xfrm>
        </p:grpSpPr>
        <p:sp>
          <p:nvSpPr>
            <p:cNvPr id="23" name="Rounded Rectangle 22"/>
            <p:cNvSpPr/>
            <p:nvPr/>
          </p:nvSpPr>
          <p:spPr>
            <a:xfrm>
              <a:off x="2028292" y="3011340"/>
              <a:ext cx="6185120" cy="522228"/>
            </a:xfrm>
            <a:prstGeom prst="roundRect">
              <a:avLst>
                <a:gd name="adj" fmla="val 10000"/>
              </a:avLst>
            </a:pr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10"/>
            <p:cNvSpPr/>
            <p:nvPr/>
          </p:nvSpPr>
          <p:spPr>
            <a:xfrm>
              <a:off x="2043588" y="3026636"/>
              <a:ext cx="6154528" cy="491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xưng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tớ</a:t>
              </a:r>
              <a:r>
                <a:rPr lang="en-US" sz="2800" kern="1200" dirty="0">
                  <a:latin typeface="Times New Roman" panose="02020603050405020304" pitchFamily="18" charset="0"/>
                  <a:cs typeface="Times New Roman" panose="02020603050405020304" pitchFamily="18" charset="0"/>
                </a:rPr>
                <a:t>”</a:t>
              </a:r>
            </a:p>
          </p:txBody>
        </p:sp>
      </p:grpSp>
      <p:grpSp>
        <p:nvGrpSpPr>
          <p:cNvPr id="20" name="Group 19"/>
          <p:cNvGrpSpPr/>
          <p:nvPr/>
        </p:nvGrpSpPr>
        <p:grpSpPr>
          <a:xfrm>
            <a:off x="5453787" y="5785306"/>
            <a:ext cx="6173790" cy="786944"/>
            <a:chOff x="2028292" y="3664125"/>
            <a:chExt cx="6173790" cy="522228"/>
          </a:xfrm>
        </p:grpSpPr>
        <p:sp>
          <p:nvSpPr>
            <p:cNvPr id="21" name="Rounded Rectangle 20"/>
            <p:cNvSpPr/>
            <p:nvPr/>
          </p:nvSpPr>
          <p:spPr>
            <a:xfrm>
              <a:off x="2028292" y="3664125"/>
              <a:ext cx="6173790" cy="522228"/>
            </a:xfrm>
            <a:prstGeom prst="roundRect">
              <a:avLst>
                <a:gd name="adj" fmla="val 10000"/>
              </a:avLst>
            </a:prstGeom>
            <a:ln>
              <a:solidFill>
                <a:schemeClr val="accent2">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12"/>
            <p:cNvSpPr/>
            <p:nvPr/>
          </p:nvSpPr>
          <p:spPr>
            <a:xfrm>
              <a:off x="2043588" y="3679421"/>
              <a:ext cx="6143198" cy="491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92911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1" y="-2"/>
            <a:ext cx="1128713" cy="685799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rot="16200000">
            <a:off x="-1512815" y="2231623"/>
            <a:ext cx="4572794" cy="2139010"/>
          </a:xfrm>
          <a:prstGeom prst="rect">
            <a:avLst/>
          </a:prstGeom>
        </p:spPr>
      </p:pic>
      <p:sp>
        <p:nvSpPr>
          <p:cNvPr id="7" name="Rectangle 6"/>
          <p:cNvSpPr/>
          <p:nvPr/>
        </p:nvSpPr>
        <p:spPr>
          <a:xfrm>
            <a:off x="1290633" y="270392"/>
            <a:ext cx="6096000" cy="5632311"/>
          </a:xfrm>
          <a:prstGeom prst="rect">
            <a:avLst/>
          </a:prstGeom>
        </p:spPr>
        <p:txBody>
          <a:bodyPr>
            <a:spAutoFit/>
          </a:bodyPr>
          <a:lstStyle/>
          <a:p>
            <a:r>
              <a:rPr lang="vi-VN" sz="2400" dirty="0">
                <a:solidFill>
                  <a:srgbClr val="001A33"/>
                </a:solidFill>
                <a:latin typeface="+mj-lt"/>
              </a:rPr>
              <a:t>Bắt nạt là xấu lắm</a:t>
            </a:r>
          </a:p>
          <a:p>
            <a:r>
              <a:rPr lang="vi-VN" sz="2400" dirty="0">
                <a:solidFill>
                  <a:srgbClr val="001A33"/>
                </a:solidFill>
                <a:latin typeface="+mj-lt"/>
              </a:rPr>
              <a:t>Đừng bắt nạt, bạn ơi</a:t>
            </a:r>
          </a:p>
          <a:p>
            <a:r>
              <a:rPr lang="vi-VN" sz="2400" dirty="0">
                <a:solidFill>
                  <a:srgbClr val="001A33"/>
                </a:solidFill>
                <a:latin typeface="+mj-lt"/>
              </a:rPr>
              <a:t>Bất cứ ai trên đời</a:t>
            </a:r>
          </a:p>
          <a:p>
            <a:r>
              <a:rPr lang="vi-VN" sz="2400" dirty="0">
                <a:solidFill>
                  <a:srgbClr val="001A33"/>
                </a:solidFill>
                <a:latin typeface="+mj-lt"/>
              </a:rPr>
              <a:t>Đều không cần bắt nạt</a:t>
            </a:r>
            <a:br>
              <a:rPr lang="vi-VN" sz="2400" dirty="0">
                <a:solidFill>
                  <a:srgbClr val="001A33"/>
                </a:solidFill>
                <a:latin typeface="+mj-lt"/>
              </a:rPr>
            </a:br>
            <a:endParaRPr lang="vi-VN" sz="2400" dirty="0">
              <a:solidFill>
                <a:srgbClr val="001A33"/>
              </a:solidFill>
              <a:latin typeface="+mj-lt"/>
            </a:endParaRPr>
          </a:p>
          <a:p>
            <a:r>
              <a:rPr lang="vi-VN" sz="2400" dirty="0">
                <a:solidFill>
                  <a:srgbClr val="001A33"/>
                </a:solidFill>
                <a:latin typeface="+mj-lt"/>
              </a:rPr>
              <a:t>Tại sao không học hát</a:t>
            </a:r>
          </a:p>
          <a:p>
            <a:r>
              <a:rPr lang="vi-VN" sz="2400" dirty="0">
                <a:solidFill>
                  <a:srgbClr val="001A33"/>
                </a:solidFill>
                <a:latin typeface="+mj-lt"/>
              </a:rPr>
              <a:t>Nhảy híp-hóp (2) cho hay?</a:t>
            </a:r>
          </a:p>
          <a:p>
            <a:r>
              <a:rPr lang="vi-VN" sz="2400" dirty="0">
                <a:solidFill>
                  <a:srgbClr val="001A33"/>
                </a:solidFill>
                <a:latin typeface="+mj-lt"/>
              </a:rPr>
              <a:t>Thời gian trong một ngày</a:t>
            </a:r>
          </a:p>
          <a:p>
            <a:r>
              <a:rPr lang="vi-VN" sz="2400" dirty="0">
                <a:solidFill>
                  <a:srgbClr val="001A33"/>
                </a:solidFill>
                <a:latin typeface="+mj-lt"/>
              </a:rPr>
              <a:t>Đâu để dành bắt nạt</a:t>
            </a:r>
            <a:br>
              <a:rPr lang="vi-VN" sz="2400" dirty="0">
                <a:solidFill>
                  <a:srgbClr val="001A33"/>
                </a:solidFill>
                <a:latin typeface="+mj-lt"/>
              </a:rPr>
            </a:br>
            <a:endParaRPr lang="vi-VN" sz="2400" dirty="0">
              <a:solidFill>
                <a:srgbClr val="001A33"/>
              </a:solidFill>
              <a:latin typeface="+mj-lt"/>
            </a:endParaRPr>
          </a:p>
          <a:p>
            <a:r>
              <a:rPr lang="vi-VN" sz="2400" dirty="0">
                <a:solidFill>
                  <a:srgbClr val="001A33"/>
                </a:solidFill>
                <a:latin typeface="+mj-lt"/>
              </a:rPr>
              <a:t>Sao không ăn mù tạt(3)</a:t>
            </a:r>
          </a:p>
          <a:p>
            <a:r>
              <a:rPr lang="vi-VN" sz="2400" dirty="0">
                <a:solidFill>
                  <a:srgbClr val="001A33"/>
                </a:solidFill>
                <a:latin typeface="+mj-lt"/>
              </a:rPr>
              <a:t>Đối diện thử thách đi?</a:t>
            </a:r>
          </a:p>
          <a:p>
            <a:r>
              <a:rPr lang="vi-VN" sz="2400" dirty="0">
                <a:solidFill>
                  <a:srgbClr val="001A33"/>
                </a:solidFill>
                <a:latin typeface="+mj-lt"/>
              </a:rPr>
              <a:t>Thử kẻ yếu làm gì</a:t>
            </a:r>
          </a:p>
          <a:p>
            <a:r>
              <a:rPr lang="vi-VN" sz="2400" dirty="0">
                <a:solidFill>
                  <a:srgbClr val="001A33"/>
                </a:solidFill>
                <a:latin typeface="+mj-lt"/>
              </a:rPr>
              <a:t>Sao không trêu mù tạt?</a:t>
            </a:r>
          </a:p>
          <a:p>
            <a:endParaRPr lang="vi-VN" sz="2400" dirty="0">
              <a:solidFill>
                <a:srgbClr val="001A33"/>
              </a:solidFill>
              <a:latin typeface="+mj-lt"/>
            </a:endParaRPr>
          </a:p>
        </p:txBody>
      </p:sp>
      <p:sp>
        <p:nvSpPr>
          <p:cNvPr id="9" name="Rectangle 8"/>
          <p:cNvSpPr/>
          <p:nvPr/>
        </p:nvSpPr>
        <p:spPr>
          <a:xfrm>
            <a:off x="5014908" y="-126801"/>
            <a:ext cx="6096000" cy="6001643"/>
          </a:xfrm>
          <a:prstGeom prst="rect">
            <a:avLst/>
          </a:prstGeom>
        </p:spPr>
        <p:txBody>
          <a:bodyPr>
            <a:spAutoFit/>
          </a:bodyPr>
          <a:lstStyle/>
          <a:p>
            <a:endParaRPr lang="vi-VN" sz="2400" dirty="0">
              <a:solidFill>
                <a:srgbClr val="001A33"/>
              </a:solidFill>
              <a:latin typeface="+mj-lt"/>
            </a:endParaRPr>
          </a:p>
          <a:p>
            <a:r>
              <a:rPr lang="vi-VN" sz="2400" dirty="0">
                <a:solidFill>
                  <a:srgbClr val="001A33"/>
                </a:solidFill>
                <a:latin typeface="+mj-lt"/>
              </a:rPr>
              <a:t>Những bạn nào nhút nhát</a:t>
            </a:r>
          </a:p>
          <a:p>
            <a:r>
              <a:rPr lang="vi-VN" sz="2400" dirty="0">
                <a:solidFill>
                  <a:srgbClr val="001A33"/>
                </a:solidFill>
                <a:latin typeface="+mj-lt"/>
              </a:rPr>
              <a:t>Thì là giống thỏ non</a:t>
            </a:r>
          </a:p>
          <a:p>
            <a:r>
              <a:rPr lang="vi-VN" sz="2400" dirty="0">
                <a:solidFill>
                  <a:srgbClr val="001A33"/>
                </a:solidFill>
                <a:latin typeface="+mj-lt"/>
              </a:rPr>
              <a:t>Trông đáng yêu đấy chứ</a:t>
            </a:r>
          </a:p>
          <a:p>
            <a:r>
              <a:rPr lang="vi-VN" sz="2400" dirty="0">
                <a:solidFill>
                  <a:srgbClr val="001A33"/>
                </a:solidFill>
                <a:latin typeface="+mj-lt"/>
              </a:rPr>
              <a:t>Sao không yêu, lại còn…?</a:t>
            </a:r>
          </a:p>
          <a:p>
            <a:endParaRPr lang="vi-VN" sz="2400" dirty="0">
              <a:solidFill>
                <a:srgbClr val="001A33"/>
              </a:solidFill>
              <a:latin typeface="+mj-lt"/>
            </a:endParaRPr>
          </a:p>
          <a:p>
            <a:r>
              <a:rPr lang="vi-VN" sz="2400" dirty="0">
                <a:solidFill>
                  <a:srgbClr val="001A33"/>
                </a:solidFill>
                <a:latin typeface="+mj-lt"/>
              </a:rPr>
              <a:t>Đừng bắt nạt người lớn</a:t>
            </a:r>
          </a:p>
          <a:p>
            <a:r>
              <a:rPr lang="vi-VN" sz="2400" dirty="0">
                <a:solidFill>
                  <a:srgbClr val="001A33"/>
                </a:solidFill>
                <a:latin typeface="+mj-lt"/>
              </a:rPr>
              <a:t>Đừng bắt nạt trẻ con</a:t>
            </a:r>
          </a:p>
          <a:p>
            <a:r>
              <a:rPr lang="vi-VN" sz="2400" dirty="0">
                <a:solidFill>
                  <a:srgbClr val="001A33"/>
                </a:solidFill>
                <a:latin typeface="+mj-lt"/>
              </a:rPr>
              <a:t>Đừng bắt nạt nước khác</a:t>
            </a:r>
          </a:p>
          <a:p>
            <a:r>
              <a:rPr lang="vi-VN" sz="2400" dirty="0">
                <a:solidFill>
                  <a:srgbClr val="001A33"/>
                </a:solidFill>
                <a:latin typeface="+mj-lt"/>
              </a:rPr>
              <a:t>Trên khắp trái đất tròn</a:t>
            </a:r>
            <a:br>
              <a:rPr lang="vi-VN" sz="2400" dirty="0">
                <a:solidFill>
                  <a:srgbClr val="001A33"/>
                </a:solidFill>
                <a:latin typeface="+mj-lt"/>
              </a:rPr>
            </a:br>
            <a:endParaRPr lang="vi-VN" sz="2400" dirty="0">
              <a:solidFill>
                <a:srgbClr val="001A33"/>
              </a:solidFill>
              <a:latin typeface="+mj-lt"/>
            </a:endParaRPr>
          </a:p>
          <a:p>
            <a:r>
              <a:rPr lang="vi-VN" sz="2400" dirty="0">
                <a:solidFill>
                  <a:srgbClr val="001A33"/>
                </a:solidFill>
                <a:latin typeface="+mj-lt"/>
              </a:rPr>
              <a:t>Đừng bắt nạt mèo, chó</a:t>
            </a:r>
          </a:p>
          <a:p>
            <a:r>
              <a:rPr lang="vi-VN" sz="2400" dirty="0">
                <a:solidFill>
                  <a:srgbClr val="001A33"/>
                </a:solidFill>
                <a:latin typeface="+mj-lt"/>
              </a:rPr>
              <a:t>Đừng bắt nạt cái cây</a:t>
            </a:r>
          </a:p>
          <a:p>
            <a:r>
              <a:rPr lang="vi-VN" sz="2400" dirty="0">
                <a:solidFill>
                  <a:srgbClr val="001A33"/>
                </a:solidFill>
                <a:latin typeface="+mj-lt"/>
              </a:rPr>
              <a:t>Đừng bắt nạt ai cả</a:t>
            </a:r>
          </a:p>
          <a:p>
            <a:r>
              <a:rPr lang="vi-VN" sz="2400" dirty="0">
                <a:solidFill>
                  <a:srgbClr val="001A33"/>
                </a:solidFill>
                <a:latin typeface="+mj-lt"/>
              </a:rPr>
              <a:t>Vì bắt nạt dễ lây</a:t>
            </a:r>
          </a:p>
          <a:p>
            <a:endParaRPr lang="vi-VN" sz="2400" dirty="0">
              <a:solidFill>
                <a:srgbClr val="001A33"/>
              </a:solidFill>
              <a:latin typeface="+mj-lt"/>
            </a:endParaRPr>
          </a:p>
        </p:txBody>
      </p:sp>
      <p:sp>
        <p:nvSpPr>
          <p:cNvPr id="10" name="Rectangle 9"/>
          <p:cNvSpPr/>
          <p:nvPr/>
        </p:nvSpPr>
        <p:spPr>
          <a:xfrm>
            <a:off x="8872534" y="-154662"/>
            <a:ext cx="6096000" cy="3785652"/>
          </a:xfrm>
          <a:prstGeom prst="rect">
            <a:avLst/>
          </a:prstGeom>
        </p:spPr>
        <p:txBody>
          <a:bodyPr>
            <a:spAutoFit/>
          </a:bodyPr>
          <a:lstStyle/>
          <a:p>
            <a:endParaRPr lang="vi-VN" sz="2400" dirty="0">
              <a:solidFill>
                <a:srgbClr val="001A33"/>
              </a:solidFill>
              <a:latin typeface="+mj-lt"/>
            </a:endParaRPr>
          </a:p>
          <a:p>
            <a:r>
              <a:rPr lang="vi-VN" sz="2400" dirty="0">
                <a:solidFill>
                  <a:srgbClr val="001A33"/>
                </a:solidFill>
                <a:latin typeface="+mj-lt"/>
              </a:rPr>
              <a:t>Bạn nào bắt nạt bạn</a:t>
            </a:r>
          </a:p>
          <a:p>
            <a:r>
              <a:rPr lang="vi-VN" sz="2400" dirty="0">
                <a:solidFill>
                  <a:srgbClr val="001A33"/>
                </a:solidFill>
                <a:latin typeface="+mj-lt"/>
              </a:rPr>
              <a:t>Cứ đưa bài thơ này</a:t>
            </a:r>
          </a:p>
          <a:p>
            <a:r>
              <a:rPr lang="vi-VN" sz="2400" dirty="0">
                <a:solidFill>
                  <a:srgbClr val="001A33"/>
                </a:solidFill>
                <a:latin typeface="+mj-lt"/>
              </a:rPr>
              <a:t>Bảo nếu cần bắt nạt</a:t>
            </a:r>
          </a:p>
          <a:p>
            <a:r>
              <a:rPr lang="vi-VN" sz="2400" dirty="0">
                <a:solidFill>
                  <a:srgbClr val="001A33"/>
                </a:solidFill>
                <a:latin typeface="+mj-lt"/>
              </a:rPr>
              <a:t>Thì đến gặp tớ ngay</a:t>
            </a:r>
            <a:br>
              <a:rPr lang="vi-VN" sz="2400" dirty="0">
                <a:solidFill>
                  <a:srgbClr val="001A33"/>
                </a:solidFill>
                <a:latin typeface="+mj-lt"/>
              </a:rPr>
            </a:br>
            <a:endParaRPr lang="vi-VN" sz="2400" dirty="0">
              <a:solidFill>
                <a:srgbClr val="001A33"/>
              </a:solidFill>
              <a:latin typeface="+mj-lt"/>
            </a:endParaRPr>
          </a:p>
          <a:p>
            <a:r>
              <a:rPr lang="vi-VN" sz="2400" dirty="0">
                <a:solidFill>
                  <a:srgbClr val="001A33"/>
                </a:solidFill>
                <a:latin typeface="+mj-lt"/>
              </a:rPr>
              <a:t>Cứ đến bắt nạt tớ</a:t>
            </a:r>
          </a:p>
          <a:p>
            <a:r>
              <a:rPr lang="vi-VN" sz="2400" dirty="0">
                <a:solidFill>
                  <a:srgbClr val="001A33"/>
                </a:solidFill>
                <a:latin typeface="+mj-lt"/>
              </a:rPr>
              <a:t>Bị bắt nạt quen rồi</a:t>
            </a:r>
          </a:p>
          <a:p>
            <a:r>
              <a:rPr lang="vi-VN" sz="2400" dirty="0">
                <a:solidFill>
                  <a:srgbClr val="001A33"/>
                </a:solidFill>
                <a:latin typeface="+mj-lt"/>
              </a:rPr>
              <a:t>Vẫn không thích bắt nạt</a:t>
            </a:r>
          </a:p>
          <a:p>
            <a:r>
              <a:rPr lang="vi-VN" sz="2400" dirty="0">
                <a:solidFill>
                  <a:srgbClr val="001A33"/>
                </a:solidFill>
                <a:latin typeface="+mj-lt"/>
              </a:rPr>
              <a:t>Vì bắt nạt rất hôi!</a:t>
            </a:r>
            <a:endParaRPr lang="vi-VN" sz="2400" b="0" i="0" dirty="0">
              <a:solidFill>
                <a:srgbClr val="001A33"/>
              </a:solidFill>
              <a:effectLst/>
              <a:latin typeface="+mj-lt"/>
            </a:endParaRPr>
          </a:p>
        </p:txBody>
      </p:sp>
      <p:pic>
        <p:nvPicPr>
          <p:cNvPr id="11" name="Picture 10"/>
          <p:cNvPicPr>
            <a:picLocks noChangeAspect="1"/>
          </p:cNvPicPr>
          <p:nvPr/>
        </p:nvPicPr>
        <p:blipFill>
          <a:blip r:embed="rId4"/>
          <a:stretch>
            <a:fillRect/>
          </a:stretch>
        </p:blipFill>
        <p:spPr>
          <a:xfrm>
            <a:off x="7958139" y="3658851"/>
            <a:ext cx="4233862" cy="3063841"/>
          </a:xfrm>
          <a:prstGeom prst="rect">
            <a:avLst/>
          </a:prstGeom>
          <a:ln>
            <a:noFill/>
          </a:ln>
          <a:effectLst>
            <a:softEdge rad="112500"/>
          </a:effectLst>
        </p:spPr>
      </p:pic>
    </p:spTree>
    <p:extLst>
      <p:ext uri="{BB962C8B-B14F-4D97-AF65-F5344CB8AC3E}">
        <p14:creationId xmlns:p14="http://schemas.microsoft.com/office/powerpoint/2010/main" val="2486930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7843" y="0"/>
            <a:ext cx="11568710" cy="6858000"/>
          </a:xfrm>
          <a:prstGeom prst="rect">
            <a:avLst/>
          </a:prstGeom>
        </p:spPr>
      </p:pic>
      <p:sp>
        <p:nvSpPr>
          <p:cNvPr id="5" name="Rectangle 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1" name="Picture 30"/>
          <p:cNvPicPr>
            <a:picLocks noChangeAspect="1"/>
          </p:cNvPicPr>
          <p:nvPr/>
        </p:nvPicPr>
        <p:blipFill>
          <a:blip r:embed="rId3"/>
          <a:stretch>
            <a:fillRect/>
          </a:stretch>
        </p:blipFill>
        <p:spPr>
          <a:xfrm>
            <a:off x="925829" y="174452"/>
            <a:ext cx="3360597" cy="1650369"/>
          </a:xfrm>
          <a:prstGeom prst="rect">
            <a:avLst/>
          </a:prstGeom>
        </p:spPr>
      </p:pic>
      <p:sp>
        <p:nvSpPr>
          <p:cNvPr id="32" name="TextBox 9"/>
          <p:cNvSpPr txBox="1">
            <a:spLocks noChangeArrowheads="1"/>
          </p:cNvSpPr>
          <p:nvPr/>
        </p:nvSpPr>
        <p:spPr bwMode="auto">
          <a:xfrm>
            <a:off x="554620" y="1661660"/>
            <a:ext cx="5730289"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20000"/>
              </a:spcBef>
              <a:spcAft>
                <a:spcPct val="0"/>
              </a:spcAft>
            </a:pPr>
            <a:r>
              <a:rPr lang="vi-VN"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Phần</a:t>
            </a:r>
            <a:r>
              <a:rPr lang="en-US" altLang="en-US" sz="2800" b="1"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khổ</a:t>
            </a:r>
            <a:r>
              <a:rPr lang="en-US" altLang="en-US" sz="2800" dirty="0">
                <a:latin typeface="Times New Roman" panose="02020603050405020304" pitchFamily="18" charset="0"/>
                <a:cs typeface="Times New Roman" panose="02020603050405020304" pitchFamily="18" charset="0"/>
              </a:rPr>
              <a:t> 1)</a:t>
            </a:r>
            <a:endParaRPr lang="en-US" altLang="en-US" sz="2800" b="1" dirty="0">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pPr>
            <a:r>
              <a:rPr lang="vi-VN"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Nêu</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đề</a:t>
            </a:r>
            <a:r>
              <a:rPr lang="vi-VN" altLang="en-US" sz="2800"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pPr>
            <a:r>
              <a:rPr lang="vi-VN" altLang="en-US" sz="2800" b="1" dirty="0">
                <a:latin typeface="Times New Roman" panose="02020603050405020304" pitchFamily="18" charset="0"/>
                <a:cs typeface="Times New Roman" panose="02020603050405020304" pitchFamily="18" charset="0"/>
              </a:rPr>
              <a:t>+ P</a:t>
            </a:r>
            <a:r>
              <a:rPr lang="en-US" altLang="en-US" sz="2800" b="1" dirty="0" err="1">
                <a:latin typeface="Times New Roman" panose="02020603050405020304" pitchFamily="18" charset="0"/>
                <a:cs typeface="Times New Roman" panose="02020603050405020304" pitchFamily="18" charset="0"/>
              </a:rPr>
              <a:t>hần</a:t>
            </a:r>
            <a:r>
              <a:rPr lang="en-US" altLang="en-US" sz="2800" b="1"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khổ</a:t>
            </a:r>
            <a:r>
              <a:rPr lang="en-US" altLang="en-US" sz="2800" dirty="0">
                <a:latin typeface="Times New Roman" panose="02020603050405020304" pitchFamily="18" charset="0"/>
                <a:cs typeface="Times New Roman" panose="02020603050405020304" pitchFamily="18" charset="0"/>
              </a:rPr>
              <a:t> 2,3,4)</a:t>
            </a:r>
            <a:r>
              <a:rPr lang="vi-VN" altLang="en-US" sz="2800"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a:p>
            <a:pPr marL="457200" indent="-457200" algn="just" eaLnBrk="0" fontAlgn="base" hangingPunct="0">
              <a:spcBef>
                <a:spcPct val="20000"/>
              </a:spcBef>
              <a:spcAft>
                <a:spcPct val="0"/>
              </a:spcAft>
              <a:buFont typeface="Wingdings" panose="05000000000000000000" pitchFamily="2" charset="2"/>
              <a:buChar char="à"/>
            </a:pPr>
            <a:r>
              <a:rPr lang="en-US" altLang="en-US" sz="2800" dirty="0" err="1">
                <a:solidFill>
                  <a:srgbClr val="FF0000"/>
                </a:solidFill>
                <a:latin typeface="Times New Roman" panose="02020603050405020304" pitchFamily="18" charset="0"/>
                <a:cs typeface="Times New Roman" panose="02020603050405020304" pitchFamily="18" charset="0"/>
              </a:rPr>
              <a:t>Những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việc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thay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vì</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bắt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nạt</a:t>
            </a:r>
            <a:endParaRPr lang="en-US" altLang="en-US" sz="2800" dirty="0">
              <a:solidFill>
                <a:srgbClr val="FF0000"/>
              </a:solidFill>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pP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khổ</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5,6)</a:t>
            </a:r>
          </a:p>
          <a:p>
            <a:pPr marL="457200" indent="-457200" algn="just" eaLnBrk="0" fontAlgn="base" hangingPunct="0">
              <a:spcBef>
                <a:spcPct val="20000"/>
              </a:spcBef>
              <a:spcAft>
                <a:spcPct val="0"/>
              </a:spcAft>
              <a:buFont typeface="Wingdings" panose="05000000000000000000" pitchFamily="2" charset="2"/>
              <a:buChar char="à"/>
            </a:pP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Phủ</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mẽ</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nạt</a:t>
            </a:r>
            <a:endPar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eaLnBrk="0" fontAlgn="base" hangingPunct="0">
              <a:spcBef>
                <a:spcPct val="20000"/>
              </a:spcBef>
              <a:spcAft>
                <a:spcPct val="0"/>
              </a:spcAft>
            </a:pP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Phần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4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khổ</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7,8)</a:t>
            </a:r>
          </a:p>
          <a:p>
            <a:pPr algn="just" eaLnBrk="0" fontAlgn="base" hangingPunct="0">
              <a:spcBef>
                <a:spcPct val="20000"/>
              </a:spcBef>
              <a:spcAft>
                <a:spcPct val="0"/>
              </a:spcAft>
            </a:pPr>
            <a:r>
              <a:rPr lang="en-US"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t>
            </a:r>
            <a:r>
              <a:rPr lang="vi-VN"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ời nhắn nhủ của tác giả</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29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9217" y="197966"/>
            <a:ext cx="5004273" cy="461665"/>
            <a:chOff x="-178462" y="1828800"/>
            <a:chExt cx="10009850" cy="923317"/>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6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5" y="1828800"/>
              <a:ext cx="1716934" cy="923317"/>
            </a:xfrm>
            <a:prstGeom prst="rect">
              <a:avLst/>
            </a:prstGeom>
            <a:noFill/>
          </p:spPr>
          <p:txBody>
            <a:bodyPr wrap="square" rtlCol="0">
              <a:spAutoFit/>
            </a:bodyPr>
            <a:lstStyle/>
            <a:p>
              <a:pPr marL="0" marR="0" lvl="0" indent="0" algn="ctr" defTabSz="107656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a:t>
              </a:r>
            </a:p>
          </p:txBody>
        </p:sp>
        <p:sp>
          <p:nvSpPr>
            <p:cNvPr id="26" name="TextBox 25"/>
            <p:cNvSpPr txBox="1"/>
            <p:nvPr/>
          </p:nvSpPr>
          <p:spPr>
            <a:xfrm>
              <a:off x="2067735" y="1828800"/>
              <a:ext cx="7763653" cy="923317"/>
            </a:xfrm>
            <a:prstGeom prst="rect">
              <a:avLst/>
            </a:prstGeom>
            <a:noFill/>
          </p:spPr>
          <p:txBody>
            <a:bodyPr wrap="square" rtlCol="0">
              <a:spAutoFit/>
            </a:bodyPr>
            <a:lstStyle/>
            <a:p>
              <a:pPr marL="0" marR="0" lvl="0" indent="0" algn="l" defTabSz="107656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p>
          </p:txBody>
        </p:sp>
      </p:grpSp>
      <p:grpSp>
        <p:nvGrpSpPr>
          <p:cNvPr id="27" name="Group 26"/>
          <p:cNvGrpSpPr/>
          <p:nvPr/>
        </p:nvGrpSpPr>
        <p:grpSpPr>
          <a:xfrm>
            <a:off x="319937" y="693325"/>
            <a:ext cx="7953206" cy="496647"/>
            <a:chOff x="644526" y="2766774"/>
            <a:chExt cx="15908481" cy="993289"/>
          </a:xfrm>
        </p:grpSpPr>
        <p:sp>
          <p:nvSpPr>
            <p:cNvPr id="28" name="TextBox 27"/>
            <p:cNvSpPr txBox="1"/>
            <p:nvPr/>
          </p:nvSpPr>
          <p:spPr>
            <a:xfrm>
              <a:off x="1906586" y="2766774"/>
              <a:ext cx="14646421" cy="923326"/>
            </a:xfrm>
            <a:prstGeom prst="rect">
              <a:avLst/>
            </a:prstGeom>
            <a:noFill/>
          </p:spPr>
          <p:txBody>
            <a:bodyPr wrap="square" rtlCol="0">
              <a:spAutoFit/>
            </a:bodyPr>
            <a:lstStyle/>
            <a:p>
              <a:pPr marL="0" marR="0" lvl="0" indent="0" algn="l" defTabSz="1076562"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Thái</a:t>
              </a:r>
              <a:r>
                <a:rPr kumimoji="0" lang="vi-VN" sz="2400" b="1" i="1" u="none" strike="noStrike" kern="1200" cap="none" spc="0" normalizeH="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độ của nhân vật tớ</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6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957123" y="2795828"/>
              <a:ext cx="783010" cy="964235"/>
            </a:xfrm>
            <a:prstGeom prst="rect">
              <a:avLst/>
            </a:prstGeom>
            <a:noFill/>
          </p:spPr>
          <p:txBody>
            <a:bodyPr wrap="none" rtlCol="0">
              <a:spAutoFit/>
            </a:bodyPr>
            <a:lstStyle/>
            <a:p>
              <a:pPr marL="0" marR="0" lvl="0" indent="0" algn="ctr" defTabSz="1076562" rtl="0" eaLnBrk="1" fontAlgn="auto" latinLnBrk="0" hangingPunct="1">
                <a:lnSpc>
                  <a:spcPct val="100000"/>
                </a:lnSpc>
                <a:spcBef>
                  <a:spcPts val="0"/>
                </a:spcBef>
                <a:spcAft>
                  <a:spcPts val="0"/>
                </a:spcAft>
                <a:buClrTx/>
                <a:buSzTx/>
                <a:buFontTx/>
                <a:buNone/>
                <a:tabLst/>
                <a:defRPr/>
              </a:pPr>
              <a:r>
                <a:rPr lang="vi-VN" sz="2533"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kumimoji="0" lang="en-US" sz="2533"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201079516"/>
              </p:ext>
            </p:extLst>
          </p:nvPr>
        </p:nvGraphicFramePr>
        <p:xfrm>
          <a:off x="476215" y="1995747"/>
          <a:ext cx="11153810" cy="4562216"/>
        </p:xfrm>
        <a:graphic>
          <a:graphicData uri="http://schemas.openxmlformats.org/drawingml/2006/table">
            <a:tbl>
              <a:tblPr firstRow="1" bandRow="1">
                <a:tableStyleId>{5940675A-B579-460E-94D1-54222C63F5DA}</a:tableStyleId>
              </a:tblPr>
              <a:tblGrid>
                <a:gridCol w="5576905">
                  <a:extLst>
                    <a:ext uri="{9D8B030D-6E8A-4147-A177-3AD203B41FA5}">
                      <a16:colId xmlns:a16="http://schemas.microsoft.com/office/drawing/2014/main" val="20000"/>
                    </a:ext>
                  </a:extLst>
                </a:gridCol>
                <a:gridCol w="5576905">
                  <a:extLst>
                    <a:ext uri="{9D8B030D-6E8A-4147-A177-3AD203B41FA5}">
                      <a16:colId xmlns:a16="http://schemas.microsoft.com/office/drawing/2014/main" val="20001"/>
                    </a:ext>
                  </a:extLst>
                </a:gridCol>
              </a:tblGrid>
              <a:tr h="633153">
                <a:tc>
                  <a:txBody>
                    <a:bodyPr/>
                    <a:lstStyle/>
                    <a:p>
                      <a:pPr algn="ctr"/>
                      <a:r>
                        <a:rPr lang="vi-VN" sz="2800" b="1" dirty="0">
                          <a:latin typeface="+mj-lt"/>
                        </a:rPr>
                        <a:t>Đối với</a:t>
                      </a:r>
                      <a:r>
                        <a:rPr lang="vi-VN" sz="2800" b="1" baseline="0" dirty="0">
                          <a:latin typeface="+mj-lt"/>
                        </a:rPr>
                        <a:t> các bạn bắt nạt</a:t>
                      </a:r>
                      <a:endParaRPr lang="en-US" sz="2800" b="1" dirty="0">
                        <a:latin typeface="+mj-lt"/>
                      </a:endParaRPr>
                    </a:p>
                  </a:txBody>
                  <a:tcPr>
                    <a:solidFill>
                      <a:schemeClr val="accent5">
                        <a:lumMod val="20000"/>
                        <a:lumOff val="80000"/>
                      </a:schemeClr>
                    </a:solidFill>
                  </a:tcPr>
                </a:tc>
                <a:tc>
                  <a:txBody>
                    <a:bodyPr/>
                    <a:lstStyle/>
                    <a:p>
                      <a:pPr algn="ctr"/>
                      <a:r>
                        <a:rPr lang="vi-VN" sz="2800" b="1" dirty="0">
                          <a:latin typeface="+mj-lt"/>
                        </a:rPr>
                        <a:t>Đối</a:t>
                      </a:r>
                      <a:r>
                        <a:rPr lang="vi-VN" sz="2800" b="1" baseline="0" dirty="0">
                          <a:latin typeface="+mj-lt"/>
                        </a:rPr>
                        <a:t> với các bạn bị bắt nạt</a:t>
                      </a:r>
                      <a:endParaRPr lang="en-US" sz="2800" b="1" dirty="0">
                        <a:latin typeface="+mj-lt"/>
                      </a:endParaRPr>
                    </a:p>
                  </a:txBody>
                  <a:tcPr>
                    <a:solidFill>
                      <a:schemeClr val="accent5">
                        <a:lumMod val="20000"/>
                        <a:lumOff val="80000"/>
                      </a:schemeClr>
                    </a:solidFill>
                  </a:tcPr>
                </a:tc>
                <a:extLst>
                  <a:ext uri="{0D108BD9-81ED-4DB2-BD59-A6C34878D82A}">
                    <a16:rowId xmlns:a16="http://schemas.microsoft.com/office/drawing/2014/main" val="10000"/>
                  </a:ext>
                </a:extLst>
              </a:tr>
              <a:tr h="3929063">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3"/>
          <a:stretch>
            <a:fillRect/>
          </a:stretch>
        </p:blipFill>
        <p:spPr>
          <a:xfrm>
            <a:off x="5090436" y="197966"/>
            <a:ext cx="6834208" cy="1725318"/>
          </a:xfrm>
          <a:prstGeom prst="rect">
            <a:avLst/>
          </a:prstGeom>
        </p:spPr>
      </p:pic>
      <p:pic>
        <p:nvPicPr>
          <p:cNvPr id="16"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9167845" y="4143375"/>
            <a:ext cx="2384357" cy="2281238"/>
          </a:xfrm>
          <a:prstGeom prst="rect">
            <a:avLst/>
          </a:prstGeom>
          <a:noFill/>
          <a:ln w="9525">
            <a:noFill/>
            <a:miter lim="800000"/>
            <a:headEnd/>
            <a:tailEnd/>
          </a:ln>
        </p:spPr>
      </p:pic>
    </p:spTree>
    <p:extLst>
      <p:ext uri="{BB962C8B-B14F-4D97-AF65-F5344CB8AC3E}">
        <p14:creationId xmlns:p14="http://schemas.microsoft.com/office/powerpoint/2010/main" val="422202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80">
                                          <p:stCondLst>
                                            <p:cond delay="0"/>
                                          </p:stCondLst>
                                        </p:cTn>
                                        <p:tgtEl>
                                          <p:spTgt spid="16"/>
                                        </p:tgtEl>
                                      </p:cBhvr>
                                    </p:animEffect>
                                    <p:anim calcmode="lin" valueType="num">
                                      <p:cBhvr>
                                        <p:cTn id="3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0" dur="26">
                                          <p:stCondLst>
                                            <p:cond delay="650"/>
                                          </p:stCondLst>
                                        </p:cTn>
                                        <p:tgtEl>
                                          <p:spTgt spid="16"/>
                                        </p:tgtEl>
                                      </p:cBhvr>
                                      <p:to x="100000" y="60000"/>
                                    </p:animScale>
                                    <p:animScale>
                                      <p:cBhvr>
                                        <p:cTn id="41" dur="166" decel="50000">
                                          <p:stCondLst>
                                            <p:cond delay="676"/>
                                          </p:stCondLst>
                                        </p:cTn>
                                        <p:tgtEl>
                                          <p:spTgt spid="16"/>
                                        </p:tgtEl>
                                      </p:cBhvr>
                                      <p:to x="100000" y="100000"/>
                                    </p:animScale>
                                    <p:animScale>
                                      <p:cBhvr>
                                        <p:cTn id="42" dur="26">
                                          <p:stCondLst>
                                            <p:cond delay="1312"/>
                                          </p:stCondLst>
                                        </p:cTn>
                                        <p:tgtEl>
                                          <p:spTgt spid="16"/>
                                        </p:tgtEl>
                                      </p:cBhvr>
                                      <p:to x="100000" y="80000"/>
                                    </p:animScale>
                                    <p:animScale>
                                      <p:cBhvr>
                                        <p:cTn id="43" dur="166" decel="50000">
                                          <p:stCondLst>
                                            <p:cond delay="1338"/>
                                          </p:stCondLst>
                                        </p:cTn>
                                        <p:tgtEl>
                                          <p:spTgt spid="16"/>
                                        </p:tgtEl>
                                      </p:cBhvr>
                                      <p:to x="100000" y="100000"/>
                                    </p:animScale>
                                    <p:animScale>
                                      <p:cBhvr>
                                        <p:cTn id="44" dur="26">
                                          <p:stCondLst>
                                            <p:cond delay="1642"/>
                                          </p:stCondLst>
                                        </p:cTn>
                                        <p:tgtEl>
                                          <p:spTgt spid="16"/>
                                        </p:tgtEl>
                                      </p:cBhvr>
                                      <p:to x="100000" y="90000"/>
                                    </p:animScale>
                                    <p:animScale>
                                      <p:cBhvr>
                                        <p:cTn id="45" dur="166" decel="50000">
                                          <p:stCondLst>
                                            <p:cond delay="1668"/>
                                          </p:stCondLst>
                                        </p:cTn>
                                        <p:tgtEl>
                                          <p:spTgt spid="16"/>
                                        </p:tgtEl>
                                      </p:cBhvr>
                                      <p:to x="100000" y="100000"/>
                                    </p:animScale>
                                    <p:animScale>
                                      <p:cBhvr>
                                        <p:cTn id="46" dur="26">
                                          <p:stCondLst>
                                            <p:cond delay="1808"/>
                                          </p:stCondLst>
                                        </p:cTn>
                                        <p:tgtEl>
                                          <p:spTgt spid="16"/>
                                        </p:tgtEl>
                                      </p:cBhvr>
                                      <p:to x="100000" y="95000"/>
                                    </p:animScale>
                                    <p:animScale>
                                      <p:cBhvr>
                                        <p:cTn id="4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10126</TotalTime>
  <Words>1701</Words>
  <Application>Microsoft Office PowerPoint</Application>
  <PresentationFormat>Widescreen</PresentationFormat>
  <Paragraphs>263</Paragraphs>
  <Slides>29</Slides>
  <Notes>20</Notes>
  <HiddenSlides>0</HiddenSlides>
  <MMClips>6</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29</vt:i4>
      </vt:variant>
    </vt:vector>
  </HeadingPairs>
  <TitlesOfParts>
    <vt:vector size="45" baseType="lpstr">
      <vt:lpstr>.VnTime</vt:lpstr>
      <vt:lpstr>Arial</vt:lpstr>
      <vt:lpstr>Calibri</vt:lpstr>
      <vt:lpstr>Tahoma</vt:lpstr>
      <vt:lpstr>Times New Roman</vt:lpstr>
      <vt:lpstr>Wingdings</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Nhat Minh 20206430</cp:lastModifiedBy>
  <cp:revision>3282</cp:revision>
  <dcterms:created xsi:type="dcterms:W3CDTF">2022-02-10T03:12:31Z</dcterms:created>
  <dcterms:modified xsi:type="dcterms:W3CDTF">2025-09-18T14:48:57Z</dcterms:modified>
</cp:coreProperties>
</file>