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6" r:id="rId1"/>
  </p:sldMasterIdLst>
  <p:notesMasterIdLst>
    <p:notesMasterId r:id="rId34"/>
  </p:notesMasterIdLst>
  <p:handoutMasterIdLst>
    <p:handoutMasterId r:id="rId35"/>
  </p:handoutMasterIdLst>
  <p:sldIdLst>
    <p:sldId id="438" r:id="rId2"/>
    <p:sldId id="359" r:id="rId3"/>
    <p:sldId id="360" r:id="rId4"/>
    <p:sldId id="367" r:id="rId5"/>
    <p:sldId id="389" r:id="rId6"/>
    <p:sldId id="437" r:id="rId7"/>
    <p:sldId id="436" r:id="rId8"/>
    <p:sldId id="414" r:id="rId9"/>
    <p:sldId id="413" r:id="rId10"/>
    <p:sldId id="428" r:id="rId11"/>
    <p:sldId id="404" r:id="rId12"/>
    <p:sldId id="432" r:id="rId13"/>
    <p:sldId id="433" r:id="rId14"/>
    <p:sldId id="434" r:id="rId15"/>
    <p:sldId id="425" r:id="rId16"/>
    <p:sldId id="430" r:id="rId17"/>
    <p:sldId id="420" r:id="rId18"/>
    <p:sldId id="421" r:id="rId19"/>
    <p:sldId id="422" r:id="rId20"/>
    <p:sldId id="406" r:id="rId21"/>
    <p:sldId id="407" r:id="rId22"/>
    <p:sldId id="408" r:id="rId23"/>
    <p:sldId id="409" r:id="rId24"/>
    <p:sldId id="410" r:id="rId25"/>
    <p:sldId id="369" r:id="rId26"/>
    <p:sldId id="411" r:id="rId27"/>
    <p:sldId id="423" r:id="rId28"/>
    <p:sldId id="426" r:id="rId29"/>
    <p:sldId id="431" r:id="rId30"/>
    <p:sldId id="427" r:id="rId31"/>
    <p:sldId id="424" r:id="rId32"/>
    <p:sldId id="435" r:id="rId33"/>
  </p:sldIdLst>
  <p:sldSz cx="12192000" cy="6858000"/>
  <p:notesSz cx="6858000" cy="9144000"/>
  <p:embeddedFontLst>
    <p:embeddedFont>
      <p:font typeface="Calibri Light" panose="020F0302020204030204" pitchFamily="34" charset="0"/>
      <p:regular r:id="rId36"/>
      <p:italic r:id="rId37"/>
    </p:embeddedFont>
    <p:embeddedFont>
      <p:font typeface="Calibri" panose="020F0502020204030204" pitchFamily="34" charset="0"/>
      <p:regular r:id="rId38"/>
      <p:bold r:id="rId39"/>
      <p:italic r:id="rId40"/>
      <p:boldItalic r:id="rId41"/>
    </p:embeddedFont>
    <p:embeddedFont>
      <p:font typeface="MS Gothic" panose="020B0609070205080204" pitchFamily="49" charset="-128"/>
      <p:regular r:id="rId42"/>
    </p:embeddedFont>
    <p:embeddedFont>
      <p:font typeface="DengXian" panose="020B0604020202020204" charset="-122"/>
      <p:regular r:id="rId43"/>
      <p:bold r:id="rId44"/>
    </p:embeddedFont>
  </p:embeddedFontLst>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27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4682"/>
  </p:normalViewPr>
  <p:slideViewPr>
    <p:cSldViewPr snapToGrid="0" snapToObjects="1">
      <p:cViewPr varScale="1">
        <p:scale>
          <a:sx n="82" d="100"/>
          <a:sy n="82" d="100"/>
        </p:scale>
        <p:origin x="504"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2025/9/23</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2025/9/23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Giáo</a:t>
            </a:r>
            <a:r>
              <a:rPr lang="vi-VN" altLang="zh-CN" baseline="0" dirty="0"/>
              <a:t> án của Thảo Nguyên 0979818956</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156671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99336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3299688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25</a:t>
            </a:fld>
            <a:endParaRPr lang="zh-CN" altLang="en-US"/>
          </a:p>
        </p:txBody>
      </p:sp>
    </p:spTree>
    <p:extLst>
      <p:ext uri="{BB962C8B-B14F-4D97-AF65-F5344CB8AC3E}">
        <p14:creationId xmlns:p14="http://schemas.microsoft.com/office/powerpoint/2010/main" val="301797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3230041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B0604020202020204" charset="-122"/>
              <a:cs typeface="+mn-cs"/>
            </a:endParaRPr>
          </a:p>
        </p:txBody>
      </p:sp>
    </p:spTree>
    <p:extLst>
      <p:ext uri="{BB962C8B-B14F-4D97-AF65-F5344CB8AC3E}">
        <p14:creationId xmlns:p14="http://schemas.microsoft.com/office/powerpoint/2010/main" val="399558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extLst>
      <p:ext uri="{BB962C8B-B14F-4D97-AF65-F5344CB8AC3E}">
        <p14:creationId xmlns:p14="http://schemas.microsoft.com/office/powerpoint/2010/main" val="63326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extLst>
      <p:ext uri="{BB962C8B-B14F-4D97-AF65-F5344CB8AC3E}">
        <p14:creationId xmlns:p14="http://schemas.microsoft.com/office/powerpoint/2010/main" val="65282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15496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B0604020202020204" charset="-122"/>
              <a:cs typeface="+mn-cs"/>
            </a:endParaRPr>
          </a:p>
        </p:txBody>
      </p:sp>
    </p:spTree>
    <p:extLst>
      <p:ext uri="{BB962C8B-B14F-4D97-AF65-F5344CB8AC3E}">
        <p14:creationId xmlns:p14="http://schemas.microsoft.com/office/powerpoint/2010/main" val="3212765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388103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57671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118489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389661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F91FB2-4054-4B19-89D7-01863E48DAAF}"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CA9C4-D429-442B-BFAC-002BB5CC8976}" type="slidenum">
              <a:rPr lang="en-US" smtClean="0"/>
              <a:t>‹#›</a:t>
            </a:fld>
            <a:endParaRPr lang="en-US"/>
          </a:p>
        </p:txBody>
      </p:sp>
    </p:spTree>
    <p:extLst>
      <p:ext uri="{BB962C8B-B14F-4D97-AF65-F5344CB8AC3E}">
        <p14:creationId xmlns:p14="http://schemas.microsoft.com/office/powerpoint/2010/main" val="67175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91FB2-4054-4B19-89D7-01863E48DAAF}"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CA9C4-D429-442B-BFAC-002BB5CC8976}" type="slidenum">
              <a:rPr lang="en-US" smtClean="0"/>
              <a:t>‹#›</a:t>
            </a:fld>
            <a:endParaRPr lang="en-US"/>
          </a:p>
        </p:txBody>
      </p:sp>
    </p:spTree>
    <p:extLst>
      <p:ext uri="{BB962C8B-B14F-4D97-AF65-F5344CB8AC3E}">
        <p14:creationId xmlns:p14="http://schemas.microsoft.com/office/powerpoint/2010/main" val="65003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91FB2-4054-4B19-89D7-01863E48DAAF}"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CA9C4-D429-442B-BFAC-002BB5CC8976}" type="slidenum">
              <a:rPr lang="en-US" smtClean="0"/>
              <a:t>‹#›</a:t>
            </a:fld>
            <a:endParaRPr lang="en-US"/>
          </a:p>
        </p:txBody>
      </p:sp>
    </p:spTree>
    <p:extLst>
      <p:ext uri="{BB962C8B-B14F-4D97-AF65-F5344CB8AC3E}">
        <p14:creationId xmlns:p14="http://schemas.microsoft.com/office/powerpoint/2010/main" val="2191591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311FC28-9035-834A-9589-478BF99C5E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57300" cy="1257300"/>
          </a:xfrm>
          <a:prstGeom prst="rect">
            <a:avLst/>
          </a:prstGeom>
        </p:spPr>
      </p:pic>
    </p:spTree>
    <p:extLst>
      <p:ext uri="{BB962C8B-B14F-4D97-AF65-F5344CB8AC3E}">
        <p14:creationId xmlns:p14="http://schemas.microsoft.com/office/powerpoint/2010/main" val="38424183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2494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91FB2-4054-4B19-89D7-01863E48DAAF}"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CA9C4-D429-442B-BFAC-002BB5CC8976}" type="slidenum">
              <a:rPr lang="en-US" smtClean="0"/>
              <a:t>‹#›</a:t>
            </a:fld>
            <a:endParaRPr lang="en-US"/>
          </a:p>
        </p:txBody>
      </p:sp>
    </p:spTree>
    <p:extLst>
      <p:ext uri="{BB962C8B-B14F-4D97-AF65-F5344CB8AC3E}">
        <p14:creationId xmlns:p14="http://schemas.microsoft.com/office/powerpoint/2010/main" val="229305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F91FB2-4054-4B19-89D7-01863E48DAAF}"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CA9C4-D429-442B-BFAC-002BB5CC8976}" type="slidenum">
              <a:rPr lang="en-US" smtClean="0"/>
              <a:t>‹#›</a:t>
            </a:fld>
            <a:endParaRPr lang="en-US"/>
          </a:p>
        </p:txBody>
      </p:sp>
    </p:spTree>
    <p:extLst>
      <p:ext uri="{BB962C8B-B14F-4D97-AF65-F5344CB8AC3E}">
        <p14:creationId xmlns:p14="http://schemas.microsoft.com/office/powerpoint/2010/main" val="21768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F91FB2-4054-4B19-89D7-01863E48DAAF}"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CA9C4-D429-442B-BFAC-002BB5CC8976}" type="slidenum">
              <a:rPr lang="en-US" smtClean="0"/>
              <a:t>‹#›</a:t>
            </a:fld>
            <a:endParaRPr lang="en-US"/>
          </a:p>
        </p:txBody>
      </p:sp>
    </p:spTree>
    <p:extLst>
      <p:ext uri="{BB962C8B-B14F-4D97-AF65-F5344CB8AC3E}">
        <p14:creationId xmlns:p14="http://schemas.microsoft.com/office/powerpoint/2010/main" val="388769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F91FB2-4054-4B19-89D7-01863E48DAAF}"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CA9C4-D429-442B-BFAC-002BB5CC8976}" type="slidenum">
              <a:rPr lang="en-US" smtClean="0"/>
              <a:t>‹#›</a:t>
            </a:fld>
            <a:endParaRPr lang="en-US"/>
          </a:p>
        </p:txBody>
      </p:sp>
    </p:spTree>
    <p:extLst>
      <p:ext uri="{BB962C8B-B14F-4D97-AF65-F5344CB8AC3E}">
        <p14:creationId xmlns:p14="http://schemas.microsoft.com/office/powerpoint/2010/main" val="82556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F91FB2-4054-4B19-89D7-01863E48DAAF}"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CA9C4-D429-442B-BFAC-002BB5CC8976}" type="slidenum">
              <a:rPr lang="en-US" smtClean="0"/>
              <a:t>‹#›</a:t>
            </a:fld>
            <a:endParaRPr lang="en-US"/>
          </a:p>
        </p:txBody>
      </p:sp>
    </p:spTree>
    <p:extLst>
      <p:ext uri="{BB962C8B-B14F-4D97-AF65-F5344CB8AC3E}">
        <p14:creationId xmlns:p14="http://schemas.microsoft.com/office/powerpoint/2010/main" val="208643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91FB2-4054-4B19-89D7-01863E48DAAF}"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CA9C4-D429-442B-BFAC-002BB5CC8976}" type="slidenum">
              <a:rPr lang="en-US" smtClean="0"/>
              <a:t>‹#›</a:t>
            </a:fld>
            <a:endParaRPr lang="en-US"/>
          </a:p>
        </p:txBody>
      </p:sp>
    </p:spTree>
    <p:extLst>
      <p:ext uri="{BB962C8B-B14F-4D97-AF65-F5344CB8AC3E}">
        <p14:creationId xmlns:p14="http://schemas.microsoft.com/office/powerpoint/2010/main" val="156307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F91FB2-4054-4B19-89D7-01863E48DAAF}"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CA9C4-D429-442B-BFAC-002BB5CC8976}" type="slidenum">
              <a:rPr lang="en-US" smtClean="0"/>
              <a:t>‹#›</a:t>
            </a:fld>
            <a:endParaRPr lang="en-US"/>
          </a:p>
        </p:txBody>
      </p:sp>
    </p:spTree>
    <p:extLst>
      <p:ext uri="{BB962C8B-B14F-4D97-AF65-F5344CB8AC3E}">
        <p14:creationId xmlns:p14="http://schemas.microsoft.com/office/powerpoint/2010/main" val="371108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F91FB2-4054-4B19-89D7-01863E48DAAF}"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CA9C4-D429-442B-BFAC-002BB5CC8976}" type="slidenum">
              <a:rPr lang="en-US" smtClean="0"/>
              <a:t>‹#›</a:t>
            </a:fld>
            <a:endParaRPr lang="en-US"/>
          </a:p>
        </p:txBody>
      </p:sp>
    </p:spTree>
    <p:extLst>
      <p:ext uri="{BB962C8B-B14F-4D97-AF65-F5344CB8AC3E}">
        <p14:creationId xmlns:p14="http://schemas.microsoft.com/office/powerpoint/2010/main" val="73754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91FB2-4054-4B19-89D7-01863E48DAAF}" type="datetimeFigureOut">
              <a:rPr lang="en-US" smtClean="0"/>
              <a:t>9/23/2025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CA9C4-D429-442B-BFAC-002BB5CC8976}" type="slidenum">
              <a:rPr lang="en-US" smtClean="0"/>
              <a:t>‹#›</a:t>
            </a:fld>
            <a:endParaRPr lang="en-US"/>
          </a:p>
        </p:txBody>
      </p:sp>
    </p:spTree>
    <p:extLst>
      <p:ext uri="{BB962C8B-B14F-4D97-AF65-F5344CB8AC3E}">
        <p14:creationId xmlns:p14="http://schemas.microsoft.com/office/powerpoint/2010/main" val="238891196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5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0009" y="1530841"/>
            <a:ext cx="11104595" cy="1723549"/>
          </a:xfrm>
          <a:prstGeom prst="rect">
            <a:avLst/>
          </a:prstGeom>
          <a:noFill/>
        </p:spPr>
        <p:txBody>
          <a:bodyPr wrap="square" rtlCol="0">
            <a:spAutoFit/>
          </a:bodyPr>
          <a:lstStyle/>
          <a:p>
            <a:pPr algn="ctr">
              <a:spcBef>
                <a:spcPts val="600"/>
              </a:spcBef>
              <a:spcAft>
                <a:spcPts val="600"/>
              </a:spcAft>
            </a:pPr>
            <a:r>
              <a:rPr lang="en-US" sz="4800" b="1" dirty="0" err="1">
                <a:solidFill>
                  <a:srgbClr val="FF0000"/>
                </a:solidFill>
                <a:latin typeface="Times New Roman" panose="02020603050405020304" pitchFamily="18" charset="0"/>
                <a:cs typeface="Times New Roman" panose="02020603050405020304" pitchFamily="18" charset="0"/>
              </a:rPr>
              <a:t>CHÀO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MỪNG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CÁC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THẦY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CÔ</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GIÁO</a:t>
            </a:r>
            <a:endParaRPr lang="en-US" sz="4800" b="1" dirty="0" smtClean="0">
              <a:solidFill>
                <a:srgbClr val="FF0000"/>
              </a:solidFill>
              <a:latin typeface="Times New Roman" panose="02020603050405020304" pitchFamily="18" charset="0"/>
              <a:cs typeface="Times New Roman" panose="02020603050405020304" pitchFamily="18" charset="0"/>
            </a:endParaRPr>
          </a:p>
          <a:p>
            <a:pPr algn="ctr">
              <a:spcBef>
                <a:spcPts val="600"/>
              </a:spcBef>
              <a:spcAft>
                <a:spcPts val="600"/>
              </a:spcAft>
            </a:pP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VỀ</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DỰ</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GIỜ</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LỚP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6A4</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8685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6422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7395" y="543697"/>
            <a:ext cx="5304594"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III. </a:t>
            </a:r>
            <a:r>
              <a:rPr lang="en-US" sz="2800" b="1" dirty="0" err="1" smtClean="0">
                <a:latin typeface="Times New Roman" panose="02020603050405020304" pitchFamily="18" charset="0"/>
                <a:cs typeface="Times New Roman" panose="02020603050405020304" pitchFamily="18" charset="0"/>
              </a:rPr>
              <a:t>Thực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theo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bước</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20415" y="1175109"/>
            <a:ext cx="9138956"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Đề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87379" y="1950551"/>
            <a:ext cx="6277233"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1. </a:t>
            </a:r>
            <a:r>
              <a:rPr lang="en-US" sz="2000" dirty="0" err="1" smtClean="0">
                <a:latin typeface="Times New Roman" panose="02020603050405020304" pitchFamily="18" charset="0"/>
                <a:cs typeface="Times New Roman" panose="02020603050405020304" pitchFamily="18" charset="0"/>
              </a:rPr>
              <a:t>TRƯỚC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VIẾT</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60145" y="3905912"/>
            <a:ext cx="6277233"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2. </a:t>
            </a:r>
            <a:r>
              <a:rPr lang="en-US" sz="2000" dirty="0" err="1" smtClean="0">
                <a:latin typeface="Times New Roman" panose="02020603050405020304" pitchFamily="18" charset="0"/>
                <a:cs typeface="Times New Roman" panose="02020603050405020304" pitchFamily="18" charset="0"/>
              </a:rPr>
              <a:t>VIẾT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BÀI</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955101" y="4386043"/>
            <a:ext cx="6277233"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3. </a:t>
            </a:r>
            <a:r>
              <a:rPr lang="en-US" sz="2000" dirty="0" err="1" smtClean="0">
                <a:latin typeface="Times New Roman" panose="02020603050405020304" pitchFamily="18" charset="0"/>
                <a:cs typeface="Times New Roman" panose="02020603050405020304" pitchFamily="18" charset="0"/>
              </a:rPr>
              <a:t>CHỈNH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SỬA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VIẾT</a:t>
            </a:r>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987379" y="2350661"/>
            <a:ext cx="2757486" cy="480131"/>
          </a:xfrm>
          <a:prstGeom prst="rect">
            <a:avLst/>
          </a:prstGeom>
        </p:spPr>
        <p:txBody>
          <a:bodyPr wrap="none">
            <a:spAutoFit/>
          </a:bodyPr>
          <a:lstStyle/>
          <a:p>
            <a:pPr lvl="0" defTabSz="1111250">
              <a:lnSpc>
                <a:spcPct val="90000"/>
              </a:lnSpc>
              <a:spcBef>
                <a:spcPct val="0"/>
              </a:spcBef>
              <a:spcAft>
                <a:spcPct val="35000"/>
              </a:spcAft>
            </a:pPr>
            <a:r>
              <a:rPr lang="en-US" sz="2800" dirty="0" smtClean="0">
                <a:solidFill>
                  <a:prstClr val="black"/>
                </a:solidFill>
                <a:latin typeface="Times New Roman" panose="02020603050405020304" pitchFamily="18" charset="0"/>
                <a:cs typeface="Times New Roman" panose="02020603050405020304" pitchFamily="18" charset="0"/>
              </a:rPr>
              <a:t>a. </a:t>
            </a:r>
            <a:r>
              <a:rPr lang="vi-VN" sz="2800" dirty="0" smtClean="0">
                <a:solidFill>
                  <a:prstClr val="black"/>
                </a:solidFill>
                <a:latin typeface="Times New Roman" panose="02020603050405020304" pitchFamily="18" charset="0"/>
                <a:cs typeface="Times New Roman" panose="02020603050405020304" pitchFamily="18" charset="0"/>
              </a:rPr>
              <a:t>Lựa </a:t>
            </a:r>
            <a:r>
              <a:rPr lang="vi-VN" sz="2800" dirty="0">
                <a:solidFill>
                  <a:prstClr val="black"/>
                </a:solidFill>
                <a:latin typeface="Times New Roman" panose="02020603050405020304" pitchFamily="18" charset="0"/>
                <a:cs typeface="Times New Roman" panose="02020603050405020304" pitchFamily="18" charset="0"/>
              </a:rPr>
              <a:t>chọn đề tài</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1064447" y="2863511"/>
            <a:ext cx="6670280" cy="4044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defTabSz="1111250">
              <a:lnSpc>
                <a:spcPct val="90000"/>
              </a:lnSpc>
              <a:spcBef>
                <a:spcPct val="0"/>
              </a:spcBef>
              <a:spcAft>
                <a:spcPct val="35000"/>
              </a:spcAft>
            </a:pPr>
            <a:r>
              <a:rPr lang="en-US" sz="2800" dirty="0">
                <a:solidFill>
                  <a:schemeClr val="tx1"/>
                </a:solidFill>
                <a:latin typeface="Times New Roman" panose="02020603050405020304" pitchFamily="18" charset="0"/>
                <a:cs typeface="Times New Roman" panose="02020603050405020304" pitchFamily="18" charset="0"/>
              </a:rPr>
              <a:t>b</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Tìm</a:t>
            </a:r>
            <a:r>
              <a:rPr lang="en-US" sz="2800" dirty="0" smtClean="0">
                <a:solidFill>
                  <a:schemeClr val="tx1"/>
                </a:solidFill>
                <a:latin typeface="Times New Roman" panose="02020603050405020304" pitchFamily="18" charset="0"/>
                <a:cs typeface="Times New Roman" panose="02020603050405020304" pitchFamily="18" charset="0"/>
              </a:rPr>
              <a:t> ý</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050830" y="3347529"/>
            <a:ext cx="6670280" cy="4333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defTabSz="1111250">
              <a:lnSpc>
                <a:spcPct val="90000"/>
              </a:lnSpc>
              <a:spcBef>
                <a:spcPct val="0"/>
              </a:spcBef>
              <a:spcAft>
                <a:spcPct val="35000"/>
              </a:spcAft>
            </a:pPr>
            <a:r>
              <a:rPr lang="en-US" sz="2800" dirty="0" smtClean="0">
                <a:solidFill>
                  <a:schemeClr val="tx1"/>
                </a:solidFill>
                <a:latin typeface="Times New Roman" panose="02020603050405020304" pitchFamily="18" charset="0"/>
                <a:cs typeface="Times New Roman" panose="02020603050405020304" pitchFamily="18" charset="0"/>
              </a:rPr>
              <a:t>c. </a:t>
            </a:r>
            <a:r>
              <a:rPr lang="vi-VN" sz="2800" dirty="0" smtClean="0">
                <a:solidFill>
                  <a:schemeClr val="tx1"/>
                </a:solidFill>
                <a:latin typeface="Times New Roman" panose="02020603050405020304" pitchFamily="18" charset="0"/>
                <a:cs typeface="Times New Roman" panose="02020603050405020304" pitchFamily="18" charset="0"/>
              </a:rPr>
              <a:t>Lập </a:t>
            </a:r>
            <a:r>
              <a:rPr lang="vi-VN" sz="2800" dirty="0">
                <a:solidFill>
                  <a:schemeClr val="tx1"/>
                </a:solidFill>
                <a:latin typeface="Times New Roman" panose="02020603050405020304" pitchFamily="18" charset="0"/>
                <a:cs typeface="Times New Roman" panose="02020603050405020304" pitchFamily="18" charset="0"/>
              </a:rPr>
              <a:t>dàn ý</a:t>
            </a:r>
            <a:endParaRPr lang="en-US" sz="28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970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3"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138" y="244321"/>
            <a:ext cx="2757486" cy="480131"/>
          </a:xfrm>
          <a:prstGeom prst="rect">
            <a:avLst/>
          </a:prstGeom>
        </p:spPr>
        <p:txBody>
          <a:bodyPr wrap="none">
            <a:spAutoFit/>
          </a:bodyPr>
          <a:lstStyle/>
          <a:p>
            <a:pPr lvl="0" defTabSz="1111250">
              <a:lnSpc>
                <a:spcPct val="90000"/>
              </a:lnSpc>
              <a:spcBef>
                <a:spcPct val="0"/>
              </a:spcBef>
              <a:spcAft>
                <a:spcPct val="35000"/>
              </a:spcAft>
            </a:pPr>
            <a:r>
              <a:rPr lang="en-US" sz="2800" dirty="0" smtClean="0">
                <a:solidFill>
                  <a:prstClr val="black"/>
                </a:solidFill>
                <a:latin typeface="Times New Roman" panose="02020603050405020304" pitchFamily="18" charset="0"/>
                <a:cs typeface="Times New Roman" panose="02020603050405020304" pitchFamily="18" charset="0"/>
              </a:rPr>
              <a:t>a. </a:t>
            </a:r>
            <a:r>
              <a:rPr lang="vi-VN" sz="2800" dirty="0" smtClean="0">
                <a:solidFill>
                  <a:prstClr val="black"/>
                </a:solidFill>
                <a:latin typeface="Times New Roman" panose="02020603050405020304" pitchFamily="18" charset="0"/>
                <a:cs typeface="Times New Roman" panose="02020603050405020304" pitchFamily="18" charset="0"/>
              </a:rPr>
              <a:t>Lựa </a:t>
            </a:r>
            <a:r>
              <a:rPr lang="vi-VN" sz="2800" dirty="0">
                <a:solidFill>
                  <a:prstClr val="black"/>
                </a:solidFill>
                <a:latin typeface="Times New Roman" panose="02020603050405020304" pitchFamily="18" charset="0"/>
                <a:cs typeface="Times New Roman" panose="02020603050405020304" pitchFamily="18" charset="0"/>
              </a:rPr>
              <a:t>chọn đề tài</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774441" y="811763"/>
            <a:ext cx="10552922" cy="5632311"/>
          </a:xfrm>
          <a:prstGeom prst="rect">
            <a:avLst/>
          </a:prstGeom>
        </p:spPr>
        <p:txBody>
          <a:bodyPr wrap="square">
            <a:spAutoFit/>
          </a:bodyPr>
          <a:lstStyle/>
          <a:p>
            <a:pPr marL="342900" indent="-342900">
              <a:lnSpc>
                <a:spcPct val="150000"/>
              </a:lnSpc>
              <a:buFontTx/>
              <a:buChar char="-"/>
            </a:pPr>
            <a:r>
              <a:rPr lang="vi-VN" sz="2400" dirty="0" smtClean="0">
                <a:latin typeface="Times New Roman" panose="02020603050405020304" pitchFamily="18" charset="0"/>
                <a:cs typeface="Times New Roman" panose="02020603050405020304" pitchFamily="18" charset="0"/>
              </a:rPr>
              <a:t>Nghĩ </a:t>
            </a:r>
            <a:r>
              <a:rPr lang="vi-VN" sz="2400" dirty="0">
                <a:latin typeface="Times New Roman" panose="02020603050405020304" pitchFamily="18" charset="0"/>
                <a:cs typeface="Times New Roman" panose="02020603050405020304" pitchFamily="18" charset="0"/>
              </a:rPr>
              <a:t>về những sự việc quan trọng đã xảy ra với em. Liệt kê ra giấy các sự việc đáng nhớ</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vi-VN" sz="2400" dirty="0" smtClean="0">
                <a:latin typeface="Times New Roman" panose="02020603050405020304" pitchFamily="18" charset="0"/>
                <a:cs typeface="Times New Roman" panose="02020603050405020304" pitchFamily="18" charset="0"/>
              </a:rPr>
              <a:t>Có </a:t>
            </a:r>
            <a:r>
              <a:rPr lang="vi-VN" sz="2400" dirty="0">
                <a:latin typeface="Times New Roman" panose="02020603050405020304" pitchFamily="18" charset="0"/>
                <a:cs typeface="Times New Roman" panose="02020603050405020304" pitchFamily="18" charset="0"/>
              </a:rPr>
              <a:t>thể tham khảo một vài trải nghiệm sau đây</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vi-VN" sz="2400" u="sng" dirty="0" smtClean="0">
                <a:latin typeface="Times New Roman" panose="02020603050405020304" pitchFamily="18" charset="0"/>
                <a:cs typeface="Times New Roman" panose="02020603050405020304" pitchFamily="18" charset="0"/>
              </a:rPr>
              <a:t>Một </a:t>
            </a:r>
            <a:r>
              <a:rPr lang="vi-VN" sz="2400" u="sng" dirty="0">
                <a:latin typeface="Times New Roman" panose="02020603050405020304" pitchFamily="18" charset="0"/>
                <a:cs typeface="Times New Roman" panose="02020603050405020304" pitchFamily="18" charset="0"/>
              </a:rPr>
              <a:t>trải nghiệm vui vẻ, hạnh phúc </a:t>
            </a:r>
            <a:r>
              <a:rPr lang="vi-VN" sz="2400" dirty="0">
                <a:latin typeface="Times New Roman" panose="02020603050405020304" pitchFamily="18" charset="0"/>
                <a:cs typeface="Times New Roman" panose="02020603050405020304" pitchFamily="18" charset="0"/>
              </a:rPr>
              <a:t>(một lần kết bạn, chuyến đi chơi có ý nghĩa, bữa tiệc sinh nhật, một lần em giúp đỡ người khác hay được người khác giúp đỡ, một thành tích hay chiến thắng</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vi-VN" sz="2400" u="sng" dirty="0" smtClean="0">
                <a:latin typeface="Times New Roman" panose="02020603050405020304" pitchFamily="18" charset="0"/>
                <a:cs typeface="Times New Roman" panose="02020603050405020304" pitchFamily="18" charset="0"/>
              </a:rPr>
              <a:t>Một </a:t>
            </a:r>
            <a:r>
              <a:rPr lang="vi-VN" sz="2400" u="sng" dirty="0">
                <a:latin typeface="Times New Roman" panose="02020603050405020304" pitchFamily="18" charset="0"/>
                <a:cs typeface="Times New Roman" panose="02020603050405020304" pitchFamily="18" charset="0"/>
              </a:rPr>
              <a:t>trải nghiệm buồn, tiếc nuối</a:t>
            </a:r>
            <a:r>
              <a:rPr lang="vi-VN" sz="2400" dirty="0">
                <a:latin typeface="Times New Roman" panose="02020603050405020304" pitchFamily="18" charset="0"/>
                <a:cs typeface="Times New Roman" panose="02020603050405020304" pitchFamily="18" charset="0"/>
              </a:rPr>
              <a:t> (chia tay một người bạn, hiểu lầm một người, một lần mắc lỗi</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vi-VN" sz="2400" u="sng" dirty="0" smtClean="0">
                <a:latin typeface="Times New Roman" panose="02020603050405020304" pitchFamily="18" charset="0"/>
                <a:cs typeface="Times New Roman" panose="02020603050405020304" pitchFamily="18" charset="0"/>
              </a:rPr>
              <a:t>Một </a:t>
            </a:r>
            <a:r>
              <a:rPr lang="vi-VN" sz="2400" u="sng" dirty="0">
                <a:latin typeface="Times New Roman" panose="02020603050405020304" pitchFamily="18" charset="0"/>
                <a:cs typeface="Times New Roman" panose="02020603050405020304" pitchFamily="18" charset="0"/>
              </a:rPr>
              <a:t>trải nghiệm khiến em thay đổi, tự hoàn thiện mình </a:t>
            </a:r>
            <a:r>
              <a:rPr lang="vi-VN" sz="2400" dirty="0">
                <a:latin typeface="Times New Roman" panose="02020603050405020304" pitchFamily="18" charset="0"/>
                <a:cs typeface="Times New Roman" panose="02020603050405020304" pitchFamily="18" charset="0"/>
              </a:rPr>
              <a:t>(một thành tựu em đạt được, một lần khám phá, một lần thất bại...).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592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991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766119" y="1400431"/>
          <a:ext cx="9753600" cy="4563013"/>
        </p:xfrm>
        <a:graphic>
          <a:graphicData uri="http://schemas.openxmlformats.org/drawingml/2006/table">
            <a:tbl>
              <a:tblPr firstRow="1" firstCol="1" bandRow="1"/>
              <a:tblGrid>
                <a:gridCol w="4876800">
                  <a:extLst>
                    <a:ext uri="{9D8B030D-6E8A-4147-A177-3AD203B41FA5}">
                      <a16:colId xmlns:a16="http://schemas.microsoft.com/office/drawing/2014/main" val="1419804513"/>
                    </a:ext>
                  </a:extLst>
                </a:gridCol>
                <a:gridCol w="4876800">
                  <a:extLst>
                    <a:ext uri="{9D8B030D-6E8A-4147-A177-3AD203B41FA5}">
                      <a16:colId xmlns:a16="http://schemas.microsoft.com/office/drawing/2014/main" val="674533316"/>
                    </a:ext>
                  </a:extLst>
                </a:gridCol>
              </a:tblGrid>
              <a:tr h="728015">
                <a:tc>
                  <a:txBody>
                    <a:bodyPr/>
                    <a:lstStyle/>
                    <a:p>
                      <a:pPr algn="ctr">
                        <a:lnSpc>
                          <a:spcPct val="90000"/>
                        </a:lnSpc>
                        <a:spcAft>
                          <a:spcPts val="0"/>
                        </a:spcAft>
                      </a:pPr>
                      <a:r>
                        <a:rPr lang="en-US" sz="2000" b="1" kern="1200" dirty="0" err="1">
                          <a:solidFill>
                            <a:srgbClr val="000000"/>
                          </a:solidFill>
                          <a:effectLst/>
                          <a:latin typeface="Times New Roman" panose="02020603050405020304" pitchFamily="18" charset="0"/>
                          <a:ea typeface="+mn-ea"/>
                          <a:cs typeface="Times New Roman" panose="02020603050405020304" pitchFamily="18" charset="0"/>
                        </a:rPr>
                        <a:t>Câu</a:t>
                      </a:r>
                      <a:r>
                        <a:rPr lang="en-US" sz="2000" b="1" kern="1200" dirty="0">
                          <a:solidFill>
                            <a:srgbClr val="00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mn-ea"/>
                          <a:cs typeface="Times New Roman" panose="02020603050405020304" pitchFamily="18" charset="0"/>
                        </a:rPr>
                        <a:t>hỏi</a:t>
                      </a:r>
                      <a:endParaRPr lang="en-US" sz="11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Trả lời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279075"/>
                  </a:ext>
                </a:extLst>
              </a:tr>
              <a:tr h="728015">
                <a:tc>
                  <a:txBody>
                    <a:bodyPr/>
                    <a:lstStyle/>
                    <a:p>
                      <a:pPr algn="just">
                        <a:lnSpc>
                          <a:spcPct val="90000"/>
                        </a:lnSpc>
                        <a:spcAft>
                          <a:spcPts val="0"/>
                        </a:spcAft>
                      </a:pPr>
                      <a:r>
                        <a:rPr lang="en-US" sz="20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000000"/>
                          </a:solidFill>
                          <a:effectLst/>
                          <a:latin typeface="Times New Roman" panose="02020603050405020304" pitchFamily="18" charset="0"/>
                          <a:ea typeface="+mn-ea"/>
                          <a:cs typeface="Times New Roman" panose="02020603050405020304" pitchFamily="18" charset="0"/>
                        </a:rPr>
                        <a:t>Câu</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000000"/>
                          </a:solidFill>
                          <a:effectLst/>
                          <a:latin typeface="Times New Roman" panose="02020603050405020304" pitchFamily="18" charset="0"/>
                          <a:ea typeface="+mn-ea"/>
                          <a:cs typeface="Times New Roman" panose="02020603050405020304" pitchFamily="18" charset="0"/>
                        </a:rPr>
                        <a:t>chuyện</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000000"/>
                          </a:solidFill>
                          <a:effectLst/>
                          <a:latin typeface="Times New Roman" panose="02020603050405020304" pitchFamily="18" charset="0"/>
                          <a:ea typeface="+mn-ea"/>
                          <a:cs typeface="Times New Roman" panose="02020603050405020304" pitchFamily="18" charset="0"/>
                        </a:rPr>
                        <a:t>xảy</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000000"/>
                          </a:solidFill>
                          <a:effectLst/>
                          <a:latin typeface="Times New Roman" panose="02020603050405020304" pitchFamily="18" charset="0"/>
                          <a:ea typeface="+mn-ea"/>
                          <a:cs typeface="Times New Roman" panose="02020603050405020304" pitchFamily="18" charset="0"/>
                        </a:rPr>
                        <a:t>ra</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000000"/>
                          </a:solidFill>
                          <a:effectLst/>
                          <a:latin typeface="Times New Roman" panose="02020603050405020304" pitchFamily="18" charset="0"/>
                          <a:ea typeface="+mn-ea"/>
                          <a:cs typeface="Times New Roman" panose="02020603050405020304" pitchFamily="18" charset="0"/>
                        </a:rPr>
                        <a:t>khi</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000000"/>
                          </a:solidFill>
                          <a:effectLst/>
                          <a:latin typeface="Times New Roman" panose="02020603050405020304" pitchFamily="18" charset="0"/>
                          <a:ea typeface="+mn-ea"/>
                          <a:cs typeface="Times New Roman" panose="02020603050405020304" pitchFamily="18" charset="0"/>
                        </a:rPr>
                        <a:t>nào</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 Ở </a:t>
                      </a:r>
                      <a:r>
                        <a:rPr lang="en-US" sz="2000" kern="1200" dirty="0" err="1">
                          <a:solidFill>
                            <a:srgbClr val="000000"/>
                          </a:solidFill>
                          <a:effectLst/>
                          <a:latin typeface="Times New Roman" panose="02020603050405020304" pitchFamily="18" charset="0"/>
                          <a:ea typeface="+mn-ea"/>
                          <a:cs typeface="Times New Roman" panose="02020603050405020304" pitchFamily="18" charset="0"/>
                        </a:rPr>
                        <a:t>đâu</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 </a:t>
                      </a:r>
                      <a:endParaRPr lang="en-US" sz="11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524929"/>
                  </a:ext>
                </a:extLst>
              </a:tr>
              <a:tr h="1030739">
                <a:tc>
                  <a:txBody>
                    <a:bodyPr/>
                    <a:lstStyle/>
                    <a:p>
                      <a:pPr algn="just">
                        <a:lnSpc>
                          <a:spcPct val="90000"/>
                        </a:lnSpc>
                        <a:spcAft>
                          <a:spcPts val="0"/>
                        </a:spcAft>
                      </a:pPr>
                      <a:r>
                        <a:rPr lang="en-US" sz="2000" kern="1200">
                          <a:solidFill>
                            <a:srgbClr val="000000"/>
                          </a:solidFill>
                          <a:effectLst/>
                          <a:latin typeface="Times New Roman" panose="02020603050405020304" pitchFamily="18" charset="0"/>
                          <a:ea typeface="+mn-ea"/>
                          <a:cs typeface="Times New Roman" panose="02020603050405020304" pitchFamily="18" charset="0"/>
                        </a:rPr>
                        <a:t>- Những ai có liên quan đến câu chuyện? Họ đã nói và làm gì.</a:t>
                      </a:r>
                      <a:endParaRPr lang="en-US"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523276"/>
                  </a:ext>
                </a:extLst>
              </a:tr>
              <a:tr h="1090545">
                <a:tc>
                  <a:txBody>
                    <a:bodyPr/>
                    <a:lstStyle/>
                    <a:p>
                      <a:pPr algn="just">
                        <a:lnSpc>
                          <a:spcPct val="90000"/>
                        </a:lnSpc>
                        <a:spcAft>
                          <a:spcPts val="0"/>
                        </a:spcAft>
                      </a:pPr>
                      <a:r>
                        <a:rPr lang="en-US" sz="2000" kern="1200">
                          <a:solidFill>
                            <a:srgbClr val="000000"/>
                          </a:solidFill>
                          <a:effectLst/>
                          <a:latin typeface="Times New Roman" panose="02020603050405020304" pitchFamily="18" charset="0"/>
                          <a:ea typeface="+mn-ea"/>
                          <a:cs typeface="Times New Roman" panose="02020603050405020304" pitchFamily="18" charset="0"/>
                        </a:rPr>
                        <a:t>- Điều gì đã xảy ra? </a:t>
                      </a:r>
                      <a:endParaRPr lang="en-US" sz="1100">
                        <a:effectLst/>
                        <a:latin typeface="Calibri" panose="020F0502020204030204" pitchFamily="34" charset="0"/>
                        <a:cs typeface="Times New Roman" panose="02020603050405020304" pitchFamily="18" charset="0"/>
                      </a:endParaRPr>
                    </a:p>
                    <a:p>
                      <a:pPr algn="just">
                        <a:lnSpc>
                          <a:spcPct val="90000"/>
                        </a:lnSpc>
                        <a:spcAft>
                          <a:spcPts val="0"/>
                        </a:spcAft>
                      </a:pPr>
                      <a:r>
                        <a:rPr lang="en-US" sz="2000" kern="1200">
                          <a:solidFill>
                            <a:srgbClr val="000000"/>
                          </a:solidFill>
                          <a:effectLst/>
                          <a:latin typeface="Times New Roman" panose="02020603050405020304" pitchFamily="18" charset="0"/>
                          <a:ea typeface="+mn-ea"/>
                          <a:cs typeface="Times New Roman" panose="02020603050405020304" pitchFamily="18" charset="0"/>
                        </a:rPr>
                        <a:t>- Vì sao câu chuyện lại xảy ra như vậy? </a:t>
                      </a:r>
                      <a:endParaRPr lang="en-US"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434254"/>
                  </a:ext>
                </a:extLst>
              </a:tr>
              <a:tr h="985699">
                <a:tc>
                  <a:txBody>
                    <a:bodyPr/>
                    <a:lstStyle/>
                    <a:p>
                      <a:pPr algn="just">
                        <a:lnSpc>
                          <a:spcPct val="90000"/>
                        </a:lnSpc>
                        <a:spcAft>
                          <a:spcPts val="1175"/>
                        </a:spcAft>
                      </a:pPr>
                      <a:r>
                        <a:rPr lang="en-US" sz="2000" kern="1200">
                          <a:solidFill>
                            <a:srgbClr val="000000"/>
                          </a:solidFill>
                          <a:effectLst/>
                          <a:latin typeface="Times New Roman" panose="02020603050405020304" pitchFamily="18" charset="0"/>
                          <a:ea typeface="+mn-ea"/>
                          <a:cs typeface="Times New Roman" panose="02020603050405020304" pitchFamily="18" charset="0"/>
                        </a:rPr>
                        <a:t>- Em có cảm xúc gì khi câu chuyện diễn ra và khi kể lại câu chuyện?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124986"/>
                  </a:ext>
                </a:extLst>
              </a:tr>
            </a:tbl>
          </a:graphicData>
        </a:graphic>
      </p:graphicFrame>
      <p:sp>
        <p:nvSpPr>
          <p:cNvPr id="3" name="TextBox 2"/>
          <p:cNvSpPr txBox="1"/>
          <p:nvPr/>
        </p:nvSpPr>
        <p:spPr>
          <a:xfrm>
            <a:off x="1263584" y="0"/>
            <a:ext cx="1046205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b.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24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en-US" sz="2400" b="1" dirty="0" smtClean="0">
                <a:solidFill>
                  <a:prstClr val="black"/>
                </a:solidFill>
                <a:latin typeface="Times New Roman" panose="02020603050405020304" pitchFamily="18" charset="0"/>
                <a:cs typeface="Times New Roman" panose="02020603050405020304" pitchFamily="18" charset="0"/>
              </a:rPr>
              <a:t>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Chuẩn</a:t>
            </a:r>
            <a:r>
              <a:rPr kumimoji="0" lang="en-US" sz="20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sz="20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0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lựa</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trải</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nghiệm</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chia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sẻ</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sng"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20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ý</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43486212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92486239"/>
              </p:ext>
            </p:extLst>
          </p:nvPr>
        </p:nvGraphicFramePr>
        <p:xfrm>
          <a:off x="3013789" y="1176497"/>
          <a:ext cx="5668347" cy="4194591"/>
        </p:xfrm>
        <a:graphic>
          <a:graphicData uri="http://schemas.openxmlformats.org/drawingml/2006/table">
            <a:tbl>
              <a:tblPr firstRow="1" firstCol="1" bandRow="1"/>
              <a:tblGrid>
                <a:gridCol w="5668347">
                  <a:extLst>
                    <a:ext uri="{9D8B030D-6E8A-4147-A177-3AD203B41FA5}">
                      <a16:colId xmlns:a16="http://schemas.microsoft.com/office/drawing/2014/main" val="1419804513"/>
                    </a:ext>
                  </a:extLst>
                </a:gridCol>
              </a:tblGrid>
              <a:tr h="728015">
                <a:tc>
                  <a:txBody>
                    <a:bodyPr/>
                    <a:lstStyle/>
                    <a:p>
                      <a:pPr algn="l">
                        <a:lnSpc>
                          <a:spcPct val="90000"/>
                        </a:lnSpc>
                        <a:spcAft>
                          <a:spcPts val="0"/>
                        </a:spcAft>
                      </a:pPr>
                      <a:r>
                        <a:rPr lang="en-US" sz="2400" dirty="0" smtClean="0">
                          <a:effectLst/>
                          <a:latin typeface="Times New Roman" panose="02020603050405020304" pitchFamily="18" charset="0"/>
                          <a:cs typeface="Times New Roman" panose="02020603050405020304" pitchFamily="18" charset="0"/>
                        </a:rPr>
                        <a:t>-</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Mở</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bài</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giới</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thiệu</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câu</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chuyện</a:t>
                      </a:r>
                      <a:endParaRPr lang="en-US" sz="24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279075"/>
                  </a:ext>
                </a:extLst>
              </a:tr>
              <a:tr h="2480877">
                <a:tc>
                  <a:txBody>
                    <a:bodyPr/>
                    <a:lstStyle/>
                    <a:p>
                      <a:pPr marL="0" indent="0" algn="just">
                        <a:lnSpc>
                          <a:spcPct val="90000"/>
                        </a:lnSpc>
                        <a:spcAft>
                          <a:spcPts val="0"/>
                        </a:spcAft>
                        <a:buFontTx/>
                        <a:buNone/>
                      </a:pPr>
                      <a:r>
                        <a:rPr lang="en-US" sz="2400" kern="120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000000"/>
                          </a:solidFill>
                          <a:effectLst/>
                          <a:latin typeface="Times New Roman" panose="02020603050405020304" pitchFamily="18" charset="0"/>
                          <a:ea typeface="+mn-ea"/>
                          <a:cs typeface="Times New Roman" panose="02020603050405020304" pitchFamily="18" charset="0"/>
                        </a:rPr>
                        <a:t>Thân</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bài</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Kể</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lại</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diễn</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biến</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câu</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chuyện</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a:t>
                      </a:r>
                    </a:p>
                    <a:p>
                      <a:pPr marL="0" indent="0" algn="just">
                        <a:lnSpc>
                          <a:spcPct val="90000"/>
                        </a:lnSpc>
                        <a:spcAft>
                          <a:spcPts val="0"/>
                        </a:spcAft>
                        <a:buFontTx/>
                        <a:buNone/>
                      </a:pPr>
                      <a:endParaRPr lang="en-US" sz="2400" dirty="0">
                        <a:effectLst/>
                        <a:latin typeface="Times New Roman" panose="02020603050405020304" pitchFamily="18" charset="0"/>
                        <a:cs typeface="Times New Roman" panose="02020603050405020304" pitchFamily="18" charset="0"/>
                      </a:endParaRPr>
                    </a:p>
                    <a:p>
                      <a:pPr algn="just">
                        <a:lnSpc>
                          <a:spcPct val="90000"/>
                        </a:lnSpc>
                        <a:spcAft>
                          <a:spcPts val="0"/>
                        </a:spcAft>
                      </a:pPr>
                      <a:r>
                        <a:rPr lang="en-US" sz="2400" kern="120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000000"/>
                          </a:solidFill>
                          <a:effectLst/>
                          <a:latin typeface="Times New Roman" panose="02020603050405020304" pitchFamily="18" charset="0"/>
                          <a:ea typeface="+mn-ea"/>
                          <a:cs typeface="Times New Roman" panose="02020603050405020304" pitchFamily="18" charset="0"/>
                        </a:rPr>
                        <a:t>Giới</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thiệu</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thời</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gian</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không</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gian</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xảy</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ra</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câu</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chuyện</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và</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những</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nhân</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vật</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có</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liên</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quan</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a:t>
                      </a:r>
                    </a:p>
                    <a:p>
                      <a:pPr algn="just">
                        <a:lnSpc>
                          <a:spcPct val="90000"/>
                        </a:lnSpc>
                        <a:spcAft>
                          <a:spcPts val="0"/>
                        </a:spcAft>
                      </a:pPr>
                      <a:endPar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endParaRPr>
                    </a:p>
                    <a:p>
                      <a:pPr algn="just">
                        <a:lnSpc>
                          <a:spcPct val="90000"/>
                        </a:lnSpc>
                        <a:spcAft>
                          <a:spcPts val="0"/>
                        </a:spcAft>
                      </a:pPr>
                      <a:r>
                        <a:rPr lang="en-US" sz="2400" kern="120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000000"/>
                          </a:solidFill>
                          <a:effectLst/>
                          <a:latin typeface="Times New Roman" panose="02020603050405020304" pitchFamily="18" charset="0"/>
                          <a:ea typeface="+mn-ea"/>
                          <a:cs typeface="Times New Roman" panose="02020603050405020304" pitchFamily="18" charset="0"/>
                        </a:rPr>
                        <a:t>Kể</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lại</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các</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sự</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việc</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trong</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câu</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chuyện</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524929"/>
                  </a:ext>
                </a:extLst>
              </a:tr>
              <a:tr h="985699">
                <a:tc>
                  <a:txBody>
                    <a:bodyPr/>
                    <a:lstStyle/>
                    <a:p>
                      <a:pPr algn="just">
                        <a:lnSpc>
                          <a:spcPct val="90000"/>
                        </a:lnSpc>
                        <a:spcAft>
                          <a:spcPts val="1175"/>
                        </a:spcAft>
                      </a:pPr>
                      <a:r>
                        <a:rPr lang="en-US" sz="24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000000"/>
                          </a:solidFill>
                          <a:effectLst/>
                          <a:latin typeface="Times New Roman" panose="02020603050405020304" pitchFamily="18" charset="0"/>
                          <a:ea typeface="+mn-ea"/>
                          <a:cs typeface="Times New Roman" panose="02020603050405020304" pitchFamily="18" charset="0"/>
                        </a:rPr>
                        <a:t>Kết</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bài</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Nêu</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kết</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thúc</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của</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câu</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chuyện</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và</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cảm</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xúc</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của</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người</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rgbClr val="000000"/>
                          </a:solidFill>
                          <a:effectLst/>
                          <a:latin typeface="Times New Roman" panose="02020603050405020304" pitchFamily="18" charset="0"/>
                          <a:ea typeface="+mn-ea"/>
                          <a:cs typeface="Times New Roman" panose="02020603050405020304" pitchFamily="18" charset="0"/>
                        </a:rPr>
                        <a:t>viết</a:t>
                      </a:r>
                      <a:r>
                        <a:rPr lang="en-US" sz="2400" kern="1200" baseline="0" dirty="0" smtClean="0">
                          <a:solidFill>
                            <a:srgbClr val="000000"/>
                          </a:solidFill>
                          <a:effectLst/>
                          <a:latin typeface="Times New Roman" panose="02020603050405020304" pitchFamily="18" charset="0"/>
                          <a:ea typeface="+mn-ea"/>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12498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99595575"/>
              </p:ext>
            </p:extLst>
          </p:nvPr>
        </p:nvGraphicFramePr>
        <p:xfrm>
          <a:off x="2995128" y="447871"/>
          <a:ext cx="5687008" cy="728626"/>
        </p:xfrm>
        <a:graphic>
          <a:graphicData uri="http://schemas.openxmlformats.org/drawingml/2006/table">
            <a:tbl>
              <a:tblPr firstRow="1" firstCol="1" bandRow="1"/>
              <a:tblGrid>
                <a:gridCol w="5687008">
                  <a:extLst>
                    <a:ext uri="{9D8B030D-6E8A-4147-A177-3AD203B41FA5}">
                      <a16:colId xmlns:a16="http://schemas.microsoft.com/office/drawing/2014/main" val="537813692"/>
                    </a:ext>
                  </a:extLst>
                </a:gridCol>
              </a:tblGrid>
              <a:tr h="728626">
                <a:tc>
                  <a:txBody>
                    <a:bodyPr/>
                    <a:lstStyle/>
                    <a:p>
                      <a:pPr algn="ctr">
                        <a:lnSpc>
                          <a:spcPct val="90000"/>
                        </a:lnSpc>
                        <a:spcAft>
                          <a:spcPts val="0"/>
                        </a:spcAft>
                      </a:pPr>
                      <a:r>
                        <a:rPr lang="en-US" sz="2000" b="1" dirty="0" smtClean="0">
                          <a:effectLst/>
                          <a:latin typeface="Times New Roman" panose="02020603050405020304" pitchFamily="18" charset="0"/>
                          <a:cs typeface="Times New Roman" panose="02020603050405020304" pitchFamily="18" charset="0"/>
                        </a:rPr>
                        <a:t>c</a:t>
                      </a:r>
                      <a:r>
                        <a:rPr lang="en-US" sz="2000" b="1" dirty="0" smtClean="0">
                          <a:effectLst/>
                          <a:latin typeface="Times New Roman" panose="02020603050405020304" pitchFamily="18" charset="0"/>
                          <a:cs typeface="Times New Roman" panose="02020603050405020304" pitchFamily="18" charset="0"/>
                        </a:rPr>
                        <a:t>. </a:t>
                      </a:r>
                      <a:r>
                        <a:rPr lang="en-US" sz="2000" b="1" dirty="0" err="1" smtClean="0">
                          <a:effectLst/>
                          <a:latin typeface="Times New Roman" panose="02020603050405020304" pitchFamily="18" charset="0"/>
                          <a:cs typeface="Times New Roman" panose="02020603050405020304" pitchFamily="18" charset="0"/>
                        </a:rPr>
                        <a:t>Lập</a:t>
                      </a:r>
                      <a:r>
                        <a:rPr lang="en-US" sz="2000" b="1" baseline="0" dirty="0" smtClean="0">
                          <a:effectLst/>
                          <a:latin typeface="Times New Roman" panose="02020603050405020304" pitchFamily="18" charset="0"/>
                          <a:cs typeface="Times New Roman" panose="02020603050405020304" pitchFamily="18" charset="0"/>
                        </a:rPr>
                        <a:t> </a:t>
                      </a:r>
                      <a:r>
                        <a:rPr lang="en-US" sz="2000" b="1" baseline="0" dirty="0" err="1" smtClean="0">
                          <a:effectLst/>
                          <a:latin typeface="Times New Roman" panose="02020603050405020304" pitchFamily="18" charset="0"/>
                          <a:cs typeface="Times New Roman" panose="02020603050405020304" pitchFamily="18" charset="0"/>
                        </a:rPr>
                        <a:t>dàn</a:t>
                      </a:r>
                      <a:r>
                        <a:rPr lang="en-US" sz="2000" b="1" baseline="0" dirty="0" smtClean="0">
                          <a:effectLst/>
                          <a:latin typeface="Times New Roman" panose="02020603050405020304" pitchFamily="18" charset="0"/>
                          <a:cs typeface="Times New Roman" panose="02020603050405020304" pitchFamily="18" charset="0"/>
                        </a:rPr>
                        <a:t> ý</a:t>
                      </a:r>
                      <a:endParaRPr lang="en-US" sz="2000" b="1"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255392"/>
                  </a:ext>
                </a:extLst>
              </a:tr>
            </a:tbl>
          </a:graphicData>
        </a:graphic>
      </p:graphicFrame>
    </p:spTree>
    <p:extLst>
      <p:ext uri="{BB962C8B-B14F-4D97-AF65-F5344CB8AC3E}">
        <p14:creationId xmlns:p14="http://schemas.microsoft.com/office/powerpoint/2010/main" val="12287014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96794142"/>
              </p:ext>
            </p:extLst>
          </p:nvPr>
        </p:nvGraphicFramePr>
        <p:xfrm>
          <a:off x="538464" y="307777"/>
          <a:ext cx="11283422" cy="6436964"/>
        </p:xfrm>
        <a:graphic>
          <a:graphicData uri="http://schemas.openxmlformats.org/drawingml/2006/table">
            <a:tbl>
              <a:tblPr firstRow="1" firstCol="1" bandRow="1"/>
              <a:tblGrid>
                <a:gridCol w="3301347">
                  <a:extLst>
                    <a:ext uri="{9D8B030D-6E8A-4147-A177-3AD203B41FA5}">
                      <a16:colId xmlns:a16="http://schemas.microsoft.com/office/drawing/2014/main" val="354967197"/>
                    </a:ext>
                  </a:extLst>
                </a:gridCol>
                <a:gridCol w="814417">
                  <a:extLst>
                    <a:ext uri="{9D8B030D-6E8A-4147-A177-3AD203B41FA5}">
                      <a16:colId xmlns:a16="http://schemas.microsoft.com/office/drawing/2014/main" val="667874735"/>
                    </a:ext>
                  </a:extLst>
                </a:gridCol>
                <a:gridCol w="5973340">
                  <a:extLst>
                    <a:ext uri="{9D8B030D-6E8A-4147-A177-3AD203B41FA5}">
                      <a16:colId xmlns:a16="http://schemas.microsoft.com/office/drawing/2014/main" val="361520506"/>
                    </a:ext>
                  </a:extLst>
                </a:gridCol>
                <a:gridCol w="1194318">
                  <a:extLst>
                    <a:ext uri="{9D8B030D-6E8A-4147-A177-3AD203B41FA5}">
                      <a16:colId xmlns:a16="http://schemas.microsoft.com/office/drawing/2014/main" val="4188022096"/>
                    </a:ext>
                  </a:extLst>
                </a:gridCol>
              </a:tblGrid>
              <a:tr h="895872">
                <a:tc>
                  <a:txBody>
                    <a:bodyPr/>
                    <a:lstStyle/>
                    <a:p>
                      <a:pPr algn="ctr">
                        <a:lnSpc>
                          <a:spcPct val="107000"/>
                        </a:lnSpc>
                        <a:spcAft>
                          <a:spcPts val="0"/>
                        </a:spcAft>
                      </a:pPr>
                      <a:r>
                        <a:rPr lang="en-US" sz="2000" dirty="0" err="1">
                          <a:effectLst/>
                          <a:latin typeface="Times New Roman" panose="02020603050405020304" pitchFamily="18" charset="0"/>
                          <a:ea typeface="MS Mincho"/>
                          <a:cs typeface="Times New Roman" panose="02020603050405020304" pitchFamily="18" charset="0"/>
                        </a:rPr>
                        <a:t>Tiêu</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chí</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err="1">
                          <a:effectLst/>
                          <a:latin typeface="Times New Roman" panose="02020603050405020304" pitchFamily="18" charset="0"/>
                          <a:ea typeface="MS Mincho"/>
                          <a:cs typeface="Times New Roman" panose="02020603050405020304" pitchFamily="18" charset="0"/>
                        </a:rPr>
                        <a:t>Điểm</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tối</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đa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err="1">
                          <a:effectLst/>
                          <a:latin typeface="Times New Roman" panose="02020603050405020304" pitchFamily="18" charset="0"/>
                          <a:ea typeface="MS Mincho"/>
                          <a:cs typeface="Times New Roman" panose="02020603050405020304" pitchFamily="18" charset="0"/>
                        </a:rPr>
                        <a:t>Hướng</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dẫn</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chấm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effectLst/>
                          <a:latin typeface="Times New Roman" panose="02020603050405020304" pitchFamily="18" charset="0"/>
                          <a:ea typeface="MS Mincho"/>
                          <a:cs typeface="Times New Roman" panose="02020603050405020304" pitchFamily="18" charset="0"/>
                        </a:rPr>
                        <a:t>Điểm đạt được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237461"/>
                  </a:ext>
                </a:extLst>
              </a:tr>
              <a:tr h="997283">
                <a:tc>
                  <a:txBody>
                    <a:bodyPr/>
                    <a:lstStyle/>
                    <a:p>
                      <a:pPr algn="l">
                        <a:lnSpc>
                          <a:spcPct val="90000"/>
                        </a:lnSpc>
                        <a:spcAft>
                          <a:spcPts val="0"/>
                        </a:spcAft>
                      </a:pPr>
                      <a:r>
                        <a:rPr lang="en-US" sz="2000" dirty="0">
                          <a:effectLst/>
                          <a:latin typeface="Times New Roman" panose="02020603050405020304" pitchFamily="18" charset="0"/>
                          <a:ea typeface="MS Mincho"/>
                          <a:cs typeface="Times New Roman" panose="02020603050405020304" pitchFamily="18" charset="0"/>
                        </a:rPr>
                        <a:t>1. </a:t>
                      </a:r>
                      <a:r>
                        <a:rPr lang="en-US" sz="2000" baseline="0" dirty="0" err="1" smtClean="0">
                          <a:effectLst/>
                          <a:latin typeface="Times New Roman" panose="02020603050405020304" pitchFamily="18" charset="0"/>
                          <a:cs typeface="Times New Roman" panose="02020603050405020304" pitchFamily="18" charset="0"/>
                        </a:rPr>
                        <a:t>Mở</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bài</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giới</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thiệu</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câu</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chuyện</a:t>
                      </a:r>
                      <a:endParaRPr lang="en-US" sz="20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1800" dirty="0" smtClean="0">
                          <a:latin typeface="Times New Roman" panose="02020603050405020304" pitchFamily="18" charset="0"/>
                          <a:cs typeface="Times New Roman" panose="02020603050405020304" pitchFamily="18" charset="0"/>
                        </a:rPr>
                        <a:t>- Giới thiệu được thời gian, hoàn cảnh, sự việc sẽ kể: </a:t>
                      </a:r>
                      <a:r>
                        <a:rPr lang="vi-VN" sz="1800" b="1" dirty="0" smtClean="0">
                          <a:latin typeface="Times New Roman" panose="02020603050405020304" pitchFamily="18" charset="0"/>
                          <a:cs typeface="Times New Roman" panose="02020603050405020304" pitchFamily="18" charset="0"/>
                        </a:rPr>
                        <a:t>2đ</a:t>
                      </a:r>
                      <a:r>
                        <a:rPr lang="vi-VN" sz="1800" dirty="0" smtClean="0">
                          <a:latin typeface="Times New Roman" panose="02020603050405020304" pitchFamily="18" charset="0"/>
                          <a:cs typeface="Times New Roman" panose="02020603050405020304" pitchFamily="18" charset="0"/>
                        </a:rPr>
                        <a:t> </a:t>
                      </a:r>
                      <a:br>
                        <a:rPr lang="vi-VN" sz="1800" dirty="0" smtClean="0">
                          <a:latin typeface="Times New Roman" panose="02020603050405020304" pitchFamily="18" charset="0"/>
                          <a:cs typeface="Times New Roman" panose="02020603050405020304" pitchFamily="18" charset="0"/>
                        </a:rPr>
                      </a:br>
                      <a:r>
                        <a:rPr lang="vi-VN" sz="1800" dirty="0" smtClean="0">
                          <a:latin typeface="Times New Roman" panose="02020603050405020304" pitchFamily="18" charset="0"/>
                          <a:cs typeface="Times New Roman" panose="02020603050405020304" pitchFamily="18" charset="0"/>
                        </a:rPr>
                        <a:t>- Giới thiệu chưa đầy đủ (thiếu 1 ý): </a:t>
                      </a:r>
                      <a:r>
                        <a:rPr lang="vi-VN" sz="1800" b="1" dirty="0" smtClean="0">
                          <a:latin typeface="Times New Roman" panose="02020603050405020304" pitchFamily="18" charset="0"/>
                          <a:cs typeface="Times New Roman" panose="02020603050405020304" pitchFamily="18" charset="0"/>
                        </a:rPr>
                        <a:t>1đ</a:t>
                      </a:r>
                      <a:r>
                        <a:rPr lang="vi-VN" sz="1800" dirty="0" smtClean="0">
                          <a:latin typeface="Times New Roman" panose="02020603050405020304" pitchFamily="18" charset="0"/>
                          <a:cs typeface="Times New Roman" panose="02020603050405020304" pitchFamily="18" charset="0"/>
                        </a:rPr>
                        <a:t> </a:t>
                      </a:r>
                      <a:br>
                        <a:rPr lang="vi-VN" sz="1800" dirty="0" smtClean="0">
                          <a:latin typeface="Times New Roman" panose="02020603050405020304" pitchFamily="18" charset="0"/>
                          <a:cs typeface="Times New Roman" panose="02020603050405020304" pitchFamily="18" charset="0"/>
                        </a:rPr>
                      </a:br>
                      <a:r>
                        <a:rPr lang="vi-VN" sz="1800" dirty="0" smtClean="0">
                          <a:latin typeface="Times New Roman" panose="02020603050405020304" pitchFamily="18" charset="0"/>
                          <a:cs typeface="Times New Roman" panose="02020603050405020304" pitchFamily="18" charset="0"/>
                        </a:rPr>
                        <a:t>- Không nêu hoặc nêu sai: </a:t>
                      </a:r>
                      <a:r>
                        <a:rPr lang="vi-VN" sz="1800" b="1" dirty="0" smtClean="0">
                          <a:latin typeface="Times New Roman" panose="02020603050405020304" pitchFamily="18" charset="0"/>
                          <a:cs typeface="Times New Roman" panose="02020603050405020304" pitchFamily="18" charset="0"/>
                        </a:rPr>
                        <a:t>0đ</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MS Mincho"/>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491674"/>
                  </a:ext>
                </a:extLst>
              </a:tr>
              <a:tr h="1987420">
                <a:tc>
                  <a:txBody>
                    <a:bodyPr/>
                    <a:lstStyle/>
                    <a:p>
                      <a:pPr marL="0" indent="0" algn="just">
                        <a:lnSpc>
                          <a:spcPct val="90000"/>
                        </a:lnSpc>
                        <a:spcAft>
                          <a:spcPts val="0"/>
                        </a:spcAft>
                        <a:buFontTx/>
                        <a:buNone/>
                      </a:pPr>
                      <a:r>
                        <a:rPr lang="en-US" sz="2000" dirty="0">
                          <a:effectLst/>
                          <a:latin typeface="Times New Roman" panose="02020603050405020304" pitchFamily="18" charset="0"/>
                          <a:ea typeface="MS Mincho"/>
                          <a:cs typeface="Times New Roman" panose="02020603050405020304" pitchFamily="18" charset="0"/>
                        </a:rPr>
                        <a:t>2. </a:t>
                      </a:r>
                      <a:r>
                        <a:rPr lang="en-US" sz="2000" kern="1200" dirty="0" err="1" smtClean="0">
                          <a:solidFill>
                            <a:srgbClr val="000000"/>
                          </a:solidFill>
                          <a:effectLst/>
                          <a:latin typeface="Times New Roman" panose="02020603050405020304" pitchFamily="18" charset="0"/>
                          <a:ea typeface="+mn-ea"/>
                          <a:cs typeface="Times New Roman" panose="02020603050405020304" pitchFamily="18" charset="0"/>
                        </a:rPr>
                        <a:t>Thân</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bài</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Kể</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lại</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diễn</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biến</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câu</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chuyện</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a:t>
                      </a:r>
                      <a:endParaRPr lang="en-US" sz="2000" dirty="0" smtClean="0">
                        <a:effectLst/>
                        <a:latin typeface="Times New Roman" panose="02020603050405020304" pitchFamily="18" charset="0"/>
                        <a:cs typeface="Times New Roman" panose="02020603050405020304" pitchFamily="18" charset="0"/>
                      </a:endParaRPr>
                    </a:p>
                    <a:p>
                      <a:pPr algn="just">
                        <a:lnSpc>
                          <a:spcPct val="90000"/>
                        </a:lnSpc>
                        <a:spcAft>
                          <a:spcPts val="0"/>
                        </a:spcAft>
                      </a:pPr>
                      <a:r>
                        <a:rPr lang="en-US" sz="2000" kern="120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000000"/>
                          </a:solidFill>
                          <a:effectLst/>
                          <a:latin typeface="Times New Roman" panose="02020603050405020304" pitchFamily="18" charset="0"/>
                          <a:ea typeface="+mn-ea"/>
                          <a:cs typeface="Times New Roman" panose="02020603050405020304" pitchFamily="18" charset="0"/>
                        </a:rPr>
                        <a:t>Giới</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thiệu</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thời</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gian</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không</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gian</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xảy</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ra</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câu</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chuyện</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và</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những</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nhân</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vật</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có</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liên</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quan</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a:t>
                      </a:r>
                    </a:p>
                    <a:p>
                      <a:pPr algn="just">
                        <a:lnSpc>
                          <a:spcPct val="90000"/>
                        </a:lnSpc>
                        <a:spcAft>
                          <a:spcPts val="0"/>
                        </a:spcAft>
                      </a:pPr>
                      <a:r>
                        <a:rPr lang="en-US" sz="2000" kern="120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000000"/>
                          </a:solidFill>
                          <a:effectLst/>
                          <a:latin typeface="Times New Roman" panose="02020603050405020304" pitchFamily="18" charset="0"/>
                          <a:ea typeface="+mn-ea"/>
                          <a:cs typeface="Times New Roman" panose="02020603050405020304" pitchFamily="18" charset="0"/>
                        </a:rPr>
                        <a:t>Kể</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lại</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các</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sự</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việc</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trong</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câu</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chuyện</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smtClean="0">
                          <a:effectLst/>
                          <a:latin typeface="Times New Roman" panose="02020603050405020304" pitchFamily="18" charset="0"/>
                          <a:ea typeface="MS Mincho"/>
                          <a:cs typeface="Times New Roman" panose="02020603050405020304" pitchFamily="18" charset="0"/>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1800" dirty="0" smtClean="0">
                          <a:latin typeface="Times New Roman" panose="02020603050405020304" pitchFamily="18" charset="0"/>
                          <a:cs typeface="Times New Roman" panose="02020603050405020304" pitchFamily="18" charset="0"/>
                        </a:rPr>
                        <a:t>Kể đầy đủ, rõ ràng các sự việc chính, có trình tự hợp lí: </a:t>
                      </a:r>
                      <a:r>
                        <a:rPr lang="vi-VN" sz="1800" b="1" dirty="0" smtClean="0">
                          <a:latin typeface="Times New Roman" panose="02020603050405020304" pitchFamily="18" charset="0"/>
                          <a:cs typeface="Times New Roman" panose="02020603050405020304" pitchFamily="18" charset="0"/>
                        </a:rPr>
                        <a:t>5đ</a:t>
                      </a:r>
                      <a:r>
                        <a:rPr lang="vi-VN" sz="1800" dirty="0" smtClean="0">
                          <a:latin typeface="Times New Roman" panose="02020603050405020304" pitchFamily="18" charset="0"/>
                          <a:cs typeface="Times New Roman" panose="02020603050405020304" pitchFamily="18" charset="0"/>
                        </a:rPr>
                        <a:t> </a:t>
                      </a:r>
                      <a:br>
                        <a:rPr lang="vi-VN" sz="1800" dirty="0" smtClean="0">
                          <a:latin typeface="Times New Roman" panose="02020603050405020304" pitchFamily="18" charset="0"/>
                          <a:cs typeface="Times New Roman" panose="02020603050405020304" pitchFamily="18" charset="0"/>
                        </a:rPr>
                      </a:br>
                      <a:r>
                        <a:rPr lang="vi-VN" sz="1800" dirty="0" smtClean="0">
                          <a:latin typeface="Times New Roman" panose="02020603050405020304" pitchFamily="18" charset="0"/>
                          <a:cs typeface="Times New Roman" panose="02020603050405020304" pitchFamily="18" charset="0"/>
                        </a:rPr>
                        <a:t>- Thiếu 1–2 sự việc hoặc trình tự chưa hợp lí: </a:t>
                      </a:r>
                      <a:r>
                        <a:rPr lang="vi-VN" sz="1800" b="1" dirty="0" smtClean="0">
                          <a:latin typeface="Times New Roman" panose="02020603050405020304" pitchFamily="18" charset="0"/>
                          <a:cs typeface="Times New Roman" panose="02020603050405020304" pitchFamily="18" charset="0"/>
                        </a:rPr>
                        <a:t>3–4đ</a:t>
                      </a:r>
                      <a:r>
                        <a:rPr lang="vi-VN" sz="1800" dirty="0" smtClean="0">
                          <a:latin typeface="Times New Roman" panose="02020603050405020304" pitchFamily="18" charset="0"/>
                          <a:cs typeface="Times New Roman" panose="02020603050405020304" pitchFamily="18" charset="0"/>
                        </a:rPr>
                        <a:t> </a:t>
                      </a:r>
                      <a:br>
                        <a:rPr lang="vi-VN" sz="1800" dirty="0" smtClean="0">
                          <a:latin typeface="Times New Roman" panose="02020603050405020304" pitchFamily="18" charset="0"/>
                          <a:cs typeface="Times New Roman" panose="02020603050405020304" pitchFamily="18" charset="0"/>
                        </a:rPr>
                      </a:br>
                      <a:r>
                        <a:rPr lang="vi-VN" sz="1800" dirty="0" smtClean="0">
                          <a:latin typeface="Times New Roman" panose="02020603050405020304" pitchFamily="18" charset="0"/>
                          <a:cs typeface="Times New Roman" panose="02020603050405020304" pitchFamily="18" charset="0"/>
                        </a:rPr>
                        <a:t>- Chỉ kể lại một phần nhỏ, sơ sài: </a:t>
                      </a:r>
                      <a:r>
                        <a:rPr lang="vi-VN" sz="1800" b="1" dirty="0" smtClean="0">
                          <a:latin typeface="Times New Roman" panose="02020603050405020304" pitchFamily="18" charset="0"/>
                          <a:cs typeface="Times New Roman" panose="02020603050405020304" pitchFamily="18" charset="0"/>
                        </a:rPr>
                        <a:t>1–2đ</a:t>
                      </a:r>
                      <a:r>
                        <a:rPr lang="vi-VN" sz="1800" dirty="0" smtClean="0">
                          <a:latin typeface="Times New Roman" panose="02020603050405020304" pitchFamily="18" charset="0"/>
                          <a:cs typeface="Times New Roman" panose="02020603050405020304" pitchFamily="18" charset="0"/>
                        </a:rPr>
                        <a:t> </a:t>
                      </a:r>
                      <a:br>
                        <a:rPr lang="vi-VN" sz="1800" dirty="0" smtClean="0">
                          <a:latin typeface="Times New Roman" panose="02020603050405020304" pitchFamily="18" charset="0"/>
                          <a:cs typeface="Times New Roman" panose="02020603050405020304" pitchFamily="18" charset="0"/>
                        </a:rPr>
                      </a:br>
                      <a:r>
                        <a:rPr lang="vi-VN" sz="1800" dirty="0" smtClean="0">
                          <a:latin typeface="Times New Roman" panose="02020603050405020304" pitchFamily="18" charset="0"/>
                          <a:cs typeface="Times New Roman" panose="02020603050405020304" pitchFamily="18" charset="0"/>
                        </a:rPr>
                        <a:t>- Không kể: </a:t>
                      </a:r>
                      <a:r>
                        <a:rPr lang="vi-VN" sz="1800" b="1" dirty="0" smtClean="0">
                          <a:latin typeface="Times New Roman" panose="02020603050405020304" pitchFamily="18" charset="0"/>
                          <a:cs typeface="Times New Roman" panose="02020603050405020304" pitchFamily="18" charset="0"/>
                        </a:rPr>
                        <a:t>0đ</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MS Mincho"/>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28607"/>
                  </a:ext>
                </a:extLst>
              </a:tr>
              <a:tr h="1007108">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dirty="0">
                          <a:effectLst/>
                          <a:latin typeface="Times New Roman" panose="02020603050405020304" pitchFamily="18" charset="0"/>
                          <a:ea typeface="MS Mincho"/>
                          <a:cs typeface="Times New Roman" panose="02020603050405020304" pitchFamily="18" charset="0"/>
                        </a:rPr>
                        <a:t>3. </a:t>
                      </a:r>
                      <a:r>
                        <a:rPr lang="en-US" sz="2000" kern="1200" dirty="0" err="1" smtClean="0">
                          <a:solidFill>
                            <a:srgbClr val="000000"/>
                          </a:solidFill>
                          <a:effectLst/>
                          <a:latin typeface="Times New Roman" panose="02020603050405020304" pitchFamily="18" charset="0"/>
                          <a:ea typeface="+mn-ea"/>
                          <a:cs typeface="Times New Roman" panose="02020603050405020304" pitchFamily="18" charset="0"/>
                        </a:rPr>
                        <a:t>Kết</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bài</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Nêu</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kết</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thúc</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của</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câu</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chuyện</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và</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cảm</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xúc</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của</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người</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000000"/>
                          </a:solidFill>
                          <a:effectLst/>
                          <a:latin typeface="Times New Roman" panose="02020603050405020304" pitchFamily="18" charset="0"/>
                          <a:ea typeface="+mn-ea"/>
                          <a:cs typeface="Times New Roman" panose="02020603050405020304" pitchFamily="18" charset="0"/>
                        </a:rPr>
                        <a:t>viết</a:t>
                      </a:r>
                      <a:r>
                        <a:rPr lang="en-US" sz="2000" kern="1200" baseline="0" dirty="0" smtClean="0">
                          <a:solidFill>
                            <a:srgbClr val="000000"/>
                          </a:solidFill>
                          <a:effectLst/>
                          <a:latin typeface="Times New Roman" panose="02020603050405020304" pitchFamily="18" charset="0"/>
                          <a:ea typeface="+mn-ea"/>
                          <a:cs typeface="Times New Roman" panose="02020603050405020304" pitchFamily="18" charset="0"/>
                        </a:rPr>
                        <a: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effectLst/>
                          <a:latin typeface="Times New Roman" panose="02020603050405020304" pitchFamily="18" charset="0"/>
                          <a:ea typeface="MS Mincho"/>
                          <a:cs typeface="Times New Roman" panose="02020603050405020304" pitchFamily="18"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1800" dirty="0" smtClean="0">
                          <a:latin typeface="Times New Roman" panose="02020603050405020304" pitchFamily="18" charset="0"/>
                          <a:cs typeface="Times New Roman" panose="02020603050405020304" pitchFamily="18" charset="0"/>
                        </a:rPr>
                        <a:t>Nêu rõ kết thúc, bộc lộ cảm xúc chân thành: </a:t>
                      </a:r>
                      <a:r>
                        <a:rPr lang="vi-VN" sz="1800" b="1" dirty="0" smtClean="0">
                          <a:latin typeface="Times New Roman" panose="02020603050405020304" pitchFamily="18" charset="0"/>
                          <a:cs typeface="Times New Roman" panose="02020603050405020304" pitchFamily="18" charset="0"/>
                        </a:rPr>
                        <a:t>2đ</a:t>
                      </a:r>
                      <a:r>
                        <a:rPr lang="vi-VN" sz="1800" dirty="0" smtClean="0">
                          <a:latin typeface="Times New Roman" panose="02020603050405020304" pitchFamily="18" charset="0"/>
                          <a:cs typeface="Times New Roman" panose="02020603050405020304" pitchFamily="18" charset="0"/>
                        </a:rPr>
                        <a:t> </a:t>
                      </a:r>
                      <a:br>
                        <a:rPr lang="vi-VN" sz="1800" dirty="0" smtClean="0">
                          <a:latin typeface="Times New Roman" panose="02020603050405020304" pitchFamily="18" charset="0"/>
                          <a:cs typeface="Times New Roman" panose="02020603050405020304" pitchFamily="18" charset="0"/>
                        </a:rPr>
                      </a:br>
                      <a:r>
                        <a:rPr lang="vi-VN" sz="1800" dirty="0" smtClean="0">
                          <a:latin typeface="Times New Roman" panose="02020603050405020304" pitchFamily="18" charset="0"/>
                          <a:cs typeface="Times New Roman" panose="02020603050405020304" pitchFamily="18" charset="0"/>
                        </a:rPr>
                        <a:t>- Có nêu kết thúc nhưng cảm xúc còn mờ nhạt: </a:t>
                      </a:r>
                      <a:r>
                        <a:rPr lang="vi-VN" sz="1800" b="1" dirty="0" smtClean="0">
                          <a:latin typeface="Times New Roman" panose="02020603050405020304" pitchFamily="18" charset="0"/>
                          <a:cs typeface="Times New Roman" panose="02020603050405020304" pitchFamily="18" charset="0"/>
                        </a:rPr>
                        <a:t>1đ</a:t>
                      </a:r>
                      <a:r>
                        <a:rPr lang="vi-VN" sz="1800" dirty="0" smtClean="0">
                          <a:latin typeface="Times New Roman" panose="02020603050405020304" pitchFamily="18" charset="0"/>
                          <a:cs typeface="Times New Roman" panose="02020603050405020304" pitchFamily="18" charset="0"/>
                        </a:rPr>
                        <a:t> </a:t>
                      </a:r>
                      <a:br>
                        <a:rPr lang="vi-VN" sz="1800" dirty="0" smtClean="0">
                          <a:latin typeface="Times New Roman" panose="02020603050405020304" pitchFamily="18" charset="0"/>
                          <a:cs typeface="Times New Roman" panose="02020603050405020304" pitchFamily="18" charset="0"/>
                        </a:rPr>
                      </a:br>
                      <a:r>
                        <a:rPr lang="vi-VN" sz="1800" dirty="0" smtClean="0">
                          <a:latin typeface="Times New Roman" panose="02020603050405020304" pitchFamily="18" charset="0"/>
                          <a:cs typeface="Times New Roman" panose="02020603050405020304" pitchFamily="18" charset="0"/>
                        </a:rPr>
                        <a:t>- Không có kết bài hoặc sai lạc: </a:t>
                      </a:r>
                      <a:r>
                        <a:rPr lang="vi-VN" sz="1800" b="1" dirty="0" smtClean="0">
                          <a:latin typeface="Times New Roman" panose="02020603050405020304" pitchFamily="18" charset="0"/>
                          <a:cs typeface="Times New Roman" panose="02020603050405020304" pitchFamily="18" charset="0"/>
                        </a:rPr>
                        <a:t>0đ</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MS Mincho"/>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106997"/>
                  </a:ext>
                </a:extLst>
              </a:tr>
              <a:tr h="1213578">
                <a:tc>
                  <a:txBody>
                    <a:bodyPr/>
                    <a:lstStyle/>
                    <a:p>
                      <a:pPr>
                        <a:lnSpc>
                          <a:spcPct val="107000"/>
                        </a:lnSpc>
                        <a:spcAft>
                          <a:spcPts val="0"/>
                        </a:spcAft>
                      </a:pPr>
                      <a:r>
                        <a:rPr lang="en-US" sz="2000" dirty="0">
                          <a:effectLst/>
                          <a:latin typeface="Times New Roman" panose="02020603050405020304" pitchFamily="18" charset="0"/>
                          <a:ea typeface="MS Mincho"/>
                          <a:cs typeface="Times New Roman" panose="02020603050405020304" pitchFamily="18" charset="0"/>
                        </a:rPr>
                        <a:t>4. </a:t>
                      </a:r>
                      <a:r>
                        <a:rPr lang="en-US" sz="2000" dirty="0" err="1">
                          <a:effectLst/>
                          <a:latin typeface="Times New Roman" panose="02020603050405020304" pitchFamily="18" charset="0"/>
                          <a:ea typeface="MS Mincho"/>
                          <a:cs typeface="Times New Roman" panose="02020603050405020304" pitchFamily="18" charset="0"/>
                        </a:rPr>
                        <a:t>Nội</a:t>
                      </a:r>
                      <a:r>
                        <a:rPr lang="en-US" sz="2000" dirty="0">
                          <a:effectLst/>
                          <a:latin typeface="Times New Roman" panose="02020603050405020304" pitchFamily="18" charset="0"/>
                          <a:ea typeface="MS Mincho"/>
                          <a:cs typeface="Times New Roman" panose="02020603050405020304" pitchFamily="18" charset="0"/>
                        </a:rPr>
                        <a:t> dung </a:t>
                      </a:r>
                      <a:r>
                        <a:rPr lang="en-US" sz="2000" dirty="0" err="1">
                          <a:effectLst/>
                          <a:latin typeface="Times New Roman" panose="02020603050405020304" pitchFamily="18" charset="0"/>
                          <a:ea typeface="MS Mincho"/>
                          <a:cs typeface="Times New Roman" panose="02020603050405020304" pitchFamily="18" charset="0"/>
                        </a:rPr>
                        <a:t>rõ</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ràng</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mạch</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lạc</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trọng</a:t>
                      </a:r>
                      <a:r>
                        <a:rPr lang="en-US" sz="2000" dirty="0">
                          <a:effectLst/>
                          <a:latin typeface="Times New Roman" panose="02020603050405020304" pitchFamily="18" charset="0"/>
                          <a:ea typeface="MS Mincho"/>
                          <a:cs typeface="Times New Roman" panose="02020603050405020304" pitchFamily="18" charset="0"/>
                        </a:rPr>
                        <a:t> </a:t>
                      </a:r>
                      <a:r>
                        <a:rPr lang="en-US" sz="2000" dirty="0" err="1" smtClean="0">
                          <a:effectLst/>
                          <a:latin typeface="Times New Roman" panose="02020603050405020304" pitchFamily="18" charset="0"/>
                          <a:ea typeface="MS Mincho"/>
                          <a:cs typeface="Times New Roman" panose="02020603050405020304" pitchFamily="18" charset="0"/>
                        </a:rPr>
                        <a:t>tâm</a:t>
                      </a:r>
                      <a:r>
                        <a:rPr lang="en-US" sz="2000" dirty="0" smtClean="0">
                          <a:effectLst/>
                          <a:latin typeface="Times New Roman" panose="02020603050405020304" pitchFamily="18" charset="0"/>
                          <a:ea typeface="MS Mincho"/>
                          <a:cs typeface="Times New Roman" panose="02020603050405020304" pitchFamily="18" charset="0"/>
                        </a:rPr>
                        <a:t>. </a:t>
                      </a:r>
                      <a:r>
                        <a:rPr lang="en-US" sz="2000" dirty="0" err="1" smtClean="0">
                          <a:effectLst/>
                          <a:latin typeface="Times New Roman" panose="02020603050405020304" pitchFamily="18" charset="0"/>
                          <a:ea typeface="MS Mincho"/>
                          <a:cs typeface="Times New Roman" panose="02020603050405020304" pitchFamily="18" charset="0"/>
                        </a:rPr>
                        <a:t>Đúng</a:t>
                      </a:r>
                      <a:r>
                        <a:rPr lang="en-US" sz="2000" baseline="0" dirty="0" smtClean="0">
                          <a:effectLst/>
                          <a:latin typeface="Times New Roman" panose="02020603050405020304" pitchFamily="18" charset="0"/>
                          <a:ea typeface="MS Mincho"/>
                          <a:cs typeface="Times New Roman" panose="02020603050405020304" pitchFamily="18" charset="0"/>
                        </a:rPr>
                        <a:t> </a:t>
                      </a:r>
                      <a:r>
                        <a:rPr lang="en-US" sz="2000" baseline="0" dirty="0" err="1" smtClean="0">
                          <a:effectLst/>
                          <a:latin typeface="Times New Roman" panose="02020603050405020304" pitchFamily="18" charset="0"/>
                          <a:ea typeface="MS Mincho"/>
                          <a:cs typeface="Times New Roman" panose="02020603050405020304" pitchFamily="18" charset="0"/>
                        </a:rPr>
                        <a:t>chính</a:t>
                      </a:r>
                      <a:r>
                        <a:rPr lang="en-US" sz="2000" baseline="0" dirty="0" smtClean="0">
                          <a:effectLst/>
                          <a:latin typeface="Times New Roman" panose="02020603050405020304" pitchFamily="18" charset="0"/>
                          <a:ea typeface="MS Mincho"/>
                          <a:cs typeface="Times New Roman" panose="02020603050405020304" pitchFamily="18" charset="0"/>
                        </a:rPr>
                        <a:t> </a:t>
                      </a:r>
                      <a:r>
                        <a:rPr lang="en-US" sz="2000" baseline="0" dirty="0" err="1" smtClean="0">
                          <a:effectLst/>
                          <a:latin typeface="Times New Roman" panose="02020603050405020304" pitchFamily="18" charset="0"/>
                          <a:ea typeface="MS Mincho"/>
                          <a:cs typeface="Times New Roman" panose="02020603050405020304" pitchFamily="18" charset="0"/>
                        </a:rPr>
                        <a:t>tả</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smtClean="0">
                          <a:effectLst/>
                          <a:latin typeface="Times New Roman" panose="02020603050405020304" pitchFamily="18" charset="0"/>
                          <a:ea typeface="MS Mincho"/>
                          <a:cs typeface="Times New Roman" panose="02020603050405020304" pitchFamily="18"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1800" dirty="0" smtClean="0">
                          <a:latin typeface="Times New Roman" panose="02020603050405020304" pitchFamily="18" charset="0"/>
                          <a:cs typeface="Times New Roman" panose="02020603050405020304" pitchFamily="18" charset="0"/>
                        </a:rPr>
                        <a:t>Nội dung rõ ràng, mạch lạc, đúng trọng tâm; viết đúng chính tả</a:t>
                      </a:r>
                      <a:r>
                        <a:rPr lang="vi-VN" sz="1800" b="0" dirty="0" smtClean="0">
                          <a:latin typeface="Times New Roman" panose="02020603050405020304" pitchFamily="18" charset="0"/>
                          <a:cs typeface="Times New Roman" panose="02020603050405020304" pitchFamily="18" charset="0"/>
                        </a:rPr>
                        <a:t>: 1đ </a:t>
                      </a:r>
                      <a:br>
                        <a:rPr lang="vi-VN" sz="1800" b="0" dirty="0" smtClean="0">
                          <a:latin typeface="Times New Roman" panose="02020603050405020304" pitchFamily="18" charset="0"/>
                          <a:cs typeface="Times New Roman" panose="02020603050405020304" pitchFamily="18" charset="0"/>
                        </a:rPr>
                      </a:br>
                      <a:r>
                        <a:rPr lang="vi-VN" sz="1800" b="0" dirty="0" smtClean="0">
                          <a:latin typeface="Times New Roman" panose="02020603050405020304" pitchFamily="18" charset="0"/>
                          <a:cs typeface="Times New Roman" panose="02020603050405020304" pitchFamily="18" charset="0"/>
                        </a:rPr>
                        <a:t>- Có ý đúng nhưng diễn đạt chưa gọn, mắc 1–2 lỗi chính tả:</a:t>
                      </a:r>
                      <a:r>
                        <a:rPr lang="en-US" sz="1800" b="0" baseline="0" dirty="0" smtClean="0">
                          <a:latin typeface="Times New Roman" panose="02020603050405020304" pitchFamily="18" charset="0"/>
                          <a:cs typeface="Times New Roman" panose="02020603050405020304" pitchFamily="18" charset="0"/>
                        </a:rPr>
                        <a:t> </a:t>
                      </a:r>
                      <a:r>
                        <a:rPr lang="vi-VN" sz="1800" b="0" dirty="0" smtClean="0">
                          <a:latin typeface="Times New Roman" panose="02020603050405020304" pitchFamily="18" charset="0"/>
                          <a:cs typeface="Times New Roman" panose="02020603050405020304" pitchFamily="18" charset="0"/>
                        </a:rPr>
                        <a:t>0,5</a:t>
                      </a:r>
                      <a:br>
                        <a:rPr lang="vi-VN" sz="1800" b="0" dirty="0" smtClean="0">
                          <a:latin typeface="Times New Roman" panose="02020603050405020304" pitchFamily="18" charset="0"/>
                          <a:cs typeface="Times New Roman" panose="02020603050405020304" pitchFamily="18" charset="0"/>
                        </a:rPr>
                      </a:br>
                      <a:r>
                        <a:rPr lang="vi-VN" sz="1800" dirty="0" smtClean="0">
                          <a:latin typeface="Times New Roman" panose="02020603050405020304" pitchFamily="18" charset="0"/>
                          <a:cs typeface="Times New Roman" panose="02020603050405020304" pitchFamily="18" charset="0"/>
                        </a:rPr>
                        <a:t>- Lộn xộn, lan man, mắc nhiều lỗi: </a:t>
                      </a:r>
                      <a:r>
                        <a:rPr lang="vi-VN" sz="1800" b="1" dirty="0" smtClean="0">
                          <a:latin typeface="Times New Roman" panose="02020603050405020304" pitchFamily="18" charset="0"/>
                          <a:cs typeface="Times New Roman" panose="02020603050405020304" pitchFamily="18" charset="0"/>
                        </a:rPr>
                        <a:t>0đ</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MS Mincho"/>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284619"/>
                  </a:ext>
                </a:extLst>
              </a:tr>
              <a:tr h="335703">
                <a:tc>
                  <a:txBody>
                    <a:bodyPr/>
                    <a:lstStyle/>
                    <a:p>
                      <a:pPr>
                        <a:lnSpc>
                          <a:spcPct val="107000"/>
                        </a:lnSpc>
                        <a:spcAft>
                          <a:spcPts val="0"/>
                        </a:spcAft>
                      </a:pPr>
                      <a:r>
                        <a:rPr lang="en-US" sz="2000">
                          <a:effectLst/>
                          <a:latin typeface="Times New Roman" panose="02020603050405020304" pitchFamily="18" charset="0"/>
                          <a:ea typeface="MS Mincho"/>
                          <a:cs typeface="Times New Roman" panose="02020603050405020304" pitchFamily="18" charset="0"/>
                        </a:rPr>
                        <a:t>Tổng cộng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effectLst/>
                          <a:latin typeface="Times New Roman" panose="02020603050405020304" pitchFamily="18" charset="0"/>
                          <a:ea typeface="MS Mincho"/>
                          <a:cs typeface="Times New Roman" panose="02020603050405020304" pitchFamily="18" charset="0"/>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MS Mincho"/>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MS Mincho"/>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007149"/>
                  </a:ext>
                </a:extLst>
              </a:tr>
            </a:tbl>
          </a:graphicData>
        </a:graphic>
      </p:graphicFrame>
      <p:sp>
        <p:nvSpPr>
          <p:cNvPr id="3" name="Rectangle 1"/>
          <p:cNvSpPr>
            <a:spLocks noChangeArrowheads="1"/>
          </p:cNvSpPr>
          <p:nvPr/>
        </p:nvSpPr>
        <p:spPr bwMode="auto">
          <a:xfrm>
            <a:off x="3376599" y="0"/>
            <a:ext cx="66055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err="1" smtClean="0">
                <a:ln>
                  <a:noFill/>
                </a:ln>
                <a:solidFill>
                  <a:srgbClr val="365F91"/>
                </a:solidFill>
                <a:effectLst/>
                <a:uLnTx/>
                <a:uFillTx/>
                <a:latin typeface="Times New Roman" panose="02020603050405020304" pitchFamily="18" charset="0"/>
                <a:ea typeface="MS Gothic" panose="020B0609070205080204" pitchFamily="49" charset="-128"/>
                <a:cs typeface="Times New Roman" panose="02020603050405020304" pitchFamily="18" charset="0"/>
              </a:rPr>
              <a:t>BẢNG</a:t>
            </a:r>
            <a:r>
              <a:rPr kumimoji="0" lang="en-US" altLang="en-US" sz="1400" b="1" i="0" u="none" strike="noStrike" kern="1200" cap="none" spc="0" normalizeH="0" baseline="0" noProof="0" dirty="0" smtClean="0">
                <a:ln>
                  <a:noFill/>
                </a:ln>
                <a:solidFill>
                  <a:srgbClr val="365F91"/>
                </a:solidFill>
                <a:effectLst/>
                <a:uLnTx/>
                <a:uFillTx/>
                <a:latin typeface="Times New Roman" panose="02020603050405020304" pitchFamily="18" charset="0"/>
                <a:ea typeface="MS Gothic" panose="020B0609070205080204" pitchFamily="49" charset="-128"/>
                <a:cs typeface="Times New Roman" panose="02020603050405020304" pitchFamily="18" charset="0"/>
              </a:rPr>
              <a:t> </a:t>
            </a:r>
            <a:r>
              <a:rPr kumimoji="0" lang="en-US" altLang="en-US" sz="1400" b="1" i="0" u="none" strike="noStrike" kern="1200" cap="none" spc="0" normalizeH="0" baseline="0" noProof="0" dirty="0" err="1" smtClean="0">
                <a:ln>
                  <a:noFill/>
                </a:ln>
                <a:solidFill>
                  <a:srgbClr val="365F91"/>
                </a:solidFill>
                <a:effectLst/>
                <a:uLnTx/>
                <a:uFillTx/>
                <a:latin typeface="Times New Roman" panose="02020603050405020304" pitchFamily="18" charset="0"/>
                <a:ea typeface="MS Gothic" panose="020B0609070205080204" pitchFamily="49" charset="-128"/>
                <a:cs typeface="Times New Roman" panose="02020603050405020304" pitchFamily="18" charset="0"/>
              </a:rPr>
              <a:t>CHẤM</a:t>
            </a:r>
            <a:r>
              <a:rPr kumimoji="0" lang="en-US" altLang="en-US" sz="1400" b="1" i="0" u="none" strike="noStrike" kern="1200" cap="none" spc="0" normalizeH="0" baseline="0" noProof="0" dirty="0" smtClean="0">
                <a:ln>
                  <a:noFill/>
                </a:ln>
                <a:solidFill>
                  <a:srgbClr val="365F91"/>
                </a:solidFill>
                <a:effectLst/>
                <a:uLnTx/>
                <a:uFillTx/>
                <a:latin typeface="Times New Roman" panose="02020603050405020304" pitchFamily="18" charset="0"/>
                <a:ea typeface="MS Gothic" panose="020B0609070205080204" pitchFamily="49" charset="-128"/>
                <a:cs typeface="Times New Roman" panose="02020603050405020304" pitchFamily="18" charset="0"/>
              </a:rPr>
              <a:t> </a:t>
            </a:r>
            <a:r>
              <a:rPr kumimoji="0" lang="en-US" altLang="en-US" sz="1400" b="1" i="0" u="none" strike="noStrike" kern="1200" cap="none" spc="0" normalizeH="0" baseline="0" noProof="0" dirty="0" err="1" smtClean="0">
                <a:ln>
                  <a:noFill/>
                </a:ln>
                <a:solidFill>
                  <a:srgbClr val="365F91"/>
                </a:solidFill>
                <a:effectLst/>
                <a:uLnTx/>
                <a:uFillTx/>
                <a:latin typeface="Times New Roman" panose="02020603050405020304" pitchFamily="18" charset="0"/>
                <a:ea typeface="MS Gothic" panose="020B0609070205080204" pitchFamily="49" charset="-128"/>
                <a:cs typeface="Times New Roman" panose="02020603050405020304" pitchFamily="18" charset="0"/>
              </a:rPr>
              <a:t>ĐIỂM</a:t>
            </a:r>
            <a:r>
              <a:rPr kumimoji="0" lang="en-US" altLang="en-US" sz="1400" b="1" i="0" u="none" strike="noStrike" kern="1200" cap="none" spc="0" normalizeH="0" baseline="0" noProof="0" dirty="0" smtClean="0">
                <a:ln>
                  <a:noFill/>
                </a:ln>
                <a:solidFill>
                  <a:srgbClr val="365F91"/>
                </a:solidFill>
                <a:effectLst/>
                <a:uLnTx/>
                <a:uFillTx/>
                <a:latin typeface="Times New Roman" panose="02020603050405020304" pitchFamily="18" charset="0"/>
                <a:ea typeface="MS Gothic" panose="020B0609070205080204" pitchFamily="49" charset="-128"/>
                <a:cs typeface="Times New Roman" panose="02020603050405020304" pitchFamily="18" charset="0"/>
              </a:rPr>
              <a:t> </a:t>
            </a:r>
            <a:r>
              <a:rPr kumimoji="0" lang="en-US" altLang="en-US" sz="1400" b="1" i="0" u="none" strike="noStrike" kern="1200" cap="none" spc="0" normalizeH="0" baseline="0" noProof="0" dirty="0" err="1" smtClean="0">
                <a:ln>
                  <a:noFill/>
                </a:ln>
                <a:solidFill>
                  <a:srgbClr val="365F91"/>
                </a:solidFill>
                <a:effectLst/>
                <a:uLnTx/>
                <a:uFillTx/>
                <a:latin typeface="Times New Roman" panose="02020603050405020304" pitchFamily="18" charset="0"/>
                <a:ea typeface="MS Gothic" panose="020B0609070205080204" pitchFamily="49" charset="-128"/>
                <a:cs typeface="Times New Roman" panose="02020603050405020304" pitchFamily="18" charset="0"/>
              </a:rPr>
              <a:t>HỌC</a:t>
            </a:r>
            <a:r>
              <a:rPr kumimoji="0" lang="en-US" altLang="en-US" sz="1400" b="1" i="0" u="none" strike="noStrike" kern="1200" cap="none" spc="0" normalizeH="0" baseline="0" noProof="0" dirty="0" smtClean="0">
                <a:ln>
                  <a:noFill/>
                </a:ln>
                <a:solidFill>
                  <a:srgbClr val="365F91"/>
                </a:solidFill>
                <a:effectLst/>
                <a:uLnTx/>
                <a:uFillTx/>
                <a:latin typeface="Times New Roman" panose="02020603050405020304" pitchFamily="18" charset="0"/>
                <a:ea typeface="MS Gothic" panose="020B0609070205080204" pitchFamily="49" charset="-128"/>
                <a:cs typeface="Times New Roman" panose="02020603050405020304" pitchFamily="18" charset="0"/>
              </a:rPr>
              <a:t> </a:t>
            </a:r>
            <a:r>
              <a:rPr kumimoji="0" lang="en-US" altLang="en-US" sz="1400" b="1" i="0" u="none" strike="noStrike" kern="1200" cap="none" spc="0" normalizeH="0" baseline="0" noProof="0" dirty="0" err="1" smtClean="0">
                <a:ln>
                  <a:noFill/>
                </a:ln>
                <a:solidFill>
                  <a:srgbClr val="365F91"/>
                </a:solidFill>
                <a:effectLst/>
                <a:uLnTx/>
                <a:uFillTx/>
                <a:latin typeface="Times New Roman" panose="02020603050405020304" pitchFamily="18" charset="0"/>
                <a:ea typeface="MS Gothic" panose="020B0609070205080204" pitchFamily="49" charset="-128"/>
                <a:cs typeface="Times New Roman" panose="02020603050405020304" pitchFamily="18" charset="0"/>
              </a:rPr>
              <a:t>SINH</a:t>
            </a:r>
            <a:r>
              <a:rPr kumimoji="0" lang="en-US" altLang="en-US" sz="1400" b="1" i="0" u="none" strike="noStrike" kern="1200" cap="none" spc="0" normalizeH="0" baseline="0" noProof="0" dirty="0" smtClean="0">
                <a:ln>
                  <a:noFill/>
                </a:ln>
                <a:solidFill>
                  <a:srgbClr val="365F91"/>
                </a:solidFill>
                <a:effectLst/>
                <a:uLnTx/>
                <a:uFillTx/>
                <a:latin typeface="Times New Roman" panose="02020603050405020304" pitchFamily="18" charset="0"/>
                <a:ea typeface="MS Gothic" panose="020B0609070205080204" pitchFamily="49" charset="-128"/>
                <a:cs typeface="Times New Roman" panose="02020603050405020304" pitchFamily="18" charset="0"/>
              </a:rPr>
              <a:t> (THANG 10)</a:t>
            </a:r>
            <a:endParaRPr kumimoji="0" lang="en-US"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464447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4504" y="582785"/>
            <a:ext cx="5169495"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NHIỆM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VỤ</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VỀ</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NHÀ</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96641" y="1518199"/>
            <a:ext cx="10008973" cy="2308324"/>
          </a:xfrm>
          <a:prstGeom prst="rect">
            <a:avLst/>
          </a:prstGeom>
          <a:noFill/>
        </p:spPr>
        <p:txBody>
          <a:bodyPr wrap="square" rtlCol="0">
            <a:spAutoFit/>
          </a:bodyPr>
          <a:lstStyle/>
          <a:p>
            <a:pPr marL="457200" indent="-457200">
              <a:buAutoNum type="arabicPeriod"/>
            </a:pP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ý.</a:t>
            </a:r>
            <a:endParaRPr lang="en-US" sz="2400" dirty="0">
              <a:latin typeface="Times New Roman" panose="02020603050405020304" pitchFamily="18" charset="0"/>
              <a:cs typeface="Times New Roman" panose="02020603050405020304" pitchFamily="18" charset="0"/>
            </a:endParaRPr>
          </a:p>
          <a:p>
            <a:pPr marL="457200" indent="-457200">
              <a:buAutoNum type="arabicPeriod"/>
            </a:pP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42900" indent="-342900">
              <a:buFontTx/>
              <a:buChar char="-"/>
            </a:pPr>
            <a:r>
              <a:rPr lang="en-US" sz="2400" dirty="0" err="1" smtClean="0">
                <a:latin typeface="Times New Roman" panose="02020603050405020304" pitchFamily="18" charset="0"/>
                <a:cs typeface="Times New Roman" panose="02020603050405020304" pitchFamily="18" charset="0"/>
              </a:rPr>
              <a:t>Bám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lưu</a:t>
            </a:r>
            <a:r>
              <a:rPr lang="en-US" sz="2400" dirty="0" smtClean="0">
                <a:latin typeface="Times New Roman" panose="02020603050405020304" pitchFamily="18" charset="0"/>
                <a:cs typeface="Times New Roman" panose="02020603050405020304" pitchFamily="18" charset="0"/>
              </a:rPr>
              <a:t> ý:</a:t>
            </a:r>
          </a:p>
          <a:p>
            <a:pPr marL="342900" indent="-342900">
              <a:buFontTx/>
              <a:buChar char="-"/>
            </a:pPr>
            <a:r>
              <a:rPr lang="en-US" sz="2400" dirty="0" err="1" smtClean="0">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xưng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chia </a:t>
            </a:r>
            <a:r>
              <a:rPr lang="en-US" sz="2400" dirty="0" err="1" smtClean="0">
                <a:latin typeface="Times New Roman" panose="02020603050405020304" pitchFamily="18" charset="0"/>
                <a:cs typeface="Times New Roman" panose="02020603050405020304" pitchFamily="18" charset="0"/>
              </a:rPr>
              <a:t>sẻ</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a:t>
            </a:r>
          </a:p>
          <a:p>
            <a:pPr marL="342900" indent="-342900">
              <a:buFontTx/>
              <a:buChar char="-"/>
            </a:pP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801700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1040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3672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2885" y="2313993"/>
            <a:ext cx="11658791" cy="3275044"/>
          </a:xfrm>
          <a:prstGeom prst="rect">
            <a:avLst/>
          </a:prstGeom>
        </p:spPr>
      </p:pic>
      <p:sp>
        <p:nvSpPr>
          <p:cNvPr id="3" name="TextBox 2"/>
          <p:cNvSpPr txBox="1"/>
          <p:nvPr/>
        </p:nvSpPr>
        <p:spPr>
          <a:xfrm>
            <a:off x="2537926" y="366947"/>
            <a:ext cx="1661609" cy="584775"/>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 </a:t>
            </a:r>
            <a:r>
              <a:rPr lang="en-US" sz="3200" b="1" dirty="0" err="1" smtClean="0">
                <a:solidFill>
                  <a:srgbClr val="FF0000"/>
                </a:solidFill>
                <a:latin typeface="Times New Roman" panose="02020603050405020304" pitchFamily="18" charset="0"/>
                <a:cs typeface="Times New Roman" panose="02020603050405020304" pitchFamily="18" charset="0"/>
              </a:rPr>
              <a:t>VIẾT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37925" y="1048082"/>
            <a:ext cx="2265748"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TIẾT</a:t>
            </a:r>
            <a:r>
              <a:rPr lang="en-US" sz="3200" b="1" dirty="0" smtClean="0">
                <a:solidFill>
                  <a:srgbClr val="FF0000"/>
                </a:solidFill>
                <a:latin typeface="Times New Roman" panose="02020603050405020304" pitchFamily="18" charset="0"/>
                <a:cs typeface="Times New Roman" panose="02020603050405020304" pitchFamily="18" charset="0"/>
              </a:rPr>
              <a:t> 11, 12</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06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pic>
        <p:nvPicPr>
          <p:cNvPr id="5" name="Picture 4"/>
          <p:cNvPicPr>
            <a:picLocks noChangeAspect="1"/>
          </p:cNvPicPr>
          <p:nvPr/>
        </p:nvPicPr>
        <p:blipFill>
          <a:blip r:embed="rId4"/>
          <a:stretch>
            <a:fillRect/>
          </a:stretch>
        </p:blipFill>
        <p:spPr>
          <a:xfrm>
            <a:off x="6073253" y="539629"/>
            <a:ext cx="5269728" cy="1218033"/>
          </a:xfrm>
          <a:prstGeom prst="rect">
            <a:avLst/>
          </a:prstGeom>
        </p:spPr>
      </p:pic>
      <p:sp>
        <p:nvSpPr>
          <p:cNvPr id="2" name="Rectangle 1"/>
          <p:cNvSpPr/>
          <p:nvPr/>
        </p:nvSpPr>
        <p:spPr>
          <a:xfrm>
            <a:off x="436728" y="1561177"/>
            <a:ext cx="11273051" cy="4935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98143" y="2122425"/>
            <a:ext cx="11150220" cy="4401205"/>
          </a:xfrm>
          <a:prstGeom prst="rect">
            <a:avLst/>
          </a:prstGeom>
        </p:spPr>
        <p:txBody>
          <a:bodyPr wrap="square">
            <a:spAutoFit/>
          </a:bodyPr>
          <a:lstStyle/>
          <a:p>
            <a:pPr algn="just"/>
            <a:r>
              <a:rPr lang="vi-VN" sz="2800" dirty="0">
                <a:solidFill>
                  <a:srgbClr val="001A33"/>
                </a:solidFill>
                <a:latin typeface="Times New Roman" panose="02020603050405020304" pitchFamily="18" charset="0"/>
                <a:cs typeface="Times New Roman" panose="02020603050405020304" pitchFamily="18" charset="0"/>
              </a:rPr>
              <a:t>- Nghĩ về những sự việc quan trọng đã xảy ra với em. Liệt kê ra giấy các sự việc đáng nhớ.</a:t>
            </a:r>
          </a:p>
          <a:p>
            <a:pPr algn="just"/>
            <a:r>
              <a:rPr lang="vi-VN" sz="2800" dirty="0">
                <a:solidFill>
                  <a:srgbClr val="001A33"/>
                </a:solidFill>
                <a:latin typeface="Times New Roman" panose="02020603050405020304" pitchFamily="18" charset="0"/>
                <a:cs typeface="Times New Roman" panose="02020603050405020304" pitchFamily="18" charset="0"/>
              </a:rPr>
              <a:t>- Có thể tham khảo một vài ý tưởng sau đây:</a:t>
            </a:r>
          </a:p>
          <a:p>
            <a:pPr algn="just"/>
            <a:r>
              <a:rPr lang="vi-VN" sz="2800" dirty="0">
                <a:solidFill>
                  <a:srgbClr val="001A33"/>
                </a:solidFill>
                <a:latin typeface="Times New Roman" panose="02020603050405020304" pitchFamily="18" charset="0"/>
                <a:cs typeface="Times New Roman" panose="02020603050405020304" pitchFamily="18" charset="0"/>
              </a:rPr>
              <a:t>Một trải nghiệm vui vẻ, hạnh phúc (một lần kết bạn, chuyến đi có ý nghĩa, bữa tiệc sinh nhật, một thành tích hay chiến thắng, một lần em giúp đỡ người khác hay được người khác giúp đỡ…)</a:t>
            </a:r>
          </a:p>
          <a:p>
            <a:pPr algn="just"/>
            <a:r>
              <a:rPr lang="vi-VN" sz="2800" dirty="0">
                <a:solidFill>
                  <a:srgbClr val="001A33"/>
                </a:solidFill>
                <a:latin typeface="Times New Roman" panose="02020603050405020304" pitchFamily="18" charset="0"/>
                <a:cs typeface="Times New Roman" panose="02020603050405020304" pitchFamily="18" charset="0"/>
              </a:rPr>
              <a:t>Một trải nghiệm buồn, tiếc nuối (chia xa một người bạn, hiểu lầm một người, một lần mắc lỗi…)</a:t>
            </a:r>
          </a:p>
          <a:p>
            <a:pPr algn="just"/>
            <a:r>
              <a:rPr lang="vi-VN" sz="2800" dirty="0">
                <a:solidFill>
                  <a:srgbClr val="001A33"/>
                </a:solidFill>
                <a:latin typeface="Times New Roman" panose="02020603050405020304" pitchFamily="18" charset="0"/>
                <a:cs typeface="Times New Roman" panose="02020603050405020304" pitchFamily="18" charset="0"/>
              </a:rPr>
              <a:t>Một trải nghiệm khiến em thay đổi, tự hoàn thiện bản thân, học được một bài học trong cuộc sống (một hành trình khám phá, một lần thất bại…)</a:t>
            </a:r>
            <a:endParaRPr lang="vi-VN" sz="2800" b="0" i="0" dirty="0">
              <a:solidFill>
                <a:srgbClr val="001A33"/>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436728" y="1558261"/>
            <a:ext cx="3930556" cy="523220"/>
          </a:xfrm>
          <a:prstGeom prst="rect">
            <a:avLst/>
          </a:prstGeom>
          <a:solidFill>
            <a:srgbClr val="0B2755"/>
          </a:solidFill>
        </p:spPr>
        <p:txBody>
          <a:bodyPr wrap="square">
            <a:spAutoFit/>
          </a:bodyPr>
          <a:lstStyle/>
          <a:p>
            <a:pPr algn="just"/>
            <a:r>
              <a:rPr lang="vi-VN" sz="2800" dirty="0">
                <a:solidFill>
                  <a:schemeClr val="bg1"/>
                </a:solidFill>
                <a:latin typeface="Times New Roman" panose="02020603050405020304" pitchFamily="18" charset="0"/>
                <a:cs typeface="Times New Roman" panose="02020603050405020304" pitchFamily="18" charset="0"/>
              </a:rPr>
              <a:t>Bước 1: Lựa chọn đề tài</a:t>
            </a:r>
          </a:p>
        </p:txBody>
      </p:sp>
    </p:spTree>
    <p:extLst>
      <p:ext uri="{BB962C8B-B14F-4D97-AF65-F5344CB8AC3E}">
        <p14:creationId xmlns:p14="http://schemas.microsoft.com/office/powerpoint/2010/main" val="1823302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pic>
        <p:nvPicPr>
          <p:cNvPr id="5" name="Picture 4"/>
          <p:cNvPicPr>
            <a:picLocks noChangeAspect="1"/>
          </p:cNvPicPr>
          <p:nvPr/>
        </p:nvPicPr>
        <p:blipFill>
          <a:blip r:embed="rId4"/>
          <a:stretch>
            <a:fillRect/>
          </a:stretch>
        </p:blipFill>
        <p:spPr>
          <a:xfrm>
            <a:off x="6073253" y="539629"/>
            <a:ext cx="5269728" cy="1218033"/>
          </a:xfrm>
          <a:prstGeom prst="rect">
            <a:avLst/>
          </a:prstGeom>
        </p:spPr>
      </p:pic>
      <p:sp>
        <p:nvSpPr>
          <p:cNvPr id="2" name="Rectangle 1"/>
          <p:cNvSpPr/>
          <p:nvPr/>
        </p:nvSpPr>
        <p:spPr>
          <a:xfrm>
            <a:off x="436728" y="1561177"/>
            <a:ext cx="11273051" cy="4935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36728" y="1558261"/>
            <a:ext cx="3930556" cy="523220"/>
          </a:xfrm>
          <a:prstGeom prst="rect">
            <a:avLst/>
          </a:prstGeom>
          <a:solidFill>
            <a:srgbClr val="0B2755"/>
          </a:solidFill>
        </p:spPr>
        <p:txBody>
          <a:bodyPr wrap="square">
            <a:spAutoFit/>
          </a:bodyPr>
          <a:lstStyle/>
          <a:p>
            <a:pPr algn="just"/>
            <a:r>
              <a:rPr lang="vi-VN" sz="2800" dirty="0">
                <a:solidFill>
                  <a:prstClr val="white"/>
                </a:solidFill>
                <a:latin typeface="Times New Roman" panose="02020603050405020304" pitchFamily="18" charset="0"/>
                <a:cs typeface="Times New Roman" panose="02020603050405020304" pitchFamily="18" charset="0"/>
              </a:rPr>
              <a:t>Bước 2: Tìm ý</a:t>
            </a:r>
          </a:p>
        </p:txBody>
      </p:sp>
      <p:graphicFrame>
        <p:nvGraphicFramePr>
          <p:cNvPr id="7" name="Group 26"/>
          <p:cNvGraphicFramePr>
            <a:graphicFrameLocks noGrp="1"/>
          </p:cNvGraphicFramePr>
          <p:nvPr>
            <p:extLst>
              <p:ext uri="{D42A27DB-BD31-4B8C-83A1-F6EECF244321}">
                <p14:modId xmlns:p14="http://schemas.microsoft.com/office/powerpoint/2010/main" val="4054198167"/>
              </p:ext>
            </p:extLst>
          </p:nvPr>
        </p:nvGraphicFramePr>
        <p:xfrm>
          <a:off x="862724" y="2321324"/>
          <a:ext cx="10029825" cy="3413760"/>
        </p:xfrm>
        <a:graphic>
          <a:graphicData uri="http://schemas.openxmlformats.org/drawingml/2006/table">
            <a:tbl>
              <a:tblPr>
                <a:tableStyleId>{5940675A-B579-460E-94D1-54222C63F5DA}</a:tableStyleId>
              </a:tblPr>
              <a:tblGrid>
                <a:gridCol w="7183437">
                  <a:extLst>
                    <a:ext uri="{9D8B030D-6E8A-4147-A177-3AD203B41FA5}">
                      <a16:colId xmlns:a16="http://schemas.microsoft.com/office/drawing/2014/main" val="20000"/>
                    </a:ext>
                  </a:extLst>
                </a:gridCol>
                <a:gridCol w="2846388">
                  <a:extLst>
                    <a:ext uri="{9D8B030D-6E8A-4147-A177-3AD203B41FA5}">
                      <a16:colId xmlns:a16="http://schemas.microsoft.com/office/drawing/2014/main" val="20001"/>
                    </a:ext>
                  </a:extLst>
                </a:gridCol>
              </a:tblGrid>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Đó</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là</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chuyện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gì</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Xảy</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ra</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ở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đâu</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khi</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nào</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a:t>
                      </a:r>
                      <a:endParaRPr kumimoji="0" lang="en-US" sz="2800" b="0" i="0" u="none" strike="noStrike" cap="none" normalizeH="0" baseline="0" dirty="0">
                        <a:ln>
                          <a:noFill/>
                        </a:ln>
                        <a:solidFill>
                          <a:srgbClr val="385723"/>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0"/>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Những</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ai</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đã</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tham</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gia</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vào</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câu</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chuyện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Họ</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như</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thế</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nào</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Họ</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đã</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có</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lời</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nói</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hành</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động</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cử</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chỉ</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gì</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a:t>
                      </a:r>
                      <a:endParaRPr kumimoji="0" lang="en-US" sz="2800" b="0" i="0" u="none" strike="noStrike" cap="none" normalizeH="0" baseline="0" dirty="0">
                        <a:ln>
                          <a:noFill/>
                        </a:ln>
                        <a:solidFill>
                          <a:srgbClr val="385723"/>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1"/>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Diễn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biến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của</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câu</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chuyện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Điều</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gì</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đã</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xảy</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ra</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Theo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thứ</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tự</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như</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thế</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nào</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dirty="0">
                        <a:ln>
                          <a:noFill/>
                        </a:ln>
                        <a:solidFill>
                          <a:srgbClr val="385723"/>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2"/>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Vì</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sao</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câu</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chuyện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lại</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xảy</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ra</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như</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vậy</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a:t>
                      </a:r>
                      <a:endParaRPr kumimoji="0" lang="en-US" sz="2800" b="0" i="0" u="none" strike="noStrike" cap="none" normalizeH="0" baseline="0" dirty="0">
                        <a:ln>
                          <a:noFill/>
                        </a:ln>
                        <a:solidFill>
                          <a:srgbClr val="385723"/>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3"/>
                  </a:ext>
                </a:extLst>
              </a:tr>
              <a:tr h="390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Cảm</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xúc</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của</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em</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như</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thế</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nào</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khi</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câu</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chuyện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diễn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ra</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khi</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kể</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lại</a:t>
                      </a:r>
                      <a:endParaRPr kumimoji="0" lang="en-US" sz="2800" b="0" i="0" u="none" strike="noStrike" cap="none" normalizeH="0" baseline="0" dirty="0">
                        <a:ln>
                          <a:noFill/>
                        </a:ln>
                        <a:solidFill>
                          <a:srgbClr val="385723"/>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86119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pic>
        <p:nvPicPr>
          <p:cNvPr id="5" name="Picture 4"/>
          <p:cNvPicPr>
            <a:picLocks noChangeAspect="1"/>
          </p:cNvPicPr>
          <p:nvPr/>
        </p:nvPicPr>
        <p:blipFill>
          <a:blip r:embed="rId4"/>
          <a:stretch>
            <a:fillRect/>
          </a:stretch>
        </p:blipFill>
        <p:spPr>
          <a:xfrm>
            <a:off x="6073253" y="539629"/>
            <a:ext cx="5269728" cy="1218033"/>
          </a:xfrm>
          <a:prstGeom prst="rect">
            <a:avLst/>
          </a:prstGeom>
        </p:spPr>
      </p:pic>
      <p:sp>
        <p:nvSpPr>
          <p:cNvPr id="2" name="Rectangle 1"/>
          <p:cNvSpPr/>
          <p:nvPr/>
        </p:nvSpPr>
        <p:spPr>
          <a:xfrm>
            <a:off x="436728" y="1561177"/>
            <a:ext cx="11273051" cy="4935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36728" y="1558261"/>
            <a:ext cx="3930556" cy="523220"/>
          </a:xfrm>
          <a:prstGeom prst="rect">
            <a:avLst/>
          </a:prstGeom>
          <a:solidFill>
            <a:srgbClr val="0B2755"/>
          </a:solidFill>
        </p:spPr>
        <p:txBody>
          <a:bodyPr wrap="square">
            <a:spAutoFit/>
          </a:bodyPr>
          <a:lstStyle/>
          <a:p>
            <a:pPr algn="just"/>
            <a:r>
              <a:rPr lang="vi-VN" sz="2800" dirty="0">
                <a:solidFill>
                  <a:prstClr val="white"/>
                </a:solidFill>
                <a:latin typeface="Times New Roman" panose="02020603050405020304" pitchFamily="18" charset="0"/>
                <a:cs typeface="Times New Roman" panose="02020603050405020304" pitchFamily="18" charset="0"/>
              </a:rPr>
              <a:t>Bước 3: Lập dàn ý</a:t>
            </a:r>
          </a:p>
        </p:txBody>
      </p:sp>
      <p:sp>
        <p:nvSpPr>
          <p:cNvPr id="7" name="Rectangle 6"/>
          <p:cNvSpPr/>
          <p:nvPr/>
        </p:nvSpPr>
        <p:spPr>
          <a:xfrm>
            <a:off x="756147" y="2105885"/>
            <a:ext cx="10586834" cy="3970318"/>
          </a:xfrm>
          <a:prstGeom prst="rect">
            <a:avLst/>
          </a:prstGeom>
        </p:spPr>
        <p:txBody>
          <a:bodyPr wrap="square">
            <a:spAutoFit/>
          </a:bodyPr>
          <a:lstStyle/>
          <a:p>
            <a:pPr algn="just">
              <a:lnSpc>
                <a:spcPct val="150000"/>
              </a:lnSpc>
              <a:defRPr/>
            </a:pPr>
            <a:r>
              <a:rPr lang="vi-VN" sz="2800" b="1"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Lập dàn ý bằng cách dựa vào các ý đã tìm được, sắp xếp lại theo ba phần lớn của bài văn, gồm:</a:t>
            </a:r>
            <a:endParaRPr lang="en-US" sz="2800" dirty="0">
              <a:solidFill>
                <a:schemeClr val="tx1">
                  <a:lumMod val="95000"/>
                  <a:lumOff val="5000"/>
                </a:schemeClr>
              </a:solidFill>
              <a:latin typeface="Times New Roman" panose="02020603050405020304" pitchFamily="18" charset="0"/>
              <a:ea typeface="Calibri" panose="020F0502020204030204" pitchFamily="34" charset="0"/>
            </a:endParaRPr>
          </a:p>
          <a:p>
            <a:pPr algn="just">
              <a:lnSpc>
                <a:spcPct val="150000"/>
              </a:lnSpc>
              <a:tabLst>
                <a:tab pos="1386840" algn="l"/>
              </a:tabLst>
              <a:defRPr/>
            </a:pP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Mở</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bài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Giới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thiệu</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câu</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chuyện</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lnSpc>
                <a:spcPct val="150000"/>
              </a:lnSpc>
              <a:tabLst>
                <a:tab pos="1386840" algn="l"/>
              </a:tabLst>
              <a:defRPr/>
            </a:pP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Thân</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bài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Kể</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lại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diễn</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biến</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của</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câu</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chuyện</a:t>
            </a:r>
            <a:r>
              <a:rPr lang="en-US" sz="2800" b="1"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theo</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trình</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nhất</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định</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tự</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thời</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gian,không</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gian</a:t>
            </a:r>
            <a:r>
              <a:rPr lang="en-US" sz="2800" dirty="0">
                <a:solidFill>
                  <a:schemeClr val="tx1">
                    <a:lumMod val="95000"/>
                    <a:lumOff val="5000"/>
                  </a:schemeClr>
                </a:solidFill>
                <a:latin typeface="Times New Roman" panose="02020603050405020304" pitchFamily="18" charset="0"/>
                <a:ea typeface="MS Mincho"/>
              </a:rPr>
              <a:t>...)</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lnSpc>
                <a:spcPct val="150000"/>
              </a:lnSpc>
              <a:tabLst>
                <a:tab pos="1386840" algn="l"/>
              </a:tabLst>
              <a:defRPr/>
            </a:pP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Kết</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bài</a:t>
            </a:r>
            <a:r>
              <a:rPr lang="en-US" sz="2800" b="1"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Nêu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cảm</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nghĩ</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về</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câu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chuyện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vừa</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kể</a:t>
            </a:r>
            <a:r>
              <a:rPr lang="en-US" sz="2800" dirty="0">
                <a:solidFill>
                  <a:schemeClr val="tx1">
                    <a:lumMod val="95000"/>
                    <a:lumOff val="5000"/>
                  </a:schemeClr>
                </a:solidFill>
                <a:latin typeface="Times New Roman" panose="02020603050405020304" pitchFamily="18" charset="0"/>
                <a:ea typeface="MS Mincho"/>
              </a:rPr>
              <a:t>.</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556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pic>
        <p:nvPicPr>
          <p:cNvPr id="5" name="Picture 4"/>
          <p:cNvPicPr>
            <a:picLocks noChangeAspect="1"/>
          </p:cNvPicPr>
          <p:nvPr/>
        </p:nvPicPr>
        <p:blipFill>
          <a:blip r:embed="rId4"/>
          <a:stretch>
            <a:fillRect/>
          </a:stretch>
        </p:blipFill>
        <p:spPr>
          <a:xfrm>
            <a:off x="6073253" y="539629"/>
            <a:ext cx="5269728" cy="1218033"/>
          </a:xfrm>
          <a:prstGeom prst="rect">
            <a:avLst/>
          </a:prstGeom>
        </p:spPr>
      </p:pic>
      <p:sp>
        <p:nvSpPr>
          <p:cNvPr id="2" name="Rectangle 1"/>
          <p:cNvSpPr/>
          <p:nvPr/>
        </p:nvSpPr>
        <p:spPr>
          <a:xfrm>
            <a:off x="436728" y="1561177"/>
            <a:ext cx="11273051" cy="4935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36727" y="1558261"/>
            <a:ext cx="5813947" cy="523220"/>
          </a:xfrm>
          <a:prstGeom prst="rect">
            <a:avLst/>
          </a:prstGeom>
          <a:solidFill>
            <a:srgbClr val="0B2755"/>
          </a:solidFill>
        </p:spPr>
        <p:txBody>
          <a:bodyPr wrap="square">
            <a:spAutoFit/>
          </a:bodyPr>
          <a:lstStyle/>
          <a:p>
            <a:pPr algn="just"/>
            <a:r>
              <a:rPr lang="vi-VN" sz="2800" dirty="0">
                <a:solidFill>
                  <a:prstClr val="white"/>
                </a:solidFill>
                <a:latin typeface="Times New Roman" panose="02020603050405020304" pitchFamily="18" charset="0"/>
                <a:cs typeface="Times New Roman" panose="02020603050405020304" pitchFamily="18" charset="0"/>
              </a:rPr>
              <a:t>Bước 4: Viết bài và chỉnh sửa bài viết</a:t>
            </a:r>
          </a:p>
        </p:txBody>
      </p:sp>
      <p:sp>
        <p:nvSpPr>
          <p:cNvPr id="8" name="Rectangle 7"/>
          <p:cNvSpPr/>
          <p:nvPr/>
        </p:nvSpPr>
        <p:spPr>
          <a:xfrm>
            <a:off x="718877" y="2239419"/>
            <a:ext cx="10624104" cy="4154984"/>
          </a:xfrm>
          <a:prstGeom prst="rect">
            <a:avLst/>
          </a:prstGeom>
          <a:ln w="28575">
            <a:solidFill>
              <a:schemeClr val="tx1"/>
            </a:solidFill>
          </a:ln>
        </p:spPr>
        <p:txBody>
          <a:bodyPr wrap="square">
            <a:spAutoFit/>
          </a:bodyPr>
          <a:lstStyle/>
          <a:p>
            <a:pPr algn="ctr">
              <a:tabLst>
                <a:tab pos="1386840" algn="l"/>
              </a:tabLst>
              <a:defRPr/>
            </a:pPr>
            <a:r>
              <a:rPr lang="en-US" sz="2200" b="1" dirty="0">
                <a:solidFill>
                  <a:srgbClr val="FF0000"/>
                </a:solidFill>
                <a:latin typeface="Times New Roman" panose="02020603050405020304" pitchFamily="18" charset="0"/>
                <a:ea typeface="MS Mincho"/>
              </a:rPr>
              <a:t>PHIẾU CHỈNH SỬA BÀI VIẾT</a:t>
            </a:r>
            <a:endParaRPr lang="en-US" sz="2200" dirty="0">
              <a:solidFill>
                <a:srgbClr val="FF0000"/>
              </a:solidFill>
              <a:latin typeface="Times New Roman" panose="02020603050405020304" pitchFamily="18" charset="0"/>
              <a:ea typeface="Times New Roman" panose="02020603050405020304" pitchFamily="18" charset="0"/>
            </a:endParaRPr>
          </a:p>
          <a:p>
            <a:pPr algn="just">
              <a:tabLst>
                <a:tab pos="1386840" algn="l"/>
              </a:tabLst>
              <a:defRPr/>
            </a:pPr>
            <a:r>
              <a:rPr lang="en-US" sz="2200" b="1" dirty="0" err="1">
                <a:solidFill>
                  <a:schemeClr val="tx1">
                    <a:lumMod val="95000"/>
                    <a:lumOff val="5000"/>
                  </a:schemeClr>
                </a:solidFill>
                <a:latin typeface="Times New Roman" panose="02020603050405020304" pitchFamily="18" charset="0"/>
                <a:ea typeface="MS Mincho"/>
              </a:rPr>
              <a:t>Nhiệm</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vụ</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Hãy</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đọc</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bài</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viết</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của</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mình</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và</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hoàn</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chỉnh</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bài</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viết</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bằng</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cách</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trả</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lời</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các</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câu</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hỏi</a:t>
            </a:r>
            <a:r>
              <a:rPr lang="en-US" sz="2200" b="1" dirty="0">
                <a:solidFill>
                  <a:schemeClr val="tx1">
                    <a:lumMod val="95000"/>
                    <a:lumOff val="5000"/>
                  </a:schemeClr>
                </a:solidFill>
                <a:latin typeface="Times New Roman" panose="02020603050405020304" pitchFamily="18" charset="0"/>
                <a:ea typeface="MS Mincho"/>
              </a:rPr>
              <a:t> </a:t>
            </a:r>
            <a:r>
              <a:rPr lang="en-US" sz="2200" b="1" dirty="0" err="1">
                <a:solidFill>
                  <a:schemeClr val="tx1">
                    <a:lumMod val="95000"/>
                    <a:lumOff val="5000"/>
                  </a:schemeClr>
                </a:solidFill>
                <a:latin typeface="Times New Roman" panose="02020603050405020304" pitchFamily="18" charset="0"/>
                <a:ea typeface="MS Mincho"/>
              </a:rPr>
              <a:t>sau</a:t>
            </a:r>
            <a:r>
              <a:rPr lang="en-US" sz="2200" b="1" dirty="0">
                <a:solidFill>
                  <a:schemeClr val="tx1">
                    <a:lumMod val="95000"/>
                    <a:lumOff val="5000"/>
                  </a:schemeClr>
                </a:solidFill>
                <a:latin typeface="Times New Roman" panose="02020603050405020304" pitchFamily="18" charset="0"/>
                <a:ea typeface="MS Mincho"/>
              </a:rPr>
              <a:t>:</a:t>
            </a:r>
            <a:endParaRPr lang="en-US" sz="22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tabLst>
                <a:tab pos="1386840" algn="l"/>
              </a:tabLst>
              <a:defRPr/>
            </a:pPr>
            <a:r>
              <a:rPr lang="en-US" sz="2200" dirty="0">
                <a:solidFill>
                  <a:schemeClr val="tx1">
                    <a:lumMod val="95000"/>
                    <a:lumOff val="5000"/>
                  </a:schemeClr>
                </a:solidFill>
                <a:latin typeface="Times New Roman" panose="02020603050405020304" pitchFamily="18" charset="0"/>
                <a:ea typeface="MS Mincho"/>
              </a:rPr>
              <a:t>1.  </a:t>
            </a:r>
            <a:r>
              <a:rPr lang="en-US" sz="2200" dirty="0" err="1">
                <a:solidFill>
                  <a:schemeClr val="tx1">
                    <a:lumMod val="95000"/>
                    <a:lumOff val="5000"/>
                  </a:schemeClr>
                </a:solidFill>
                <a:latin typeface="Times New Roman" panose="02020603050405020304" pitchFamily="18" charset="0"/>
                <a:ea typeface="MS Mincho"/>
              </a:rPr>
              <a:t>Bài</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viết</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đã</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giới</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thiệu</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được</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trải</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nghiệm</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đáng</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nhớ</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chưa</a:t>
            </a:r>
            <a:r>
              <a:rPr lang="en-US" sz="2200" dirty="0">
                <a:solidFill>
                  <a:schemeClr val="tx1">
                    <a:lumMod val="95000"/>
                    <a:lumOff val="5000"/>
                  </a:schemeClr>
                </a:solidFill>
                <a:latin typeface="Times New Roman" panose="02020603050405020304" pitchFamily="18" charset="0"/>
                <a:ea typeface="MS Mincho"/>
              </a:rPr>
              <a:t>?................................</a:t>
            </a:r>
            <a:r>
              <a:rPr lang="vi-VN" sz="2200" dirty="0">
                <a:solidFill>
                  <a:schemeClr val="tx1">
                    <a:lumMod val="95000"/>
                    <a:lumOff val="5000"/>
                  </a:schemeClr>
                </a:solidFill>
                <a:latin typeface="Times New Roman" panose="02020603050405020304" pitchFamily="18" charset="0"/>
                <a:ea typeface="MS Mincho"/>
              </a:rPr>
              <a:t>.....................</a:t>
            </a:r>
            <a:endParaRPr lang="en-US" sz="22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tabLst>
                <a:tab pos="1386840" algn="l"/>
              </a:tabLst>
              <a:defRPr/>
            </a:pPr>
            <a:r>
              <a:rPr lang="en-US" sz="2200" dirty="0">
                <a:solidFill>
                  <a:schemeClr val="tx1">
                    <a:lumMod val="95000"/>
                    <a:lumOff val="5000"/>
                  </a:schemeClr>
                </a:solidFill>
                <a:latin typeface="Times New Roman" panose="02020603050405020304" pitchFamily="18" charset="0"/>
                <a:ea typeface="MS Mincho"/>
              </a:rPr>
              <a:t>2. </a:t>
            </a:r>
            <a:r>
              <a:rPr lang="en-US" sz="2200" dirty="0" err="1">
                <a:solidFill>
                  <a:schemeClr val="tx1">
                    <a:lumMod val="95000"/>
                    <a:lumOff val="5000"/>
                  </a:schemeClr>
                </a:solidFill>
                <a:latin typeface="Times New Roman" panose="02020603050405020304" pitchFamily="18" charset="0"/>
                <a:ea typeface="MS Mincho"/>
              </a:rPr>
              <a:t>Nội</a:t>
            </a:r>
            <a:r>
              <a:rPr lang="en-US" sz="2200" dirty="0">
                <a:solidFill>
                  <a:schemeClr val="tx1">
                    <a:lumMod val="95000"/>
                    <a:lumOff val="5000"/>
                  </a:schemeClr>
                </a:solidFill>
                <a:latin typeface="Times New Roman" panose="02020603050405020304" pitchFamily="18" charset="0"/>
                <a:ea typeface="MS Mincho"/>
              </a:rPr>
              <a:t> dung </a:t>
            </a:r>
            <a:r>
              <a:rPr lang="en-US" sz="2200" dirty="0" err="1">
                <a:solidFill>
                  <a:schemeClr val="tx1">
                    <a:lumMod val="95000"/>
                    <a:lumOff val="5000"/>
                  </a:schemeClr>
                </a:solidFill>
                <a:latin typeface="Times New Roman" panose="02020603050405020304" pitchFamily="18" charset="0"/>
                <a:ea typeface="MS Mincho"/>
              </a:rPr>
              <a:t>bài</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viết</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đã</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được</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sắp</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xếp</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theo</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trình</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tự</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thời</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gian</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chưa</a:t>
            </a:r>
            <a:r>
              <a:rPr lang="en-US" sz="2200" dirty="0">
                <a:solidFill>
                  <a:schemeClr val="tx1">
                    <a:lumMod val="95000"/>
                    <a:lumOff val="5000"/>
                  </a:schemeClr>
                </a:solidFill>
                <a:latin typeface="Times New Roman" panose="02020603050405020304" pitchFamily="18" charset="0"/>
                <a:ea typeface="MS Mincho"/>
              </a:rPr>
              <a:t>?(</a:t>
            </a:r>
            <a:r>
              <a:rPr lang="en-US" sz="2200" dirty="0" err="1">
                <a:solidFill>
                  <a:schemeClr val="tx1">
                    <a:lumMod val="95000"/>
                    <a:lumOff val="5000"/>
                  </a:schemeClr>
                </a:solidFill>
                <a:latin typeface="Times New Roman" panose="02020603050405020304" pitchFamily="18" charset="0"/>
                <a:ea typeface="MS Mincho"/>
              </a:rPr>
              <a:t>Nếu</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chưa</a:t>
            </a:r>
            <a:r>
              <a:rPr lang="en-US" sz="2200" dirty="0">
                <a:solidFill>
                  <a:schemeClr val="tx1">
                    <a:lumMod val="95000"/>
                    <a:lumOff val="5000"/>
                  </a:schemeClr>
                </a:solidFill>
                <a:latin typeface="Times New Roman" panose="02020603050405020304" pitchFamily="18" charset="0"/>
                <a:ea typeface="MS Mincho"/>
              </a:rPr>
              <a:t>,</a:t>
            </a:r>
            <a:r>
              <a:rPr lang="vi-VN"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hãy</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thay</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đổi</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như</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thế</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nào</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cho</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hợp</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lí</a:t>
            </a:r>
            <a:r>
              <a:rPr lang="en-US" sz="2200" dirty="0">
                <a:solidFill>
                  <a:schemeClr val="tx1">
                    <a:lumMod val="95000"/>
                    <a:lumOff val="5000"/>
                  </a:schemeClr>
                </a:solidFill>
                <a:latin typeface="Times New Roman" panose="02020603050405020304" pitchFamily="18" charset="0"/>
                <a:ea typeface="MS Mincho"/>
              </a:rPr>
              <a:t>)...................................................................</a:t>
            </a:r>
            <a:r>
              <a:rPr lang="vi-VN" sz="2200" dirty="0">
                <a:solidFill>
                  <a:schemeClr val="tx1">
                    <a:lumMod val="95000"/>
                    <a:lumOff val="5000"/>
                  </a:schemeClr>
                </a:solidFill>
                <a:latin typeface="Times New Roman" panose="02020603050405020304" pitchFamily="18" charset="0"/>
                <a:ea typeface="MS Mincho"/>
              </a:rPr>
              <a:t>...........................................</a:t>
            </a:r>
            <a:endParaRPr lang="en-US" sz="22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tabLst>
                <a:tab pos="1386840" algn="l"/>
              </a:tabLst>
              <a:defRPr/>
            </a:pPr>
            <a:r>
              <a:rPr lang="en-US" sz="2200" dirty="0">
                <a:solidFill>
                  <a:schemeClr val="tx1">
                    <a:lumMod val="95000"/>
                    <a:lumOff val="5000"/>
                  </a:schemeClr>
                </a:solidFill>
                <a:latin typeface="Times New Roman" panose="02020603050405020304" pitchFamily="18" charset="0"/>
                <a:ea typeface="MS Mincho"/>
              </a:rPr>
              <a:t>3. </a:t>
            </a:r>
            <a:r>
              <a:rPr lang="en-US" sz="2200" dirty="0" err="1">
                <a:solidFill>
                  <a:schemeClr val="tx1">
                    <a:lumMod val="95000"/>
                    <a:lumOff val="5000"/>
                  </a:schemeClr>
                </a:solidFill>
                <a:latin typeface="Times New Roman" panose="02020603050405020304" pitchFamily="18" charset="0"/>
                <a:ea typeface="MS Mincho"/>
              </a:rPr>
              <a:t>Bài</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có</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sử</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dụng</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nhất</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quán</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từ</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ngữ</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xưng</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hô</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không</a:t>
            </a:r>
            <a:r>
              <a:rPr lang="en-US" sz="2200" dirty="0">
                <a:solidFill>
                  <a:schemeClr val="tx1">
                    <a:lumMod val="95000"/>
                    <a:lumOff val="5000"/>
                  </a:schemeClr>
                </a:solidFill>
                <a:latin typeface="Times New Roman" panose="02020603050405020304" pitchFamily="18" charset="0"/>
                <a:ea typeface="MS Mincho"/>
              </a:rPr>
              <a:t>?...........................................</a:t>
            </a:r>
            <a:r>
              <a:rPr lang="vi-VN" sz="2200" dirty="0">
                <a:solidFill>
                  <a:schemeClr val="tx1">
                    <a:lumMod val="95000"/>
                    <a:lumOff val="5000"/>
                  </a:schemeClr>
                </a:solidFill>
                <a:latin typeface="Times New Roman" panose="02020603050405020304" pitchFamily="18" charset="0"/>
                <a:ea typeface="MS Mincho"/>
              </a:rPr>
              <a:t>.....................</a:t>
            </a:r>
            <a:endParaRPr lang="en-US" sz="22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tabLst>
                <a:tab pos="1386840" algn="l"/>
              </a:tabLst>
              <a:defRPr/>
            </a:pPr>
            <a:r>
              <a:rPr lang="en-US" sz="2200" dirty="0">
                <a:solidFill>
                  <a:schemeClr val="tx1">
                    <a:lumMod val="95000"/>
                    <a:lumOff val="5000"/>
                  </a:schemeClr>
                </a:solidFill>
                <a:latin typeface="Times New Roman" panose="02020603050405020304" pitchFamily="18" charset="0"/>
                <a:ea typeface="MS Mincho"/>
              </a:rPr>
              <a:t>4. </a:t>
            </a:r>
            <a:r>
              <a:rPr lang="en-US" sz="2200" dirty="0" err="1">
                <a:solidFill>
                  <a:schemeClr val="tx1">
                    <a:lumMod val="95000"/>
                    <a:lumOff val="5000"/>
                  </a:schemeClr>
                </a:solidFill>
                <a:latin typeface="Times New Roman" panose="02020603050405020304" pitchFamily="18" charset="0"/>
                <a:ea typeface="MS Mincho"/>
              </a:rPr>
              <a:t>Có</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nên</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bổ</a:t>
            </a:r>
            <a:r>
              <a:rPr lang="en-US" sz="2200" dirty="0">
                <a:solidFill>
                  <a:schemeClr val="tx1">
                    <a:lumMod val="95000"/>
                    <a:lumOff val="5000"/>
                  </a:schemeClr>
                </a:solidFill>
                <a:latin typeface="Times New Roman" panose="02020603050405020304" pitchFamily="18" charset="0"/>
                <a:ea typeface="MS Mincho"/>
              </a:rPr>
              <a:t> sung </a:t>
            </a:r>
            <a:r>
              <a:rPr lang="en-US" sz="2200" dirty="0" err="1">
                <a:solidFill>
                  <a:schemeClr val="tx1">
                    <a:lumMod val="95000"/>
                    <a:lumOff val="5000"/>
                  </a:schemeClr>
                </a:solidFill>
                <a:latin typeface="Times New Roman" panose="02020603050405020304" pitchFamily="18" charset="0"/>
                <a:ea typeface="MS Mincho"/>
              </a:rPr>
              <a:t>nội</a:t>
            </a:r>
            <a:r>
              <a:rPr lang="en-US" sz="2200" dirty="0">
                <a:solidFill>
                  <a:schemeClr val="tx1">
                    <a:lumMod val="95000"/>
                    <a:lumOff val="5000"/>
                  </a:schemeClr>
                </a:solidFill>
                <a:latin typeface="Times New Roman" panose="02020603050405020304" pitchFamily="18" charset="0"/>
                <a:ea typeface="MS Mincho"/>
              </a:rPr>
              <a:t> dung </a:t>
            </a:r>
            <a:r>
              <a:rPr lang="en-US" sz="2200" dirty="0" err="1">
                <a:solidFill>
                  <a:schemeClr val="tx1">
                    <a:lumMod val="95000"/>
                    <a:lumOff val="5000"/>
                  </a:schemeClr>
                </a:solidFill>
                <a:latin typeface="Times New Roman" panose="02020603050405020304" pitchFamily="18" charset="0"/>
                <a:ea typeface="MS Mincho"/>
              </a:rPr>
              <a:t>cho</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bài</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viết</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không</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Nếu</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có</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hãy</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viết</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rõ</a:t>
            </a:r>
            <a:r>
              <a:rPr lang="en-US" sz="2200" dirty="0">
                <a:solidFill>
                  <a:schemeClr val="tx1">
                    <a:lumMod val="95000"/>
                    <a:lumOff val="5000"/>
                  </a:schemeClr>
                </a:solidFill>
                <a:latin typeface="Times New Roman" panose="02020603050405020304" pitchFamily="18" charset="0"/>
                <a:ea typeface="MS Mincho"/>
              </a:rPr>
              <a:t> ý </a:t>
            </a:r>
            <a:r>
              <a:rPr lang="en-US" sz="2200" dirty="0" err="1">
                <a:solidFill>
                  <a:schemeClr val="tx1">
                    <a:lumMod val="95000"/>
                    <a:lumOff val="5000"/>
                  </a:schemeClr>
                </a:solidFill>
                <a:latin typeface="Times New Roman" panose="02020603050405020304" pitchFamily="18" charset="0"/>
                <a:ea typeface="MS Mincho"/>
              </a:rPr>
              <a:t>cần</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bổ</a:t>
            </a:r>
            <a:r>
              <a:rPr lang="vi-VN" sz="2200" dirty="0">
                <a:solidFill>
                  <a:schemeClr val="tx1">
                    <a:lumMod val="95000"/>
                    <a:lumOff val="5000"/>
                  </a:schemeClr>
                </a:solidFill>
                <a:latin typeface="Times New Roman" panose="02020603050405020304" pitchFamily="18" charset="0"/>
                <a:ea typeface="MS Mincho"/>
              </a:rPr>
              <a:t> </a:t>
            </a:r>
            <a:r>
              <a:rPr lang="en-US" sz="2200" dirty="0">
                <a:solidFill>
                  <a:schemeClr val="tx1">
                    <a:lumMod val="95000"/>
                    <a:lumOff val="5000"/>
                  </a:schemeClr>
                </a:solidFill>
                <a:latin typeface="Times New Roman" panose="02020603050405020304" pitchFamily="18" charset="0"/>
                <a:ea typeface="MS Mincho"/>
              </a:rPr>
              <a:t>sung</a:t>
            </a:r>
            <a:r>
              <a:rPr lang="vi-VN" sz="2200" dirty="0">
                <a:solidFill>
                  <a:schemeClr val="tx1">
                    <a:lumMod val="95000"/>
                    <a:lumOff val="5000"/>
                  </a:schemeClr>
                </a:solidFill>
                <a:latin typeface="Times New Roman" panose="02020603050405020304" pitchFamily="18" charset="0"/>
                <a:ea typeface="MS Mincho"/>
              </a:rPr>
              <a:t>).............</a:t>
            </a:r>
            <a:endParaRPr lang="en-US" sz="22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tabLst>
                <a:tab pos="1386840" algn="l"/>
              </a:tabLst>
              <a:defRPr/>
            </a:pPr>
            <a:r>
              <a:rPr lang="en-US" sz="2200" dirty="0">
                <a:solidFill>
                  <a:schemeClr val="tx1">
                    <a:lumMod val="95000"/>
                    <a:lumOff val="5000"/>
                  </a:schemeClr>
                </a:solidFill>
                <a:latin typeface="Times New Roman" panose="02020603050405020304" pitchFamily="18" charset="0"/>
                <a:ea typeface="MS Mincho"/>
              </a:rPr>
              <a:t>5. </a:t>
            </a:r>
            <a:r>
              <a:rPr lang="en-US" sz="2200" dirty="0" err="1">
                <a:solidFill>
                  <a:schemeClr val="tx1">
                    <a:lumMod val="95000"/>
                    <a:lumOff val="5000"/>
                  </a:schemeClr>
                </a:solidFill>
                <a:latin typeface="Times New Roman" panose="02020603050405020304" pitchFamily="18" charset="0"/>
                <a:ea typeface="MS Mincho"/>
              </a:rPr>
              <a:t>Có</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nên</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lược</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bỏ</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các</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câu</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trong</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bài</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viết</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không</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Nếu</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có</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hãy</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viết</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rõ</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câu</a:t>
            </a:r>
            <a:r>
              <a:rPr lang="en-US" sz="2200" dirty="0">
                <a:solidFill>
                  <a:schemeClr val="tx1">
                    <a:lumMod val="95000"/>
                    <a:lumOff val="5000"/>
                  </a:schemeClr>
                </a:solidFill>
                <a:latin typeface="Times New Roman" panose="02020603050405020304" pitchFamily="18" charset="0"/>
                <a:ea typeface="MS Mincho"/>
              </a:rPr>
              <a:t> hay </a:t>
            </a:r>
            <a:r>
              <a:rPr lang="en-US" sz="2200" dirty="0" err="1">
                <a:solidFill>
                  <a:schemeClr val="tx1">
                    <a:lumMod val="95000"/>
                    <a:lumOff val="5000"/>
                  </a:schemeClr>
                </a:solidFill>
                <a:latin typeface="Times New Roman" panose="02020603050405020304" pitchFamily="18" charset="0"/>
                <a:ea typeface="MS Mincho"/>
              </a:rPr>
              <a:t>đoạn</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cần</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lược</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bỏ</a:t>
            </a:r>
            <a:r>
              <a:rPr lang="en-US" sz="2200" dirty="0">
                <a:solidFill>
                  <a:schemeClr val="tx1">
                    <a:lumMod val="95000"/>
                    <a:lumOff val="5000"/>
                  </a:schemeClr>
                </a:solidFill>
                <a:latin typeface="Times New Roman" panose="02020603050405020304" pitchFamily="18" charset="0"/>
                <a:ea typeface="MS Mincho"/>
              </a:rPr>
              <a:t>.)</a:t>
            </a:r>
            <a:r>
              <a:rPr lang="vi-VN" sz="2200" dirty="0">
                <a:solidFill>
                  <a:schemeClr val="tx1">
                    <a:lumMod val="95000"/>
                    <a:lumOff val="5000"/>
                  </a:schemeClr>
                </a:solidFill>
                <a:latin typeface="Times New Roman" panose="02020603050405020304" pitchFamily="18" charset="0"/>
                <a:ea typeface="MS Mincho"/>
              </a:rPr>
              <a:t> </a:t>
            </a:r>
            <a:r>
              <a:rPr lang="en-US" sz="2200" dirty="0">
                <a:solidFill>
                  <a:schemeClr val="tx1">
                    <a:lumMod val="95000"/>
                    <a:lumOff val="5000"/>
                  </a:schemeClr>
                </a:solidFill>
                <a:latin typeface="Times New Roman" panose="02020603050405020304" pitchFamily="18" charset="0"/>
                <a:ea typeface="MS Mincho"/>
              </a:rPr>
              <a:t>…………………………………………………………</a:t>
            </a:r>
            <a:r>
              <a:rPr lang="vi-VN" sz="2200" dirty="0">
                <a:solidFill>
                  <a:schemeClr val="tx1">
                    <a:lumMod val="95000"/>
                    <a:lumOff val="5000"/>
                  </a:schemeClr>
                </a:solidFill>
                <a:latin typeface="Times New Roman" panose="02020603050405020304" pitchFamily="18" charset="0"/>
                <a:ea typeface="MS Mincho"/>
              </a:rPr>
              <a:t>....................................................</a:t>
            </a:r>
            <a:endParaRPr lang="en-US" sz="22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tabLst>
                <a:tab pos="1386840" algn="l"/>
              </a:tabLst>
              <a:defRPr/>
            </a:pPr>
            <a:r>
              <a:rPr lang="en-US" sz="2200" dirty="0">
                <a:solidFill>
                  <a:schemeClr val="tx1">
                    <a:lumMod val="95000"/>
                    <a:lumOff val="5000"/>
                  </a:schemeClr>
                </a:solidFill>
                <a:latin typeface="Times New Roman" panose="02020603050405020304" pitchFamily="18" charset="0"/>
                <a:ea typeface="MS Mincho"/>
              </a:rPr>
              <a:t>6. </a:t>
            </a:r>
            <a:r>
              <a:rPr lang="en-US" sz="2200" dirty="0" err="1">
                <a:solidFill>
                  <a:schemeClr val="tx1">
                    <a:lumMod val="95000"/>
                    <a:lumOff val="5000"/>
                  </a:schemeClr>
                </a:solidFill>
                <a:latin typeface="Times New Roman" panose="02020603050405020304" pitchFamily="18" charset="0"/>
                <a:ea typeface="MS Mincho"/>
              </a:rPr>
              <a:t>Bài</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viết</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có</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mắc</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lỗi</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chính</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tả</a:t>
            </a:r>
            <a:r>
              <a:rPr lang="en-US" sz="2200" dirty="0">
                <a:solidFill>
                  <a:schemeClr val="tx1">
                    <a:lumMod val="95000"/>
                    <a:lumOff val="5000"/>
                  </a:schemeClr>
                </a:solidFill>
                <a:latin typeface="Times New Roman" panose="02020603050405020304" pitchFamily="18" charset="0"/>
                <a:ea typeface="MS Mincho"/>
              </a:rPr>
              <a:t> hay </a:t>
            </a:r>
            <a:r>
              <a:rPr lang="en-US" sz="2200" dirty="0" err="1">
                <a:solidFill>
                  <a:schemeClr val="tx1">
                    <a:lumMod val="95000"/>
                    <a:lumOff val="5000"/>
                  </a:schemeClr>
                </a:solidFill>
                <a:latin typeface="Times New Roman" panose="02020603050405020304" pitchFamily="18" charset="0"/>
                <a:ea typeface="MS Mincho"/>
              </a:rPr>
              <a:t>lỗi</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diễn</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đạt</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không</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Nếu</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có</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hãy</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viết</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rõ</a:t>
            </a:r>
            <a:r>
              <a:rPr lang="vi-VN"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các</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mắc</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lỗi</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chính</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tả</a:t>
            </a:r>
            <a:r>
              <a:rPr lang="en-US" sz="2200" dirty="0">
                <a:solidFill>
                  <a:schemeClr val="tx1">
                    <a:lumMod val="95000"/>
                    <a:lumOff val="5000"/>
                  </a:schemeClr>
                </a:solidFill>
                <a:latin typeface="Times New Roman" panose="02020603050405020304" pitchFamily="18" charset="0"/>
                <a:ea typeface="MS Mincho"/>
              </a:rPr>
              <a:t> hay </a:t>
            </a:r>
            <a:r>
              <a:rPr lang="en-US" sz="2200" dirty="0" err="1">
                <a:solidFill>
                  <a:schemeClr val="tx1">
                    <a:lumMod val="95000"/>
                    <a:lumOff val="5000"/>
                  </a:schemeClr>
                </a:solidFill>
                <a:latin typeface="Times New Roman" panose="02020603050405020304" pitchFamily="18" charset="0"/>
                <a:ea typeface="MS Mincho"/>
              </a:rPr>
              <a:t>lỗi</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diễn</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đạt</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cần</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sửa</a:t>
            </a:r>
            <a:r>
              <a:rPr lang="en-US" sz="2200" dirty="0">
                <a:solidFill>
                  <a:schemeClr val="tx1">
                    <a:lumMod val="95000"/>
                    <a:lumOff val="5000"/>
                  </a:schemeClr>
                </a:solidFill>
                <a:latin typeface="Times New Roman" panose="02020603050405020304" pitchFamily="18" charset="0"/>
                <a:ea typeface="MS Mincho"/>
              </a:rPr>
              <a:t> </a:t>
            </a:r>
            <a:r>
              <a:rPr lang="en-US" sz="2200" dirty="0" err="1">
                <a:solidFill>
                  <a:schemeClr val="tx1">
                    <a:lumMod val="95000"/>
                    <a:lumOff val="5000"/>
                  </a:schemeClr>
                </a:solidFill>
                <a:latin typeface="Times New Roman" panose="02020603050405020304" pitchFamily="18" charset="0"/>
                <a:ea typeface="MS Mincho"/>
              </a:rPr>
              <a:t>chữa</a:t>
            </a:r>
            <a:r>
              <a:rPr lang="en-US" sz="2200" dirty="0">
                <a:solidFill>
                  <a:schemeClr val="tx1">
                    <a:lumMod val="95000"/>
                    <a:lumOff val="5000"/>
                  </a:schemeClr>
                </a:solidFill>
                <a:latin typeface="Times New Roman" panose="02020603050405020304" pitchFamily="18" charset="0"/>
                <a:ea typeface="MS Mincho"/>
              </a:rPr>
              <a:t>.)………</a:t>
            </a:r>
            <a:r>
              <a:rPr lang="vi-VN" sz="2200" dirty="0">
                <a:solidFill>
                  <a:schemeClr val="tx1">
                    <a:lumMod val="95000"/>
                    <a:lumOff val="5000"/>
                  </a:schemeClr>
                </a:solidFill>
                <a:latin typeface="Times New Roman" panose="02020603050405020304" pitchFamily="18" charset="0"/>
                <a:ea typeface="MS Mincho"/>
              </a:rPr>
              <a:t>......................................................</a:t>
            </a:r>
            <a:r>
              <a:rPr lang="en-US" sz="2200" dirty="0">
                <a:solidFill>
                  <a:schemeClr val="tx1">
                    <a:lumMod val="95000"/>
                    <a:lumOff val="5000"/>
                  </a:schemeClr>
                </a:solidFill>
                <a:latin typeface="Times New Roman" panose="02020603050405020304" pitchFamily="18" charset="0"/>
                <a:ea typeface="MS Mincho"/>
              </a:rPr>
              <a:t>………………….</a:t>
            </a:r>
            <a:endParaRPr lang="en-US" sz="2200" dirty="0">
              <a:solidFill>
                <a:schemeClr val="tx1">
                  <a:lumMod val="95000"/>
                  <a:lumOff val="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396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pic>
        <p:nvPicPr>
          <p:cNvPr id="2" name="Picture 1"/>
          <p:cNvPicPr>
            <a:picLocks noChangeAspect="1"/>
          </p:cNvPicPr>
          <p:nvPr/>
        </p:nvPicPr>
        <p:blipFill>
          <a:blip r:embed="rId4"/>
          <a:stretch>
            <a:fillRect/>
          </a:stretch>
        </p:blipFill>
        <p:spPr>
          <a:xfrm>
            <a:off x="1155511" y="2567730"/>
            <a:ext cx="10733539" cy="2563828"/>
          </a:xfrm>
          <a:prstGeom prst="rect">
            <a:avLst/>
          </a:prstGeom>
        </p:spPr>
      </p:pic>
    </p:spTree>
    <p:extLst>
      <p:ext uri="{BB962C8B-B14F-4D97-AF65-F5344CB8AC3E}">
        <p14:creationId xmlns:p14="http://schemas.microsoft.com/office/powerpoint/2010/main" val="4080132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5846A56-FF18-9142-8951-7D9B46497C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1315" y="2925584"/>
            <a:ext cx="5456308" cy="3932416"/>
          </a:xfrm>
          <a:prstGeom prst="rect">
            <a:avLst/>
          </a:prstGeom>
        </p:spPr>
      </p:pic>
      <p:pic>
        <p:nvPicPr>
          <p:cNvPr id="7" name="Picture 6"/>
          <p:cNvPicPr>
            <a:picLocks noChangeAspect="1"/>
          </p:cNvPicPr>
          <p:nvPr/>
        </p:nvPicPr>
        <p:blipFill>
          <a:blip r:embed="rId4"/>
          <a:stretch>
            <a:fillRect/>
          </a:stretch>
        </p:blipFill>
        <p:spPr>
          <a:xfrm>
            <a:off x="1486843" y="322150"/>
            <a:ext cx="9899742" cy="2816834"/>
          </a:xfrm>
          <a:prstGeom prst="rect">
            <a:avLst/>
          </a:prstGeom>
        </p:spPr>
      </p:pic>
    </p:spTree>
    <p:extLst>
      <p:ext uri="{BB962C8B-B14F-4D97-AF65-F5344CB8AC3E}">
        <p14:creationId xmlns:p14="http://schemas.microsoft.com/office/powerpoint/2010/main" val="7924079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sp>
        <p:nvSpPr>
          <p:cNvPr id="5" name="Rectangle 4"/>
          <p:cNvSpPr/>
          <p:nvPr/>
        </p:nvSpPr>
        <p:spPr>
          <a:xfrm>
            <a:off x="95535" y="138712"/>
            <a:ext cx="11982734" cy="6494085"/>
          </a:xfrm>
          <a:prstGeom prst="rect">
            <a:avLst/>
          </a:prstGeom>
          <a:solidFill>
            <a:schemeClr val="bg1"/>
          </a:solidFill>
        </p:spPr>
        <p:txBody>
          <a:bodyPr wrap="square">
            <a:spAutoFit/>
          </a:bodyPr>
          <a:lstStyle/>
          <a:p>
            <a:pPr algn="just"/>
            <a:r>
              <a:rPr lang="vi-VN" sz="2000" dirty="0">
                <a:solidFill>
                  <a:srgbClr val="001A33"/>
                </a:solidFill>
                <a:latin typeface="Times New Roman" panose="02020603050405020304" pitchFamily="18" charset="0"/>
                <a:cs typeface="Times New Roman" panose="02020603050405020304" pitchFamily="18" charset="0"/>
              </a:rPr>
              <a:t>     Câu chuyện xảy ra cách đây hai tháng trước, nhưng mỗi lần nhớ lại, tôi lại cảm thấy mọi thứ như vừa mới xảy ra. Bởi vì đó là lần đầu tiên tôi có một trải nghiệm tuyệt vời như vậy.</a:t>
            </a:r>
          </a:p>
          <a:p>
            <a:pPr algn="just"/>
            <a:r>
              <a:rPr lang="vi-VN" sz="2000" dirty="0">
                <a:solidFill>
                  <a:srgbClr val="001A33"/>
                </a:solidFill>
                <a:latin typeface="Times New Roman" panose="02020603050405020304" pitchFamily="18" charset="0"/>
                <a:cs typeface="Times New Roman" panose="02020603050405020304" pitchFamily="18" charset="0"/>
              </a:rPr>
              <a:t>    Nhân dịp mùng 8 tháng 3, bố, tôi và em Thu đã quyết định sẽ tặng cho mẹ một món quà đặc biệt - đó là một bữa tiệc thịnh soạn do chính tay ba bố con tôi chuẩn bị. Tôi đã lên kế hoạch để nhờ cô Hòa - đồng nghiệp của mẹ giúp đỡ. Cô sẽ rủ mẹ đi mua sắm sau giờ làm để bố con tôi có thời gian chuẩn bị mọi thứ.</a:t>
            </a:r>
          </a:p>
          <a:p>
            <a:pPr algn="just"/>
            <a:r>
              <a:rPr lang="vi-VN" sz="2000" dirty="0">
                <a:solidFill>
                  <a:srgbClr val="001A33"/>
                </a:solidFill>
                <a:latin typeface="Times New Roman" panose="02020603050405020304" pitchFamily="18" charset="0"/>
                <a:cs typeface="Times New Roman" panose="02020603050405020304" pitchFamily="18" charset="0"/>
              </a:rPr>
              <a:t>     Buổi chiều hôm đó, sau khi tan học, tôi cố gắng về nhà thật sớm. Bố cũng đã xin công ty cho về sớm. Lúc về đến nhà, tôi thấy trên bàn đã có một bó hoa rất đẹp. Một bó hoa hồng nhung thật đẹp. Loài hoa tượng trưng cho tình yêu. Tôi thầm nghĩ khi nhận được bó hoa này chắc chắn mẹ sẽ rất hạnh phúc.</a:t>
            </a:r>
          </a:p>
          <a:p>
            <a:pPr algn="just"/>
            <a:r>
              <a:rPr lang="vi-VN" sz="2000" dirty="0">
                <a:solidFill>
                  <a:srgbClr val="001A33"/>
                </a:solidFill>
                <a:latin typeface="Times New Roman" panose="02020603050405020304" pitchFamily="18" charset="0"/>
                <a:cs typeface="Times New Roman" panose="02020603050405020304" pitchFamily="18" charset="0"/>
              </a:rPr>
              <a:t>     Sau khi dọn cất sách vở, tôi liền vào bếp giúp bố. Tôi phụ trách rửa rau, thái thịt và nấu cơm. Còn việc chế biến món ăn sẽ do đảm nhận. Em Thu phụ trách dọn lau dọn bàn ăn, chuẩn bị bát đũa. Hơn hai tiếng đồng hồ trôi qua, ba bố con tôi đã hoàn thành những món ăn mà mẹ thích: sườn xào chua ngọt, đậu kho thịt, canh cá chua ngọt… Những món ăn hấp dẫn, đẹp mắt đã được dọn lên bàn. Ở giữa bàn còn là một lọ hoa hồng do chính tay tôi tự cắm. Sau khi làm xong hết mọi công việc, ba bố con tôi đều đồng ý với nhau rằng công việc quả nội trợ quả thật rất vất vả.</a:t>
            </a:r>
          </a:p>
          <a:p>
            <a:pPr algn="just"/>
            <a:r>
              <a:rPr lang="vi-VN" sz="2000" dirty="0">
                <a:solidFill>
                  <a:srgbClr val="001A33"/>
                </a:solidFill>
                <a:latin typeface="Times New Roman" panose="02020603050405020304" pitchFamily="18" charset="0"/>
                <a:cs typeface="Times New Roman" panose="02020603050405020304" pitchFamily="18" charset="0"/>
              </a:rPr>
              <a:t>     Đến bảy giờ tối, tôi nhắn tin báo cho cô Hòa mọi việc chuẩn bị đã xong. Khoảng mười lăm phút sau thì mẹ đã về đến nhà. Em Thu được giao nhiệm vụ đón mẹ. Khi mẹ bước vào bếp, bố đã cầm bó hoa hồng tặng mẹ. Lúc đó tôi nhìn thấy khuôn mặt của mẹ rất ngạc nhiên, kế tiếp là nụ cười hạnh phúc. Cả gia đình ngồi vào bàn ăn. Mẹ đã rất ngạc nhiên khi nghe tôi kể về quá trình nấu ăn của ba bố con. Chúng tôi cùng nhau ăn cơm thật vui vẻ, mẹ còn khen các món ăn rất ngon. Buổi tối hôm đó, gia đình tôi ngập tràn tiếng cười hạnh phúc.</a:t>
            </a:r>
          </a:p>
          <a:p>
            <a:pPr algn="just"/>
            <a:r>
              <a:rPr lang="vi-VN" sz="2000" dirty="0">
                <a:solidFill>
                  <a:srgbClr val="001A33"/>
                </a:solidFill>
                <a:latin typeface="Times New Roman" panose="02020603050405020304" pitchFamily="18" charset="0"/>
                <a:cs typeface="Times New Roman" panose="02020603050405020304" pitchFamily="18" charset="0"/>
              </a:rPr>
              <a:t>     Đó là lần đầu tiên tôi được trải nghiệm công việc nấu ăn. Nhờ vậy mà tôi nhận ra mẹ đã vất vả như thế nào để nấu cho chúng tôi những bữa cơm ngon. Bởi vậy mà tôi cảm thấy thương và yêu mẹ nhiều hơn</a:t>
            </a:r>
            <a:endParaRPr lang="vi-VN" sz="2000" b="0" i="0" dirty="0">
              <a:solidFill>
                <a:srgbClr val="001A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67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685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9756" y="441659"/>
            <a:ext cx="10963468" cy="646331"/>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Mở</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a:t>
            </a:r>
          </a:p>
        </p:txBody>
      </p:sp>
      <p:sp>
        <p:nvSpPr>
          <p:cNvPr id="13" name="Rectangle 12"/>
          <p:cNvSpPr/>
          <p:nvPr/>
        </p:nvSpPr>
        <p:spPr>
          <a:xfrm>
            <a:off x="836644" y="1087990"/>
            <a:ext cx="10960360" cy="2862322"/>
          </a:xfrm>
          <a:prstGeom prst="rect">
            <a:avLst/>
          </a:prstGeom>
        </p:spPr>
        <p:txBody>
          <a:bodyPr wrap="square">
            <a:spAutoFit/>
          </a:bodyPr>
          <a:lstStyle/>
          <a:p>
            <a:r>
              <a:rPr lang="vi-VN" b="1" dirty="0">
                <a:latin typeface="Times New Roman" panose="02020603050405020304" pitchFamily="18" charset="0"/>
                <a:cs typeface="Times New Roman" panose="02020603050405020304" pitchFamily="18" charset="0"/>
              </a:rPr>
              <a:t>2. Thân bài </a:t>
            </a:r>
            <a:endParaRPr lang="en-US" b="1"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Thời </a:t>
            </a:r>
            <a:r>
              <a:rPr lang="vi-VN" dirty="0">
                <a:latin typeface="Times New Roman" panose="02020603050405020304" pitchFamily="18" charset="0"/>
                <a:cs typeface="Times New Roman" panose="02020603050405020304" pitchFamily="18" charset="0"/>
              </a:rPr>
              <a:t>gian, địa điểm (sáng chủ nhật, ở sân trường hoặc công viên</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N</a:t>
            </a:r>
            <a:r>
              <a:rPr lang="vi-VN" dirty="0" smtClean="0">
                <a:latin typeface="Times New Roman" panose="02020603050405020304" pitchFamily="18" charset="0"/>
                <a:cs typeface="Times New Roman" panose="02020603050405020304" pitchFamily="18" charset="0"/>
              </a:rPr>
              <a:t>hân </a:t>
            </a:r>
            <a:r>
              <a:rPr lang="vi-VN" dirty="0">
                <a:latin typeface="Times New Roman" panose="02020603050405020304" pitchFamily="18" charset="0"/>
                <a:cs typeface="Times New Roman" panose="02020603050405020304" pitchFamily="18" charset="0"/>
              </a:rPr>
              <a:t>vật tham gia (em, bạn bè, thầy cô…).</a:t>
            </a:r>
          </a:p>
          <a:p>
            <a:pPr>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Kể </a:t>
            </a:r>
            <a:r>
              <a:rPr lang="vi-VN" b="1" dirty="0">
                <a:latin typeface="Times New Roman" panose="02020603050405020304" pitchFamily="18" charset="0"/>
                <a:cs typeface="Times New Roman" panose="02020603050405020304" pitchFamily="18" charset="0"/>
              </a:rPr>
              <a:t>diễn biến sự việc theo trình </a:t>
            </a:r>
            <a:r>
              <a:rPr lang="vi-VN" b="1" dirty="0" smtClean="0">
                <a:latin typeface="Times New Roman" panose="02020603050405020304" pitchFamily="18" charset="0"/>
                <a:cs typeface="Times New Roman" panose="02020603050405020304" pitchFamily="18" charset="0"/>
              </a:rPr>
              <a:t>tự</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285750" indent="-285750">
              <a:buFontTx/>
              <a:buChar char="-"/>
            </a:pPr>
            <a:r>
              <a:rPr lang="vi-VN" dirty="0" smtClean="0">
                <a:latin typeface="Times New Roman" panose="02020603050405020304" pitchFamily="18" charset="0"/>
                <a:cs typeface="Times New Roman" panose="02020603050405020304" pitchFamily="18" charset="0"/>
              </a:rPr>
              <a:t>Hoạt </a:t>
            </a:r>
            <a:r>
              <a:rPr lang="vi-VN" dirty="0">
                <a:latin typeface="Times New Roman" panose="02020603050405020304" pitchFamily="18" charset="0"/>
                <a:cs typeface="Times New Roman" panose="02020603050405020304" pitchFamily="18" charset="0"/>
              </a:rPr>
              <a:t>động bắt đầu (chuẩn bị dụng cụ, thầy cô phân công việc</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285750" indent="-285750">
              <a:buFontTx/>
              <a:buChar char="-"/>
            </a:pPr>
            <a:r>
              <a:rPr lang="vi-VN" dirty="0" smtClean="0">
                <a:latin typeface="Times New Roman" panose="02020603050405020304" pitchFamily="18" charset="0"/>
                <a:cs typeface="Times New Roman" panose="02020603050405020304" pitchFamily="18" charset="0"/>
              </a:rPr>
              <a:t>Quá </a:t>
            </a:r>
            <a:r>
              <a:rPr lang="vi-VN" dirty="0">
                <a:latin typeface="Times New Roman" panose="02020603050405020304" pitchFamily="18" charset="0"/>
                <a:cs typeface="Times New Roman" panose="02020603050405020304" pitchFamily="18" charset="0"/>
              </a:rPr>
              <a:t>trình diễn ra (em cùng nhóm bạn hăng say trồng cây, ban đầu còn vụng về, sau quen dần</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285750" indent="-285750">
              <a:buFontTx/>
              <a:buChar char="-"/>
            </a:pPr>
            <a:r>
              <a:rPr lang="vi-VN" dirty="0" smtClean="0">
                <a:latin typeface="Times New Roman" panose="02020603050405020304" pitchFamily="18" charset="0"/>
                <a:cs typeface="Times New Roman" panose="02020603050405020304" pitchFamily="18" charset="0"/>
              </a:rPr>
              <a:t>Cao </a:t>
            </a:r>
            <a:r>
              <a:rPr lang="vi-VN" dirty="0">
                <a:latin typeface="Times New Roman" panose="02020603050405020304" pitchFamily="18" charset="0"/>
                <a:cs typeface="Times New Roman" panose="02020603050405020304" pitchFamily="18" charset="0"/>
              </a:rPr>
              <a:t>trào sự việc (mọi người cùng nhau hoàn thành công việc, ai cũng mệt nhưng rất vui).</a:t>
            </a:r>
          </a:p>
          <a:p>
            <a:pPr>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Cảm </a:t>
            </a:r>
            <a:r>
              <a:rPr lang="vi-VN" b="1" dirty="0">
                <a:latin typeface="Times New Roman" panose="02020603050405020304" pitchFamily="18" charset="0"/>
                <a:cs typeface="Times New Roman" panose="02020603050405020304" pitchFamily="18" charset="0"/>
              </a:rPr>
              <a:t>xúc trong lúc trải </a:t>
            </a:r>
            <a:r>
              <a:rPr lang="vi-VN" b="1" dirty="0" smtClean="0">
                <a:latin typeface="Times New Roman" panose="02020603050405020304" pitchFamily="18" charset="0"/>
                <a:cs typeface="Times New Roman" panose="02020603050405020304" pitchFamily="18" charset="0"/>
              </a:rPr>
              <a:t>nghiệm</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285750" indent="-285750">
              <a:buFontTx/>
              <a:buChar char="-"/>
            </a:pPr>
            <a:r>
              <a:rPr lang="vi-VN" dirty="0" smtClean="0">
                <a:latin typeface="Times New Roman" panose="02020603050405020304" pitchFamily="18" charset="0"/>
                <a:cs typeface="Times New Roman" panose="02020603050405020304" pitchFamily="18" charset="0"/>
              </a:rPr>
              <a:t>Vừa </a:t>
            </a:r>
            <a:r>
              <a:rPr lang="vi-VN" dirty="0">
                <a:latin typeface="Times New Roman" panose="02020603050405020304" pitchFamily="18" charset="0"/>
                <a:cs typeface="Times New Roman" panose="02020603050405020304" pitchFamily="18" charset="0"/>
              </a:rPr>
              <a:t>hồi hộp, vừa háo </a:t>
            </a:r>
            <a:r>
              <a:rPr lang="vi-VN" dirty="0" smtClean="0">
                <a:latin typeface="Times New Roman" panose="02020603050405020304" pitchFamily="18" charset="0"/>
                <a:cs typeface="Times New Roman" panose="02020603050405020304" pitchFamily="18" charset="0"/>
              </a:rPr>
              <a:t>hức.</a:t>
            </a:r>
            <a:endParaRPr lang="en-US" dirty="0" smtClean="0">
              <a:latin typeface="Times New Roman" panose="02020603050405020304" pitchFamily="18" charset="0"/>
              <a:cs typeface="Times New Roman" panose="02020603050405020304" pitchFamily="18" charset="0"/>
            </a:endParaRPr>
          </a:p>
          <a:p>
            <a:pPr marL="285750" indent="-285750">
              <a:buFontTx/>
              <a:buChar char="-"/>
            </a:pPr>
            <a:r>
              <a:rPr lang="vi-VN" dirty="0" smtClean="0">
                <a:latin typeface="Times New Roman" panose="02020603050405020304" pitchFamily="18" charset="0"/>
                <a:cs typeface="Times New Roman" panose="02020603050405020304" pitchFamily="18" charset="0"/>
              </a:rPr>
              <a:t>Tự </a:t>
            </a:r>
            <a:r>
              <a:rPr lang="vi-VN" dirty="0">
                <a:latin typeface="Times New Roman" panose="02020603050405020304" pitchFamily="18" charset="0"/>
                <a:cs typeface="Times New Roman" panose="02020603050405020304" pitchFamily="18" charset="0"/>
              </a:rPr>
              <a:t>hào, vui sướng khi góp phần làm đẹp cảnh quan.</a:t>
            </a:r>
          </a:p>
        </p:txBody>
      </p:sp>
      <p:sp>
        <p:nvSpPr>
          <p:cNvPr id="14" name="Rectangle 13"/>
          <p:cNvSpPr/>
          <p:nvPr/>
        </p:nvSpPr>
        <p:spPr>
          <a:xfrm>
            <a:off x="836644" y="4075390"/>
            <a:ext cx="10677331" cy="1200329"/>
          </a:xfrm>
          <a:prstGeom prst="rect">
            <a:avLst/>
          </a:prstGeom>
        </p:spPr>
        <p:txBody>
          <a:bodyPr wrap="square">
            <a:spAutoFit/>
          </a:bodyPr>
          <a:lstStyle/>
          <a:p>
            <a:r>
              <a:rPr lang="vi-VN" b="1" dirty="0">
                <a:latin typeface="Times New Roman" panose="02020603050405020304" pitchFamily="18" charset="0"/>
                <a:cs typeface="Times New Roman" panose="02020603050405020304" pitchFamily="18" charset="0"/>
              </a:rPr>
              <a:t>3. Kết bài </a:t>
            </a:r>
            <a:endParaRPr lang="en-US"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K</a:t>
            </a:r>
            <a:r>
              <a:rPr lang="vi-VN" dirty="0" smtClean="0">
                <a:latin typeface="Times New Roman" panose="02020603050405020304" pitchFamily="18" charset="0"/>
                <a:cs typeface="Times New Roman" panose="02020603050405020304" pitchFamily="18" charset="0"/>
              </a:rPr>
              <a:t>ết </a:t>
            </a:r>
            <a:r>
              <a:rPr lang="vi-VN" dirty="0">
                <a:latin typeface="Times New Roman" panose="02020603050405020304" pitchFamily="18" charset="0"/>
                <a:cs typeface="Times New Roman" panose="02020603050405020304" pitchFamily="18" charset="0"/>
              </a:rPr>
              <a:t>thúc sự </a:t>
            </a:r>
            <a:r>
              <a:rPr lang="vi-VN" dirty="0"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cả </a:t>
            </a:r>
            <a:r>
              <a:rPr lang="vi-VN" dirty="0">
                <a:latin typeface="Times New Roman" panose="02020603050405020304" pitchFamily="18" charset="0"/>
                <a:cs typeface="Times New Roman" panose="02020603050405020304" pitchFamily="18" charset="0"/>
              </a:rPr>
              <a:t>lớp hoàn thành xong, nhìn hàng cây xanh mới trồng thẳng </a:t>
            </a:r>
            <a:r>
              <a:rPr lang="vi-VN" dirty="0" smtClean="0">
                <a:latin typeface="Times New Roman" panose="02020603050405020304" pitchFamily="18" charset="0"/>
                <a:cs typeface="Times New Roman" panose="02020603050405020304" pitchFamily="18" charset="0"/>
              </a:rPr>
              <a:t>tắp.</a:t>
            </a:r>
            <a:endParaRPr lang="en-US"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Đó </a:t>
            </a:r>
            <a:r>
              <a:rPr lang="vi-VN" dirty="0">
                <a:latin typeface="Times New Roman" panose="02020603050405020304" pitchFamily="18" charset="0"/>
                <a:cs typeface="Times New Roman" panose="02020603050405020304" pitchFamily="18" charset="0"/>
              </a:rPr>
              <a:t>là trải nghiệm thật ý </a:t>
            </a:r>
            <a:r>
              <a:rPr lang="vi-VN" dirty="0" smtClean="0">
                <a:latin typeface="Times New Roman" panose="02020603050405020304" pitchFamily="18" charset="0"/>
                <a:cs typeface="Times New Roman" panose="02020603050405020304" pitchFamily="18" charset="0"/>
              </a:rPr>
              <a:t>nghĩa.</a:t>
            </a:r>
            <a:endParaRPr lang="en-US"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Em </a:t>
            </a:r>
            <a:r>
              <a:rPr lang="vi-VN" dirty="0">
                <a:latin typeface="Times New Roman" panose="02020603050405020304" pitchFamily="18" charset="0"/>
                <a:cs typeface="Times New Roman" panose="02020603050405020304" pitchFamily="18" charset="0"/>
              </a:rPr>
              <a:t>rút ra bài học về tinh thần trách nhiệm và ý thức bảo vệ môi trường.</a:t>
            </a:r>
          </a:p>
        </p:txBody>
      </p:sp>
      <p:sp>
        <p:nvSpPr>
          <p:cNvPr id="15" name="TextBox 14"/>
          <p:cNvSpPr txBox="1"/>
          <p:nvPr/>
        </p:nvSpPr>
        <p:spPr>
          <a:xfrm>
            <a:off x="3778898" y="289249"/>
            <a:ext cx="909223" cy="369332"/>
          </a:xfrm>
          <a:prstGeom prst="rect">
            <a:avLst/>
          </a:prstGeom>
          <a:noFill/>
        </p:spPr>
        <p:txBody>
          <a:bodyPr wrap="none" rtlCol="0">
            <a:spAutoFit/>
          </a:bodyPr>
          <a:lstStyle/>
          <a:p>
            <a:r>
              <a:rPr lang="en-US" b="1" dirty="0" err="1" smtClean="0">
                <a:latin typeface="Times New Roman" panose="02020603050405020304" pitchFamily="18" charset="0"/>
                <a:cs typeface="Times New Roman" panose="02020603050405020304" pitchFamily="18" charset="0"/>
              </a:rPr>
              <a:t>DÀN</a:t>
            </a:r>
            <a:r>
              <a:rPr lang="en-US" b="1" dirty="0" smtClean="0">
                <a:latin typeface="Times New Roman" panose="02020603050405020304" pitchFamily="18" charset="0"/>
                <a:cs typeface="Times New Roman" panose="02020603050405020304" pitchFamily="18" charset="0"/>
              </a:rPr>
              <a:t> Ý</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530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208" y="197346"/>
            <a:ext cx="11579290" cy="5016758"/>
          </a:xfrm>
          <a:prstGeom prst="rect">
            <a:avLst/>
          </a:prstGeom>
        </p:spPr>
        <p:txBody>
          <a:bodyPr wrap="square">
            <a:spAutoFit/>
          </a:bodyPr>
          <a:lstStyle/>
          <a:p>
            <a:pPr algn="ctr"/>
            <a:r>
              <a:rPr lang="en-US" sz="2000"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BÀI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VĂN</a:t>
            </a:r>
            <a:endParaRPr lang="en-US" sz="2000" b="1"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Một </a:t>
            </a:r>
            <a:r>
              <a:rPr lang="vi-VN" sz="2000" dirty="0">
                <a:latin typeface="Times New Roman" panose="02020603050405020304" pitchFamily="18" charset="0"/>
                <a:cs typeface="Times New Roman" panose="02020603050405020304" pitchFamily="18" charset="0"/>
              </a:rPr>
              <a:t>lần em tham gia buổi lao động trồng cây cùng các bạn trong lớp, đó là một trải nghiệm thật đáng nhớ</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Hôm </a:t>
            </a:r>
            <a:r>
              <a:rPr lang="vi-VN" sz="2000" dirty="0">
                <a:latin typeface="Times New Roman" panose="02020603050405020304" pitchFamily="18" charset="0"/>
                <a:cs typeface="Times New Roman" panose="02020603050405020304" pitchFamily="18" charset="0"/>
              </a:rPr>
              <a:t>ấy là một buổi sáng chủ nhật, chúng em tập trung ở sân trường để tham gia phong trào trồng cây xanh. Ngoài thầy cô hướng dẫn, tất cả các bạn trong lớp đều có mặt rất đầy đủ. Trên tay ai cũng háo hức với cuốc, xẻng, thùng nước đã chuẩn bị sẵn</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Ban </a:t>
            </a:r>
            <a:r>
              <a:rPr lang="vi-VN" sz="2000" dirty="0">
                <a:latin typeface="Times New Roman" panose="02020603050405020304" pitchFamily="18" charset="0"/>
                <a:cs typeface="Times New Roman" panose="02020603050405020304" pitchFamily="18" charset="0"/>
              </a:rPr>
              <a:t>đầu, thầy giáo phân công công việc cho từng nhóm: nhóm đào hố, nhóm trồng cây, nhóm tưới nước. Em cùng nhóm bạn được giao nhiệm vụ trồng cây. Lúc đầu còn lúng túng, cây chưa đứng vững, đất vun chưa chặt, nhưng sau vài lần được thầy cô chỉ bảo, chúng em đã quen dần. </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Không </a:t>
            </a:r>
            <a:r>
              <a:rPr lang="vi-VN" sz="2000" dirty="0">
                <a:latin typeface="Times New Roman" panose="02020603050405020304" pitchFamily="18" charset="0"/>
                <a:cs typeface="Times New Roman" panose="02020603050405020304" pitchFamily="18" charset="0"/>
              </a:rPr>
              <a:t>khí làm việc thật vui vẻ, ai cũng chăm chỉ, hăng say. Thỉnh thoảng, tiếng cười vang lên khiến buổi lao động thêm rộn ràng. Khi những cây cuối cùng được trồng xong, ai cũng mồ hôi nhễ nhại nhưng trên gương mặt đều ánh lên niềm vui</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Nhìn </a:t>
            </a:r>
            <a:r>
              <a:rPr lang="vi-VN" sz="2000" dirty="0">
                <a:latin typeface="Times New Roman" panose="02020603050405020304" pitchFamily="18" charset="0"/>
                <a:cs typeface="Times New Roman" panose="02020603050405020304" pitchFamily="18" charset="0"/>
              </a:rPr>
              <a:t>hàng cây non xanh thẳng tắp trước sân trường, em thấy lòng mình tràn đầy tự hào. Em hiểu rằng chính bàn tay mình cùng các bạn đã góp phần làm đẹp cảnh quan, mang lại bóng mát cho mái trường thân yêu</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Buổi </a:t>
            </a:r>
            <a:r>
              <a:rPr lang="vi-VN" sz="2000" dirty="0">
                <a:latin typeface="Times New Roman" panose="02020603050405020304" pitchFamily="18" charset="0"/>
                <a:cs typeface="Times New Roman" panose="02020603050405020304" pitchFamily="18" charset="0"/>
              </a:rPr>
              <a:t>lao động hôm ấy đã để lại cho em nhiều cảm xúc khó quên. Đó là trải nghiệm thật ý nghĩa, giúp em nhận ra bài học về tinh thần trách nhiệm và ý thức bảo vệ môi trường.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51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23"/>
          <p:cNvSpPr/>
          <p:nvPr/>
        </p:nvSpPr>
        <p:spPr>
          <a:xfrm>
            <a:off x="1582024" y="1392528"/>
            <a:ext cx="8075159" cy="523220"/>
          </a:xfrm>
          <a:prstGeom prst="rect">
            <a:avLst/>
          </a:prstGeom>
        </p:spPr>
        <p:txBody>
          <a:bodyPr wrap="square">
            <a:spAutoFit/>
          </a:bodyPr>
          <a:lstStyle/>
          <a:p>
            <a:r>
              <a:rPr lang="en-US"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I. </a:t>
            </a:r>
            <a:r>
              <a:rPr lang="vi-VN"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Yêu </a:t>
            </a:r>
            <a:r>
              <a:rPr lang="vi-VN"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cầu đối với bài văn kể về một trải nghiệm</a:t>
            </a:r>
            <a:endParaRPr lang="zh-CN" altLang="en-US" sz="28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0" name="矩形 23"/>
          <p:cNvSpPr/>
          <p:nvPr/>
        </p:nvSpPr>
        <p:spPr>
          <a:xfrm>
            <a:off x="1582024" y="2631252"/>
            <a:ext cx="7785911" cy="523220"/>
          </a:xfrm>
          <a:prstGeom prst="rect">
            <a:avLst/>
          </a:prstGeom>
        </p:spPr>
        <p:txBody>
          <a:bodyPr wrap="square">
            <a:spAutoFit/>
          </a:bodyPr>
          <a:lstStyle/>
          <a:p>
            <a:r>
              <a:rPr lang="en-US"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III. </a:t>
            </a:r>
            <a:r>
              <a:rPr lang="vi-VN"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Thực </a:t>
            </a:r>
            <a:r>
              <a:rPr lang="vi-VN"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hành </a:t>
            </a:r>
            <a:r>
              <a:rPr lang="vi-VN"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viết</a:t>
            </a:r>
            <a:r>
              <a:rPr lang="en-US"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i="0" dirty="0" err="1"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theo</a:t>
            </a:r>
            <a:r>
              <a:rPr lang="en-US"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i="0" dirty="0" err="1"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các</a:t>
            </a:r>
            <a:r>
              <a:rPr lang="en-US"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i="0" dirty="0" err="1"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bước</a:t>
            </a:r>
            <a:endParaRPr lang="zh-CN" altLang="en-US" sz="28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1" name="矩形 23"/>
          <p:cNvSpPr/>
          <p:nvPr/>
        </p:nvSpPr>
        <p:spPr>
          <a:xfrm>
            <a:off x="1530426" y="2028399"/>
            <a:ext cx="7408301" cy="523220"/>
          </a:xfrm>
          <a:prstGeom prst="rect">
            <a:avLst/>
          </a:prstGeom>
        </p:spPr>
        <p:txBody>
          <a:bodyPr wrap="square">
            <a:spAutoFit/>
          </a:bodyPr>
          <a:lstStyle/>
          <a:p>
            <a:r>
              <a:rPr lang="en-US"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II. </a:t>
            </a:r>
            <a:r>
              <a:rPr lang="vi-VN"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Phân </a:t>
            </a:r>
            <a:r>
              <a:rPr lang="vi-VN"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tích bài tham khảo</a:t>
            </a:r>
            <a:endParaRPr lang="zh-CN" altLang="en-US" sz="28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2" name="矩形 23"/>
          <p:cNvSpPr/>
          <p:nvPr/>
        </p:nvSpPr>
        <p:spPr>
          <a:xfrm>
            <a:off x="1530426" y="3267123"/>
            <a:ext cx="3827024" cy="523220"/>
          </a:xfrm>
          <a:prstGeom prst="rect">
            <a:avLst/>
          </a:prstGeom>
        </p:spPr>
        <p:txBody>
          <a:bodyPr wrap="square">
            <a:spAutoFit/>
          </a:bodyPr>
          <a:lstStyle/>
          <a:p>
            <a:r>
              <a:rPr lang="en-US"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IV. </a:t>
            </a:r>
            <a:r>
              <a:rPr lang="vi-VN"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Luyện </a:t>
            </a:r>
            <a:r>
              <a:rPr lang="vi-VN"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tập</a:t>
            </a:r>
            <a:endParaRPr lang="zh-CN" altLang="en-US" sz="28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4" name="Picture 3"/>
          <p:cNvPicPr>
            <a:picLocks noChangeAspect="1"/>
          </p:cNvPicPr>
          <p:nvPr/>
        </p:nvPicPr>
        <p:blipFill>
          <a:blip r:embed="rId3"/>
          <a:stretch>
            <a:fillRect/>
          </a:stretch>
        </p:blipFill>
        <p:spPr>
          <a:xfrm>
            <a:off x="2990484" y="198053"/>
            <a:ext cx="6234353" cy="1671529"/>
          </a:xfrm>
          <a:prstGeom prst="rect">
            <a:avLst/>
          </a:prstGeom>
        </p:spPr>
      </p:pic>
    </p:spTree>
    <p:extLst>
      <p:ext uri="{BB962C8B-B14F-4D97-AF65-F5344CB8AC3E}">
        <p14:creationId xmlns:p14="http://schemas.microsoft.com/office/powerpoint/2010/main" val="109293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766119" y="1400431"/>
          <a:ext cx="9753600" cy="4563013"/>
        </p:xfrm>
        <a:graphic>
          <a:graphicData uri="http://schemas.openxmlformats.org/drawingml/2006/table">
            <a:tbl>
              <a:tblPr firstRow="1" firstCol="1" bandRow="1"/>
              <a:tblGrid>
                <a:gridCol w="4876800">
                  <a:extLst>
                    <a:ext uri="{9D8B030D-6E8A-4147-A177-3AD203B41FA5}">
                      <a16:colId xmlns:a16="http://schemas.microsoft.com/office/drawing/2014/main" val="1419804513"/>
                    </a:ext>
                  </a:extLst>
                </a:gridCol>
                <a:gridCol w="4876800">
                  <a:extLst>
                    <a:ext uri="{9D8B030D-6E8A-4147-A177-3AD203B41FA5}">
                      <a16:colId xmlns:a16="http://schemas.microsoft.com/office/drawing/2014/main" val="674533316"/>
                    </a:ext>
                  </a:extLst>
                </a:gridCol>
              </a:tblGrid>
              <a:tr h="728015">
                <a:tc>
                  <a:txBody>
                    <a:bodyPr/>
                    <a:lstStyle/>
                    <a:p>
                      <a:pPr algn="ctr">
                        <a:lnSpc>
                          <a:spcPct val="90000"/>
                        </a:lnSpc>
                        <a:spcAft>
                          <a:spcPts val="0"/>
                        </a:spcAft>
                      </a:pPr>
                      <a:r>
                        <a:rPr lang="en-US" sz="2000" b="1" kern="1200" dirty="0" err="1">
                          <a:solidFill>
                            <a:srgbClr val="000000"/>
                          </a:solidFill>
                          <a:effectLst/>
                          <a:latin typeface="Times New Roman" panose="02020603050405020304" pitchFamily="18" charset="0"/>
                          <a:ea typeface="+mn-ea"/>
                          <a:cs typeface="Times New Roman" panose="02020603050405020304" pitchFamily="18" charset="0"/>
                        </a:rPr>
                        <a:t>Câu</a:t>
                      </a:r>
                      <a:r>
                        <a:rPr lang="en-US" sz="2000" b="1" kern="1200" dirty="0">
                          <a:solidFill>
                            <a:srgbClr val="00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mn-ea"/>
                          <a:cs typeface="Times New Roman" panose="02020603050405020304" pitchFamily="18" charset="0"/>
                        </a:rPr>
                        <a:t>hỏi</a:t>
                      </a:r>
                      <a:endParaRPr lang="en-US" sz="11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Trả lời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279075"/>
                  </a:ext>
                </a:extLst>
              </a:tr>
              <a:tr h="728015">
                <a:tc>
                  <a:txBody>
                    <a:bodyPr/>
                    <a:lstStyle/>
                    <a:p>
                      <a:pPr algn="just">
                        <a:lnSpc>
                          <a:spcPct val="90000"/>
                        </a:lnSpc>
                        <a:spcAft>
                          <a:spcPts val="0"/>
                        </a:spcAft>
                      </a:pPr>
                      <a:r>
                        <a:rPr lang="en-US" sz="20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000000"/>
                          </a:solidFill>
                          <a:effectLst/>
                          <a:latin typeface="Times New Roman" panose="02020603050405020304" pitchFamily="18" charset="0"/>
                          <a:ea typeface="+mn-ea"/>
                          <a:cs typeface="Times New Roman" panose="02020603050405020304" pitchFamily="18" charset="0"/>
                        </a:rPr>
                        <a:t>Câu</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000000"/>
                          </a:solidFill>
                          <a:effectLst/>
                          <a:latin typeface="Times New Roman" panose="02020603050405020304" pitchFamily="18" charset="0"/>
                          <a:ea typeface="+mn-ea"/>
                          <a:cs typeface="Times New Roman" panose="02020603050405020304" pitchFamily="18" charset="0"/>
                        </a:rPr>
                        <a:t>chuyện</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000000"/>
                          </a:solidFill>
                          <a:effectLst/>
                          <a:latin typeface="Times New Roman" panose="02020603050405020304" pitchFamily="18" charset="0"/>
                          <a:ea typeface="+mn-ea"/>
                          <a:cs typeface="Times New Roman" panose="02020603050405020304" pitchFamily="18" charset="0"/>
                        </a:rPr>
                        <a:t>xảy</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000000"/>
                          </a:solidFill>
                          <a:effectLst/>
                          <a:latin typeface="Times New Roman" panose="02020603050405020304" pitchFamily="18" charset="0"/>
                          <a:ea typeface="+mn-ea"/>
                          <a:cs typeface="Times New Roman" panose="02020603050405020304" pitchFamily="18" charset="0"/>
                        </a:rPr>
                        <a:t>ra</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000000"/>
                          </a:solidFill>
                          <a:effectLst/>
                          <a:latin typeface="Times New Roman" panose="02020603050405020304" pitchFamily="18" charset="0"/>
                          <a:ea typeface="+mn-ea"/>
                          <a:cs typeface="Times New Roman" panose="02020603050405020304" pitchFamily="18" charset="0"/>
                        </a:rPr>
                        <a:t>khi</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000000"/>
                          </a:solidFill>
                          <a:effectLst/>
                          <a:latin typeface="Times New Roman" panose="02020603050405020304" pitchFamily="18" charset="0"/>
                          <a:ea typeface="+mn-ea"/>
                          <a:cs typeface="Times New Roman" panose="02020603050405020304" pitchFamily="18" charset="0"/>
                        </a:rPr>
                        <a:t>nào</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 Ở </a:t>
                      </a:r>
                      <a:r>
                        <a:rPr lang="en-US" sz="2000" kern="1200" dirty="0" err="1">
                          <a:solidFill>
                            <a:srgbClr val="000000"/>
                          </a:solidFill>
                          <a:effectLst/>
                          <a:latin typeface="Times New Roman" panose="02020603050405020304" pitchFamily="18" charset="0"/>
                          <a:ea typeface="+mn-ea"/>
                          <a:cs typeface="Times New Roman" panose="02020603050405020304" pitchFamily="18" charset="0"/>
                        </a:rPr>
                        <a:t>đâu</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 </a:t>
                      </a:r>
                      <a:endParaRPr lang="en-US" sz="11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524929"/>
                  </a:ext>
                </a:extLst>
              </a:tr>
              <a:tr h="1030739">
                <a:tc>
                  <a:txBody>
                    <a:bodyPr/>
                    <a:lstStyle/>
                    <a:p>
                      <a:pPr algn="just">
                        <a:lnSpc>
                          <a:spcPct val="90000"/>
                        </a:lnSpc>
                        <a:spcAft>
                          <a:spcPts val="0"/>
                        </a:spcAft>
                      </a:pPr>
                      <a:r>
                        <a:rPr lang="en-US" sz="2000" kern="1200">
                          <a:solidFill>
                            <a:srgbClr val="000000"/>
                          </a:solidFill>
                          <a:effectLst/>
                          <a:latin typeface="Times New Roman" panose="02020603050405020304" pitchFamily="18" charset="0"/>
                          <a:ea typeface="+mn-ea"/>
                          <a:cs typeface="Times New Roman" panose="02020603050405020304" pitchFamily="18" charset="0"/>
                        </a:rPr>
                        <a:t>- Những ai có liên quan đến câu chuyện? Họ đã nói và làm gì.</a:t>
                      </a:r>
                      <a:endParaRPr lang="en-US"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523276"/>
                  </a:ext>
                </a:extLst>
              </a:tr>
              <a:tr h="1090545">
                <a:tc>
                  <a:txBody>
                    <a:bodyPr/>
                    <a:lstStyle/>
                    <a:p>
                      <a:pPr algn="just">
                        <a:lnSpc>
                          <a:spcPct val="90000"/>
                        </a:lnSpc>
                        <a:spcAft>
                          <a:spcPts val="0"/>
                        </a:spcAft>
                      </a:pPr>
                      <a:r>
                        <a:rPr lang="en-US" sz="2000" kern="1200">
                          <a:solidFill>
                            <a:srgbClr val="000000"/>
                          </a:solidFill>
                          <a:effectLst/>
                          <a:latin typeface="Times New Roman" panose="02020603050405020304" pitchFamily="18" charset="0"/>
                          <a:ea typeface="+mn-ea"/>
                          <a:cs typeface="Times New Roman" panose="02020603050405020304" pitchFamily="18" charset="0"/>
                        </a:rPr>
                        <a:t>- Điều gì đã xảy ra? </a:t>
                      </a:r>
                      <a:endParaRPr lang="en-US" sz="1100">
                        <a:effectLst/>
                        <a:latin typeface="Calibri" panose="020F0502020204030204" pitchFamily="34" charset="0"/>
                        <a:cs typeface="Times New Roman" panose="02020603050405020304" pitchFamily="18" charset="0"/>
                      </a:endParaRPr>
                    </a:p>
                    <a:p>
                      <a:pPr algn="just">
                        <a:lnSpc>
                          <a:spcPct val="90000"/>
                        </a:lnSpc>
                        <a:spcAft>
                          <a:spcPts val="0"/>
                        </a:spcAft>
                      </a:pPr>
                      <a:r>
                        <a:rPr lang="en-US" sz="2000" kern="1200">
                          <a:solidFill>
                            <a:srgbClr val="000000"/>
                          </a:solidFill>
                          <a:effectLst/>
                          <a:latin typeface="Times New Roman" panose="02020603050405020304" pitchFamily="18" charset="0"/>
                          <a:ea typeface="+mn-ea"/>
                          <a:cs typeface="Times New Roman" panose="02020603050405020304" pitchFamily="18" charset="0"/>
                        </a:rPr>
                        <a:t>- Vì sao câu chuyện lại xảy ra như vậy? </a:t>
                      </a:r>
                      <a:endParaRPr lang="en-US"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434254"/>
                  </a:ext>
                </a:extLst>
              </a:tr>
              <a:tr h="985699">
                <a:tc>
                  <a:txBody>
                    <a:bodyPr/>
                    <a:lstStyle/>
                    <a:p>
                      <a:pPr algn="just">
                        <a:lnSpc>
                          <a:spcPct val="90000"/>
                        </a:lnSpc>
                        <a:spcAft>
                          <a:spcPts val="1175"/>
                        </a:spcAft>
                      </a:pPr>
                      <a:r>
                        <a:rPr lang="en-US" sz="2000" kern="1200">
                          <a:solidFill>
                            <a:srgbClr val="000000"/>
                          </a:solidFill>
                          <a:effectLst/>
                          <a:latin typeface="Times New Roman" panose="02020603050405020304" pitchFamily="18" charset="0"/>
                          <a:ea typeface="+mn-ea"/>
                          <a:cs typeface="Times New Roman" panose="02020603050405020304" pitchFamily="18" charset="0"/>
                        </a:rPr>
                        <a:t>- Em có cảm xúc gì khi câu chuyện diễn ra và khi kể lại câu chuyện?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124986"/>
                  </a:ext>
                </a:extLst>
              </a:tr>
            </a:tbl>
          </a:graphicData>
        </a:graphic>
      </p:graphicFrame>
      <p:sp>
        <p:nvSpPr>
          <p:cNvPr id="3" name="TextBox 2"/>
          <p:cNvSpPr txBox="1"/>
          <p:nvPr/>
        </p:nvSpPr>
        <p:spPr>
          <a:xfrm>
            <a:off x="1095632" y="18886"/>
            <a:ext cx="1046205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lựa</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trải</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nghiệm</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chia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sẻ</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sng"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20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ý</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HS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phút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3964812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752921" y="345482"/>
            <a:ext cx="6518762" cy="1565149"/>
          </a:xfrm>
          <a:prstGeom prst="rect">
            <a:avLst/>
          </a:prstGeom>
        </p:spPr>
      </p:pic>
      <p:sp>
        <p:nvSpPr>
          <p:cNvPr id="28" name="Rectangle 27"/>
          <p:cNvSpPr/>
          <p:nvPr/>
        </p:nvSpPr>
        <p:spPr>
          <a:xfrm>
            <a:off x="672572" y="1746181"/>
            <a:ext cx="2644873" cy="1019863"/>
          </a:xfrm>
          <a:prstGeom prst="rect">
            <a:avLst/>
          </a:prstGeom>
          <a:ln w="38100">
            <a:solidFill>
              <a:srgbClr val="002060"/>
            </a:solidFill>
            <a:prstDash val="lgDash"/>
          </a:ln>
        </p:spPr>
        <p:style>
          <a:lnRef idx="2">
            <a:schemeClr val="accent1"/>
          </a:lnRef>
          <a:fillRef idx="1">
            <a:schemeClr val="lt1"/>
          </a:fillRef>
          <a:effectRef idx="0">
            <a:schemeClr val="accent1"/>
          </a:effectRef>
          <a:fontRef idx="minor">
            <a:schemeClr val="dk1"/>
          </a:fontRef>
        </p:style>
        <p:txBody>
          <a:bodyPr spcFirstLastPara="0" vert="horz" wrap="square" lIns="17780" tIns="17780" rIns="17780" bIns="177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chính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15" name="Group 14"/>
          <p:cNvGrpSpPr/>
          <p:nvPr/>
        </p:nvGrpSpPr>
        <p:grpSpPr>
          <a:xfrm>
            <a:off x="828645" y="3311330"/>
            <a:ext cx="2184940" cy="2636738"/>
            <a:chOff x="388318" y="1659511"/>
            <a:chExt cx="2039726" cy="1868604"/>
          </a:xfrm>
        </p:grpSpPr>
        <p:sp>
          <p:nvSpPr>
            <p:cNvPr id="25" name="Rectangle 24"/>
            <p:cNvSpPr/>
            <p:nvPr/>
          </p:nvSpPr>
          <p:spPr>
            <a:xfrm>
              <a:off x="388318" y="1659511"/>
              <a:ext cx="2039726" cy="1868604"/>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ectangle 25"/>
            <p:cNvSpPr/>
            <p:nvPr/>
          </p:nvSpPr>
          <p:spPr>
            <a:xfrm>
              <a:off x="388318" y="1659511"/>
              <a:ext cx="2039726" cy="1868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x</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ắ</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grpSp>
      <p:grpSp>
        <p:nvGrpSpPr>
          <p:cNvPr id="16" name="Group 15"/>
          <p:cNvGrpSpPr/>
          <p:nvPr/>
        </p:nvGrpSpPr>
        <p:grpSpPr>
          <a:xfrm>
            <a:off x="3548172" y="3752462"/>
            <a:ext cx="2257687" cy="2636738"/>
            <a:chOff x="2590937" y="1659511"/>
            <a:chExt cx="2039726" cy="1868604"/>
          </a:xfrm>
          <a:solidFill>
            <a:schemeClr val="accent5">
              <a:lumMod val="50000"/>
            </a:schemeClr>
          </a:solidFill>
        </p:grpSpPr>
        <p:sp>
          <p:nvSpPr>
            <p:cNvPr id="23" name="Rectangle 22"/>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ectangle 23"/>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Sự</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việc</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 </a:t>
              </a:r>
              <a:endPar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ngoại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gửi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ba</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mẹ</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con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một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con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mèo</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grpSp>
      <p:grpSp>
        <p:nvGrpSpPr>
          <p:cNvPr id="17" name="Group 16"/>
          <p:cNvGrpSpPr/>
          <p:nvPr/>
        </p:nvGrpSpPr>
        <p:grpSpPr>
          <a:xfrm>
            <a:off x="6340446" y="3311330"/>
            <a:ext cx="2284534" cy="2646149"/>
            <a:chOff x="4867293" y="1659511"/>
            <a:chExt cx="2039726" cy="1875273"/>
          </a:xfrm>
        </p:grpSpPr>
        <p:sp>
          <p:nvSpPr>
            <p:cNvPr id="21" name="Rectangle 20"/>
            <p:cNvSpPr/>
            <p:nvPr/>
          </p:nvSpPr>
          <p:spPr>
            <a:xfrm>
              <a:off x="4867293" y="1659511"/>
              <a:ext cx="2039726" cy="1875273"/>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4867293" y="1659511"/>
              <a:ext cx="2039726" cy="18752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đổi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18" name="Group 17"/>
          <p:cNvGrpSpPr/>
          <p:nvPr/>
        </p:nvGrpSpPr>
        <p:grpSpPr>
          <a:xfrm>
            <a:off x="9159567" y="3757380"/>
            <a:ext cx="2235503" cy="2631820"/>
            <a:chOff x="7055165" y="1659511"/>
            <a:chExt cx="2039726" cy="1809604"/>
          </a:xfrm>
          <a:solidFill>
            <a:schemeClr val="accent5">
              <a:lumMod val="50000"/>
            </a:schemeClr>
          </a:solidFill>
        </p:grpSpPr>
        <p:sp>
          <p:nvSpPr>
            <p:cNvPr id="19" name="Rectangle 18"/>
            <p:cNvSpPr/>
            <p:nvPr/>
          </p:nvSpPr>
          <p:spPr>
            <a:xfrm>
              <a:off x="7055165" y="1659511"/>
              <a:ext cx="2039726" cy="1809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19"/>
            <p:cNvSpPr/>
            <p:nvPr/>
          </p:nvSpPr>
          <p:spPr>
            <a:xfrm>
              <a:off x="7055165" y="1659511"/>
              <a:ext cx="2039726" cy="1809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Sự</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việc</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 </a:t>
              </a:r>
              <a:endPar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Một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buổi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chiều</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Mun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đã</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bị</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mất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tích</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6876100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4359" y="2230016"/>
            <a:ext cx="10217021"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Các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bạn cần nắm vững 4 yêu cầu chung khi viết bài văn kể về trải nghiệm của bản </a:t>
            </a:r>
            <a:r>
              <a:rPr kumimoji="0" lang="vi-VN"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thân.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Đặc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biệt, bài viết của các bạn cần có sự chân thành, thể hiện rõ nét cảm xúc của bản thân. Điều đó sẽ giúp người đọc ấn tượng với bài làm của các bạn.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2953265" y="1557633"/>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Qua </a:t>
            </a: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tiết</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học</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hôm</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nay, </a:t>
            </a: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cần</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nắm</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được</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những</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nội</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dung </a:t>
            </a: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gì</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3849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5A7D195-5726-CC43-B71D-D0787EDBBF71}"/>
              </a:ext>
            </a:extLst>
          </p:cNvPr>
          <p:cNvSpPr/>
          <p:nvPr/>
        </p:nvSpPr>
        <p:spPr>
          <a:xfrm>
            <a:off x="1207953" y="297934"/>
            <a:ext cx="7614072" cy="587853"/>
          </a:xfrm>
          <a:prstGeom prst="rect">
            <a:avLst/>
          </a:prstGeom>
        </p:spPr>
        <p:txBody>
          <a:bodyPr wrap="none">
            <a:spAutoFit/>
          </a:bodyPr>
          <a:lstStyle/>
          <a:p>
            <a:pPr fontAlgn="base">
              <a:lnSpc>
                <a:spcPct val="115000"/>
              </a:lnSpc>
              <a:spcBef>
                <a:spcPct val="0"/>
              </a:spcBef>
              <a:spcAft>
                <a:spcPct val="0"/>
              </a:spcAft>
              <a:tabLst>
                <a:tab pos="1385888" algn="l"/>
              </a:tabLst>
            </a:pPr>
            <a:r>
              <a:rPr lang="en-US" sz="2800" b="1" dirty="0" smtClean="0">
                <a:solidFill>
                  <a:srgbClr val="0D0D0D"/>
                </a:solidFill>
                <a:latin typeface="Times New Roman" pitchFamily="18" charset="0"/>
                <a:ea typeface="MS Mincho" pitchFamily="49" charset="-128"/>
                <a:cs typeface="Arial" charset="0"/>
              </a:rPr>
              <a:t>I. </a:t>
            </a:r>
            <a:r>
              <a:rPr lang="en-US" sz="2800" b="1" dirty="0" err="1">
                <a:solidFill>
                  <a:srgbClr val="0D0D0D"/>
                </a:solidFill>
                <a:latin typeface="Times New Roman" pitchFamily="18" charset="0"/>
                <a:ea typeface="MS Mincho" pitchFamily="49" charset="-128"/>
                <a:cs typeface="Arial" charset="0"/>
              </a:rPr>
              <a:t>Yêu</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cầu</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đối</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với</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bài</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văn</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kể</a:t>
            </a:r>
            <a:r>
              <a:rPr lang="en-US" sz="2800" b="1" dirty="0">
                <a:solidFill>
                  <a:srgbClr val="0D0D0D"/>
                </a:solidFill>
                <a:latin typeface="Times New Roman" pitchFamily="18" charset="0"/>
                <a:ea typeface="MS Mincho" pitchFamily="49" charset="-128"/>
                <a:cs typeface="Arial" charset="0"/>
              </a:rPr>
              <a:t> </a:t>
            </a:r>
            <a:r>
              <a:rPr lang="en-US" sz="2800" b="1" dirty="0" err="1" smtClean="0">
                <a:solidFill>
                  <a:srgbClr val="0D0D0D"/>
                </a:solidFill>
                <a:latin typeface="Times New Roman" pitchFamily="18" charset="0"/>
                <a:ea typeface="MS Mincho" pitchFamily="49" charset="-128"/>
                <a:cs typeface="Arial" charset="0"/>
              </a:rPr>
              <a:t>lại</a:t>
            </a:r>
            <a:r>
              <a:rPr lang="en-US" sz="2800" b="1" dirty="0" smtClean="0">
                <a:solidFill>
                  <a:srgbClr val="0D0D0D"/>
                </a:solidFill>
                <a:latin typeface="Times New Roman" pitchFamily="18" charset="0"/>
                <a:ea typeface="MS Mincho" pitchFamily="49" charset="-128"/>
                <a:cs typeface="Arial" charset="0"/>
              </a:rPr>
              <a:t> </a:t>
            </a:r>
            <a:r>
              <a:rPr lang="en-US" sz="2800" b="1" dirty="0" err="1" smtClean="0">
                <a:solidFill>
                  <a:srgbClr val="0D0D0D"/>
                </a:solidFill>
                <a:latin typeface="Times New Roman" pitchFamily="18" charset="0"/>
                <a:ea typeface="MS Mincho" pitchFamily="49" charset="-128"/>
                <a:cs typeface="Arial" charset="0"/>
              </a:rPr>
              <a:t>một</a:t>
            </a:r>
            <a:r>
              <a:rPr lang="en-US" sz="2800" b="1" dirty="0" smtClean="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trải</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nghiệm</a:t>
            </a:r>
            <a:endParaRPr lang="en-US" sz="2800" dirty="0">
              <a:solidFill>
                <a:prstClr val="black"/>
              </a:solidFill>
              <a:latin typeface="Times New Roman" pitchFamily="18" charset="0"/>
              <a:cs typeface="Times New Roman" pitchFamily="18" charset="0"/>
            </a:endParaRPr>
          </a:p>
        </p:txBody>
      </p:sp>
      <p:sp>
        <p:nvSpPr>
          <p:cNvPr id="3" name="Rectangle 2"/>
          <p:cNvSpPr/>
          <p:nvPr/>
        </p:nvSpPr>
        <p:spPr>
          <a:xfrm>
            <a:off x="1207953" y="959093"/>
            <a:ext cx="10201452" cy="2862322"/>
          </a:xfrm>
          <a:prstGeom prst="rect">
            <a:avLst/>
          </a:prstGeom>
        </p:spPr>
        <p:txBody>
          <a:bodyPr wrap="square">
            <a:spAutoFit/>
          </a:bodyPr>
          <a:lstStyle/>
          <a:p>
            <a:pPr lvl="0" algn="just">
              <a:lnSpc>
                <a:spcPct val="150000"/>
              </a:lnSpc>
              <a:tabLst>
                <a:tab pos="1386840" algn="l"/>
              </a:tabLst>
              <a:defRPr/>
            </a:pPr>
            <a:r>
              <a:rPr lang="en-US" sz="3000" dirty="0" smtClean="0">
                <a:latin typeface="Times New Roman" panose="02020603050405020304" pitchFamily="18" charset="0"/>
                <a:ea typeface="MS Mincho"/>
              </a:rPr>
              <a:t>- </a:t>
            </a:r>
            <a:r>
              <a:rPr lang="en-US" sz="3000" dirty="0" err="1" smtClean="0">
                <a:latin typeface="Times New Roman" panose="02020603050405020304" pitchFamily="18" charset="0"/>
                <a:ea typeface="MS Mincho"/>
              </a:rPr>
              <a:t>Được</a:t>
            </a:r>
            <a:r>
              <a:rPr lang="en-US" sz="3000" dirty="0" smtClean="0">
                <a:latin typeface="Times New Roman" panose="02020603050405020304" pitchFamily="18" charset="0"/>
                <a:ea typeface="MS Mincho"/>
              </a:rPr>
              <a:t> </a:t>
            </a:r>
            <a:r>
              <a:rPr lang="en-US" sz="3000" dirty="0" err="1">
                <a:latin typeface="Times New Roman" panose="02020603050405020304" pitchFamily="18" charset="0"/>
                <a:ea typeface="MS Mincho"/>
              </a:rPr>
              <a:t>kể</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từ</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người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kể</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chuyện</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ngôi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thứ</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nhất</a:t>
            </a:r>
            <a:r>
              <a:rPr lang="en-US" sz="3000" dirty="0">
                <a:latin typeface="Times New Roman" panose="02020603050405020304" pitchFamily="18" charset="0"/>
                <a:ea typeface="MS Mincho"/>
              </a:rPr>
              <a:t>.</a:t>
            </a:r>
            <a:endParaRPr lang="en-US" sz="3000" dirty="0">
              <a:latin typeface="Times New Roman" panose="02020603050405020304" pitchFamily="18" charset="0"/>
              <a:ea typeface="Times New Roman" panose="02020603050405020304" pitchFamily="18" charset="0"/>
            </a:endParaRPr>
          </a:p>
          <a:p>
            <a:pPr lvl="0" algn="just">
              <a:lnSpc>
                <a:spcPct val="150000"/>
              </a:lnSpc>
              <a:tabLst>
                <a:tab pos="1386840" algn="l"/>
              </a:tabLst>
              <a:defRPr/>
            </a:pP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Giới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thiệu</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trải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nghiệm</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đáng</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nhớ</a:t>
            </a:r>
            <a:r>
              <a:rPr lang="en-US" sz="3000" dirty="0">
                <a:latin typeface="Times New Roman" panose="02020603050405020304" pitchFamily="18" charset="0"/>
                <a:ea typeface="MS Mincho"/>
              </a:rPr>
              <a:t>.</a:t>
            </a:r>
            <a:endParaRPr lang="en-US" sz="3000" dirty="0">
              <a:latin typeface="Times New Roman" panose="02020603050405020304" pitchFamily="18" charset="0"/>
              <a:ea typeface="Times New Roman" panose="02020603050405020304" pitchFamily="18" charset="0"/>
            </a:endParaRPr>
          </a:p>
          <a:p>
            <a:pPr lvl="0" algn="just">
              <a:lnSpc>
                <a:spcPct val="150000"/>
              </a:lnSpc>
              <a:tabLst>
                <a:tab pos="1386840" algn="l"/>
              </a:tabLst>
              <a:defRPr/>
            </a:pPr>
            <a:r>
              <a:rPr lang="en-US" sz="3000" dirty="0">
                <a:latin typeface="Times New Roman" panose="02020603050405020304" pitchFamily="18" charset="0"/>
                <a:ea typeface="MS Mincho"/>
              </a:rPr>
              <a:t>-</a:t>
            </a:r>
            <a:r>
              <a:rPr lang="en-US" sz="3000" dirty="0" err="1">
                <a:latin typeface="Times New Roman" panose="02020603050405020304" pitchFamily="18" charset="0"/>
                <a:ea typeface="MS Mincho"/>
              </a:rPr>
              <a:t>Tập</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trung</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vào</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sự</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việc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đã</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xảy</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ra.</a:t>
            </a:r>
            <a:endParaRPr lang="en-US" sz="3000" dirty="0">
              <a:latin typeface="Times New Roman" panose="02020603050405020304" pitchFamily="18" charset="0"/>
              <a:ea typeface="Times New Roman" panose="02020603050405020304" pitchFamily="18" charset="0"/>
            </a:endParaRPr>
          </a:p>
          <a:p>
            <a:pPr lvl="0" algn="just">
              <a:lnSpc>
                <a:spcPct val="150000"/>
              </a:lnSpc>
              <a:tabLst>
                <a:tab pos="1386840" algn="l"/>
              </a:tabLst>
              <a:defRPr/>
            </a:pPr>
            <a:r>
              <a:rPr lang="en-US" sz="3000" dirty="0">
                <a:latin typeface="Times New Roman" panose="02020603050405020304" pitchFamily="18" charset="0"/>
                <a:ea typeface="MS Mincho"/>
              </a:rPr>
              <a:t>-</a:t>
            </a:r>
            <a:r>
              <a:rPr lang="en-US" sz="3000" dirty="0" err="1">
                <a:latin typeface="Times New Roman" panose="02020603050405020304" pitchFamily="18" charset="0"/>
                <a:ea typeface="MS Mincho"/>
              </a:rPr>
              <a:t>Thể</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hiện</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cảm</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xúc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của</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người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viết</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trước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sự</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việc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kể</a:t>
            </a:r>
            <a:r>
              <a:rPr lang="en-US" sz="3000" dirty="0">
                <a:latin typeface="Times New Roman" panose="02020603050405020304" pitchFamily="18" charset="0"/>
                <a:ea typeface="MS Mincho"/>
              </a:rPr>
              <a:t>.</a:t>
            </a:r>
            <a:endParaRPr lang="en-US" sz="3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47434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167" y="1095633"/>
            <a:ext cx="11112843"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II. </a:t>
            </a:r>
            <a:r>
              <a:rPr lang="en-US" sz="2800" b="1" dirty="0" err="1" smtClean="0">
                <a:latin typeface="Times New Roman" panose="02020603050405020304" pitchFamily="18" charset="0"/>
                <a:cs typeface="Times New Roman" panose="02020603050405020304" pitchFamily="18" charset="0"/>
              </a:rPr>
              <a:t>Phân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tích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tham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khảo</a:t>
            </a:r>
            <a:endParaRPr lang="en-US" sz="2800" b="1"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62784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547" y="178943"/>
            <a:ext cx="11477766" cy="6001643"/>
          </a:xfrm>
          <a:prstGeom prst="rect">
            <a:avLst/>
          </a:prstGeom>
          <a:solidFill>
            <a:schemeClr val="bg1"/>
          </a:solidFill>
        </p:spPr>
        <p:txBody>
          <a:bodyPr wrap="square">
            <a:spAutoFit/>
          </a:bodyPr>
          <a:lstStyle/>
          <a:p>
            <a:pPr lvl="0" algn="ctr"/>
            <a:r>
              <a:rPr kumimoji="0" lang="vi-VN" b="0" i="0" u="none" strike="noStrike" kern="1200" cap="none" spc="0" normalizeH="0" baseline="0" noProof="0" dirty="0">
                <a:ln>
                  <a:noFill/>
                </a:ln>
                <a:solidFill>
                  <a:srgbClr val="001A33"/>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001A33"/>
                </a:solidFill>
                <a:effectLst/>
                <a:uLnTx/>
                <a:uFillTx/>
                <a:latin typeface="Times New Roman" panose="02020603050405020304" pitchFamily="18" charset="0"/>
                <a:ea typeface="+mn-ea"/>
                <a:cs typeface="Times New Roman" panose="02020603050405020304" pitchFamily="18" charset="0"/>
              </a:rPr>
              <a:t>Người</a:t>
            </a:r>
            <a:r>
              <a:rPr kumimoji="0" lang="en-US" sz="2400" b="1" i="0" u="none" strike="noStrike" kern="1200" cap="none" spc="0" normalizeH="0" noProof="0" dirty="0" smtClean="0">
                <a:ln>
                  <a:noFill/>
                </a:ln>
                <a:solidFill>
                  <a:srgbClr val="001A33"/>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dirty="0" err="1" smtClean="0">
                <a:ln>
                  <a:noFill/>
                </a:ln>
                <a:solidFill>
                  <a:srgbClr val="001A33"/>
                </a:solidFill>
                <a:effectLst/>
                <a:uLnTx/>
                <a:uFillTx/>
                <a:latin typeface="Times New Roman" panose="02020603050405020304" pitchFamily="18" charset="0"/>
                <a:ea typeface="+mn-ea"/>
                <a:cs typeface="Times New Roman" panose="02020603050405020304" pitchFamily="18" charset="0"/>
              </a:rPr>
              <a:t>bạn</a:t>
            </a:r>
            <a:r>
              <a:rPr kumimoji="0" lang="en-US" sz="2400" b="1" i="0" u="none" strike="noStrike" kern="1200" cap="none" spc="0" normalizeH="0" noProof="0" dirty="0" smtClean="0">
                <a:ln>
                  <a:noFill/>
                </a:ln>
                <a:solidFill>
                  <a:srgbClr val="001A33"/>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dirty="0" err="1" smtClean="0">
                <a:ln>
                  <a:noFill/>
                </a:ln>
                <a:solidFill>
                  <a:srgbClr val="001A33"/>
                </a:solidFill>
                <a:effectLst/>
                <a:uLnTx/>
                <a:uFillTx/>
                <a:latin typeface="Times New Roman" panose="02020603050405020304" pitchFamily="18" charset="0"/>
                <a:ea typeface="+mn-ea"/>
                <a:cs typeface="Times New Roman" panose="02020603050405020304" pitchFamily="18" charset="0"/>
              </a:rPr>
              <a:t>nhỏ</a:t>
            </a:r>
            <a:endParaRPr kumimoji="0" lang="en-US" sz="2400" b="1" i="0" u="none" strike="noStrike" kern="1200" cap="none" spc="0" normalizeH="0" noProof="0" dirty="0" smtClean="0">
              <a:ln>
                <a:noFill/>
              </a:ln>
              <a:solidFill>
                <a:srgbClr val="001A33"/>
              </a:solidFill>
              <a:effectLst/>
              <a:uLnTx/>
              <a:uFillTx/>
              <a:latin typeface="Times New Roman" panose="02020603050405020304" pitchFamily="18" charset="0"/>
              <a:ea typeface="+mn-ea"/>
              <a:cs typeface="Times New Roman" panose="02020603050405020304" pitchFamily="18" charset="0"/>
            </a:endParaRPr>
          </a:p>
          <a:p>
            <a:pPr lvl="0" algn="just"/>
            <a:r>
              <a:rPr lang="en-US" dirty="0" smtClean="0">
                <a:solidFill>
                  <a:srgbClr val="001A33"/>
                </a:solidFill>
                <a:latin typeface="Times New Roman" panose="02020603050405020304" pitchFamily="18" charset="0"/>
                <a:cs typeface="Times New Roman" panose="02020603050405020304" pitchFamily="18" charset="0"/>
              </a:rPr>
              <a:t>     </a:t>
            </a:r>
            <a:r>
              <a:rPr lang="vi-VN" sz="2000" dirty="0" smtClean="0">
                <a:solidFill>
                  <a:srgbClr val="001A33"/>
                </a:solidFill>
                <a:latin typeface="Times New Roman" panose="02020603050405020304" pitchFamily="18" charset="0"/>
                <a:cs typeface="Times New Roman" panose="02020603050405020304" pitchFamily="18" charset="0"/>
              </a:rPr>
              <a:t>Câu </a:t>
            </a:r>
            <a:r>
              <a:rPr lang="vi-VN" sz="2000" dirty="0">
                <a:solidFill>
                  <a:srgbClr val="001A33"/>
                </a:solidFill>
                <a:latin typeface="Times New Roman" panose="02020603050405020304" pitchFamily="18" charset="0"/>
                <a:cs typeface="Times New Roman" panose="02020603050405020304" pitchFamily="18" charset="0"/>
              </a:rPr>
              <a:t>chuyện xảy ra đã hơn một năm rồi, nhưng mỗi lần nhớ lại, tôi vẫn thấy mọi điều hiện lên thật rõ rệt. Bởi vì, trải nghiệm cùng người bạn nhỏ ấy là câu chuyện đáng nhớ với cả ba mẹ con tôi.</a:t>
            </a:r>
          </a:p>
          <a:p>
            <a:pPr lvl="0" algn="just"/>
            <a:r>
              <a:rPr lang="vi-VN" sz="2000" dirty="0">
                <a:solidFill>
                  <a:srgbClr val="001A33"/>
                </a:solidFill>
                <a:latin typeface="Times New Roman" panose="02020603050405020304" pitchFamily="18" charset="0"/>
                <a:cs typeface="Times New Roman" panose="02020603050405020304" pitchFamily="18" charset="0"/>
              </a:rPr>
              <a:t>     Hồi ấy, khi tôi vào lớp 5 và Bông lên lớp 4, gia đình tôi chuyển nhà. Bông và tôi thích cái nhà mới vì nó</a:t>
            </a:r>
            <a:r>
              <a:rPr lang="en-US" sz="2000" dirty="0">
                <a:solidFill>
                  <a:srgbClr val="001A33"/>
                </a:solidFill>
                <a:latin typeface="Times New Roman" panose="02020603050405020304" pitchFamily="18" charset="0"/>
                <a:cs typeface="Times New Roman" panose="02020603050405020304" pitchFamily="18" charset="0"/>
              </a:rPr>
              <a:t> </a:t>
            </a:r>
            <a:r>
              <a:rPr lang="en-US" sz="2000" dirty="0" err="1">
                <a:solidFill>
                  <a:srgbClr val="001A33"/>
                </a:solidFill>
                <a:latin typeface="Times New Roman" panose="02020603050405020304" pitchFamily="18" charset="0"/>
                <a:cs typeface="Times New Roman" panose="02020603050405020304" pitchFamily="18" charset="0"/>
              </a:rPr>
              <a:t>có</a:t>
            </a:r>
            <a:r>
              <a:rPr lang="vi-VN" sz="2000" dirty="0">
                <a:solidFill>
                  <a:srgbClr val="001A33"/>
                </a:solidFill>
                <a:latin typeface="Times New Roman" panose="02020603050405020304" pitchFamily="18" charset="0"/>
                <a:cs typeface="Times New Roman" panose="02020603050405020304" pitchFamily="18" charset="0"/>
              </a:rPr>
              <a:t> những phòng xép như phòng búp bê. Nhưng một đêm, Bông bỗng khóc ré lên: "Mẹ ơi!</a:t>
            </a:r>
            <a:r>
              <a:rPr lang="en-US" sz="2000" dirty="0">
                <a:solidFill>
                  <a:srgbClr val="001A33"/>
                </a:solidFill>
                <a:latin typeface="Times New Roman" panose="02020603050405020304" pitchFamily="18" charset="0"/>
                <a:cs typeface="Times New Roman" panose="02020603050405020304" pitchFamily="18" charset="0"/>
              </a:rPr>
              <a:t> </a:t>
            </a:r>
            <a:r>
              <a:rPr lang="vi-VN" sz="2000" dirty="0">
                <a:solidFill>
                  <a:srgbClr val="001A33"/>
                </a:solidFill>
                <a:latin typeface="Times New Roman" panose="02020603050405020304" pitchFamily="18" charset="0"/>
                <a:cs typeface="Times New Roman" panose="02020603050405020304" pitchFamily="18" charset="0"/>
              </a:rPr>
              <a:t>Con gì cắn chân con!". Mẹ ph</a:t>
            </a:r>
            <a:r>
              <a:rPr lang="en-US" sz="2000" dirty="0" err="1">
                <a:solidFill>
                  <a:srgbClr val="001A33"/>
                </a:solidFill>
                <a:latin typeface="Times New Roman" panose="02020603050405020304" pitchFamily="18" charset="0"/>
                <a:cs typeface="Times New Roman" panose="02020603050405020304" pitchFamily="18" charset="0"/>
              </a:rPr>
              <a:t>ải</a:t>
            </a:r>
            <a:r>
              <a:rPr lang="vi-VN" sz="2000" dirty="0">
                <a:solidFill>
                  <a:srgbClr val="001A33"/>
                </a:solidFill>
                <a:latin typeface="Times New Roman" panose="02020603050405020304" pitchFamily="18" charset="0"/>
                <a:cs typeface="Times New Roman" panose="02020603050405020304" pitchFamily="18" charset="0"/>
              </a:rPr>
              <a:t> bế Bông ra phòng ngoài, rộng hơn. Nửa đêm mẹ bật dậy và than: "Trời đât, hoá ra chuột dám gặm cả chân mẹ! Thế này mà nó cắn chân các con thì nguy hiểm quá!"</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solidFill>
                  <a:srgbClr val="001A33"/>
                </a:solidFill>
                <a:latin typeface="Times New Roman" panose="02020603050405020304" pitchFamily="18" charset="0"/>
                <a:cs typeface="Times New Roman" panose="02020603050405020304" pitchFamily="18" charset="0"/>
              </a:rPr>
              <a:t> </a:t>
            </a:r>
            <a:r>
              <a:rPr lang="en-US" sz="2000" dirty="0" smtClean="0">
                <a:solidFill>
                  <a:srgbClr val="001A33"/>
                </a:solidFill>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smtClean="0">
                <a:ln>
                  <a:noFill/>
                </a:ln>
                <a:solidFill>
                  <a:srgbClr val="001A33"/>
                </a:solidFill>
                <a:effectLst/>
                <a:uLnTx/>
                <a:uFillTx/>
                <a:latin typeface="Times New Roman" panose="02020603050405020304" pitchFamily="18" charset="0"/>
                <a:cs typeface="Times New Roman" panose="02020603050405020304" pitchFamily="18" charset="0"/>
              </a:rPr>
              <a:t>Hôm </a:t>
            </a:r>
            <a:r>
              <a:rPr kumimoji="0" lang="vi-VN" sz="2000" b="0" i="0" u="none" strike="noStrike" kern="1200" cap="none" spc="0" normalizeH="0" baseline="0" noProof="0" dirty="0">
                <a:ln>
                  <a:noFill/>
                </a:ln>
                <a:solidFill>
                  <a:srgbClr val="001A33"/>
                </a:solidFill>
                <a:effectLst/>
                <a:uLnTx/>
                <a:uFillTx/>
                <a:latin typeface="Times New Roman" panose="02020603050405020304" pitchFamily="18" charset="0"/>
                <a:cs typeface="Times New Roman" panose="02020603050405020304" pitchFamily="18" charset="0"/>
              </a:rPr>
              <a:t>sau, bà ngoại gửi ngay cho ba mẹ con chúng tôi một chú mèo mun, lông đen mượt. Mẹ bảo: "Có anh bạn này trông nhà cho mẹ con mình, lũ chuột sẽ sợ lắm đấy!". Bông và tôi đặt tên cho nó là Mun. Mun của chúng tôi mới chỉ là một chú mèo con, nhưng nó có tính cách và tư thế của một con hổ dũng mãnh. Từ lúc có Mun, chắc sợ ánh mắt xanh lét trong đêm trông rất dữ tợn của nó mà chẳng con chuột nào dám bén mảng vào cái xép búp bê của Bông và tôi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1A33"/>
                </a:solidFill>
                <a:effectLst/>
                <a:uLnTx/>
                <a:uFillTx/>
                <a:latin typeface="Times New Roman" panose="02020603050405020304" pitchFamily="18" charset="0"/>
                <a:cs typeface="Times New Roman" panose="02020603050405020304" pitchFamily="18" charset="0"/>
              </a:rPr>
              <a:t>     Bỗng một buổi chiều, cả mẹ, cả Bông và tôi trở về mà không thấy Mun lao ra cửa meo meo rối rít như mọi ngày. Hai chị em tôi tìm kiếm và gọi mãi không thấy Mun thưa. Nhiều ngày sau, vẫn chẳng thấy Mun trở về. Bông khóc, tôi cũng khóc vì nhớ Mun. Mẹ an ủi chúng tôi: "Chắc Mun mải chơi hay rình bắt chuột, quên đường nên đã về nhà một bạn nào đó cũng rất yêu mèo".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1A33"/>
                </a:solidFill>
                <a:effectLst/>
                <a:uLnTx/>
                <a:uFillTx/>
                <a:latin typeface="Times New Roman" panose="02020603050405020304" pitchFamily="18" charset="0"/>
                <a:cs typeface="Times New Roman" panose="02020603050405020304" pitchFamily="18" charset="0"/>
              </a:rPr>
              <a:t>     Đó là lần đầu tiên chúng tôi trải nghiệm nỗi buồn mất một người bạn. Từ quê, bà ngoại lại gửi lên một bạn mèo làm vệ sĩ. Và cũng được cả nhà yêu quý, nhưng chẳng ai quên được Mun, người bạn nhỏ - vệ sĩ đầu tiên của chúng tôi.</a:t>
            </a:r>
          </a:p>
        </p:txBody>
      </p:sp>
    </p:spTree>
    <p:extLst>
      <p:ext uri="{BB962C8B-B14F-4D97-AF65-F5344CB8AC3E}">
        <p14:creationId xmlns:p14="http://schemas.microsoft.com/office/powerpoint/2010/main" val="101524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76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638" y="-33297"/>
            <a:ext cx="9605319" cy="830997"/>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Nhiệm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vụ</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dự</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án</a:t>
            </a:r>
            <a:r>
              <a:rPr lang="en-US" sz="2400" b="1" dirty="0" smtClean="0">
                <a:solidFill>
                  <a:srgbClr val="FF0000"/>
                </a:solidFill>
                <a:latin typeface="Times New Roman" panose="02020603050405020304" pitchFamily="18" charset="0"/>
                <a:cs typeface="Times New Roman" panose="02020603050405020304" pitchFamily="18" charset="0"/>
              </a:rPr>
              <a:t>:</a:t>
            </a:r>
          </a:p>
          <a:p>
            <a:r>
              <a:rPr lang="en-US" sz="2400" b="1" dirty="0" err="1" smtClean="0">
                <a:solidFill>
                  <a:srgbClr val="FF0000"/>
                </a:solidFill>
                <a:latin typeface="Times New Roman" panose="02020603050405020304" pitchFamily="18" charset="0"/>
                <a:cs typeface="Times New Roman" panose="02020603050405020304" pitchFamily="18" charset="0"/>
              </a:rPr>
              <a:t>Phân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tích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viết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tham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khảo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văn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Người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bạn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nhỏ</a:t>
            </a:r>
            <a:endParaRPr 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44635986"/>
              </p:ext>
            </p:extLst>
          </p:nvPr>
        </p:nvGraphicFramePr>
        <p:xfrm>
          <a:off x="1203649" y="797700"/>
          <a:ext cx="9302622" cy="6239379"/>
        </p:xfrm>
        <a:graphic>
          <a:graphicData uri="http://schemas.openxmlformats.org/drawingml/2006/table">
            <a:tbl>
              <a:tblPr firstRow="1" firstCol="1" bandRow="1"/>
              <a:tblGrid>
                <a:gridCol w="3425266">
                  <a:extLst>
                    <a:ext uri="{9D8B030D-6E8A-4147-A177-3AD203B41FA5}">
                      <a16:colId xmlns:a16="http://schemas.microsoft.com/office/drawing/2014/main" val="2732590334"/>
                    </a:ext>
                  </a:extLst>
                </a:gridCol>
                <a:gridCol w="5877356">
                  <a:extLst>
                    <a:ext uri="{9D8B030D-6E8A-4147-A177-3AD203B41FA5}">
                      <a16:colId xmlns:a16="http://schemas.microsoft.com/office/drawing/2014/main" val="2592608739"/>
                    </a:ext>
                  </a:extLst>
                </a:gridCol>
              </a:tblGrid>
              <a:tr h="3086854">
                <a:tc>
                  <a:txBody>
                    <a:bodyPr/>
                    <a:lstStyle/>
                    <a:p>
                      <a:pPr>
                        <a:lnSpc>
                          <a:spcPct val="107000"/>
                        </a:lnSpc>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cục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9" marR="59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cục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dung: </a:t>
                      </a: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dung:</a:t>
                      </a:r>
                    </a:p>
                  </a:txBody>
                  <a:tcPr marL="59419" marR="59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741537"/>
                  </a:ext>
                </a:extLst>
              </a:tr>
              <a:tr h="514476">
                <a:tc>
                  <a:txBody>
                    <a:bodyPr/>
                    <a:lstStyle/>
                    <a:p>
                      <a:pPr>
                        <a:lnSpc>
                          <a:spcPct val="107000"/>
                        </a:lnSpc>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 Người kể chuyện là ai? Ngôi kể thứ mấy?</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9419" marR="59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59419" marR="59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194961"/>
                  </a:ext>
                </a:extLst>
              </a:tr>
              <a:tr h="514476">
                <a:tc>
                  <a:txBody>
                    <a:bodyPr/>
                    <a:lstStyle/>
                    <a:p>
                      <a:pPr>
                        <a:lnSpc>
                          <a:spcPct val="107000"/>
                        </a:lnSpc>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none"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b="1"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none"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b="1"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none"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9" marR="59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9" marR="59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846735"/>
                  </a:ext>
                </a:extLst>
              </a:tr>
              <a:tr h="1543427">
                <a:tc>
                  <a:txBody>
                    <a:bodyPr/>
                    <a:lstStyle/>
                    <a:p>
                      <a:pPr>
                        <a:lnSpc>
                          <a:spcPct val="107000"/>
                        </a:lnSpc>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9" marR="59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9419" marR="59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838857"/>
                  </a:ext>
                </a:extLst>
              </a:tr>
            </a:tbl>
          </a:graphicData>
        </a:graphic>
      </p:graphicFrame>
    </p:spTree>
    <p:extLst>
      <p:ext uri="{BB962C8B-B14F-4D97-AF65-F5344CB8AC3E}">
        <p14:creationId xmlns:p14="http://schemas.microsoft.com/office/powerpoint/2010/main" val="860759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66105984"/>
              </p:ext>
            </p:extLst>
          </p:nvPr>
        </p:nvGraphicFramePr>
        <p:xfrm>
          <a:off x="550506" y="4598"/>
          <a:ext cx="11448662" cy="7337425"/>
        </p:xfrm>
        <a:graphic>
          <a:graphicData uri="http://schemas.openxmlformats.org/drawingml/2006/table">
            <a:tbl>
              <a:tblPr firstRow="1" firstCol="1" bandRow="1"/>
              <a:tblGrid>
                <a:gridCol w="3293706">
                  <a:extLst>
                    <a:ext uri="{9D8B030D-6E8A-4147-A177-3AD203B41FA5}">
                      <a16:colId xmlns:a16="http://schemas.microsoft.com/office/drawing/2014/main" val="2732590334"/>
                    </a:ext>
                  </a:extLst>
                </a:gridCol>
                <a:gridCol w="8154956">
                  <a:extLst>
                    <a:ext uri="{9D8B030D-6E8A-4147-A177-3AD203B41FA5}">
                      <a16:colId xmlns:a16="http://schemas.microsoft.com/office/drawing/2014/main" val="2592608739"/>
                    </a:ext>
                  </a:extLst>
                </a:gridCol>
              </a:tblGrid>
              <a:tr h="3086854">
                <a:tc>
                  <a:txBody>
                    <a:bodyPr/>
                    <a:lstStyle/>
                    <a:p>
                      <a:pPr>
                        <a:lnSpc>
                          <a:spcPct val="107000"/>
                        </a:lnSpc>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cục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9" marR="59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cục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gồm</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3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phần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cả</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ba</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trải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đáng</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nhớ</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ba</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Hồi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ấy</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cũng</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mèo</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diễn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trải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gồm</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mới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ba</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chuột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ngoại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gửi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chú</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mèo</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Ngôi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thay</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đổi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Mun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chuột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dám</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bén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mảng</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buổi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Mun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mất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tích</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lần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hết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dung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thúc</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trải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buồn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thêm</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chú</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mèo</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mới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nhưng</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cả</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vẫn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nhớ</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Mun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9" marR="59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741537"/>
                  </a:ext>
                </a:extLst>
              </a:tr>
              <a:tr h="514476">
                <a:tc>
                  <a:txBody>
                    <a:bodyPr/>
                    <a:lstStyle/>
                    <a:p>
                      <a:pPr>
                        <a:lnSpc>
                          <a:spcPct val="107000"/>
                        </a:lnSpc>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 Người kể chuyện là ai? Ngôi kể thứ mấy?</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9419" marR="59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tôi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ngôi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nhất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9" marR="59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194961"/>
                  </a:ext>
                </a:extLst>
              </a:tr>
              <a:tr h="514476">
                <a:tc>
                  <a:txBody>
                    <a:bodyPr/>
                    <a:lstStyle/>
                    <a:p>
                      <a:pPr>
                        <a:lnSpc>
                          <a:spcPct val="107000"/>
                        </a:lnSpc>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none"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b="1"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none"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b="1"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none"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9" marR="59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Mun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mất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tích</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trở</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9" marR="59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846735"/>
                  </a:ext>
                </a:extLst>
              </a:tr>
              <a:tr h="1543427">
                <a:tc>
                  <a:txBody>
                    <a:bodyPr/>
                    <a:lstStyle/>
                    <a:p>
                      <a:pPr>
                        <a:lnSpc>
                          <a:spcPct val="107000"/>
                        </a:lnSpc>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9" marR="59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lần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trải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nỗi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buồn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mất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Vằn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cũng</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cả</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quý</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nhưng</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ai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quên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Mun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gắn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bó</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sâu</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sắc</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coi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Mun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đình</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giá</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biểu</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9419" marR="59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838857"/>
                  </a:ext>
                </a:extLst>
              </a:tr>
            </a:tbl>
          </a:graphicData>
        </a:graphic>
      </p:graphicFrame>
    </p:spTree>
    <p:extLst>
      <p:ext uri="{BB962C8B-B14F-4D97-AF65-F5344CB8AC3E}">
        <p14:creationId xmlns:p14="http://schemas.microsoft.com/office/powerpoint/2010/main" val="19496804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5732</TotalTime>
  <Words>3202</Words>
  <Application>Microsoft Office PowerPoint</Application>
  <PresentationFormat>Widescreen</PresentationFormat>
  <Paragraphs>248</Paragraphs>
  <Slides>32</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Times New Roman</vt:lpstr>
      <vt:lpstr>Calibri Light</vt:lpstr>
      <vt:lpstr>Calibri</vt:lpstr>
      <vt:lpstr>MS Mincho</vt:lpstr>
      <vt:lpstr>MS Gothic</vt:lpstr>
      <vt:lpstr>Arial</vt:lpstr>
      <vt:lpstr>DengXian</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pc02</cp:lastModifiedBy>
  <cp:revision>793</cp:revision>
  <dcterms:created xsi:type="dcterms:W3CDTF">2018-06-17T04:53:58Z</dcterms:created>
  <dcterms:modified xsi:type="dcterms:W3CDTF">2025-09-23T15:42:30Z</dcterms:modified>
</cp:coreProperties>
</file>