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25" r:id="rId2"/>
    <p:sldId id="497" r:id="rId3"/>
    <p:sldId id="548" r:id="rId4"/>
    <p:sldId id="547" r:id="rId5"/>
    <p:sldId id="528" r:id="rId6"/>
    <p:sldId id="530" r:id="rId7"/>
    <p:sldId id="549" r:id="rId8"/>
    <p:sldId id="532" r:id="rId9"/>
    <p:sldId id="515" r:id="rId10"/>
    <p:sldId id="521" r:id="rId11"/>
    <p:sldId id="534" r:id="rId12"/>
    <p:sldId id="535" r:id="rId13"/>
    <p:sldId id="536" r:id="rId14"/>
    <p:sldId id="538" r:id="rId15"/>
    <p:sldId id="540" r:id="rId16"/>
    <p:sldId id="554" r:id="rId17"/>
    <p:sldId id="555" r:id="rId18"/>
    <p:sldId id="556" r:id="rId19"/>
    <p:sldId id="557" r:id="rId20"/>
    <p:sldId id="558" r:id="rId21"/>
    <p:sldId id="559" r:id="rId22"/>
    <p:sldId id="564" r:id="rId23"/>
    <p:sldId id="560" r:id="rId24"/>
    <p:sldId id="561" r:id="rId25"/>
    <p:sldId id="562" r:id="rId26"/>
    <p:sldId id="563" r:id="rId27"/>
    <p:sldId id="553" r:id="rId28"/>
    <p:sldId id="541" r:id="rId29"/>
    <p:sldId id="544" r:id="rId30"/>
    <p:sldId id="542" r:id="rId31"/>
    <p:sldId id="545" r:id="rId32"/>
    <p:sldId id="565" r:id="rId33"/>
    <p:sldId id="567" r:id="rId34"/>
    <p:sldId id="543" r:id="rId35"/>
    <p:sldId id="546" r:id="rId36"/>
    <p:sldId id="527" r:id="rId37"/>
    <p:sldId id="519" r:id="rId38"/>
    <p:sldId id="523" r:id="rId39"/>
    <p:sldId id="53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2" d="100"/>
          <a:sy n="82" d="100"/>
        </p:scale>
        <p:origin x="150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4.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4.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9.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jpe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19.png"/><Relationship Id="rId10" Type="http://schemas.microsoft.com/office/2007/relationships/diagramDrawing" Target="../diagrams/drawing4.xml"/><Relationship Id="rId4" Type="http://schemas.openxmlformats.org/officeDocument/2006/relationships/image" Target="../media/image4.jpeg"/><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19.png"/><Relationship Id="rId10" Type="http://schemas.microsoft.com/office/2007/relationships/diagramDrawing" Target="../diagrams/drawing5.xml"/><Relationship Id="rId4" Type="http://schemas.openxmlformats.org/officeDocument/2006/relationships/image" Target="../media/image4.jpeg"/><Relationship Id="rId9" Type="http://schemas.openxmlformats.org/officeDocument/2006/relationships/diagramColors" Target="../diagrams/colors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0.png"/><Relationship Id="rId5" Type="http://schemas.openxmlformats.org/officeDocument/2006/relationships/image" Target="../media/image19.png"/><Relationship Id="rId10" Type="http://schemas.microsoft.com/office/2007/relationships/diagramDrawing" Target="../diagrams/drawing6.xml"/><Relationship Id="rId4" Type="http://schemas.openxmlformats.org/officeDocument/2006/relationships/image" Target="../media/image4.jpeg"/><Relationship Id="rId9" Type="http://schemas.openxmlformats.org/officeDocument/2006/relationships/diagramColors" Target="../diagrams/colors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jpe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jpe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521298" cy="469418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8001000" cy="3877985"/>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đông: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11 – 4 năm sau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Xi-bia.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đ</a:t>
            </a:r>
            <a:r>
              <a:rPr lang="en-US" sz="2400" dirty="0" err="1" smtClean="0">
                <a:latin typeface="Cambria" pitchFamily="18" charset="0"/>
                <a:ea typeface="Cambria" pitchFamily="18" charset="0"/>
              </a:rPr>
              <a:t>ông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bắc</a:t>
            </a:r>
            <a:r>
              <a:rPr lang="en-US" sz="2400" dirty="0" smtClean="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240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417389" cy="43434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8077198" cy="4247317"/>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a:t>
            </a:r>
            <a:r>
              <a:rPr lang="nl-NL" sz="2400" b="1" dirty="0" smtClean="0">
                <a:latin typeface="Cambria" pitchFamily="18" charset="0"/>
                <a:ea typeface="Cambria" pitchFamily="18" charset="0"/>
              </a:rPr>
              <a:t>hạ: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5 – </a:t>
            </a:r>
            <a:r>
              <a:rPr lang="nl-NL" sz="2400" dirty="0" smtClean="0">
                <a:latin typeface="Cambria" pitchFamily="18" charset="0"/>
                <a:ea typeface="Cambria" pitchFamily="18" charset="0"/>
              </a:rPr>
              <a:t>10.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Bắc Ấn Độ Dương và áp cao cận chí tuyến Nam bán cầu.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a:t>
            </a:r>
            <a:r>
              <a:rPr lang="nl-NL" sz="2400" dirty="0" smtClean="0">
                <a:latin typeface="Cambria" pitchFamily="18" charset="0"/>
                <a:ea typeface="Cambria" pitchFamily="18" charset="0"/>
              </a:rPr>
              <a:t>tây nam, </a:t>
            </a:r>
            <a:r>
              <a:rPr lang="nl-NL" sz="2400" dirty="0">
                <a:latin typeface="Cambria" pitchFamily="18" charset="0"/>
                <a:ea typeface="Cambria" pitchFamily="18" charset="0"/>
              </a:rPr>
              <a:t>đối với miền Bắc là </a:t>
            </a:r>
            <a:r>
              <a:rPr lang="nl-NL" sz="2400" dirty="0" smtClean="0">
                <a:latin typeface="Cambria" pitchFamily="18" charset="0"/>
                <a:ea typeface="Cambria" pitchFamily="18" charset="0"/>
              </a:rPr>
              <a:t>đông nam.</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2400" dirty="0">
                <a:latin typeface="Cambria" pitchFamily="18" charset="0"/>
                <a:ea typeface="Cambria" pitchFamily="18" charset="0"/>
              </a:rPr>
              <a:t>+ Giữa và cuối mùa hạ: nóng ẩm, mưa nhiều trên phạm vi </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cả </a:t>
            </a:r>
            <a:r>
              <a:rPr lang="vi-VN" sz="24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152400"/>
            <a:ext cx="4267200" cy="656397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7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1730386"/>
              </p:ext>
            </p:extLst>
          </p:nvPr>
        </p:nvGraphicFramePr>
        <p:xfrm>
          <a:off x="152400" y="838197"/>
          <a:ext cx="8915400" cy="4808562"/>
        </p:xfrm>
        <a:graphic>
          <a:graphicData uri="http://schemas.openxmlformats.org/drawingml/2006/table">
            <a:tbl>
              <a:tblPr firstRow="1" bandRow="1">
                <a:tableStyleId>{5C22544A-7EE6-4342-B048-85BDC9FD1C3A}</a:tableStyleId>
              </a:tblPr>
              <a:tblGrid>
                <a:gridCol w="1183460">
                  <a:extLst>
                    <a:ext uri="{9D8B030D-6E8A-4147-A177-3AD203B41FA5}">
                      <a16:colId xmlns:a16="http://schemas.microsoft.com/office/drawing/2014/main" val="1261831932"/>
                    </a:ext>
                  </a:extLst>
                </a:gridCol>
                <a:gridCol w="211994">
                  <a:extLst>
                    <a:ext uri="{9D8B030D-6E8A-4147-A177-3AD203B41FA5}">
                      <a16:colId xmlns:a16="http://schemas.microsoft.com/office/drawing/2014/main" val="625269513"/>
                    </a:ext>
                  </a:extLst>
                </a:gridCol>
                <a:gridCol w="3259490">
                  <a:extLst>
                    <a:ext uri="{9D8B030D-6E8A-4147-A177-3AD203B41FA5}">
                      <a16:colId xmlns:a16="http://schemas.microsoft.com/office/drawing/2014/main" val="3617577690"/>
                    </a:ext>
                  </a:extLst>
                </a:gridCol>
                <a:gridCol w="4260456">
                  <a:extLst>
                    <a:ext uri="{9D8B030D-6E8A-4147-A177-3AD203B41FA5}">
                      <a16:colId xmlns:a16="http://schemas.microsoft.com/office/drawing/2014/main" val="1757427757"/>
                    </a:ext>
                  </a:extLst>
                </a:gridCol>
              </a:tblGrid>
              <a:tr h="642670">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r>
                        <a:rPr lang="en-US" sz="2000" dirty="0" err="1" smtClean="0">
                          <a:solidFill>
                            <a:srgbClr val="FF0000"/>
                          </a:solidFill>
                          <a:latin typeface="Times New Roman" panose="02020603050405020304" pitchFamily="18" charset="0"/>
                          <a:cs typeface="Times New Roman" panose="02020603050405020304" pitchFamily="18" charset="0"/>
                        </a:rPr>
                        <a:t>Miền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khí</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hậu</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phía</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Bắc</a:t>
                      </a:r>
                      <a:endParaRPr lang="en-US" sz="2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r>
                        <a:rPr lang="en-US" sz="2000" dirty="0" err="1" smtClean="0">
                          <a:solidFill>
                            <a:srgbClr val="FF0000"/>
                          </a:solidFill>
                          <a:latin typeface="Times New Roman" panose="02020603050405020304" pitchFamily="18" charset="0"/>
                          <a:cs typeface="Times New Roman" panose="02020603050405020304" pitchFamily="18" charset="0"/>
                        </a:rPr>
                        <a:t>Miền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khí</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hậu</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phía</a:t>
                      </a:r>
                      <a:r>
                        <a:rPr lang="en-US" sz="2000" baseline="0" dirty="0" smtClean="0">
                          <a:solidFill>
                            <a:srgbClr val="FF0000"/>
                          </a:solidFill>
                          <a:latin typeface="Times New Roman" panose="02020603050405020304" pitchFamily="18" charset="0"/>
                          <a:cs typeface="Times New Roman" panose="02020603050405020304" pitchFamily="18" charset="0"/>
                        </a:rPr>
                        <a:t> Nam</a:t>
                      </a:r>
                      <a:endParaRPr lang="en-US" sz="2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5003719"/>
                  </a:ext>
                </a:extLst>
              </a:tr>
              <a:tr h="1316688">
                <a:tc>
                  <a:txBody>
                    <a:bodyPr/>
                    <a:lstStyle/>
                    <a:p>
                      <a:r>
                        <a:rPr lang="en-US" sz="2000" dirty="0" err="1" smtClean="0">
                          <a:latin typeface="Times New Roman" panose="02020603050405020304" pitchFamily="18" charset="0"/>
                          <a:cs typeface="Times New Roman" panose="02020603050405020304" pitchFamily="18" charset="0"/>
                        </a:rPr>
                        <a:t>Nhiệt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không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tb</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6394791"/>
                  </a:ext>
                </a:extLst>
              </a:tr>
              <a:tr h="921682">
                <a:tc>
                  <a:txBody>
                    <a:bodyPr/>
                    <a:lstStyle/>
                    <a:p>
                      <a:r>
                        <a:rPr lang="en-US" sz="2000" dirty="0" err="1" smtClean="0">
                          <a:latin typeface="Times New Roman" panose="02020603050405020304" pitchFamily="18" charset="0"/>
                          <a:cs typeface="Times New Roman" panose="02020603050405020304" pitchFamily="18" charset="0"/>
                        </a:rPr>
                        <a:t>Biên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nhiệt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tb</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năm</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10938273"/>
                  </a:ext>
                </a:extLst>
              </a:tr>
              <a:tr h="921682">
                <a:tc>
                  <a:txBody>
                    <a:bodyPr/>
                    <a:lstStyle/>
                    <a:p>
                      <a:r>
                        <a:rPr lang="en-US" sz="2000" dirty="0" err="1" smtClean="0">
                          <a:latin typeface="Times New Roman" panose="02020603050405020304" pitchFamily="18" charset="0"/>
                          <a:cs typeface="Times New Roman" panose="02020603050405020304" pitchFamily="18" charset="0"/>
                        </a:rPr>
                        <a:t>Đặc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điểm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mùa</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4580157"/>
                  </a:ext>
                </a:extLst>
              </a:tr>
              <a:tr h="921682">
                <a:tc>
                  <a:txBody>
                    <a:bodyPr/>
                    <a:lstStyle/>
                    <a:p>
                      <a:r>
                        <a:rPr lang="en-US" sz="2000" dirty="0" err="1" smtClean="0">
                          <a:latin typeface="Times New Roman" panose="02020603050405020304" pitchFamily="18" charset="0"/>
                          <a:cs typeface="Times New Roman" panose="02020603050405020304" pitchFamily="18" charset="0"/>
                        </a:rPr>
                        <a:t>Nguyên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nhân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4705315"/>
                  </a:ext>
                </a:extLst>
              </a:tr>
            </a:tbl>
          </a:graphicData>
        </a:graphic>
      </p:graphicFrame>
      <p:sp>
        <p:nvSpPr>
          <p:cNvPr id="5" name="TextBox 4"/>
          <p:cNvSpPr txBox="1"/>
          <p:nvPr/>
        </p:nvSpPr>
        <p:spPr>
          <a:xfrm>
            <a:off x="2590800" y="152400"/>
            <a:ext cx="3857146" cy="461665"/>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bàn</a:t>
            </a:r>
            <a:r>
              <a:rPr lang="en-US" sz="2400" b="1" dirty="0" smtClean="0">
                <a:latin typeface="Times New Roman" panose="02020603050405020304" pitchFamily="18" charset="0"/>
                <a:cs typeface="Times New Roman" panose="02020603050405020304" pitchFamily="18" charset="0"/>
              </a:rPr>
              <a:t> 7 </a:t>
            </a:r>
            <a:r>
              <a:rPr lang="en-US" sz="2400" b="1" dirty="0" err="1" smtClean="0">
                <a:latin typeface="Times New Roman" panose="02020603050405020304" pitchFamily="18" charset="0"/>
                <a:cs typeface="Times New Roman" panose="02020603050405020304" pitchFamily="18" charset="0"/>
              </a:rPr>
              <a:t>phút</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752600" y="1676400"/>
            <a:ext cx="853119" cy="400110"/>
          </a:xfrm>
          <a:prstGeom prst="rect">
            <a:avLst/>
          </a:prstGeom>
          <a:noFill/>
        </p:spPr>
        <p:txBody>
          <a:bodyPr wrap="none" rtlCol="0">
            <a:spAutoFit/>
          </a:bodyPr>
          <a:lstStyle/>
          <a:p>
            <a:r>
              <a:rPr lang="en-US" sz="2000" dirty="0" smtClean="0"/>
              <a:t>&gt; </a:t>
            </a:r>
            <a:r>
              <a:rPr lang="en-US" sz="2000" dirty="0" err="1" smtClean="0"/>
              <a:t>20</a:t>
            </a:r>
            <a:r>
              <a:rPr lang="en-US" sz="2000" baseline="30000" dirty="0" err="1"/>
              <a:t>0</a:t>
            </a:r>
            <a:r>
              <a:rPr lang="en-US" sz="2000" dirty="0" err="1" smtClean="0"/>
              <a:t>C</a:t>
            </a:r>
            <a:endParaRPr lang="en-US" sz="2000" dirty="0"/>
          </a:p>
        </p:txBody>
      </p:sp>
      <p:sp>
        <p:nvSpPr>
          <p:cNvPr id="7" name="TextBox 6"/>
          <p:cNvSpPr txBox="1"/>
          <p:nvPr/>
        </p:nvSpPr>
        <p:spPr>
          <a:xfrm>
            <a:off x="5410200" y="1696616"/>
            <a:ext cx="853119" cy="400110"/>
          </a:xfrm>
          <a:prstGeom prst="rect">
            <a:avLst/>
          </a:prstGeom>
          <a:noFill/>
        </p:spPr>
        <p:txBody>
          <a:bodyPr wrap="square" rtlCol="0">
            <a:spAutoFit/>
          </a:bodyPr>
          <a:lstStyle/>
          <a:p>
            <a:r>
              <a:rPr lang="en-US" sz="2000" dirty="0" smtClean="0"/>
              <a:t>&gt; </a:t>
            </a:r>
            <a:r>
              <a:rPr lang="en-US" sz="2000" dirty="0" err="1" smtClean="0"/>
              <a:t>25</a:t>
            </a:r>
            <a:r>
              <a:rPr lang="en-US" sz="2000" baseline="30000" dirty="0" err="1" smtClean="0"/>
              <a:t>0</a:t>
            </a:r>
            <a:r>
              <a:rPr lang="en-US" sz="2000" dirty="0" err="1" smtClean="0"/>
              <a:t>C</a:t>
            </a:r>
            <a:endParaRPr lang="en-US" sz="2000" dirty="0"/>
          </a:p>
        </p:txBody>
      </p:sp>
      <p:sp>
        <p:nvSpPr>
          <p:cNvPr id="8" name="TextBox 7"/>
          <p:cNvSpPr txBox="1"/>
          <p:nvPr/>
        </p:nvSpPr>
        <p:spPr>
          <a:xfrm>
            <a:off x="1303176" y="3809999"/>
            <a:ext cx="3423705" cy="646331"/>
          </a:xfrm>
          <a:prstGeom prst="rect">
            <a:avLst/>
          </a:prstGeom>
          <a:noFill/>
        </p:spPr>
        <p:txBody>
          <a:bodyPr wrap="square" rtlCol="0">
            <a:spAutoFit/>
          </a:bodyPr>
          <a:lstStyle/>
          <a:p>
            <a:pPr marL="285750" indent="-285750">
              <a:buFontTx/>
              <a:buChar char="-"/>
            </a:pPr>
            <a:r>
              <a:rPr lang="en-US" dirty="0" err="1" smtClean="0"/>
              <a:t>Có</a:t>
            </a:r>
            <a:r>
              <a:rPr lang="en-US" dirty="0" smtClean="0"/>
              <a:t> 1 </a:t>
            </a:r>
            <a:r>
              <a:rPr lang="en-US" dirty="0" err="1" smtClean="0"/>
              <a:t>mùa</a:t>
            </a:r>
            <a:r>
              <a:rPr lang="en-US" dirty="0" smtClean="0"/>
              <a:t> </a:t>
            </a:r>
            <a:r>
              <a:rPr lang="en-US" dirty="0" err="1" smtClean="0"/>
              <a:t>đông</a:t>
            </a:r>
            <a:r>
              <a:rPr lang="en-US" dirty="0" smtClean="0"/>
              <a:t> </a:t>
            </a:r>
            <a:r>
              <a:rPr lang="en-US" dirty="0" err="1" smtClean="0"/>
              <a:t>lạnh</a:t>
            </a:r>
            <a:r>
              <a:rPr lang="en-US" dirty="0" smtClean="0"/>
              <a:t>, </a:t>
            </a:r>
            <a:r>
              <a:rPr lang="en-US" dirty="0" err="1" smtClean="0"/>
              <a:t>ít</a:t>
            </a:r>
            <a:r>
              <a:rPr lang="en-US" dirty="0" smtClean="0"/>
              <a:t> </a:t>
            </a:r>
            <a:r>
              <a:rPr lang="en-US" dirty="0" err="1" smtClean="0"/>
              <a:t>mưa</a:t>
            </a:r>
            <a:endParaRPr lang="en-US" dirty="0" smtClean="0"/>
          </a:p>
          <a:p>
            <a:pPr marL="285750" indent="-285750">
              <a:buFontTx/>
              <a:buChar char="-"/>
            </a:pPr>
            <a:r>
              <a:rPr lang="en-US" dirty="0" err="1" smtClean="0"/>
              <a:t>Mùa</a:t>
            </a:r>
            <a:r>
              <a:rPr lang="en-US" dirty="0" smtClean="0"/>
              <a:t> </a:t>
            </a:r>
            <a:r>
              <a:rPr lang="en-US" dirty="0" err="1" smtClean="0"/>
              <a:t>hạ</a:t>
            </a:r>
            <a:r>
              <a:rPr lang="en-US" dirty="0" smtClean="0"/>
              <a:t> </a:t>
            </a:r>
            <a:r>
              <a:rPr lang="en-US" dirty="0" err="1" smtClean="0"/>
              <a:t>nóng</a:t>
            </a:r>
            <a:r>
              <a:rPr lang="en-US" dirty="0" smtClean="0"/>
              <a:t> </a:t>
            </a:r>
            <a:r>
              <a:rPr lang="en-US" dirty="0" err="1" smtClean="0"/>
              <a:t>ẩm</a:t>
            </a:r>
            <a:r>
              <a:rPr lang="en-US" dirty="0" smtClean="0"/>
              <a:t>, </a:t>
            </a:r>
            <a:r>
              <a:rPr lang="en-US" dirty="0" err="1" smtClean="0"/>
              <a:t>mưa</a:t>
            </a:r>
            <a:r>
              <a:rPr lang="en-US" dirty="0" smtClean="0"/>
              <a:t> </a:t>
            </a:r>
            <a:r>
              <a:rPr lang="en-US" dirty="0" err="1" smtClean="0"/>
              <a:t>nhiều</a:t>
            </a:r>
            <a:endParaRPr lang="en-US" dirty="0"/>
          </a:p>
        </p:txBody>
      </p:sp>
      <p:sp>
        <p:nvSpPr>
          <p:cNvPr id="9" name="TextBox 8"/>
          <p:cNvSpPr txBox="1"/>
          <p:nvPr/>
        </p:nvSpPr>
        <p:spPr>
          <a:xfrm>
            <a:off x="4876800" y="3810000"/>
            <a:ext cx="4191000" cy="646331"/>
          </a:xfrm>
          <a:prstGeom prst="rect">
            <a:avLst/>
          </a:prstGeom>
          <a:noFill/>
        </p:spPr>
        <p:txBody>
          <a:bodyPr wrap="square" rtlCol="0">
            <a:spAutoFit/>
          </a:bodyPr>
          <a:lstStyle/>
          <a:p>
            <a:pPr marL="285750" indent="-285750">
              <a:buFontTx/>
              <a:buChar char="-"/>
            </a:pPr>
            <a:r>
              <a:rPr lang="en-US" dirty="0" err="1" smtClean="0"/>
              <a:t>Khí</a:t>
            </a:r>
            <a:r>
              <a:rPr lang="en-US" dirty="0" smtClean="0"/>
              <a:t> </a:t>
            </a:r>
            <a:r>
              <a:rPr lang="en-US" dirty="0" err="1" smtClean="0"/>
              <a:t>hậu</a:t>
            </a:r>
            <a:r>
              <a:rPr lang="en-US" dirty="0" smtClean="0"/>
              <a:t> </a:t>
            </a:r>
            <a:r>
              <a:rPr lang="en-US" dirty="0" err="1" smtClean="0"/>
              <a:t>phân</a:t>
            </a:r>
            <a:r>
              <a:rPr lang="en-US" dirty="0" smtClean="0"/>
              <a:t> </a:t>
            </a:r>
            <a:r>
              <a:rPr lang="en-US" dirty="0" err="1" smtClean="0"/>
              <a:t>hóa</a:t>
            </a:r>
            <a:r>
              <a:rPr lang="en-US" dirty="0" smtClean="0"/>
              <a:t> </a:t>
            </a:r>
            <a:r>
              <a:rPr lang="en-US" dirty="0" err="1" smtClean="0"/>
              <a:t>thành</a:t>
            </a:r>
            <a:r>
              <a:rPr lang="en-US" dirty="0" smtClean="0"/>
              <a:t> 2 </a:t>
            </a:r>
            <a:r>
              <a:rPr lang="en-US" dirty="0" err="1" smtClean="0"/>
              <a:t>mùa</a:t>
            </a:r>
            <a:r>
              <a:rPr lang="en-US" dirty="0" smtClean="0"/>
              <a:t> </a:t>
            </a:r>
            <a:r>
              <a:rPr lang="en-US" dirty="0" err="1" smtClean="0"/>
              <a:t>mưa</a:t>
            </a:r>
            <a:r>
              <a:rPr lang="en-US" dirty="0" smtClean="0"/>
              <a:t>- </a:t>
            </a:r>
            <a:r>
              <a:rPr lang="en-US" dirty="0" err="1" smtClean="0"/>
              <a:t>khô</a:t>
            </a:r>
            <a:r>
              <a:rPr lang="en-US" dirty="0" smtClean="0"/>
              <a:t> </a:t>
            </a:r>
            <a:r>
              <a:rPr lang="en-US" dirty="0" err="1" smtClean="0"/>
              <a:t>rõ</a:t>
            </a:r>
            <a:r>
              <a:rPr lang="en-US" dirty="0" smtClean="0"/>
              <a:t> </a:t>
            </a:r>
            <a:r>
              <a:rPr lang="en-US" dirty="0" err="1" smtClean="0"/>
              <a:t>rệt</a:t>
            </a:r>
            <a:endParaRPr lang="en-US" dirty="0"/>
          </a:p>
        </p:txBody>
      </p:sp>
      <p:sp>
        <p:nvSpPr>
          <p:cNvPr id="10" name="TextBox 9"/>
          <p:cNvSpPr txBox="1"/>
          <p:nvPr/>
        </p:nvSpPr>
        <p:spPr>
          <a:xfrm>
            <a:off x="4870580" y="4793397"/>
            <a:ext cx="3347505" cy="646331"/>
          </a:xfrm>
          <a:prstGeom prst="rect">
            <a:avLst/>
          </a:prstGeom>
          <a:noFill/>
        </p:spPr>
        <p:txBody>
          <a:bodyPr wrap="square" rtlCol="0">
            <a:spAutoFit/>
          </a:bodyPr>
          <a:lstStyle/>
          <a:p>
            <a:pPr marL="285750" indent="-285750">
              <a:buFontTx/>
              <a:buChar char="-"/>
            </a:pPr>
            <a:r>
              <a:rPr lang="en-US" dirty="0" err="1" smtClean="0"/>
              <a:t>Có</a:t>
            </a:r>
            <a:r>
              <a:rPr lang="en-US" dirty="0" smtClean="0"/>
              <a:t> 1 </a:t>
            </a:r>
            <a:r>
              <a:rPr lang="en-US" dirty="0" err="1" smtClean="0"/>
              <a:t>mùa</a:t>
            </a:r>
            <a:r>
              <a:rPr lang="en-US" dirty="0" smtClean="0"/>
              <a:t> </a:t>
            </a:r>
            <a:r>
              <a:rPr lang="en-US" dirty="0" err="1" smtClean="0"/>
              <a:t>đông</a:t>
            </a:r>
            <a:r>
              <a:rPr lang="en-US" dirty="0" smtClean="0"/>
              <a:t> </a:t>
            </a:r>
            <a:r>
              <a:rPr lang="en-US" dirty="0" err="1" smtClean="0"/>
              <a:t>lạnh</a:t>
            </a:r>
            <a:r>
              <a:rPr lang="en-US" dirty="0" smtClean="0"/>
              <a:t>, </a:t>
            </a:r>
            <a:r>
              <a:rPr lang="en-US" dirty="0" err="1" smtClean="0"/>
              <a:t>ít</a:t>
            </a:r>
            <a:r>
              <a:rPr lang="en-US" dirty="0" smtClean="0"/>
              <a:t> </a:t>
            </a:r>
            <a:r>
              <a:rPr lang="en-US" dirty="0" err="1" smtClean="0"/>
              <a:t>mưa</a:t>
            </a:r>
            <a:endParaRPr lang="en-US" dirty="0" smtClean="0"/>
          </a:p>
          <a:p>
            <a:pPr marL="285750" indent="-285750">
              <a:buFontTx/>
              <a:buChar char="-"/>
            </a:pPr>
            <a:r>
              <a:rPr lang="en-US" dirty="0" err="1" smtClean="0"/>
              <a:t>Mùa</a:t>
            </a:r>
            <a:r>
              <a:rPr lang="en-US" dirty="0" smtClean="0"/>
              <a:t> </a:t>
            </a:r>
            <a:r>
              <a:rPr lang="en-US" dirty="0" err="1" smtClean="0"/>
              <a:t>hạ</a:t>
            </a:r>
            <a:r>
              <a:rPr lang="en-US" dirty="0" smtClean="0"/>
              <a:t> </a:t>
            </a:r>
            <a:r>
              <a:rPr lang="en-US" dirty="0" err="1" smtClean="0"/>
              <a:t>nóng</a:t>
            </a:r>
            <a:r>
              <a:rPr lang="en-US" dirty="0" smtClean="0"/>
              <a:t> </a:t>
            </a:r>
            <a:r>
              <a:rPr lang="en-US" dirty="0" err="1" smtClean="0"/>
              <a:t>ẩm</a:t>
            </a:r>
            <a:r>
              <a:rPr lang="en-US" dirty="0" smtClean="0"/>
              <a:t>, </a:t>
            </a:r>
            <a:r>
              <a:rPr lang="en-US" dirty="0" err="1" smtClean="0"/>
              <a:t>mưa</a:t>
            </a:r>
            <a:r>
              <a:rPr lang="en-US" dirty="0" smtClean="0"/>
              <a:t> </a:t>
            </a:r>
            <a:r>
              <a:rPr lang="en-US" dirty="0" err="1" smtClean="0"/>
              <a:t>nhiều</a:t>
            </a:r>
            <a:endParaRPr lang="en-US" dirty="0"/>
          </a:p>
        </p:txBody>
      </p:sp>
      <p:sp>
        <p:nvSpPr>
          <p:cNvPr id="11" name="TextBox 10"/>
          <p:cNvSpPr txBox="1"/>
          <p:nvPr/>
        </p:nvSpPr>
        <p:spPr>
          <a:xfrm>
            <a:off x="1371600" y="4793397"/>
            <a:ext cx="3345950" cy="923330"/>
          </a:xfrm>
          <a:prstGeom prst="rect">
            <a:avLst/>
          </a:prstGeom>
          <a:noFill/>
        </p:spPr>
        <p:txBody>
          <a:bodyPr wrap="square" rtlCol="0">
            <a:spAutoFit/>
          </a:bodyPr>
          <a:lstStyle/>
          <a:p>
            <a:pPr marL="285750" indent="-285750">
              <a:buFontTx/>
              <a:buChar char="-"/>
            </a:pPr>
            <a:r>
              <a:rPr lang="en-US" dirty="0" smtClean="0"/>
              <a:t>Do </a:t>
            </a:r>
            <a:r>
              <a:rPr lang="en-US" dirty="0" err="1" smtClean="0"/>
              <a:t>vị</a:t>
            </a:r>
            <a:r>
              <a:rPr lang="en-US" dirty="0" smtClean="0"/>
              <a:t> </a:t>
            </a:r>
            <a:r>
              <a:rPr lang="en-US" dirty="0" err="1" smtClean="0"/>
              <a:t>trí</a:t>
            </a:r>
            <a:r>
              <a:rPr lang="en-US" dirty="0" smtClean="0"/>
              <a:t> </a:t>
            </a:r>
            <a:r>
              <a:rPr lang="en-US" dirty="0" err="1" smtClean="0"/>
              <a:t>miền</a:t>
            </a:r>
            <a:r>
              <a:rPr lang="en-US" dirty="0" smtClean="0"/>
              <a:t> </a:t>
            </a:r>
            <a:r>
              <a:rPr lang="en-US" dirty="0" err="1" smtClean="0"/>
              <a:t>Bắc</a:t>
            </a:r>
            <a:r>
              <a:rPr lang="en-US" dirty="0" smtClean="0"/>
              <a:t>, </a:t>
            </a:r>
            <a:r>
              <a:rPr lang="en-US" dirty="0" err="1" smtClean="0"/>
              <a:t>địa</a:t>
            </a:r>
            <a:r>
              <a:rPr lang="en-US" dirty="0" smtClean="0"/>
              <a:t> </a:t>
            </a:r>
            <a:r>
              <a:rPr lang="en-US" dirty="0" err="1" smtClean="0"/>
              <a:t>hình</a:t>
            </a:r>
            <a:r>
              <a:rPr lang="en-US" dirty="0" smtClean="0"/>
              <a:t> </a:t>
            </a:r>
            <a:r>
              <a:rPr lang="en-US" dirty="0" err="1" smtClean="0"/>
              <a:t>đón</a:t>
            </a:r>
            <a:r>
              <a:rPr lang="en-US" dirty="0" smtClean="0"/>
              <a:t> </a:t>
            </a:r>
            <a:r>
              <a:rPr lang="en-US" dirty="0" err="1" smtClean="0"/>
              <a:t>gió</a:t>
            </a:r>
            <a:r>
              <a:rPr lang="en-US" dirty="0" smtClean="0"/>
              <a:t> </a:t>
            </a:r>
            <a:r>
              <a:rPr lang="en-US" dirty="0" err="1" smtClean="0"/>
              <a:t>mùa</a:t>
            </a:r>
            <a:r>
              <a:rPr lang="en-US" dirty="0"/>
              <a:t> </a:t>
            </a:r>
            <a:r>
              <a:rPr lang="en-US" dirty="0" err="1" smtClean="0"/>
              <a:t>đông</a:t>
            </a:r>
            <a:r>
              <a:rPr lang="en-US" dirty="0" smtClean="0"/>
              <a:t> </a:t>
            </a:r>
            <a:r>
              <a:rPr lang="en-US" dirty="0" err="1" smtClean="0"/>
              <a:t>bắc</a:t>
            </a:r>
            <a:endParaRPr lang="en-US" dirty="0" smtClean="0"/>
          </a:p>
          <a:p>
            <a:pPr marL="285750" indent="-285750">
              <a:buFontTx/>
              <a:buChar char="-"/>
            </a:pPr>
            <a:r>
              <a:rPr lang="en-US" dirty="0" err="1" smtClean="0"/>
              <a:t>Mùa</a:t>
            </a:r>
            <a:r>
              <a:rPr lang="en-US" dirty="0" smtClean="0"/>
              <a:t> </a:t>
            </a:r>
            <a:r>
              <a:rPr lang="en-US" dirty="0" err="1" smtClean="0"/>
              <a:t>hạ</a:t>
            </a:r>
            <a:r>
              <a:rPr lang="en-US" dirty="0" smtClean="0"/>
              <a:t> </a:t>
            </a:r>
            <a:r>
              <a:rPr lang="en-US" dirty="0" err="1" smtClean="0"/>
              <a:t>nóng</a:t>
            </a:r>
            <a:r>
              <a:rPr lang="en-US" dirty="0" smtClean="0"/>
              <a:t> </a:t>
            </a:r>
            <a:r>
              <a:rPr lang="en-US" dirty="0" err="1" smtClean="0"/>
              <a:t>ẩm</a:t>
            </a:r>
            <a:r>
              <a:rPr lang="en-US" dirty="0" smtClean="0"/>
              <a:t>, </a:t>
            </a:r>
            <a:r>
              <a:rPr lang="en-US" dirty="0" err="1" smtClean="0"/>
              <a:t>mưa</a:t>
            </a:r>
            <a:r>
              <a:rPr lang="en-US" dirty="0" smtClean="0"/>
              <a:t> </a:t>
            </a:r>
            <a:r>
              <a:rPr lang="en-US" dirty="0" err="1" smtClean="0"/>
              <a:t>nhiều</a:t>
            </a:r>
            <a:endParaRPr lang="en-US" dirty="0"/>
          </a:p>
        </p:txBody>
      </p:sp>
      <p:sp>
        <p:nvSpPr>
          <p:cNvPr id="12" name="TextBox 11"/>
          <p:cNvSpPr txBox="1"/>
          <p:nvPr/>
        </p:nvSpPr>
        <p:spPr>
          <a:xfrm>
            <a:off x="1981200" y="2914713"/>
            <a:ext cx="784189" cy="677108"/>
          </a:xfrm>
          <a:prstGeom prst="rect">
            <a:avLst/>
          </a:prstGeom>
          <a:noFill/>
        </p:spPr>
        <p:txBody>
          <a:bodyPr wrap="none" rtlCol="0">
            <a:spAutoFit/>
          </a:bodyPr>
          <a:lstStyle/>
          <a:p>
            <a:pPr lvl="0"/>
            <a:r>
              <a:rPr lang="en-US" sz="2000" dirty="0">
                <a:solidFill>
                  <a:prstClr val="black"/>
                </a:solidFill>
                <a:latin typeface="Times New Roman" panose="02020603050405020304" pitchFamily="18" charset="0"/>
                <a:cs typeface="Times New Roman" panose="02020603050405020304" pitchFamily="18" charset="0"/>
              </a:rPr>
              <a:t>&gt;  </a:t>
            </a:r>
            <a:r>
              <a:rPr lang="en-US" sz="2000" dirty="0" err="1">
                <a:solidFill>
                  <a:prstClr val="black"/>
                </a:solidFill>
                <a:latin typeface="Times New Roman" panose="02020603050405020304" pitchFamily="18" charset="0"/>
                <a:cs typeface="Times New Roman" panose="02020603050405020304" pitchFamily="18" charset="0"/>
              </a:rPr>
              <a:t>9</a:t>
            </a:r>
            <a:r>
              <a:rPr lang="en-US" sz="2000" baseline="30000" dirty="0" err="1">
                <a:solidFill>
                  <a:prstClr val="black"/>
                </a:solidFill>
                <a:latin typeface="Times New Roman" panose="02020603050405020304" pitchFamily="18" charset="0"/>
                <a:cs typeface="Times New Roman" panose="02020603050405020304" pitchFamily="18" charset="0"/>
              </a:rPr>
              <a:t>0</a:t>
            </a:r>
            <a:r>
              <a:rPr lang="en-US" sz="2000" dirty="0" err="1">
                <a:solidFill>
                  <a:prstClr val="black"/>
                </a:solidFill>
                <a:latin typeface="Times New Roman" panose="02020603050405020304" pitchFamily="18" charset="0"/>
                <a:cs typeface="Times New Roman" panose="02020603050405020304" pitchFamily="18" charset="0"/>
              </a:rPr>
              <a:t>c</a:t>
            </a:r>
            <a:endParaRPr lang="en-US" sz="20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13" name="TextBox 12"/>
          <p:cNvSpPr txBox="1"/>
          <p:nvPr/>
        </p:nvSpPr>
        <p:spPr>
          <a:xfrm>
            <a:off x="6152237" y="2946082"/>
            <a:ext cx="720069" cy="677108"/>
          </a:xfrm>
          <a:prstGeom prst="rect">
            <a:avLst/>
          </a:prstGeom>
          <a:noFill/>
        </p:spPr>
        <p:txBody>
          <a:bodyPr wrap="none" rtlCol="0">
            <a:spAutoFit/>
          </a:bodyPr>
          <a:lstStyle/>
          <a:p>
            <a:pPr lvl="0"/>
            <a:r>
              <a:rPr lang="en-US" sz="2000" dirty="0" smtClean="0">
                <a:solidFill>
                  <a:prstClr val="black"/>
                </a:solidFill>
                <a:latin typeface="Times New Roman" panose="02020603050405020304" pitchFamily="18" charset="0"/>
                <a:cs typeface="Times New Roman" panose="02020603050405020304" pitchFamily="18" charset="0"/>
              </a:rPr>
              <a:t>&lt; </a:t>
            </a:r>
            <a:r>
              <a:rPr lang="en-US" sz="2000" dirty="0" err="1">
                <a:solidFill>
                  <a:prstClr val="black"/>
                </a:solidFill>
                <a:latin typeface="Times New Roman" panose="02020603050405020304" pitchFamily="18" charset="0"/>
                <a:cs typeface="Times New Roman" panose="02020603050405020304" pitchFamily="18" charset="0"/>
              </a:rPr>
              <a:t>9</a:t>
            </a:r>
            <a:r>
              <a:rPr lang="en-US" sz="2000" baseline="30000" dirty="0" err="1">
                <a:solidFill>
                  <a:prstClr val="black"/>
                </a:solidFill>
                <a:latin typeface="Times New Roman" panose="02020603050405020304" pitchFamily="18" charset="0"/>
                <a:cs typeface="Times New Roman" panose="02020603050405020304" pitchFamily="18" charset="0"/>
              </a:rPr>
              <a:t>0</a:t>
            </a:r>
            <a:r>
              <a:rPr lang="en-US" sz="2000" dirty="0" err="1">
                <a:solidFill>
                  <a:prstClr val="black"/>
                </a:solidFill>
                <a:latin typeface="Times New Roman" panose="02020603050405020304" pitchFamily="18" charset="0"/>
                <a:cs typeface="Times New Roman" panose="02020603050405020304" pitchFamily="18" charset="0"/>
              </a:rPr>
              <a:t>c</a:t>
            </a:r>
            <a:endParaRPr lang="en-US" sz="2000" dirty="0">
              <a:solidFill>
                <a:prstClr val="black"/>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003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9394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93224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8922" y="1600200"/>
            <a:ext cx="8046156" cy="4525963"/>
          </a:xfrm>
          <a:prstGeom prst="rect">
            <a:avLst/>
          </a:prstGeom>
        </p:spPr>
      </p:pic>
      <p:pic>
        <p:nvPicPr>
          <p:cNvPr id="5" name="Picture 4"/>
          <p:cNvPicPr>
            <a:picLocks noChangeAspect="1"/>
          </p:cNvPicPr>
          <p:nvPr/>
        </p:nvPicPr>
        <p:blipFill>
          <a:blip r:embed="rId3"/>
          <a:stretch>
            <a:fillRect/>
          </a:stretch>
        </p:blipFill>
        <p:spPr>
          <a:xfrm>
            <a:off x="527939" y="5839292"/>
            <a:ext cx="8071804" cy="938865"/>
          </a:xfrm>
          <a:prstGeom prst="rect">
            <a:avLst/>
          </a:prstGeom>
        </p:spPr>
      </p:pic>
    </p:spTree>
    <p:extLst>
      <p:ext uri="{BB962C8B-B14F-4D97-AF65-F5344CB8AC3E}">
        <p14:creationId xmlns:p14="http://schemas.microsoft.com/office/powerpoint/2010/main" val="999808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762000"/>
            <a:ext cx="8046156" cy="4525963"/>
          </a:xfrm>
          <a:prstGeom prst="rect">
            <a:avLst/>
          </a:prstGeom>
        </p:spPr>
      </p:pic>
      <p:sp>
        <p:nvSpPr>
          <p:cNvPr id="5" name="Rectangle 4"/>
          <p:cNvSpPr/>
          <p:nvPr/>
        </p:nvSpPr>
        <p:spPr>
          <a:xfrm>
            <a:off x="457200" y="5029200"/>
            <a:ext cx="80461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3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76200"/>
            <a:ext cx="5334000" cy="337067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80223264"/>
              </p:ext>
            </p:extLst>
          </p:nvPr>
        </p:nvGraphicFramePr>
        <p:xfrm>
          <a:off x="609600" y="3446871"/>
          <a:ext cx="8229600" cy="290174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020474681"/>
                    </a:ext>
                  </a:extLst>
                </a:gridCol>
                <a:gridCol w="2743200">
                  <a:extLst>
                    <a:ext uri="{9D8B030D-6E8A-4147-A177-3AD203B41FA5}">
                      <a16:colId xmlns:a16="http://schemas.microsoft.com/office/drawing/2014/main" val="1271352609"/>
                    </a:ext>
                  </a:extLst>
                </a:gridCol>
                <a:gridCol w="2743200">
                  <a:extLst>
                    <a:ext uri="{9D8B030D-6E8A-4147-A177-3AD203B41FA5}">
                      <a16:colId xmlns:a16="http://schemas.microsoft.com/office/drawing/2014/main" val="1537940125"/>
                    </a:ext>
                  </a:extLst>
                </a:gridCol>
              </a:tblGrid>
              <a:tr h="409880">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smtClean="0">
                          <a:solidFill>
                            <a:schemeClr val="tx1"/>
                          </a:solidFill>
                        </a:rPr>
                        <a:t>Trạm</a:t>
                      </a:r>
                      <a:r>
                        <a:rPr lang="en-US" dirty="0" smtClean="0">
                          <a:solidFill>
                            <a:schemeClr val="tx1"/>
                          </a:solidFill>
                        </a:rPr>
                        <a:t> </a:t>
                      </a:r>
                      <a:r>
                        <a:rPr lang="en-US" dirty="0" err="1" smtClean="0">
                          <a:solidFill>
                            <a:schemeClr val="tx1"/>
                          </a:solidFill>
                        </a:rPr>
                        <a:t>Lào</a:t>
                      </a:r>
                      <a:r>
                        <a:rPr lang="en-US" baseline="0" dirty="0" smtClean="0">
                          <a:solidFill>
                            <a:schemeClr val="tx1"/>
                          </a:solidFill>
                        </a:rPr>
                        <a:t> </a:t>
                      </a:r>
                      <a:r>
                        <a:rPr lang="en-US" baseline="0" dirty="0" err="1" smtClean="0">
                          <a:solidFill>
                            <a:schemeClr val="tx1"/>
                          </a:solidFill>
                        </a:rPr>
                        <a:t>Cai</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smtClean="0">
                          <a:solidFill>
                            <a:schemeClr val="tx1"/>
                          </a:solidFill>
                        </a:rPr>
                        <a:t>Trạm</a:t>
                      </a:r>
                      <a:r>
                        <a:rPr lang="en-US" baseline="0" dirty="0" smtClean="0">
                          <a:solidFill>
                            <a:schemeClr val="tx1"/>
                          </a:solidFill>
                        </a:rPr>
                        <a:t> Sa Pa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6595481"/>
                  </a:ext>
                </a:extLst>
              </a:tr>
              <a:tr h="498373">
                <a:tc>
                  <a:txBody>
                    <a:bodyPr/>
                    <a:lstStyle/>
                    <a:p>
                      <a:pPr algn="l"/>
                      <a:r>
                        <a:rPr lang="en-US" dirty="0" err="1" smtClean="0">
                          <a:solidFill>
                            <a:schemeClr val="tx1"/>
                          </a:solidFill>
                        </a:rPr>
                        <a:t>Độ</a:t>
                      </a:r>
                      <a:r>
                        <a:rPr lang="en-US" baseline="0" dirty="0" smtClean="0">
                          <a:solidFill>
                            <a:schemeClr val="tx1"/>
                          </a:solidFill>
                        </a:rPr>
                        <a:t> </a:t>
                      </a:r>
                      <a:r>
                        <a:rPr lang="en-US" baseline="0" dirty="0" err="1" smtClean="0">
                          <a:solidFill>
                            <a:schemeClr val="tx1"/>
                          </a:solidFill>
                        </a:rPr>
                        <a:t>cao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716910"/>
                  </a:ext>
                </a:extLst>
              </a:tr>
              <a:tr h="498373">
                <a:tc>
                  <a:txBody>
                    <a:bodyPr/>
                    <a:lstStyle/>
                    <a:p>
                      <a:pPr algn="l"/>
                      <a:r>
                        <a:rPr lang="en-US" dirty="0" err="1" smtClean="0">
                          <a:solidFill>
                            <a:schemeClr val="tx1"/>
                          </a:solidFill>
                        </a:rPr>
                        <a:t>Nhiệt</a:t>
                      </a:r>
                      <a:r>
                        <a:rPr lang="en-US" baseline="0" dirty="0" smtClean="0">
                          <a:solidFill>
                            <a:schemeClr val="tx1"/>
                          </a:solidFill>
                        </a:rPr>
                        <a:t> </a:t>
                      </a:r>
                      <a:r>
                        <a:rPr lang="en-US" baseline="0" dirty="0" err="1" smtClean="0">
                          <a:solidFill>
                            <a:schemeClr val="tx1"/>
                          </a:solidFill>
                        </a:rPr>
                        <a:t>độ</a:t>
                      </a:r>
                      <a:r>
                        <a:rPr lang="en-US" baseline="0" dirty="0" smtClean="0">
                          <a:solidFill>
                            <a:schemeClr val="tx1"/>
                          </a:solidFill>
                        </a:rPr>
                        <a:t> </a:t>
                      </a:r>
                      <a:r>
                        <a:rPr lang="en-US" baseline="0" dirty="0" err="1" smtClean="0">
                          <a:solidFill>
                            <a:schemeClr val="tx1"/>
                          </a:solidFill>
                        </a:rPr>
                        <a:t>tb</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5809778"/>
                  </a:ext>
                </a:extLst>
              </a:tr>
              <a:tr h="498373">
                <a:tc>
                  <a:txBody>
                    <a:bodyPr/>
                    <a:lstStyle/>
                    <a:p>
                      <a:pPr algn="l"/>
                      <a:r>
                        <a:rPr lang="en-US" dirty="0" err="1" smtClean="0">
                          <a:solidFill>
                            <a:schemeClr val="tx1"/>
                          </a:solidFill>
                        </a:rPr>
                        <a:t>Lượng</a:t>
                      </a:r>
                      <a:r>
                        <a:rPr lang="en-US" baseline="0" dirty="0" smtClean="0">
                          <a:solidFill>
                            <a:schemeClr val="tx1"/>
                          </a:solidFill>
                        </a:rPr>
                        <a:t> </a:t>
                      </a:r>
                      <a:r>
                        <a:rPr lang="en-US" baseline="0" dirty="0" err="1" smtClean="0">
                          <a:solidFill>
                            <a:schemeClr val="tx1"/>
                          </a:solidFill>
                        </a:rPr>
                        <a:t>mưa</a:t>
                      </a:r>
                      <a:r>
                        <a:rPr lang="en-US" baseline="0" dirty="0" smtClean="0">
                          <a:solidFill>
                            <a:schemeClr val="tx1"/>
                          </a:solidFill>
                        </a:rPr>
                        <a:t> </a:t>
                      </a:r>
                      <a:r>
                        <a:rPr lang="en-US" baseline="0" dirty="0" err="1" smtClean="0">
                          <a:solidFill>
                            <a:schemeClr val="tx1"/>
                          </a:solidFill>
                        </a:rPr>
                        <a:t>tb</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1379627"/>
                  </a:ext>
                </a:extLst>
              </a:tr>
              <a:tr h="498373">
                <a:tc>
                  <a:txBody>
                    <a:bodyPr/>
                    <a:lstStyle/>
                    <a:p>
                      <a:pPr algn="l"/>
                      <a:r>
                        <a:rPr lang="en-US" dirty="0" err="1" smtClean="0">
                          <a:solidFill>
                            <a:schemeClr val="tx1"/>
                          </a:solidFill>
                        </a:rPr>
                        <a:t>Kiểu</a:t>
                      </a:r>
                      <a:r>
                        <a:rPr lang="en-US" baseline="0" dirty="0" smtClean="0">
                          <a:solidFill>
                            <a:schemeClr val="tx1"/>
                          </a:solidFill>
                        </a:rPr>
                        <a:t> </a:t>
                      </a:r>
                      <a:r>
                        <a:rPr lang="en-US" baseline="0" dirty="0" err="1" smtClean="0">
                          <a:solidFill>
                            <a:schemeClr val="tx1"/>
                          </a:solidFill>
                        </a:rPr>
                        <a:t>khí</a:t>
                      </a:r>
                      <a:r>
                        <a:rPr lang="en-US" baseline="0" dirty="0" smtClean="0">
                          <a:solidFill>
                            <a:schemeClr val="tx1"/>
                          </a:solidFill>
                        </a:rPr>
                        <a:t> </a:t>
                      </a:r>
                      <a:r>
                        <a:rPr lang="en-US" baseline="0" dirty="0" err="1" smtClean="0">
                          <a:solidFill>
                            <a:schemeClr val="tx1"/>
                          </a:solidFill>
                        </a:rPr>
                        <a:t>hậu</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8439906"/>
                  </a:ext>
                </a:extLst>
              </a:tr>
              <a:tr h="498373">
                <a:tc>
                  <a:txBody>
                    <a:bodyPr/>
                    <a:lstStyle/>
                    <a:p>
                      <a:pPr algn="l"/>
                      <a:r>
                        <a:rPr lang="en-US" dirty="0" err="1" smtClean="0">
                          <a:solidFill>
                            <a:schemeClr val="tx1"/>
                          </a:solidFill>
                        </a:rPr>
                        <a:t>Nguyên</a:t>
                      </a:r>
                      <a:r>
                        <a:rPr lang="en-US" baseline="0" dirty="0" smtClean="0">
                          <a:solidFill>
                            <a:schemeClr val="tx1"/>
                          </a:solidFill>
                        </a:rPr>
                        <a:t> </a:t>
                      </a:r>
                      <a:r>
                        <a:rPr lang="en-US" baseline="0" dirty="0" err="1" smtClean="0">
                          <a:solidFill>
                            <a:schemeClr val="tx1"/>
                          </a:solidFill>
                        </a:rPr>
                        <a:t>nhân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906907"/>
                  </a:ext>
                </a:extLst>
              </a:tr>
            </a:tbl>
          </a:graphicData>
        </a:graphic>
      </p:graphicFrame>
      <p:sp>
        <p:nvSpPr>
          <p:cNvPr id="6" name="TextBox 5"/>
          <p:cNvSpPr txBox="1"/>
          <p:nvPr/>
        </p:nvSpPr>
        <p:spPr>
          <a:xfrm>
            <a:off x="3352800" y="3907489"/>
            <a:ext cx="2743200" cy="369332"/>
          </a:xfrm>
          <a:prstGeom prst="rect">
            <a:avLst/>
          </a:prstGeom>
          <a:noFill/>
        </p:spPr>
        <p:txBody>
          <a:bodyPr wrap="square" rtlCol="0">
            <a:spAutoFit/>
          </a:bodyPr>
          <a:lstStyle/>
          <a:p>
            <a:r>
              <a:rPr lang="en-US" dirty="0" smtClean="0"/>
              <a:t>104 m</a:t>
            </a:r>
            <a:endParaRPr lang="en-US" dirty="0"/>
          </a:p>
        </p:txBody>
      </p:sp>
      <p:sp>
        <p:nvSpPr>
          <p:cNvPr id="7" name="TextBox 6"/>
          <p:cNvSpPr txBox="1"/>
          <p:nvPr/>
        </p:nvSpPr>
        <p:spPr>
          <a:xfrm>
            <a:off x="3428999" y="5377602"/>
            <a:ext cx="2721429" cy="369332"/>
          </a:xfrm>
          <a:prstGeom prst="rect">
            <a:avLst/>
          </a:prstGeom>
          <a:noFill/>
        </p:spPr>
        <p:txBody>
          <a:bodyPr wrap="square" rtlCol="0">
            <a:spAutoFit/>
          </a:bodyPr>
          <a:lstStyle/>
          <a:p>
            <a:r>
              <a:rPr lang="en-US" dirty="0" err="1" smtClean="0"/>
              <a:t>Nhiệt</a:t>
            </a:r>
            <a:r>
              <a:rPr lang="en-US" dirty="0" smtClean="0"/>
              <a:t> </a:t>
            </a:r>
            <a:r>
              <a:rPr lang="en-US" dirty="0" err="1" smtClean="0"/>
              <a:t>đới</a:t>
            </a:r>
            <a:r>
              <a:rPr lang="en-US" dirty="0" smtClean="0"/>
              <a:t> </a:t>
            </a:r>
            <a:r>
              <a:rPr lang="en-US" dirty="0" err="1" smtClean="0"/>
              <a:t>gió</a:t>
            </a:r>
            <a:r>
              <a:rPr lang="en-US" dirty="0" smtClean="0"/>
              <a:t> </a:t>
            </a:r>
            <a:r>
              <a:rPr lang="en-US" dirty="0" err="1" smtClean="0"/>
              <a:t>mùa</a:t>
            </a:r>
            <a:endParaRPr lang="en-US" dirty="0"/>
          </a:p>
        </p:txBody>
      </p:sp>
      <p:sp>
        <p:nvSpPr>
          <p:cNvPr id="8" name="TextBox 7"/>
          <p:cNvSpPr txBox="1"/>
          <p:nvPr/>
        </p:nvSpPr>
        <p:spPr>
          <a:xfrm>
            <a:off x="3429000" y="5895550"/>
            <a:ext cx="5382986" cy="369332"/>
          </a:xfrm>
          <a:prstGeom prst="rect">
            <a:avLst/>
          </a:prstGeom>
          <a:noFill/>
        </p:spPr>
        <p:txBody>
          <a:bodyPr wrap="square" rtlCol="0">
            <a:spAutoFit/>
          </a:bodyPr>
          <a:lstStyle/>
          <a:p>
            <a:r>
              <a:rPr lang="en-US" dirty="0" smtClean="0"/>
              <a:t>Do  </a:t>
            </a:r>
            <a:r>
              <a:rPr lang="en-US" dirty="0" err="1" smtClean="0"/>
              <a:t>ảnh</a:t>
            </a:r>
            <a:r>
              <a:rPr lang="en-US" dirty="0" smtClean="0"/>
              <a:t> </a:t>
            </a:r>
            <a:r>
              <a:rPr lang="en-US" dirty="0" err="1" smtClean="0"/>
              <a:t>hưởng</a:t>
            </a:r>
            <a:r>
              <a:rPr lang="en-US" dirty="0" smtClean="0"/>
              <a:t> </a:t>
            </a:r>
            <a:r>
              <a:rPr lang="en-US" dirty="0" err="1" smtClean="0"/>
              <a:t>độ</a:t>
            </a:r>
            <a:r>
              <a:rPr lang="en-US" dirty="0" smtClean="0"/>
              <a:t> </a:t>
            </a:r>
            <a:r>
              <a:rPr lang="en-US" dirty="0" err="1" smtClean="0"/>
              <a:t>cao</a:t>
            </a:r>
            <a:r>
              <a:rPr lang="en-US" dirty="0" smtClean="0"/>
              <a:t>, </a:t>
            </a:r>
            <a:r>
              <a:rPr lang="en-US" dirty="0" err="1" smtClean="0"/>
              <a:t>hướng</a:t>
            </a:r>
            <a:r>
              <a:rPr lang="en-US" dirty="0" smtClean="0"/>
              <a:t> </a:t>
            </a:r>
            <a:r>
              <a:rPr lang="en-US" dirty="0" err="1" smtClean="0"/>
              <a:t>địa</a:t>
            </a:r>
            <a:r>
              <a:rPr lang="en-US" dirty="0" smtClean="0"/>
              <a:t> </a:t>
            </a:r>
            <a:r>
              <a:rPr lang="en-US" dirty="0" err="1" smtClean="0"/>
              <a:t>hình</a:t>
            </a:r>
            <a:r>
              <a:rPr lang="en-US" dirty="0" smtClean="0"/>
              <a:t>, </a:t>
            </a:r>
            <a:r>
              <a:rPr lang="en-US" dirty="0" err="1" smtClean="0"/>
              <a:t>gió</a:t>
            </a:r>
            <a:r>
              <a:rPr lang="en-US" dirty="0" smtClean="0"/>
              <a:t> </a:t>
            </a:r>
            <a:r>
              <a:rPr lang="en-US" dirty="0" err="1" smtClean="0"/>
              <a:t>mùa</a:t>
            </a:r>
            <a:r>
              <a:rPr lang="en-US" dirty="0" smtClean="0"/>
              <a:t>.</a:t>
            </a:r>
            <a:endParaRPr lang="en-US" dirty="0"/>
          </a:p>
        </p:txBody>
      </p:sp>
      <p:sp>
        <p:nvSpPr>
          <p:cNvPr id="10" name="TextBox 9"/>
          <p:cNvSpPr txBox="1"/>
          <p:nvPr/>
        </p:nvSpPr>
        <p:spPr>
          <a:xfrm>
            <a:off x="6096000" y="4979170"/>
            <a:ext cx="2743200" cy="369332"/>
          </a:xfrm>
          <a:prstGeom prst="rect">
            <a:avLst/>
          </a:prstGeom>
          <a:noFill/>
        </p:spPr>
        <p:txBody>
          <a:bodyPr wrap="square" rtlCol="0">
            <a:spAutoFit/>
          </a:bodyPr>
          <a:lstStyle/>
          <a:p>
            <a:r>
              <a:rPr lang="en-US" dirty="0" smtClean="0"/>
              <a:t>2773 mm</a:t>
            </a:r>
            <a:endParaRPr lang="en-US" dirty="0"/>
          </a:p>
        </p:txBody>
      </p:sp>
      <p:sp>
        <p:nvSpPr>
          <p:cNvPr id="11" name="TextBox 10"/>
          <p:cNvSpPr txBox="1"/>
          <p:nvPr/>
        </p:nvSpPr>
        <p:spPr>
          <a:xfrm>
            <a:off x="6068786" y="4425438"/>
            <a:ext cx="2743200" cy="369332"/>
          </a:xfrm>
          <a:prstGeom prst="rect">
            <a:avLst/>
          </a:prstGeom>
          <a:noFill/>
        </p:spPr>
        <p:txBody>
          <a:bodyPr wrap="square" rtlCol="0">
            <a:spAutoFit/>
          </a:bodyPr>
          <a:lstStyle/>
          <a:p>
            <a:r>
              <a:rPr lang="en-US" dirty="0" err="1" smtClean="0"/>
              <a:t>15,3</a:t>
            </a:r>
            <a:r>
              <a:rPr lang="en-US" baseline="30000" dirty="0" err="1" smtClean="0"/>
              <a:t>0</a:t>
            </a:r>
            <a:r>
              <a:rPr lang="en-US" dirty="0" err="1" smtClean="0"/>
              <a:t>C</a:t>
            </a:r>
            <a:endParaRPr lang="en-US" dirty="0"/>
          </a:p>
        </p:txBody>
      </p:sp>
      <p:sp>
        <p:nvSpPr>
          <p:cNvPr id="12" name="TextBox 11"/>
          <p:cNvSpPr txBox="1"/>
          <p:nvPr/>
        </p:nvSpPr>
        <p:spPr>
          <a:xfrm>
            <a:off x="6096000" y="3858026"/>
            <a:ext cx="2743200" cy="369332"/>
          </a:xfrm>
          <a:prstGeom prst="rect">
            <a:avLst/>
          </a:prstGeom>
          <a:noFill/>
        </p:spPr>
        <p:txBody>
          <a:bodyPr wrap="square" rtlCol="0">
            <a:spAutoFit/>
          </a:bodyPr>
          <a:lstStyle/>
          <a:p>
            <a:r>
              <a:rPr lang="en-US" dirty="0" smtClean="0"/>
              <a:t>1583 m</a:t>
            </a:r>
            <a:endParaRPr lang="en-US" dirty="0"/>
          </a:p>
        </p:txBody>
      </p:sp>
      <p:sp>
        <p:nvSpPr>
          <p:cNvPr id="13" name="TextBox 12"/>
          <p:cNvSpPr txBox="1"/>
          <p:nvPr/>
        </p:nvSpPr>
        <p:spPr>
          <a:xfrm>
            <a:off x="3352800" y="4452601"/>
            <a:ext cx="2743200" cy="369332"/>
          </a:xfrm>
          <a:prstGeom prst="rect">
            <a:avLst/>
          </a:prstGeom>
          <a:noFill/>
        </p:spPr>
        <p:txBody>
          <a:bodyPr wrap="square" rtlCol="0">
            <a:spAutoFit/>
          </a:bodyPr>
          <a:lstStyle/>
          <a:p>
            <a:r>
              <a:rPr lang="en-US" dirty="0" err="1" smtClean="0"/>
              <a:t>22,4</a:t>
            </a:r>
            <a:r>
              <a:rPr lang="en-US" baseline="30000" dirty="0" err="1" smtClean="0"/>
              <a:t>0</a:t>
            </a:r>
            <a:r>
              <a:rPr lang="en-US" dirty="0" err="1" smtClean="0"/>
              <a:t>C</a:t>
            </a:r>
            <a:endParaRPr lang="en-US" dirty="0"/>
          </a:p>
        </p:txBody>
      </p:sp>
      <p:sp>
        <p:nvSpPr>
          <p:cNvPr id="14" name="TextBox 13"/>
          <p:cNvSpPr txBox="1"/>
          <p:nvPr/>
        </p:nvSpPr>
        <p:spPr>
          <a:xfrm>
            <a:off x="3352800" y="4943386"/>
            <a:ext cx="2743200" cy="369332"/>
          </a:xfrm>
          <a:prstGeom prst="rect">
            <a:avLst/>
          </a:prstGeom>
          <a:noFill/>
        </p:spPr>
        <p:txBody>
          <a:bodyPr wrap="square" rtlCol="0">
            <a:spAutoFit/>
          </a:bodyPr>
          <a:lstStyle/>
          <a:p>
            <a:r>
              <a:rPr lang="en-US" dirty="0" smtClean="0"/>
              <a:t>1765 mm</a:t>
            </a:r>
            <a:endParaRPr lang="en-US" dirty="0"/>
          </a:p>
        </p:txBody>
      </p:sp>
      <p:sp>
        <p:nvSpPr>
          <p:cNvPr id="15" name="TextBox 14"/>
          <p:cNvSpPr txBox="1"/>
          <p:nvPr/>
        </p:nvSpPr>
        <p:spPr>
          <a:xfrm>
            <a:off x="6068786" y="5447283"/>
            <a:ext cx="2743200" cy="369332"/>
          </a:xfrm>
          <a:prstGeom prst="rect">
            <a:avLst/>
          </a:prstGeom>
          <a:noFill/>
        </p:spPr>
        <p:txBody>
          <a:bodyPr wrap="square" rtlCol="0">
            <a:spAutoFit/>
          </a:bodyPr>
          <a:lstStyle/>
          <a:p>
            <a:r>
              <a:rPr lang="en-US" dirty="0" err="1" smtClean="0"/>
              <a:t>Cận</a:t>
            </a:r>
            <a:r>
              <a:rPr lang="en-US" dirty="0" smtClean="0"/>
              <a:t> </a:t>
            </a:r>
            <a:r>
              <a:rPr lang="en-US" dirty="0" err="1" smtClean="0"/>
              <a:t>nhiệt</a:t>
            </a:r>
            <a:r>
              <a:rPr lang="en-US" dirty="0" smtClean="0"/>
              <a:t> </a:t>
            </a:r>
            <a:r>
              <a:rPr lang="en-US" dirty="0" err="1" smtClean="0"/>
              <a:t>đới</a:t>
            </a:r>
            <a:r>
              <a:rPr lang="en-US" dirty="0" smtClean="0"/>
              <a:t> </a:t>
            </a:r>
            <a:r>
              <a:rPr lang="en-US" dirty="0" err="1" smtClean="0"/>
              <a:t>gió</a:t>
            </a:r>
            <a:r>
              <a:rPr lang="en-US" dirty="0" smtClean="0"/>
              <a:t> </a:t>
            </a:r>
            <a:r>
              <a:rPr lang="en-US" dirty="0" err="1" smtClean="0"/>
              <a:t>mùa</a:t>
            </a:r>
            <a:endParaRPr lang="en-US" dirty="0"/>
          </a:p>
        </p:txBody>
      </p:sp>
    </p:spTree>
    <p:extLst>
      <p:ext uri="{BB962C8B-B14F-4D97-AF65-F5344CB8AC3E}">
        <p14:creationId xmlns:p14="http://schemas.microsoft.com/office/powerpoint/2010/main" val="6227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8922" y="1600200"/>
            <a:ext cx="8046156" cy="4525963"/>
          </a:xfrm>
          <a:prstGeom prst="rect">
            <a:avLst/>
          </a:prstGeom>
        </p:spPr>
      </p:pic>
      <p:pic>
        <p:nvPicPr>
          <p:cNvPr id="5" name="Picture 4"/>
          <p:cNvPicPr>
            <a:picLocks noChangeAspect="1"/>
          </p:cNvPicPr>
          <p:nvPr/>
        </p:nvPicPr>
        <p:blipFill>
          <a:blip r:embed="rId3"/>
          <a:stretch>
            <a:fillRect/>
          </a:stretch>
        </p:blipFill>
        <p:spPr>
          <a:xfrm>
            <a:off x="482082" y="5919135"/>
            <a:ext cx="8071804" cy="938865"/>
          </a:xfrm>
          <a:prstGeom prst="rect">
            <a:avLst/>
          </a:prstGeom>
        </p:spPr>
      </p:pic>
    </p:spTree>
    <p:extLst>
      <p:ext uri="{BB962C8B-B14F-4D97-AF65-F5344CB8AC3E}">
        <p14:creationId xmlns:p14="http://schemas.microsoft.com/office/powerpoint/2010/main" val="195780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8922" y="1600200"/>
            <a:ext cx="8046156" cy="4525963"/>
          </a:xfrm>
          <a:prstGeom prst="rect">
            <a:avLst/>
          </a:prstGeom>
        </p:spPr>
      </p:pic>
      <p:pic>
        <p:nvPicPr>
          <p:cNvPr id="5" name="Picture 4"/>
          <p:cNvPicPr>
            <a:picLocks noChangeAspect="1"/>
          </p:cNvPicPr>
          <p:nvPr/>
        </p:nvPicPr>
        <p:blipFill>
          <a:blip r:embed="rId3"/>
          <a:stretch>
            <a:fillRect/>
          </a:stretch>
        </p:blipFill>
        <p:spPr>
          <a:xfrm>
            <a:off x="548922" y="5839292"/>
            <a:ext cx="8071804" cy="938865"/>
          </a:xfrm>
          <a:prstGeom prst="rect">
            <a:avLst/>
          </a:prstGeom>
        </p:spPr>
      </p:pic>
      <p:pic>
        <p:nvPicPr>
          <p:cNvPr id="6" name="Picture 5"/>
          <p:cNvPicPr>
            <a:picLocks noChangeAspect="1"/>
          </p:cNvPicPr>
          <p:nvPr/>
        </p:nvPicPr>
        <p:blipFill>
          <a:blip r:embed="rId3"/>
          <a:stretch>
            <a:fillRect/>
          </a:stretch>
        </p:blipFill>
        <p:spPr>
          <a:xfrm>
            <a:off x="548922" y="948205"/>
            <a:ext cx="8071804" cy="938865"/>
          </a:xfrm>
          <a:prstGeom prst="rect">
            <a:avLst/>
          </a:prstGeom>
        </p:spPr>
      </p:pic>
    </p:spTree>
    <p:extLst>
      <p:ext uri="{BB962C8B-B14F-4D97-AF65-F5344CB8AC3E}">
        <p14:creationId xmlns:p14="http://schemas.microsoft.com/office/powerpoint/2010/main" val="1217539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49441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96073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0085066"/>
              </p:ext>
            </p:extLst>
          </p:nvPr>
        </p:nvGraphicFramePr>
        <p:xfrm>
          <a:off x="381000" y="1676400"/>
          <a:ext cx="8229600" cy="2286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421766432"/>
                    </a:ext>
                  </a:extLst>
                </a:gridCol>
                <a:gridCol w="2057400">
                  <a:extLst>
                    <a:ext uri="{9D8B030D-6E8A-4147-A177-3AD203B41FA5}">
                      <a16:colId xmlns:a16="http://schemas.microsoft.com/office/drawing/2014/main" val="2930969873"/>
                    </a:ext>
                  </a:extLst>
                </a:gridCol>
                <a:gridCol w="2057400">
                  <a:extLst>
                    <a:ext uri="{9D8B030D-6E8A-4147-A177-3AD203B41FA5}">
                      <a16:colId xmlns:a16="http://schemas.microsoft.com/office/drawing/2014/main" val="1390526594"/>
                    </a:ext>
                  </a:extLst>
                </a:gridCol>
                <a:gridCol w="2057400">
                  <a:extLst>
                    <a:ext uri="{9D8B030D-6E8A-4147-A177-3AD203B41FA5}">
                      <a16:colId xmlns:a16="http://schemas.microsoft.com/office/drawing/2014/main" val="1125828980"/>
                    </a:ext>
                  </a:extLst>
                </a:gridCol>
              </a:tblGrid>
              <a:tr h="628650">
                <a:tc>
                  <a:txBody>
                    <a:bodyPr/>
                    <a:lstStyle/>
                    <a:p>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baseline="0" dirty="0" smtClean="0">
                          <a:solidFill>
                            <a:schemeClr val="tx1"/>
                          </a:solidFill>
                          <a:latin typeface="Times New Roman" panose="02020603050405020304" pitchFamily="18" charset="0"/>
                          <a:cs typeface="Times New Roman" panose="02020603050405020304" pitchFamily="18" charset="0"/>
                        </a:rPr>
                        <a:t> </a:t>
                      </a:r>
                      <a:r>
                        <a:rPr lang="en-US" sz="2200" b="1" baseline="0" dirty="0" err="1" smtClean="0">
                          <a:solidFill>
                            <a:schemeClr val="tx1"/>
                          </a:solidFill>
                          <a:latin typeface="Times New Roman" panose="02020603050405020304" pitchFamily="18" charset="0"/>
                          <a:cs typeface="Times New Roman" panose="02020603050405020304" pitchFamily="18" charset="0"/>
                        </a:rPr>
                        <a:t>đông</a:t>
                      </a:r>
                      <a:r>
                        <a:rPr lang="en-US" sz="2200" b="1" baseline="0" dirty="0" smtClean="0">
                          <a:solidFill>
                            <a:schemeClr val="tx1"/>
                          </a:solidFill>
                          <a:latin typeface="Times New Roman" panose="02020603050405020304" pitchFamily="18" charset="0"/>
                          <a:cs typeface="Times New Roman" panose="02020603050405020304" pitchFamily="18" charset="0"/>
                        </a:rPr>
                        <a:t> sang </a:t>
                      </a:r>
                      <a:r>
                        <a:rPr lang="en-US" sz="2200" b="1" baseline="0" dirty="0" err="1" smtClean="0">
                          <a:solidFill>
                            <a:schemeClr val="tx1"/>
                          </a:solidFill>
                          <a:latin typeface="Times New Roman" panose="02020603050405020304" pitchFamily="18" charset="0"/>
                          <a:cs typeface="Times New Roman" panose="02020603050405020304" pitchFamily="18" charset="0"/>
                        </a:rPr>
                        <a:t>tây</a:t>
                      </a:r>
                      <a:endParaRPr lang="en-US" sz="2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Vùng</a:t>
                      </a:r>
                      <a:r>
                        <a:rPr lang="en-US" sz="2200" b="0" dirty="0" smtClean="0">
                          <a:solidFill>
                            <a:schemeClr val="tx1"/>
                          </a:solidFill>
                          <a:latin typeface="Times New Roman" panose="02020603050405020304" pitchFamily="18" charset="0"/>
                          <a:cs typeface="Times New Roman" panose="02020603050405020304" pitchFamily="18" charset="0"/>
                        </a:rPr>
                        <a:t> </a:t>
                      </a:r>
                      <a:r>
                        <a:rPr lang="en-US" sz="2200" b="0" dirty="0" err="1" smtClean="0">
                          <a:solidFill>
                            <a:schemeClr val="tx1"/>
                          </a:solidFill>
                          <a:latin typeface="Times New Roman" panose="02020603050405020304" pitchFamily="18" charset="0"/>
                          <a:cs typeface="Times New Roman" panose="02020603050405020304" pitchFamily="18" charset="0"/>
                        </a:rPr>
                        <a:t>biển</a:t>
                      </a:r>
                      <a:r>
                        <a:rPr lang="en-US" sz="2200" b="0" dirty="0" smtClean="0">
                          <a:solidFill>
                            <a:schemeClr val="tx1"/>
                          </a:solidFill>
                          <a:latin typeface="Times New Roman" panose="02020603050405020304" pitchFamily="18" charset="0"/>
                          <a:cs typeface="Times New Roman" panose="02020603050405020304" pitchFamily="18" charset="0"/>
                        </a:rPr>
                        <a:t> </a:t>
                      </a:r>
                      <a:r>
                        <a:rPr lang="en-US" sz="2200" b="0" dirty="0" err="1" smtClean="0">
                          <a:solidFill>
                            <a:schemeClr val="tx1"/>
                          </a:solidFill>
                          <a:latin typeface="Times New Roman" panose="02020603050405020304" pitchFamily="18" charset="0"/>
                          <a:cs typeface="Times New Roman" panose="02020603050405020304" pitchFamily="18" charset="0"/>
                        </a:rPr>
                        <a:t>và</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thềm</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lục</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địa</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Đồng</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bằng</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ven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biển</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Đồi</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núi</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phía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tây</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2627798"/>
                  </a:ext>
                </a:extLst>
              </a:tr>
              <a:tr h="628650">
                <a:tc>
                  <a:txBody>
                    <a:bodyPr/>
                    <a:lstStyle/>
                    <a:p>
                      <a:r>
                        <a:rPr lang="en-US" sz="2200" b="1" dirty="0" err="1" smtClean="0">
                          <a:solidFill>
                            <a:schemeClr val="tx1"/>
                          </a:solidFill>
                          <a:latin typeface="Times New Roman" panose="02020603050405020304" pitchFamily="18" charset="0"/>
                          <a:cs typeface="Times New Roman" panose="02020603050405020304" pitchFamily="18" charset="0"/>
                        </a:rPr>
                        <a:t>Kiểu</a:t>
                      </a:r>
                      <a:r>
                        <a:rPr lang="en-US" sz="2200" b="1" baseline="0" dirty="0" smtClean="0">
                          <a:solidFill>
                            <a:schemeClr val="tx1"/>
                          </a:solidFill>
                          <a:latin typeface="Times New Roman" panose="02020603050405020304" pitchFamily="18" charset="0"/>
                          <a:cs typeface="Times New Roman" panose="02020603050405020304" pitchFamily="18" charset="0"/>
                        </a:rPr>
                        <a:t> </a:t>
                      </a:r>
                      <a:r>
                        <a:rPr lang="en-US" sz="2200" b="1" baseline="0" dirty="0" err="1" smtClean="0">
                          <a:solidFill>
                            <a:schemeClr val="tx1"/>
                          </a:solidFill>
                          <a:latin typeface="Times New Roman" panose="02020603050405020304" pitchFamily="18" charset="0"/>
                          <a:cs typeface="Times New Roman" panose="02020603050405020304" pitchFamily="18" charset="0"/>
                        </a:rPr>
                        <a:t>khí</a:t>
                      </a:r>
                      <a:r>
                        <a:rPr lang="en-US" sz="2200" b="1" baseline="0" dirty="0" smtClean="0">
                          <a:solidFill>
                            <a:schemeClr val="tx1"/>
                          </a:solidFill>
                          <a:latin typeface="Times New Roman" panose="02020603050405020304" pitchFamily="18" charset="0"/>
                          <a:cs typeface="Times New Roman" panose="02020603050405020304" pitchFamily="18" charset="0"/>
                        </a:rPr>
                        <a:t> </a:t>
                      </a:r>
                      <a:r>
                        <a:rPr lang="en-US" sz="2200" b="1" baseline="0" dirty="0" err="1" smtClean="0">
                          <a:solidFill>
                            <a:schemeClr val="tx1"/>
                          </a:solidFill>
                          <a:latin typeface="Times New Roman" panose="02020603050405020304" pitchFamily="18" charset="0"/>
                          <a:cs typeface="Times New Roman" panose="02020603050405020304" pitchFamily="18" charset="0"/>
                        </a:rPr>
                        <a:t>hậu</a:t>
                      </a:r>
                      <a:endParaRPr lang="en-US" sz="2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Ôn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hòa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hơn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trên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đất</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liền</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Nhiệt</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đới</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gió</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mùa</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err="1" smtClean="0">
                          <a:solidFill>
                            <a:schemeClr val="tx1"/>
                          </a:solidFill>
                          <a:latin typeface="Times New Roman" panose="02020603050405020304" pitchFamily="18" charset="0"/>
                          <a:cs typeface="Times New Roman" panose="02020603050405020304" pitchFamily="18" charset="0"/>
                        </a:rPr>
                        <a:t>Phân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hóa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đa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dạng</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phức</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tạp</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1594875"/>
                  </a:ext>
                </a:extLst>
              </a:tr>
              <a:tr h="628650">
                <a:tc>
                  <a:txBody>
                    <a:bodyPr/>
                    <a:lstStyle/>
                    <a:p>
                      <a:r>
                        <a:rPr lang="en-US" sz="2200" b="1" dirty="0" err="1" smtClean="0">
                          <a:solidFill>
                            <a:schemeClr val="tx1"/>
                          </a:solidFill>
                          <a:latin typeface="Times New Roman" panose="02020603050405020304" pitchFamily="18" charset="0"/>
                          <a:cs typeface="Times New Roman" panose="02020603050405020304" pitchFamily="18" charset="0"/>
                        </a:rPr>
                        <a:t>Giải</a:t>
                      </a:r>
                      <a:r>
                        <a:rPr lang="en-US" sz="2200" b="1" baseline="0" dirty="0" smtClean="0">
                          <a:solidFill>
                            <a:schemeClr val="tx1"/>
                          </a:solidFill>
                          <a:latin typeface="Times New Roman" panose="02020603050405020304" pitchFamily="18" charset="0"/>
                          <a:cs typeface="Times New Roman" panose="02020603050405020304" pitchFamily="18" charset="0"/>
                        </a:rPr>
                        <a:t> </a:t>
                      </a:r>
                      <a:r>
                        <a:rPr lang="en-US" sz="2200" b="1" baseline="0" dirty="0" err="1" smtClean="0">
                          <a:solidFill>
                            <a:schemeClr val="tx1"/>
                          </a:solidFill>
                          <a:latin typeface="Times New Roman" panose="02020603050405020304" pitchFamily="18" charset="0"/>
                          <a:cs typeface="Times New Roman" panose="02020603050405020304" pitchFamily="18" charset="0"/>
                        </a:rPr>
                        <a:t>thích</a:t>
                      </a:r>
                      <a:endParaRPr lang="en-US" sz="2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2200" b="0" dirty="0" smtClean="0">
                          <a:solidFill>
                            <a:schemeClr val="tx1"/>
                          </a:solidFill>
                          <a:latin typeface="Times New Roman" panose="02020603050405020304" pitchFamily="18" charset="0"/>
                          <a:cs typeface="Times New Roman" panose="02020603050405020304" pitchFamily="18" charset="0"/>
                        </a:rPr>
                        <a:t>Do </a:t>
                      </a:r>
                      <a:r>
                        <a:rPr lang="en-US" sz="2200" b="0" dirty="0" err="1" smtClean="0">
                          <a:solidFill>
                            <a:schemeClr val="tx1"/>
                          </a:solidFill>
                          <a:latin typeface="Times New Roman" panose="02020603050405020304" pitchFamily="18" charset="0"/>
                          <a:cs typeface="Times New Roman" panose="02020603050405020304" pitchFamily="18" charset="0"/>
                        </a:rPr>
                        <a:t>ảnh</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hưởng</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của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vị</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trí</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gần</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biển</a:t>
                      </a:r>
                      <a:r>
                        <a:rPr lang="en-US" sz="2200" b="0" baseline="0" dirty="0" smtClean="0">
                          <a:solidFill>
                            <a:schemeClr val="tx1"/>
                          </a:solidFill>
                          <a:latin typeface="Times New Roman" panose="02020603050405020304" pitchFamily="18" charset="0"/>
                          <a:cs typeface="Times New Roman" panose="02020603050405020304" pitchFamily="18" charset="0"/>
                        </a:rPr>
                        <a:t> hay </a:t>
                      </a:r>
                      <a:r>
                        <a:rPr lang="en-US" sz="2200" b="0" baseline="0" dirty="0" err="1" smtClean="0">
                          <a:solidFill>
                            <a:schemeClr val="tx1"/>
                          </a:solidFill>
                          <a:latin typeface="Times New Roman" panose="02020603050405020304" pitchFamily="18" charset="0"/>
                          <a:cs typeface="Times New Roman" panose="02020603050405020304" pitchFamily="18" charset="0"/>
                        </a:rPr>
                        <a:t>xa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biển</a:t>
                      </a:r>
                      <a:r>
                        <a:rPr lang="en-US" sz="2200" b="0" baseline="0" dirty="0" smtClean="0">
                          <a:solidFill>
                            <a:schemeClr val="tx1"/>
                          </a:solidFill>
                          <a:latin typeface="Times New Roman" panose="02020603050405020304" pitchFamily="18" charset="0"/>
                          <a:cs typeface="Times New Roman" panose="02020603050405020304" pitchFamily="18" charset="0"/>
                        </a:rPr>
                        <a:t>.</a:t>
                      </a:r>
                    </a:p>
                    <a:p>
                      <a:r>
                        <a:rPr lang="en-US" sz="2200" b="0" baseline="0" dirty="0" smtClean="0">
                          <a:solidFill>
                            <a:schemeClr val="tx1"/>
                          </a:solidFill>
                          <a:latin typeface="Times New Roman" panose="02020603050405020304" pitchFamily="18" charset="0"/>
                          <a:cs typeface="Times New Roman" panose="02020603050405020304" pitchFamily="18" charset="0"/>
                        </a:rPr>
                        <a:t>Do </a:t>
                      </a:r>
                      <a:r>
                        <a:rPr lang="en-US" sz="2200" b="0" baseline="0" dirty="0" err="1" smtClean="0">
                          <a:solidFill>
                            <a:schemeClr val="tx1"/>
                          </a:solidFill>
                          <a:latin typeface="Times New Roman" panose="02020603050405020304" pitchFamily="18" charset="0"/>
                          <a:cs typeface="Times New Roman" panose="02020603050405020304" pitchFamily="18" charset="0"/>
                        </a:rPr>
                        <a:t>ảnh</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hưởng</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của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địa</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hình</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và</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gió</a:t>
                      </a:r>
                      <a:r>
                        <a:rPr lang="en-US" sz="2200" b="0" baseline="0" dirty="0" smtClean="0">
                          <a:solidFill>
                            <a:schemeClr val="tx1"/>
                          </a:solidFill>
                          <a:latin typeface="Times New Roman" panose="02020603050405020304" pitchFamily="18" charset="0"/>
                          <a:cs typeface="Times New Roman" panose="02020603050405020304" pitchFamily="18" charset="0"/>
                        </a:rPr>
                        <a:t> </a:t>
                      </a:r>
                      <a:r>
                        <a:rPr lang="en-US" sz="2200" b="0" baseline="0" dirty="0" err="1" smtClean="0">
                          <a:solidFill>
                            <a:schemeClr val="tx1"/>
                          </a:solidFill>
                          <a:latin typeface="Times New Roman" panose="02020603050405020304" pitchFamily="18" charset="0"/>
                          <a:cs typeface="Times New Roman" panose="02020603050405020304" pitchFamily="18" charset="0"/>
                        </a:rPr>
                        <a:t>mùa</a:t>
                      </a:r>
                      <a:r>
                        <a:rPr lang="en-US" sz="2200" b="0" baseline="0" dirty="0" smtClean="0">
                          <a:solidFill>
                            <a:schemeClr val="tx1"/>
                          </a:solidFill>
                          <a:latin typeface="Times New Roman" panose="02020603050405020304" pitchFamily="18" charset="0"/>
                          <a:cs typeface="Times New Roman" panose="02020603050405020304" pitchFamily="18" charset="0"/>
                        </a:rPr>
                        <a:t>.</a:t>
                      </a:r>
                      <a:endParaRPr lang="en-US" sz="2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387802"/>
                  </a:ext>
                </a:extLst>
              </a:tr>
            </a:tbl>
          </a:graphicData>
        </a:graphic>
      </p:graphicFrame>
    </p:spTree>
    <p:extLst>
      <p:ext uri="{BB962C8B-B14F-4D97-AF65-F5344CB8AC3E}">
        <p14:creationId xmlns:p14="http://schemas.microsoft.com/office/powerpoint/2010/main" val="61674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2910530"/>
              </p:ext>
            </p:extLst>
          </p:nvPr>
        </p:nvGraphicFramePr>
        <p:xfrm>
          <a:off x="447868" y="550505"/>
          <a:ext cx="8162732" cy="2717178"/>
        </p:xfrm>
        <a:graphic>
          <a:graphicData uri="http://schemas.openxmlformats.org/drawingml/2006/table">
            <a:tbl>
              <a:tblPr firstRow="1" bandRow="1">
                <a:tableStyleId>{5C22544A-7EE6-4342-B048-85BDC9FD1C3A}</a:tableStyleId>
              </a:tblPr>
              <a:tblGrid>
                <a:gridCol w="2040683">
                  <a:extLst>
                    <a:ext uri="{9D8B030D-6E8A-4147-A177-3AD203B41FA5}">
                      <a16:colId xmlns:a16="http://schemas.microsoft.com/office/drawing/2014/main" val="3685174458"/>
                    </a:ext>
                  </a:extLst>
                </a:gridCol>
                <a:gridCol w="2040683">
                  <a:extLst>
                    <a:ext uri="{9D8B030D-6E8A-4147-A177-3AD203B41FA5}">
                      <a16:colId xmlns:a16="http://schemas.microsoft.com/office/drawing/2014/main" val="3809372088"/>
                    </a:ext>
                  </a:extLst>
                </a:gridCol>
                <a:gridCol w="2040683">
                  <a:extLst>
                    <a:ext uri="{9D8B030D-6E8A-4147-A177-3AD203B41FA5}">
                      <a16:colId xmlns:a16="http://schemas.microsoft.com/office/drawing/2014/main" val="4007908204"/>
                    </a:ext>
                  </a:extLst>
                </a:gridCol>
                <a:gridCol w="2040683">
                  <a:extLst>
                    <a:ext uri="{9D8B030D-6E8A-4147-A177-3AD203B41FA5}">
                      <a16:colId xmlns:a16="http://schemas.microsoft.com/office/drawing/2014/main" val="3225359078"/>
                    </a:ext>
                  </a:extLst>
                </a:gridCol>
              </a:tblGrid>
              <a:tr h="705498">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Đai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khí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hậu</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Đai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nhiệt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đới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gió</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mùa</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Đai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cận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nhiệt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gió</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mùa</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trên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núi</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Đai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ôn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đới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gió</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mùa</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trên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núi</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99289"/>
                  </a:ext>
                </a:extLst>
              </a:tr>
              <a:tr h="705498">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Độ</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cao</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tb</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600716"/>
                  </a:ext>
                </a:extLst>
              </a:tr>
              <a:tr h="705498">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Đặc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điểm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khí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hậu</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88791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43381653"/>
              </p:ext>
            </p:extLst>
          </p:nvPr>
        </p:nvGraphicFramePr>
        <p:xfrm>
          <a:off x="443203" y="3247467"/>
          <a:ext cx="8162732" cy="705498"/>
        </p:xfrm>
        <a:graphic>
          <a:graphicData uri="http://schemas.openxmlformats.org/drawingml/2006/table">
            <a:tbl>
              <a:tblPr firstRow="1" bandRow="1">
                <a:tableStyleId>{5C22544A-7EE6-4342-B048-85BDC9FD1C3A}</a:tableStyleId>
              </a:tblPr>
              <a:tblGrid>
                <a:gridCol w="2040683">
                  <a:extLst>
                    <a:ext uri="{9D8B030D-6E8A-4147-A177-3AD203B41FA5}">
                      <a16:colId xmlns:a16="http://schemas.microsoft.com/office/drawing/2014/main" val="2516419515"/>
                    </a:ext>
                  </a:extLst>
                </a:gridCol>
                <a:gridCol w="2040683">
                  <a:extLst>
                    <a:ext uri="{9D8B030D-6E8A-4147-A177-3AD203B41FA5}">
                      <a16:colId xmlns:a16="http://schemas.microsoft.com/office/drawing/2014/main" val="1028314082"/>
                    </a:ext>
                  </a:extLst>
                </a:gridCol>
                <a:gridCol w="2040683">
                  <a:extLst>
                    <a:ext uri="{9D8B030D-6E8A-4147-A177-3AD203B41FA5}">
                      <a16:colId xmlns:a16="http://schemas.microsoft.com/office/drawing/2014/main" val="1826172258"/>
                    </a:ext>
                  </a:extLst>
                </a:gridCol>
                <a:gridCol w="2040683">
                  <a:extLst>
                    <a:ext uri="{9D8B030D-6E8A-4147-A177-3AD203B41FA5}">
                      <a16:colId xmlns:a16="http://schemas.microsoft.com/office/drawing/2014/main" val="3840404760"/>
                    </a:ext>
                  </a:extLst>
                </a:gridCol>
              </a:tblGrid>
              <a:tr h="705498">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Giải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thích</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5305570"/>
                  </a:ext>
                </a:extLst>
              </a:tr>
            </a:tbl>
          </a:graphicData>
        </a:graphic>
      </p:graphicFrame>
    </p:spTree>
    <p:extLst>
      <p:ext uri="{BB962C8B-B14F-4D97-AF65-F5344CB8AC3E}">
        <p14:creationId xmlns:p14="http://schemas.microsoft.com/office/powerpoint/2010/main" val="314898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stretch>
            <a:fillRect/>
          </a:stretch>
        </p:blipFill>
        <p:spPr>
          <a:xfrm>
            <a:off x="282897" y="3084285"/>
            <a:ext cx="8675275" cy="3442367"/>
          </a:xfrm>
          <a:prstGeom prst="rect">
            <a:avLst/>
          </a:prstGeom>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5978</TotalTime>
  <Words>2929</Words>
  <Application>Microsoft Office PowerPoint</Application>
  <PresentationFormat>On-screen Show (4:3)</PresentationFormat>
  <Paragraphs>302</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444</cp:revision>
  <dcterms:created xsi:type="dcterms:W3CDTF">2016-02-15T14:28:12Z</dcterms:created>
  <dcterms:modified xsi:type="dcterms:W3CDTF">2025-11-13T07:47:01Z</dcterms:modified>
</cp:coreProperties>
</file>