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sldIdLst>
    <p:sldId id="614" r:id="rId2"/>
    <p:sldId id="628" r:id="rId3"/>
    <p:sldId id="630" r:id="rId4"/>
    <p:sldId id="644" r:id="rId5"/>
    <p:sldId id="646" r:id="rId6"/>
    <p:sldId id="649" r:id="rId7"/>
    <p:sldId id="645" r:id="rId8"/>
    <p:sldId id="647" r:id="rId9"/>
    <p:sldId id="648" r:id="rId10"/>
    <p:sldId id="643" r:id="rId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FF"/>
    <a:srgbClr val="BCFCD4"/>
    <a:srgbClr val="0D30DD"/>
    <a:srgbClr val="FFCCFF"/>
    <a:srgbClr val="99FF66"/>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36" autoAdjust="0"/>
    <p:restoredTop sz="94680" autoAdjust="0"/>
  </p:normalViewPr>
  <p:slideViewPr>
    <p:cSldViewPr>
      <p:cViewPr varScale="1">
        <p:scale>
          <a:sx n="82" d="100"/>
          <a:sy n="82" d="100"/>
        </p:scale>
        <p:origin x="1565" y="6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12/19/2025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lgn="ctr"/>
            <a:endParaRPr lang="en-US" b="1" dirty="0">
              <a:solidFill>
                <a:schemeClr val="tx1"/>
              </a:solidFill>
            </a:endParaRPr>
          </a:p>
        </p:txBody>
      </p:sp>
      <p:sp>
        <p:nvSpPr>
          <p:cNvPr id="4" name="Slide Number Placeholder 3"/>
          <p:cNvSpPr>
            <a:spLocks noGrp="1"/>
          </p:cNvSpPr>
          <p:nvPr>
            <p:ph type="sldNum" sz="quarter" idx="10"/>
          </p:nvPr>
        </p:nvSpPr>
        <p:spPr/>
        <p:txBody>
          <a:bodyPr/>
          <a:lstStyle/>
          <a:p>
            <a:fld id="{93328319-1D47-4DB5-A083-897E335DAC7C}" type="slidenum">
              <a:rPr lang="en-US" smtClean="0"/>
              <a:t>3</a:t>
            </a:fld>
            <a:endParaRPr lang="en-US"/>
          </a:p>
        </p:txBody>
      </p:sp>
    </p:spTree>
    <p:extLst>
      <p:ext uri="{BB962C8B-B14F-4D97-AF65-F5344CB8AC3E}">
        <p14:creationId xmlns:p14="http://schemas.microsoft.com/office/powerpoint/2010/main" val="40235618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3103B6E6-C6E9-40D9-BFB7-0124447475D5}" type="datetimeFigureOut">
              <a:rPr lang="en-US" smtClean="0"/>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8150640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29373290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257523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127327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41701730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3B6E6-C6E9-40D9-BFB7-0124447475D5}" type="datetimeFigureOut">
              <a:rPr lang="en-US" smtClean="0"/>
              <a:t>12/19/2025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393683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3B6E6-C6E9-40D9-BFB7-0124447475D5}" type="datetimeFigureOut">
              <a:rPr lang="en-US" smtClean="0"/>
              <a:t>12/19/2025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614389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3B6E6-C6E9-40D9-BFB7-0124447475D5}" type="datetimeFigureOut">
              <a:rPr lang="en-US" smtClean="0"/>
              <a:t>12/19/2025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2603520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12/19/2025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24915051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24326371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0146147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103B6E6-C6E9-40D9-BFB7-0124447475D5}" type="datetimeFigureOut">
              <a:rPr lang="en-US" smtClean="0"/>
              <a:t>12/19/2025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12262627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533400"/>
            <a:ext cx="6062262" cy="369332"/>
          </a:xfrm>
          <a:prstGeom prst="rect">
            <a:avLst/>
          </a:prstGeom>
          <a:noFill/>
        </p:spPr>
        <p:txBody>
          <a:bodyPr wrap="square" rtlCol="0">
            <a:spAutoFit/>
          </a:bodyPr>
          <a:lstStyle/>
          <a:p>
            <a:r>
              <a:rPr lang="en-US" b="1" dirty="0" err="1" smtClean="0">
                <a:solidFill>
                  <a:srgbClr val="FF0000"/>
                </a:solidFill>
                <a:latin typeface="Times New Roman" panose="02020603050405020304" pitchFamily="18" charset="0"/>
                <a:cs typeface="Times New Roman" panose="02020603050405020304" pitchFamily="18" charset="0"/>
              </a:rPr>
              <a:t>VAI</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TRÒ</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CỦA</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HỒ</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ĐẦM</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VỚI</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DỊCH</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VỤ</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VÀ</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SINH</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HOẠT</a:t>
            </a:r>
            <a:endParaRPr lang="en-US"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79595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0682502"/>
              </p:ext>
            </p:extLst>
          </p:nvPr>
        </p:nvGraphicFramePr>
        <p:xfrm>
          <a:off x="609600" y="685800"/>
          <a:ext cx="7772400" cy="5212080"/>
        </p:xfrm>
        <a:graphic>
          <a:graphicData uri="http://schemas.openxmlformats.org/drawingml/2006/table">
            <a:tbl>
              <a:tblPr firstRow="1" bandRow="1">
                <a:tableStyleId>{5C22544A-7EE6-4342-B048-85BDC9FD1C3A}</a:tableStyleId>
              </a:tblPr>
              <a:tblGrid>
                <a:gridCol w="2133600">
                  <a:extLst>
                    <a:ext uri="{9D8B030D-6E8A-4147-A177-3AD203B41FA5}">
                      <a16:colId xmlns:a16="http://schemas.microsoft.com/office/drawing/2014/main" val="1496037357"/>
                    </a:ext>
                  </a:extLst>
                </a:gridCol>
                <a:gridCol w="5638800">
                  <a:extLst>
                    <a:ext uri="{9D8B030D-6E8A-4147-A177-3AD203B41FA5}">
                      <a16:colId xmlns:a16="http://schemas.microsoft.com/office/drawing/2014/main" val="621358101"/>
                    </a:ext>
                  </a:extLst>
                </a:gridCol>
              </a:tblGrid>
              <a:tr h="782053">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latin typeface="Times New Roman" panose="02020603050405020304" pitchFamily="18" charset="0"/>
                          <a:cs typeface="Times New Roman" panose="02020603050405020304" pitchFamily="18" charset="0"/>
                        </a:rPr>
                        <a:t>Vai</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trò</a:t>
                      </a:r>
                      <a:endParaRPr lang="en-US" sz="2400" dirty="0" smtClean="0">
                        <a:solidFill>
                          <a:schemeClr val="tx1"/>
                        </a:solidFill>
                        <a:latin typeface="Times New Roman" panose="02020603050405020304" pitchFamily="18" charset="0"/>
                        <a:cs typeface="Times New Roman" panose="02020603050405020304" pitchFamily="18" charset="0"/>
                      </a:endParaRPr>
                    </a:p>
                    <a:p>
                      <a:pPr algn="ctr"/>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chemeClr val="tx1"/>
                          </a:solidFill>
                          <a:latin typeface="Times New Roman" panose="02020603050405020304" pitchFamily="18" charset="0"/>
                          <a:cs typeface="Times New Roman" panose="02020603050405020304" pitchFamily="18" charset="0"/>
                        </a:rPr>
                        <a:t>Hồ</a:t>
                      </a:r>
                      <a:r>
                        <a:rPr lang="en-US" sz="2400" dirty="0">
                          <a:solidFill>
                            <a:schemeClr val="tx1"/>
                          </a:solidFill>
                          <a:latin typeface="Times New Roman" panose="02020603050405020304" pitchFamily="18" charset="0"/>
                          <a:cs typeface="Times New Roman" panose="02020603050405020304" pitchFamily="18" charset="0"/>
                        </a:rPr>
                        <a:t>,</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đầm</a:t>
                      </a:r>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43969558"/>
                  </a:ext>
                </a:extLst>
              </a:tr>
              <a:tr h="1129632">
                <a:tc>
                  <a:txBody>
                    <a:bodyPr/>
                    <a:lstStyle/>
                    <a:p>
                      <a:r>
                        <a:rPr lang="en-US" sz="2400" baseline="0" dirty="0" err="1">
                          <a:solidFill>
                            <a:schemeClr val="tx1"/>
                          </a:solidFill>
                          <a:latin typeface="Times New Roman" panose="02020603050405020304" pitchFamily="18" charset="0"/>
                          <a:cs typeface="Times New Roman" panose="02020603050405020304" pitchFamily="18" charset="0"/>
                        </a:rPr>
                        <a:t>Nông</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nghiệp</a:t>
                      </a:r>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just" defTabSz="685800" rtl="0" eaLnBrk="1" fontAlgn="auto" latinLnBrk="0" hangingPunct="1">
                        <a:lnSpc>
                          <a:spcPct val="100000"/>
                        </a:lnSpc>
                        <a:spcBef>
                          <a:spcPts val="0"/>
                        </a:spcBef>
                        <a:spcAft>
                          <a:spcPts val="0"/>
                        </a:spcAft>
                        <a:buClrTx/>
                        <a:buSzTx/>
                        <a:buFontTx/>
                        <a:buNone/>
                        <a:tabLst/>
                        <a:defRPr/>
                      </a:pPr>
                      <a:r>
                        <a:rPr lang="en-US" sz="2400" dirty="0" smtClean="0">
                          <a:latin typeface="Times New Roman" panose="02020603050405020304" pitchFamily="18" charset="0"/>
                          <a:ea typeface="Cambria" pitchFamily="18" charset="0"/>
                          <a:cs typeface="Times New Roman" panose="02020603050405020304" pitchFamily="18" charset="0"/>
                        </a:rPr>
                        <a:t>- C</a:t>
                      </a:r>
                      <a:r>
                        <a:rPr lang="vi-VN" sz="2400" dirty="0">
                          <a:latin typeface="Times New Roman" panose="02020603050405020304" pitchFamily="18" charset="0"/>
                          <a:ea typeface="Cambria" pitchFamily="18" charset="0"/>
                          <a:cs typeface="Times New Roman" panose="02020603050405020304" pitchFamily="18" charset="0"/>
                        </a:rPr>
                        <a:t>ung cấp nước</a:t>
                      </a:r>
                      <a:r>
                        <a:rPr lang="en-US" sz="2400" dirty="0">
                          <a:latin typeface="Times New Roman" panose="02020603050405020304" pitchFamily="18" charset="0"/>
                          <a:ea typeface="Cambria" pitchFamily="18" charset="0"/>
                          <a:cs typeface="Times New Roman" panose="02020603050405020304" pitchFamily="18" charset="0"/>
                        </a:rPr>
                        <a:t> </a:t>
                      </a:r>
                      <a:r>
                        <a:rPr lang="en-US" sz="2400" dirty="0" err="1">
                          <a:latin typeface="Times New Roman" panose="02020603050405020304" pitchFamily="18" charset="0"/>
                          <a:ea typeface="Cambria" pitchFamily="18" charset="0"/>
                          <a:cs typeface="Times New Roman" panose="02020603050405020304" pitchFamily="18" charset="0"/>
                        </a:rPr>
                        <a:t>ngọt</a:t>
                      </a:r>
                      <a:r>
                        <a:rPr lang="vi-VN" sz="2400" dirty="0">
                          <a:latin typeface="Times New Roman" panose="02020603050405020304" pitchFamily="18" charset="0"/>
                          <a:ea typeface="Cambria" pitchFamily="18" charset="0"/>
                          <a:cs typeface="Times New Roman" panose="02020603050405020304" pitchFamily="18" charset="0"/>
                        </a:rPr>
                        <a:t> cho trồng trọt và chăn nuôi</a:t>
                      </a:r>
                      <a:r>
                        <a:rPr lang="en-US" sz="2400" dirty="0">
                          <a:latin typeface="Times New Roman" panose="02020603050405020304" pitchFamily="18" charset="0"/>
                          <a:ea typeface="Cambria" pitchFamily="18" charset="0"/>
                          <a:cs typeface="Times New Roman" panose="02020603050405020304" pitchFamily="18" charset="0"/>
                        </a:rPr>
                        <a:t>; </a:t>
                      </a:r>
                      <a:r>
                        <a:rPr lang="en-US" sz="2400" dirty="0" err="1">
                          <a:latin typeface="Times New Roman" panose="02020603050405020304" pitchFamily="18" charset="0"/>
                          <a:ea typeface="Cambria" pitchFamily="18" charset="0"/>
                          <a:cs typeface="Times New Roman" panose="02020603050405020304" pitchFamily="18" charset="0"/>
                        </a:rPr>
                        <a:t>là</a:t>
                      </a:r>
                      <a:r>
                        <a:rPr lang="en-US" sz="2400" dirty="0">
                          <a:latin typeface="Times New Roman" panose="02020603050405020304" pitchFamily="18" charset="0"/>
                          <a:ea typeface="Cambria" pitchFamily="18" charset="0"/>
                          <a:cs typeface="Times New Roman" panose="02020603050405020304" pitchFamily="18" charset="0"/>
                        </a:rPr>
                        <a:t> </a:t>
                      </a:r>
                      <a:r>
                        <a:rPr lang="en-US" sz="2400" dirty="0" err="1">
                          <a:latin typeface="Times New Roman" panose="02020603050405020304" pitchFamily="18" charset="0"/>
                          <a:ea typeface="Cambria" pitchFamily="18" charset="0"/>
                          <a:cs typeface="Times New Roman" panose="02020603050405020304" pitchFamily="18" charset="0"/>
                        </a:rPr>
                        <a:t>mặt</a:t>
                      </a:r>
                      <a:r>
                        <a:rPr lang="en-US" sz="2400" dirty="0">
                          <a:latin typeface="Times New Roman" panose="02020603050405020304" pitchFamily="18" charset="0"/>
                          <a:ea typeface="Cambria" pitchFamily="18" charset="0"/>
                          <a:cs typeface="Times New Roman" panose="02020603050405020304" pitchFamily="18" charset="0"/>
                        </a:rPr>
                        <a:t> </a:t>
                      </a:r>
                      <a:r>
                        <a:rPr lang="en-US" sz="2400" dirty="0" err="1">
                          <a:latin typeface="Times New Roman" panose="02020603050405020304" pitchFamily="18" charset="0"/>
                          <a:ea typeface="Cambria" pitchFamily="18" charset="0"/>
                          <a:cs typeface="Times New Roman" panose="02020603050405020304" pitchFamily="18" charset="0"/>
                        </a:rPr>
                        <a:t>nước</a:t>
                      </a:r>
                      <a:r>
                        <a:rPr lang="en-US" sz="2400" dirty="0">
                          <a:latin typeface="Times New Roman" panose="02020603050405020304" pitchFamily="18" charset="0"/>
                          <a:ea typeface="Cambria" pitchFamily="18" charset="0"/>
                          <a:cs typeface="Times New Roman" panose="02020603050405020304" pitchFamily="18" charset="0"/>
                        </a:rPr>
                        <a:t> </a:t>
                      </a:r>
                      <a:r>
                        <a:rPr lang="en-US" sz="2400" dirty="0" err="1">
                          <a:latin typeface="Times New Roman" panose="02020603050405020304" pitchFamily="18" charset="0"/>
                          <a:ea typeface="Cambria" pitchFamily="18" charset="0"/>
                          <a:cs typeface="Times New Roman" panose="02020603050405020304" pitchFamily="18" charset="0"/>
                        </a:rPr>
                        <a:t>tự</a:t>
                      </a:r>
                      <a:r>
                        <a:rPr lang="en-US" sz="2400" dirty="0">
                          <a:latin typeface="Times New Roman" panose="02020603050405020304" pitchFamily="18" charset="0"/>
                          <a:ea typeface="Cambria" pitchFamily="18" charset="0"/>
                          <a:cs typeface="Times New Roman" panose="02020603050405020304" pitchFamily="18" charset="0"/>
                        </a:rPr>
                        <a:t> </a:t>
                      </a:r>
                      <a:r>
                        <a:rPr lang="en-US" sz="2400" dirty="0" err="1">
                          <a:latin typeface="Times New Roman" panose="02020603050405020304" pitchFamily="18" charset="0"/>
                          <a:ea typeface="Cambria" pitchFamily="18" charset="0"/>
                          <a:cs typeface="Times New Roman" panose="02020603050405020304" pitchFamily="18" charset="0"/>
                        </a:rPr>
                        <a:t>nhiên</a:t>
                      </a:r>
                      <a:r>
                        <a:rPr lang="en-US" sz="2400" dirty="0">
                          <a:latin typeface="Times New Roman" panose="02020603050405020304" pitchFamily="18" charset="0"/>
                          <a:ea typeface="Cambria" pitchFamily="18" charset="0"/>
                          <a:cs typeface="Times New Roman" panose="02020603050405020304" pitchFamily="18" charset="0"/>
                        </a:rPr>
                        <a:t> </a:t>
                      </a:r>
                      <a:r>
                        <a:rPr lang="en-US" sz="2400" dirty="0" err="1">
                          <a:latin typeface="Times New Roman" panose="02020603050405020304" pitchFamily="18" charset="0"/>
                          <a:ea typeface="Cambria" pitchFamily="18" charset="0"/>
                          <a:cs typeface="Times New Roman" panose="02020603050405020304" pitchFamily="18" charset="0"/>
                        </a:rPr>
                        <a:t>để</a:t>
                      </a:r>
                      <a:r>
                        <a:rPr lang="vi-VN" sz="2400" dirty="0">
                          <a:latin typeface="Times New Roman" panose="02020603050405020304" pitchFamily="18" charset="0"/>
                          <a:ea typeface="Cambria" pitchFamily="18" charset="0"/>
                          <a:cs typeface="Times New Roman" panose="02020603050405020304" pitchFamily="18" charset="0"/>
                        </a:rPr>
                        <a:t> nuôi trồng, đánh bắt thuỷ sản.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13428120"/>
                  </a:ext>
                </a:extLst>
              </a:tr>
              <a:tr h="1477211">
                <a:tc>
                  <a:txBody>
                    <a:bodyPr/>
                    <a:lstStyle/>
                    <a:p>
                      <a:r>
                        <a:rPr lang="en-US" sz="2400" dirty="0" err="1">
                          <a:solidFill>
                            <a:schemeClr val="tx1"/>
                          </a:solidFill>
                          <a:latin typeface="Times New Roman" panose="02020603050405020304" pitchFamily="18" charset="0"/>
                          <a:cs typeface="Times New Roman" panose="02020603050405020304" pitchFamily="18" charset="0"/>
                        </a:rPr>
                        <a:t>Công</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nghiệp</a:t>
                      </a:r>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2400" dirty="0" smtClean="0">
                          <a:latin typeface="Times New Roman" panose="02020603050405020304" pitchFamily="18" charset="0"/>
                          <a:ea typeface="Cambria" pitchFamily="18" charset="0"/>
                          <a:cs typeface="Times New Roman" panose="02020603050405020304" pitchFamily="18" charset="0"/>
                        </a:rPr>
                        <a:t>- </a:t>
                      </a:r>
                      <a:r>
                        <a:rPr lang="en-US" sz="2400" dirty="0" err="1" smtClean="0">
                          <a:latin typeface="Times New Roman" panose="02020603050405020304" pitchFamily="18" charset="0"/>
                          <a:ea typeface="Cambria" pitchFamily="18" charset="0"/>
                          <a:cs typeface="Times New Roman" panose="02020603050405020304" pitchFamily="18" charset="0"/>
                        </a:rPr>
                        <a:t>Hồ</a:t>
                      </a:r>
                      <a:r>
                        <a:rPr lang="en-US" sz="2400" baseline="0" dirty="0" smtClean="0">
                          <a:latin typeface="Times New Roman" panose="02020603050405020304" pitchFamily="18" charset="0"/>
                          <a:ea typeface="Cambria" pitchFamily="18" charset="0"/>
                          <a:cs typeface="Times New Roman" panose="02020603050405020304" pitchFamily="18" charset="0"/>
                        </a:rPr>
                        <a:t> </a:t>
                      </a:r>
                      <a:r>
                        <a:rPr lang="en-US" sz="2400" baseline="0" dirty="0" err="1">
                          <a:latin typeface="Times New Roman" panose="02020603050405020304" pitchFamily="18" charset="0"/>
                          <a:ea typeface="Cambria" pitchFamily="18" charset="0"/>
                          <a:cs typeface="Times New Roman" panose="02020603050405020304" pitchFamily="18" charset="0"/>
                        </a:rPr>
                        <a:t>thủy</a:t>
                      </a:r>
                      <a:r>
                        <a:rPr lang="en-US" sz="2400" baseline="0" dirty="0">
                          <a:latin typeface="Times New Roman" panose="02020603050405020304" pitchFamily="18" charset="0"/>
                          <a:ea typeface="Cambria" pitchFamily="18" charset="0"/>
                          <a:cs typeface="Times New Roman" panose="02020603050405020304" pitchFamily="18" charset="0"/>
                        </a:rPr>
                        <a:t> </a:t>
                      </a:r>
                      <a:r>
                        <a:rPr lang="en-US" sz="2400" baseline="0" dirty="0" err="1">
                          <a:latin typeface="Times New Roman" panose="02020603050405020304" pitchFamily="18" charset="0"/>
                          <a:ea typeface="Cambria" pitchFamily="18" charset="0"/>
                          <a:cs typeface="Times New Roman" panose="02020603050405020304" pitchFamily="18" charset="0"/>
                        </a:rPr>
                        <a:t>điện</a:t>
                      </a:r>
                      <a:r>
                        <a:rPr lang="en-US" sz="2400" baseline="0" dirty="0">
                          <a:latin typeface="Times New Roman" panose="02020603050405020304" pitchFamily="18" charset="0"/>
                          <a:ea typeface="Cambria" pitchFamily="18" charset="0"/>
                          <a:cs typeface="Times New Roman" panose="02020603050405020304" pitchFamily="18" charset="0"/>
                        </a:rPr>
                        <a:t> </a:t>
                      </a:r>
                      <a:r>
                        <a:rPr lang="en-US" sz="2400" baseline="0" dirty="0" err="1">
                          <a:latin typeface="Times New Roman" panose="02020603050405020304" pitchFamily="18" charset="0"/>
                          <a:ea typeface="Cambria" pitchFamily="18" charset="0"/>
                          <a:cs typeface="Times New Roman" panose="02020603050405020304" pitchFamily="18" charset="0"/>
                        </a:rPr>
                        <a:t>t</a:t>
                      </a:r>
                      <a:r>
                        <a:rPr lang="en-US" sz="2400" dirty="0" err="1">
                          <a:latin typeface="Times New Roman" panose="02020603050405020304" pitchFamily="18" charset="0"/>
                          <a:ea typeface="Cambria" pitchFamily="18" charset="0"/>
                          <a:cs typeface="Times New Roman" panose="02020603050405020304" pitchFamily="18" charset="0"/>
                        </a:rPr>
                        <a:t>rữ</a:t>
                      </a:r>
                      <a:r>
                        <a:rPr lang="en-US" sz="2400" dirty="0">
                          <a:latin typeface="Times New Roman" panose="02020603050405020304" pitchFamily="18" charset="0"/>
                          <a:ea typeface="Cambria" pitchFamily="18" charset="0"/>
                          <a:cs typeface="Times New Roman" panose="02020603050405020304" pitchFamily="18" charset="0"/>
                        </a:rPr>
                        <a:t> </a:t>
                      </a:r>
                      <a:r>
                        <a:rPr lang="en-US" sz="2400" dirty="0" err="1">
                          <a:latin typeface="Times New Roman" panose="02020603050405020304" pitchFamily="18" charset="0"/>
                          <a:ea typeface="Cambria" pitchFamily="18" charset="0"/>
                          <a:cs typeface="Times New Roman" panose="02020603050405020304" pitchFamily="18" charset="0"/>
                        </a:rPr>
                        <a:t>nước</a:t>
                      </a:r>
                      <a:r>
                        <a:rPr lang="en-US" sz="2400" dirty="0">
                          <a:latin typeface="Times New Roman" panose="02020603050405020304" pitchFamily="18" charset="0"/>
                          <a:ea typeface="Cambria" pitchFamily="18" charset="0"/>
                          <a:cs typeface="Times New Roman" panose="02020603050405020304" pitchFamily="18" charset="0"/>
                        </a:rPr>
                        <a:t> </a:t>
                      </a:r>
                      <a:r>
                        <a:rPr lang="en-US" sz="2400" dirty="0" err="1">
                          <a:latin typeface="Times New Roman" panose="02020603050405020304" pitchFamily="18" charset="0"/>
                          <a:ea typeface="Cambria" pitchFamily="18" charset="0"/>
                          <a:cs typeface="Times New Roman" panose="02020603050405020304" pitchFamily="18" charset="0"/>
                        </a:rPr>
                        <a:t>cho</a:t>
                      </a:r>
                      <a:r>
                        <a:rPr lang="en-US" sz="2400" dirty="0">
                          <a:latin typeface="Times New Roman" panose="02020603050405020304" pitchFamily="18" charset="0"/>
                          <a:ea typeface="Cambria" pitchFamily="18" charset="0"/>
                          <a:cs typeface="Times New Roman" panose="02020603050405020304" pitchFamily="18" charset="0"/>
                        </a:rPr>
                        <a:t> </a:t>
                      </a:r>
                      <a:r>
                        <a:rPr lang="en-US" sz="2400" dirty="0" err="1">
                          <a:latin typeface="Times New Roman" panose="02020603050405020304" pitchFamily="18" charset="0"/>
                          <a:ea typeface="Cambria" pitchFamily="18" charset="0"/>
                          <a:cs typeface="Times New Roman" panose="02020603050405020304" pitchFamily="18" charset="0"/>
                        </a:rPr>
                        <a:t>các</a:t>
                      </a:r>
                      <a:r>
                        <a:rPr lang="en-US" sz="2400" dirty="0">
                          <a:latin typeface="Times New Roman" panose="02020603050405020304" pitchFamily="18" charset="0"/>
                          <a:ea typeface="Cambria" pitchFamily="18" charset="0"/>
                          <a:cs typeface="Times New Roman" panose="02020603050405020304" pitchFamily="18" charset="0"/>
                        </a:rPr>
                        <a:t> </a:t>
                      </a:r>
                      <a:r>
                        <a:rPr lang="en-US" sz="2400" dirty="0" err="1">
                          <a:latin typeface="Times New Roman" panose="02020603050405020304" pitchFamily="18" charset="0"/>
                          <a:ea typeface="Cambria" pitchFamily="18" charset="0"/>
                          <a:cs typeface="Times New Roman" panose="02020603050405020304" pitchFamily="18" charset="0"/>
                        </a:rPr>
                        <a:t>nhà</a:t>
                      </a:r>
                      <a:r>
                        <a:rPr lang="en-US" sz="2400" dirty="0">
                          <a:latin typeface="Times New Roman" panose="02020603050405020304" pitchFamily="18" charset="0"/>
                          <a:ea typeface="Cambria" pitchFamily="18" charset="0"/>
                          <a:cs typeface="Times New Roman" panose="02020603050405020304" pitchFamily="18" charset="0"/>
                        </a:rPr>
                        <a:t> </a:t>
                      </a:r>
                      <a:r>
                        <a:rPr lang="en-US" sz="2400" dirty="0" err="1">
                          <a:latin typeface="Times New Roman" panose="02020603050405020304" pitchFamily="18" charset="0"/>
                          <a:ea typeface="Cambria" pitchFamily="18" charset="0"/>
                          <a:cs typeface="Times New Roman" panose="02020603050405020304" pitchFamily="18" charset="0"/>
                        </a:rPr>
                        <a:t>máy</a:t>
                      </a:r>
                      <a:r>
                        <a:rPr lang="en-US" sz="2400" dirty="0">
                          <a:latin typeface="Times New Roman" panose="02020603050405020304" pitchFamily="18" charset="0"/>
                          <a:ea typeface="Cambria" pitchFamily="18" charset="0"/>
                          <a:cs typeface="Times New Roman" panose="02020603050405020304" pitchFamily="18" charset="0"/>
                        </a:rPr>
                        <a:t> </a:t>
                      </a:r>
                      <a:r>
                        <a:rPr lang="vi-VN" sz="2400" dirty="0">
                          <a:latin typeface="Times New Roman" panose="02020603050405020304" pitchFamily="18" charset="0"/>
                          <a:ea typeface="Cambria" pitchFamily="18" charset="0"/>
                          <a:cs typeface="Times New Roman" panose="02020603050405020304" pitchFamily="18" charset="0"/>
                        </a:rPr>
                        <a:t>thuỷ điện</a:t>
                      </a:r>
                      <a:r>
                        <a:rPr lang="en-US" sz="2400" dirty="0">
                          <a:latin typeface="Times New Roman" panose="02020603050405020304" pitchFamily="18" charset="0"/>
                          <a:ea typeface="Cambria" pitchFamily="18" charset="0"/>
                          <a:cs typeface="Times New Roman" panose="02020603050405020304" pitchFamily="18" charset="0"/>
                        </a:rPr>
                        <a:t>,</a:t>
                      </a:r>
                      <a:r>
                        <a:rPr lang="en-US" sz="2400" baseline="0" dirty="0">
                          <a:latin typeface="Times New Roman" panose="02020603050405020304" pitchFamily="18" charset="0"/>
                          <a:ea typeface="Cambria" pitchFamily="18" charset="0"/>
                          <a:cs typeface="Times New Roman" panose="02020603050405020304" pitchFamily="18" charset="0"/>
                        </a:rPr>
                        <a:t> </a:t>
                      </a:r>
                      <a:r>
                        <a:rPr lang="en-US" sz="2400" baseline="0" dirty="0" err="1">
                          <a:latin typeface="Times New Roman" panose="02020603050405020304" pitchFamily="18" charset="0"/>
                          <a:ea typeface="Cambria" pitchFamily="18" charset="0"/>
                          <a:cs typeface="Times New Roman" panose="02020603050405020304" pitchFamily="18" charset="0"/>
                        </a:rPr>
                        <a:t>như</a:t>
                      </a:r>
                      <a:r>
                        <a:rPr lang="en-US" sz="2400" baseline="0" dirty="0">
                          <a:latin typeface="Times New Roman" panose="02020603050405020304" pitchFamily="18" charset="0"/>
                          <a:ea typeface="Cambria" pitchFamily="18" charset="0"/>
                          <a:cs typeface="Times New Roman" panose="02020603050405020304" pitchFamily="18" charset="0"/>
                        </a:rPr>
                        <a:t> </a:t>
                      </a:r>
                      <a:r>
                        <a:rPr lang="en-US" sz="2400" baseline="0" dirty="0" err="1">
                          <a:latin typeface="Times New Roman" panose="02020603050405020304" pitchFamily="18" charset="0"/>
                          <a:ea typeface="Cambria" pitchFamily="18" charset="0"/>
                          <a:cs typeface="Times New Roman" panose="02020603050405020304" pitchFamily="18" charset="0"/>
                        </a:rPr>
                        <a:t>Hồ</a:t>
                      </a:r>
                      <a:r>
                        <a:rPr lang="en-US" sz="2400" baseline="0" dirty="0">
                          <a:latin typeface="Times New Roman" panose="02020603050405020304" pitchFamily="18" charset="0"/>
                          <a:ea typeface="Cambria" pitchFamily="18" charset="0"/>
                          <a:cs typeface="Times New Roman" panose="02020603050405020304" pitchFamily="18" charset="0"/>
                        </a:rPr>
                        <a:t> </a:t>
                      </a:r>
                      <a:r>
                        <a:rPr lang="en-US" sz="2400" baseline="0" dirty="0" err="1">
                          <a:latin typeface="Times New Roman" panose="02020603050405020304" pitchFamily="18" charset="0"/>
                          <a:ea typeface="Cambria" pitchFamily="18" charset="0"/>
                          <a:cs typeface="Times New Roman" panose="02020603050405020304" pitchFamily="18" charset="0"/>
                        </a:rPr>
                        <a:t>Hòa</a:t>
                      </a:r>
                      <a:r>
                        <a:rPr lang="en-US" sz="2400" baseline="0" dirty="0">
                          <a:latin typeface="Times New Roman" panose="02020603050405020304" pitchFamily="18" charset="0"/>
                          <a:ea typeface="Cambria" pitchFamily="18" charset="0"/>
                          <a:cs typeface="Times New Roman" panose="02020603050405020304" pitchFamily="18" charset="0"/>
                        </a:rPr>
                        <a:t> </a:t>
                      </a:r>
                      <a:r>
                        <a:rPr lang="en-US" sz="2400" baseline="0" dirty="0" err="1">
                          <a:latin typeface="Times New Roman" panose="02020603050405020304" pitchFamily="18" charset="0"/>
                          <a:ea typeface="Cambria" pitchFamily="18" charset="0"/>
                          <a:cs typeface="Times New Roman" panose="02020603050405020304" pitchFamily="18" charset="0"/>
                        </a:rPr>
                        <a:t>Bình</a:t>
                      </a:r>
                      <a:r>
                        <a:rPr lang="en-US" sz="2400" baseline="0" dirty="0">
                          <a:latin typeface="Times New Roman" panose="02020603050405020304" pitchFamily="18" charset="0"/>
                          <a:ea typeface="Cambria" pitchFamily="18" charset="0"/>
                          <a:cs typeface="Times New Roman" panose="02020603050405020304" pitchFamily="18" charset="0"/>
                        </a:rPr>
                        <a:t>, </a:t>
                      </a:r>
                      <a:r>
                        <a:rPr lang="en-US" sz="2400" baseline="0" dirty="0" err="1">
                          <a:latin typeface="Times New Roman" panose="02020603050405020304" pitchFamily="18" charset="0"/>
                          <a:ea typeface="Cambria" pitchFamily="18" charset="0"/>
                          <a:cs typeface="Times New Roman" panose="02020603050405020304" pitchFamily="18" charset="0"/>
                        </a:rPr>
                        <a:t>Sơn</a:t>
                      </a:r>
                      <a:r>
                        <a:rPr lang="en-US" sz="2400" baseline="0" dirty="0">
                          <a:latin typeface="Times New Roman" panose="02020603050405020304" pitchFamily="18" charset="0"/>
                          <a:ea typeface="Cambria" pitchFamily="18" charset="0"/>
                          <a:cs typeface="Times New Roman" panose="02020603050405020304" pitchFamily="18" charset="0"/>
                        </a:rPr>
                        <a:t> La...</a:t>
                      </a:r>
                      <a:r>
                        <a:rPr lang="en-US" sz="2400" dirty="0">
                          <a:latin typeface="Times New Roman" panose="02020603050405020304" pitchFamily="18" charset="0"/>
                          <a:ea typeface="Cambria" pitchFamily="18" charset="0"/>
                          <a:cs typeface="Times New Roman" panose="02020603050405020304" pitchFamily="18" charset="0"/>
                        </a:rPr>
                        <a:t> </a:t>
                      </a:r>
                    </a:p>
                    <a:p>
                      <a:pPr algn="just"/>
                      <a:r>
                        <a:rPr lang="en-US" sz="2400" dirty="0" smtClean="0">
                          <a:latin typeface="Times New Roman" panose="02020603050405020304" pitchFamily="18" charset="0"/>
                          <a:ea typeface="Cambria" pitchFamily="18" charset="0"/>
                          <a:cs typeface="Times New Roman" panose="02020603050405020304" pitchFamily="18" charset="0"/>
                        </a:rPr>
                        <a:t>- C</a:t>
                      </a:r>
                      <a:r>
                        <a:rPr lang="vi-VN" sz="2400" dirty="0">
                          <a:latin typeface="Times New Roman" panose="02020603050405020304" pitchFamily="18" charset="0"/>
                          <a:ea typeface="Cambria" pitchFamily="18" charset="0"/>
                          <a:cs typeface="Times New Roman" panose="02020603050405020304" pitchFamily="18" charset="0"/>
                        </a:rPr>
                        <a:t>ung cấp nước cho các ngành công </a:t>
                      </a:r>
                      <a:r>
                        <a:rPr lang="vi-VN" sz="2400" dirty="0" smtClean="0">
                          <a:latin typeface="Times New Roman" panose="02020603050405020304" pitchFamily="18" charset="0"/>
                          <a:ea typeface="Cambria" pitchFamily="18" charset="0"/>
                          <a:cs typeface="Times New Roman" panose="02020603050405020304" pitchFamily="18" charset="0"/>
                        </a:rPr>
                        <a:t>nghiệp</a:t>
                      </a:r>
                      <a:r>
                        <a:rPr lang="en-US" sz="2400" dirty="0" smtClean="0">
                          <a:latin typeface="Times New Roman" panose="02020603050405020304" pitchFamily="18" charset="0"/>
                          <a:ea typeface="Cambria" pitchFamily="18" charset="0"/>
                          <a:cs typeface="Times New Roman" panose="02020603050405020304" pitchFamily="18" charset="0"/>
                        </a:rPr>
                        <a:t>.</a:t>
                      </a:r>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40137482"/>
                  </a:ext>
                </a:extLst>
              </a:tr>
              <a:tr h="434474">
                <a:tc>
                  <a:txBody>
                    <a:bodyPr/>
                    <a:lstStyle/>
                    <a:p>
                      <a:r>
                        <a:rPr lang="en-US" sz="2400" dirty="0" err="1">
                          <a:solidFill>
                            <a:schemeClr val="tx1"/>
                          </a:solidFill>
                          <a:latin typeface="Times New Roman" panose="02020603050405020304" pitchFamily="18" charset="0"/>
                          <a:cs typeface="Times New Roman" panose="02020603050405020304" pitchFamily="18" charset="0"/>
                        </a:rPr>
                        <a:t>Dịch</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vụ</a:t>
                      </a:r>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just" defTabSz="685800" rtl="0" eaLnBrk="1" fontAlgn="auto" latinLnBrk="0" hangingPunct="1">
                        <a:lnSpc>
                          <a:spcPct val="100000"/>
                        </a:lnSpc>
                        <a:spcBef>
                          <a:spcPts val="0"/>
                        </a:spcBef>
                        <a:spcAft>
                          <a:spcPts val="0"/>
                        </a:spcAft>
                        <a:buClrTx/>
                        <a:buSzTx/>
                        <a:buFontTx/>
                        <a:buNone/>
                        <a:tabLst/>
                        <a:defRPr/>
                      </a:pPr>
                      <a:r>
                        <a:rPr lang="en-US" sz="2400" dirty="0" smtClean="0">
                          <a:latin typeface="Times New Roman" panose="02020603050405020304" pitchFamily="18" charset="0"/>
                          <a:ea typeface="Cambria" pitchFamily="18" charset="0"/>
                          <a:cs typeface="Times New Roman" panose="02020603050405020304" pitchFamily="18" charset="0"/>
                        </a:rPr>
                        <a:t>- C</a:t>
                      </a:r>
                      <a:r>
                        <a:rPr lang="vi-VN" sz="2400" dirty="0">
                          <a:latin typeface="Times New Roman" panose="02020603050405020304" pitchFamily="18" charset="0"/>
                          <a:ea typeface="Cambria" pitchFamily="18" charset="0"/>
                          <a:cs typeface="Times New Roman" panose="02020603050405020304" pitchFamily="18" charset="0"/>
                        </a:rPr>
                        <a:t>ó giá trị về giao thông, phát triển du lịch.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14178808"/>
                  </a:ext>
                </a:extLst>
              </a:tr>
              <a:tr h="1129632">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latin typeface="Times New Roman" panose="02020603050405020304" pitchFamily="18" charset="0"/>
                          <a:cs typeface="Times New Roman" panose="02020603050405020304" pitchFamily="18" charset="0"/>
                        </a:rPr>
                        <a:t>Đối</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với</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sinh</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hoạt</a:t>
                      </a:r>
                      <a:r>
                        <a:rPr lang="en-US" sz="2400" baseline="0" dirty="0" smtClean="0">
                          <a:solidFill>
                            <a:schemeClr val="tx1"/>
                          </a:solidFill>
                          <a:latin typeface="Times New Roman" panose="02020603050405020304" pitchFamily="18" charset="0"/>
                          <a:cs typeface="Times New Roman" panose="02020603050405020304" pitchFamily="18" charset="0"/>
                        </a:rPr>
                        <a:t>:</a:t>
                      </a:r>
                      <a:endParaRPr lang="en-US" sz="2400" dirty="0" smtClean="0">
                        <a:solidFill>
                          <a:schemeClr val="tx1"/>
                        </a:solidFill>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Bef>
                          <a:spcPts val="600"/>
                        </a:spcBef>
                        <a:spcAft>
                          <a:spcPts val="0"/>
                        </a:spcAft>
                      </a:pPr>
                      <a:r>
                        <a:rPr lang="en-US" sz="2400" dirty="0">
                          <a:latin typeface="Times New Roman" panose="02020603050405020304" pitchFamily="18" charset="0"/>
                          <a:ea typeface="Cambria" pitchFamily="18" charset="0"/>
                          <a:cs typeface="Times New Roman" panose="02020603050405020304" pitchFamily="18" charset="0"/>
                        </a:rPr>
                        <a:t>-</a:t>
                      </a:r>
                      <a:r>
                        <a:rPr lang="vi-VN" sz="2400" dirty="0">
                          <a:latin typeface="Times New Roman" panose="02020603050405020304" pitchFamily="18" charset="0"/>
                          <a:ea typeface="Cambria" pitchFamily="18" charset="0"/>
                          <a:cs typeface="Times New Roman" panose="02020603050405020304" pitchFamily="18" charset="0"/>
                        </a:rPr>
                        <a:t> Phục vụ nhu cầu nước trong sinh hoạt</a:t>
                      </a:r>
                      <a:r>
                        <a:rPr lang="en-US" sz="2400" dirty="0">
                          <a:latin typeface="Times New Roman" panose="02020603050405020304" pitchFamily="18" charset="0"/>
                          <a:ea typeface="Cambria" pitchFamily="18" charset="0"/>
                          <a:cs typeface="Times New Roman" panose="02020603050405020304" pitchFamily="18" charset="0"/>
                        </a:rPr>
                        <a:t> </a:t>
                      </a:r>
                      <a:r>
                        <a:rPr lang="en-US" sz="2400" dirty="0" err="1">
                          <a:latin typeface="Times New Roman" panose="02020603050405020304" pitchFamily="18" charset="0"/>
                          <a:ea typeface="Cambria" pitchFamily="18" charset="0"/>
                          <a:cs typeface="Times New Roman" panose="02020603050405020304" pitchFamily="18" charset="0"/>
                        </a:rPr>
                        <a:t>và</a:t>
                      </a:r>
                      <a:r>
                        <a:rPr lang="en-US" sz="2400" dirty="0">
                          <a:latin typeface="Times New Roman" panose="02020603050405020304" pitchFamily="18" charset="0"/>
                          <a:ea typeface="Cambria" pitchFamily="18" charset="0"/>
                          <a:cs typeface="Times New Roman" panose="02020603050405020304" pitchFamily="18" charset="0"/>
                        </a:rPr>
                        <a:t> </a:t>
                      </a:r>
                      <a:r>
                        <a:rPr lang="en-US" sz="2400" dirty="0" err="1">
                          <a:latin typeface="Times New Roman" panose="02020603050405020304" pitchFamily="18" charset="0"/>
                          <a:ea typeface="Cambria" pitchFamily="18" charset="0"/>
                          <a:cs typeface="Times New Roman" panose="02020603050405020304" pitchFamily="18" charset="0"/>
                        </a:rPr>
                        <a:t>nguồn</a:t>
                      </a:r>
                      <a:r>
                        <a:rPr lang="en-US" sz="2400" dirty="0">
                          <a:latin typeface="Times New Roman" panose="02020603050405020304" pitchFamily="18" charset="0"/>
                          <a:ea typeface="Cambria" pitchFamily="18" charset="0"/>
                          <a:cs typeface="Times New Roman" panose="02020603050405020304" pitchFamily="18" charset="0"/>
                        </a:rPr>
                        <a:t> </a:t>
                      </a:r>
                      <a:r>
                        <a:rPr lang="en-US" sz="2400" dirty="0" err="1">
                          <a:latin typeface="Times New Roman" panose="02020603050405020304" pitchFamily="18" charset="0"/>
                          <a:ea typeface="Cambria" pitchFamily="18" charset="0"/>
                          <a:cs typeface="Times New Roman" panose="02020603050405020304" pitchFamily="18" charset="0"/>
                        </a:rPr>
                        <a:t>dự</a:t>
                      </a:r>
                      <a:r>
                        <a:rPr lang="en-US" sz="2400" dirty="0">
                          <a:latin typeface="Times New Roman" panose="02020603050405020304" pitchFamily="18" charset="0"/>
                          <a:ea typeface="Cambria" pitchFamily="18" charset="0"/>
                          <a:cs typeface="Times New Roman" panose="02020603050405020304" pitchFamily="18" charset="0"/>
                        </a:rPr>
                        <a:t> </a:t>
                      </a:r>
                      <a:r>
                        <a:rPr lang="en-US" sz="2400" dirty="0" err="1">
                          <a:latin typeface="Times New Roman" panose="02020603050405020304" pitchFamily="18" charset="0"/>
                          <a:ea typeface="Cambria" pitchFamily="18" charset="0"/>
                          <a:cs typeface="Times New Roman" panose="02020603050405020304" pitchFamily="18" charset="0"/>
                        </a:rPr>
                        <a:t>trữ</a:t>
                      </a:r>
                      <a:r>
                        <a:rPr lang="en-US" sz="2400" dirty="0">
                          <a:latin typeface="Times New Roman" panose="02020603050405020304" pitchFamily="18" charset="0"/>
                          <a:ea typeface="Cambria" pitchFamily="18" charset="0"/>
                          <a:cs typeface="Times New Roman" panose="02020603050405020304" pitchFamily="18" charset="0"/>
                        </a:rPr>
                        <a:t> </a:t>
                      </a:r>
                      <a:r>
                        <a:rPr lang="en-US" sz="2400" dirty="0" err="1">
                          <a:latin typeface="Times New Roman" panose="02020603050405020304" pitchFamily="18" charset="0"/>
                          <a:ea typeface="Cambria" pitchFamily="18" charset="0"/>
                          <a:cs typeface="Times New Roman" panose="02020603050405020304" pitchFamily="18" charset="0"/>
                        </a:rPr>
                        <a:t>nước</a:t>
                      </a:r>
                      <a:r>
                        <a:rPr lang="en-US" sz="2400" dirty="0">
                          <a:latin typeface="Times New Roman" panose="02020603050405020304" pitchFamily="18" charset="0"/>
                          <a:ea typeface="Cambria" pitchFamily="18" charset="0"/>
                          <a:cs typeface="Times New Roman" panose="02020603050405020304" pitchFamily="18" charset="0"/>
                        </a:rPr>
                        <a:t> </a:t>
                      </a:r>
                      <a:r>
                        <a:rPr lang="en-US" sz="2400" dirty="0" err="1">
                          <a:latin typeface="Times New Roman" panose="02020603050405020304" pitchFamily="18" charset="0"/>
                          <a:ea typeface="Cambria" pitchFamily="18" charset="0"/>
                          <a:cs typeface="Times New Roman" panose="02020603050405020304" pitchFamily="18" charset="0"/>
                        </a:rPr>
                        <a:t>ngọt</a:t>
                      </a:r>
                      <a:r>
                        <a:rPr lang="en-US" sz="2400" dirty="0">
                          <a:latin typeface="Times New Roman" panose="02020603050405020304" pitchFamily="18" charset="0"/>
                          <a:ea typeface="Cambria" pitchFamily="18" charset="0"/>
                          <a:cs typeface="Times New Roman" panose="02020603050405020304" pitchFamily="18" charset="0"/>
                        </a:rPr>
                        <a:t> </a:t>
                      </a:r>
                      <a:r>
                        <a:rPr lang="en-US" sz="2400" dirty="0" err="1">
                          <a:latin typeface="Times New Roman" panose="02020603050405020304" pitchFamily="18" charset="0"/>
                          <a:ea typeface="Cambria" pitchFamily="18" charset="0"/>
                          <a:cs typeface="Times New Roman" panose="02020603050405020304" pitchFamily="18" charset="0"/>
                        </a:rPr>
                        <a:t>lớn</a:t>
                      </a:r>
                      <a:r>
                        <a:rPr lang="vi-VN" sz="2400" dirty="0">
                          <a:latin typeface="Times New Roman" panose="02020603050405020304" pitchFamily="18" charset="0"/>
                          <a:ea typeface="Cambria"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97396465"/>
                  </a:ext>
                </a:extLst>
              </a:tr>
            </a:tbl>
          </a:graphicData>
        </a:graphic>
      </p:graphicFrame>
    </p:spTree>
    <p:extLst>
      <p:ext uri="{BB962C8B-B14F-4D97-AF65-F5344CB8AC3E}">
        <p14:creationId xmlns:p14="http://schemas.microsoft.com/office/powerpoint/2010/main" val="34210529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68424"/>
            <a:ext cx="5912498" cy="650032"/>
          </a:xfrm>
        </p:spPr>
        <p:txBody>
          <a:bodyPr>
            <a:normAutofit/>
          </a:bodyPr>
          <a:lstStyle/>
          <a:p>
            <a:r>
              <a:rPr lang="en-US" sz="2000" b="1" dirty="0" err="1" smtClean="0">
                <a:solidFill>
                  <a:srgbClr val="FF0000"/>
                </a:solidFill>
                <a:latin typeface="Times New Roman" panose="02020603050405020304" pitchFamily="18" charset="0"/>
                <a:cs typeface="Times New Roman" panose="02020603050405020304" pitchFamily="18" charset="0"/>
              </a:rPr>
              <a:t>Hồ</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đầm</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thông</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với</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sông</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biển</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có</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giá</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trị</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về</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giao</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thông</a:t>
            </a:r>
            <a:endParaRPr lang="en-US" sz="2000" b="1" dirty="0">
              <a:solidFill>
                <a:srgbClr val="FF0000"/>
              </a:solidFill>
              <a:latin typeface="Times New Roman" panose="02020603050405020304" pitchFamily="18" charset="0"/>
              <a:cs typeface="Times New Roman" panose="02020603050405020304" pitchFamily="18" charset="0"/>
            </a:endParaRPr>
          </a:p>
        </p:txBody>
      </p:sp>
      <p:pic>
        <p:nvPicPr>
          <p:cNvPr id="2052" name="Picture 4" descr="https://tamgianglagoon.com/wp-content/uploads/2022/07/khu-du-lich-pha-tam-gia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52804" y="685800"/>
            <a:ext cx="4117975" cy="274531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57539" y="3655052"/>
            <a:ext cx="4365114" cy="2908044"/>
          </a:xfrm>
          <a:prstGeom prst="rect">
            <a:avLst/>
          </a:prstGeom>
        </p:spPr>
      </p:pic>
      <p:sp>
        <p:nvSpPr>
          <p:cNvPr id="5" name="TextBox 4"/>
          <p:cNvSpPr txBox="1"/>
          <p:nvPr/>
        </p:nvSpPr>
        <p:spPr>
          <a:xfrm>
            <a:off x="5257800" y="3297913"/>
            <a:ext cx="2703561" cy="369332"/>
          </a:xfrm>
          <a:prstGeom prst="rect">
            <a:avLst/>
          </a:prstGeom>
          <a:solidFill>
            <a:srgbClr val="BCFCD4"/>
          </a:solidFill>
        </p:spPr>
        <p:txBody>
          <a:bodyPr wrap="none" rtlCol="0">
            <a:spAutoFit/>
          </a:bodyPr>
          <a:lstStyle/>
          <a:p>
            <a:r>
              <a:rPr lang="en-US" dirty="0" err="1" smtClean="0">
                <a:latin typeface="Times New Roman" panose="02020603050405020304" pitchFamily="18" charset="0"/>
                <a:cs typeface="Times New Roman" panose="02020603050405020304" pitchFamily="18" charset="0"/>
              </a:rPr>
              <a:t>Đầm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phá</a:t>
            </a:r>
            <a:r>
              <a:rPr lang="en-US" dirty="0" smtClean="0">
                <a:latin typeface="Times New Roman" panose="02020603050405020304" pitchFamily="18" charset="0"/>
                <a:cs typeface="Times New Roman" panose="02020603050405020304" pitchFamily="18" charset="0"/>
              </a:rPr>
              <a:t> Tam </a:t>
            </a:r>
            <a:r>
              <a:rPr lang="en-US" dirty="0" err="1" smtClean="0">
                <a:latin typeface="Times New Roman" panose="02020603050405020304" pitchFamily="18" charset="0"/>
                <a:cs typeface="Times New Roman" panose="02020603050405020304" pitchFamily="18" charset="0"/>
              </a:rPr>
              <a:t>Giang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Huế</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7" name="TextBox 6"/>
          <p:cNvSpPr txBox="1"/>
          <p:nvPr/>
        </p:nvSpPr>
        <p:spPr>
          <a:xfrm flipH="1">
            <a:off x="1143000" y="3667245"/>
            <a:ext cx="2667000" cy="369332"/>
          </a:xfrm>
          <a:prstGeom prst="rect">
            <a:avLst/>
          </a:prstGeom>
          <a:solidFill>
            <a:srgbClr val="BCFCD4"/>
          </a:solidFill>
        </p:spPr>
        <p:txBody>
          <a:bodyPr wrap="square" rtlCol="0">
            <a:spAutoFit/>
          </a:bodyPr>
          <a:lstStyle/>
          <a:p>
            <a:r>
              <a:rPr lang="en-US" dirty="0" err="1" smtClean="0">
                <a:latin typeface="Times New Roman" panose="02020603050405020304" pitchFamily="18" charset="0"/>
                <a:cs typeface="Times New Roman" panose="02020603050405020304" pitchFamily="18" charset="0"/>
              </a:rPr>
              <a:t>Đầm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Thị</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Nại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GIA</a:t>
            </a:r>
            <a:r>
              <a:rPr lang="en-US" smtClean="0">
                <a:latin typeface="Times New Roman" panose="02020603050405020304" pitchFamily="18" charset="0"/>
                <a:cs typeface="Times New Roman" panose="02020603050405020304" pitchFamily="18" charset="0"/>
              </a:rPr>
              <a:t> LAI</a:t>
            </a:r>
            <a:endParaRPr lang="en-US"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4"/>
          <a:stretch>
            <a:fillRect/>
          </a:stretch>
        </p:blipFill>
        <p:spPr>
          <a:xfrm>
            <a:off x="57539" y="681134"/>
            <a:ext cx="4446798" cy="2749983"/>
          </a:xfrm>
          <a:prstGeom prst="rect">
            <a:avLst/>
          </a:prstGeom>
        </p:spPr>
      </p:pic>
      <p:sp>
        <p:nvSpPr>
          <p:cNvPr id="9" name="TextBox 8"/>
          <p:cNvSpPr txBox="1"/>
          <p:nvPr/>
        </p:nvSpPr>
        <p:spPr>
          <a:xfrm>
            <a:off x="1066800" y="710433"/>
            <a:ext cx="2274982" cy="369332"/>
          </a:xfrm>
          <a:prstGeom prst="rect">
            <a:avLst/>
          </a:prstGeom>
          <a:solidFill>
            <a:srgbClr val="BCFCD4"/>
          </a:solidFill>
        </p:spPr>
        <p:txBody>
          <a:bodyPr wrap="none" rtlCol="0">
            <a:spAutoFit/>
          </a:bodyPr>
          <a:lstStyle/>
          <a:p>
            <a:r>
              <a:rPr lang="en-US" dirty="0" err="1" smtClean="0">
                <a:latin typeface="Times New Roman" panose="02020603050405020304" pitchFamily="18" charset="0"/>
                <a:cs typeface="Times New Roman" panose="02020603050405020304" pitchFamily="18" charset="0"/>
              </a:rPr>
              <a:t>Đầm</a:t>
            </a:r>
            <a:r>
              <a:rPr lang="en-US" dirty="0" smtClean="0">
                <a:latin typeface="Times New Roman" panose="02020603050405020304" pitchFamily="18" charset="0"/>
                <a:cs typeface="Times New Roman" panose="02020603050405020304" pitchFamily="18" charset="0"/>
              </a:rPr>
              <a:t> Ô Loan- </a:t>
            </a:r>
            <a:r>
              <a:rPr lang="en-US" dirty="0" err="1" smtClean="0">
                <a:latin typeface="Times New Roman" panose="02020603050405020304" pitchFamily="18" charset="0"/>
                <a:cs typeface="Times New Roman" panose="02020603050405020304" pitchFamily="18" charset="0"/>
              </a:rPr>
              <a:t>ĐắC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lắc</a:t>
            </a:r>
            <a:endParaRPr lang="en-US" dirty="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5"/>
          <a:stretch>
            <a:fillRect/>
          </a:stretch>
        </p:blipFill>
        <p:spPr>
          <a:xfrm>
            <a:off x="4675246" y="3651943"/>
            <a:ext cx="4095534" cy="2911154"/>
          </a:xfrm>
          <a:prstGeom prst="rect">
            <a:avLst/>
          </a:prstGeom>
        </p:spPr>
      </p:pic>
    </p:spTree>
    <p:extLst>
      <p:ext uri="{BB962C8B-B14F-4D97-AF65-F5344CB8AC3E}">
        <p14:creationId xmlns:p14="http://schemas.microsoft.com/office/powerpoint/2010/main" val="21094305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35513" y="659452"/>
            <a:ext cx="4243194" cy="2866788"/>
          </a:xfrm>
          <a:prstGeom prst="rect">
            <a:avLst/>
          </a:prstGeom>
        </p:spPr>
      </p:pic>
      <p:sp>
        <p:nvSpPr>
          <p:cNvPr id="2" name="TextBox 1"/>
          <p:cNvSpPr txBox="1"/>
          <p:nvPr/>
        </p:nvSpPr>
        <p:spPr>
          <a:xfrm>
            <a:off x="2089397" y="97493"/>
            <a:ext cx="4923143" cy="369332"/>
          </a:xfrm>
          <a:prstGeom prst="rect">
            <a:avLst/>
          </a:prstGeom>
          <a:noFill/>
        </p:spPr>
        <p:txBody>
          <a:bodyPr wrap="none" rtlCol="0">
            <a:spAutoFit/>
          </a:bodyPr>
          <a:lstStyle/>
          <a:p>
            <a:r>
              <a:rPr lang="en-US" b="1" dirty="0" err="1" smtClean="0">
                <a:solidFill>
                  <a:srgbClr val="FF0000"/>
                </a:solidFill>
                <a:latin typeface="Times New Roman" panose="02020603050405020304" pitchFamily="18" charset="0"/>
                <a:cs typeface="Times New Roman" panose="02020603050405020304" pitchFamily="18" charset="0"/>
              </a:rPr>
              <a:t>Nhiều</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hồ</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đầm</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có</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điều</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kiện</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để</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phát</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triển</a:t>
            </a:r>
            <a:r>
              <a:rPr lang="en-US" b="1" dirty="0" smtClean="0">
                <a:solidFill>
                  <a:srgbClr val="FF0000"/>
                </a:solidFill>
                <a:latin typeface="Times New Roman" panose="02020603050405020304" pitchFamily="18" charset="0"/>
                <a:cs typeface="Times New Roman" panose="02020603050405020304" pitchFamily="18" charset="0"/>
              </a:rPr>
              <a:t> du </a:t>
            </a:r>
            <a:r>
              <a:rPr lang="en-US" b="1" dirty="0" err="1" smtClean="0">
                <a:solidFill>
                  <a:srgbClr val="FF0000"/>
                </a:solidFill>
                <a:latin typeface="Times New Roman" panose="02020603050405020304" pitchFamily="18" charset="0"/>
                <a:cs typeface="Times New Roman" panose="02020603050405020304" pitchFamily="18" charset="0"/>
              </a:rPr>
              <a:t>lịch</a:t>
            </a:r>
            <a:endParaRPr lang="en-US" b="1" dirty="0">
              <a:solidFill>
                <a:srgbClr val="FF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stretch>
            <a:fillRect/>
          </a:stretch>
        </p:blipFill>
        <p:spPr>
          <a:xfrm>
            <a:off x="4724400" y="659452"/>
            <a:ext cx="4251205" cy="2866788"/>
          </a:xfrm>
          <a:prstGeom prst="rect">
            <a:avLst/>
          </a:prstGeom>
        </p:spPr>
      </p:pic>
      <p:sp>
        <p:nvSpPr>
          <p:cNvPr id="9" name="TextBox 8"/>
          <p:cNvSpPr txBox="1"/>
          <p:nvPr/>
        </p:nvSpPr>
        <p:spPr>
          <a:xfrm>
            <a:off x="2496273" y="609600"/>
            <a:ext cx="4525598" cy="369332"/>
          </a:xfrm>
          <a:prstGeom prst="rect">
            <a:avLst/>
          </a:prstGeom>
          <a:solidFill>
            <a:srgbClr val="FFFF00"/>
          </a:solidFill>
        </p:spPr>
        <p:txBody>
          <a:bodyPr wrap="square" rtlCol="0">
            <a:spAutoFit/>
          </a:bodyPr>
          <a:lstStyle/>
          <a:p>
            <a:pPr lvl="0">
              <a:defRPr/>
            </a:pPr>
            <a:r>
              <a:rPr lang="en-US" dirty="0" err="1">
                <a:solidFill>
                  <a:prstClr val="black"/>
                </a:solidFill>
                <a:latin typeface="Times New Roman" panose="02020603050405020304" pitchFamily="18" charset="0"/>
                <a:cs typeface="Times New Roman" panose="02020603050405020304" pitchFamily="18" charset="0"/>
              </a:rPr>
              <a:t>Hồ</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Hoàn</a:t>
            </a:r>
            <a:r>
              <a:rPr lang="en-US" dirty="0">
                <a:solidFill>
                  <a:prstClr val="black"/>
                </a:solidFill>
                <a:latin typeface="Times New Roman" panose="02020603050405020304" pitchFamily="18" charset="0"/>
                <a:cs typeface="Times New Roman" panose="02020603050405020304" pitchFamily="18" charset="0"/>
              </a:rPr>
              <a:t> </a:t>
            </a:r>
            <a:r>
              <a:rPr lang="en-US" dirty="0" err="1" smtClean="0">
                <a:solidFill>
                  <a:prstClr val="black"/>
                </a:solidFill>
                <a:latin typeface="Times New Roman" panose="02020603050405020304" pitchFamily="18" charset="0"/>
                <a:cs typeface="Times New Roman" panose="02020603050405020304" pitchFamily="18" charset="0"/>
              </a:rPr>
              <a:t>Kiếm</a:t>
            </a:r>
            <a:r>
              <a:rPr lang="en-US" dirty="0" smtClean="0">
                <a:solidFill>
                  <a:prstClr val="black"/>
                </a:solidFill>
                <a:latin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cs typeface="Times New Roman" panose="02020603050405020304" pitchFamily="18" charset="0"/>
              </a:rPr>
              <a:t>Hồ</a:t>
            </a:r>
            <a:r>
              <a:rPr lang="en-US" dirty="0">
                <a:solidFill>
                  <a:srgbClr val="000000"/>
                </a:solidFill>
                <a:latin typeface="Times New Roman" panose="02020603050405020304" pitchFamily="18" charset="0"/>
                <a:cs typeface="Times New Roman" panose="02020603050405020304" pitchFamily="18" charset="0"/>
              </a:rPr>
              <a:t> Ba </a:t>
            </a:r>
            <a:r>
              <a:rPr lang="en-US" dirty="0" err="1" smtClean="0">
                <a:solidFill>
                  <a:srgbClr val="000000"/>
                </a:solidFill>
                <a:latin typeface="Times New Roman" panose="02020603050405020304" pitchFamily="18" charset="0"/>
                <a:cs typeface="Times New Roman" panose="02020603050405020304" pitchFamily="18" charset="0"/>
              </a:rPr>
              <a:t>Bể</a:t>
            </a:r>
            <a:r>
              <a:rPr lang="en-US" dirty="0" smtClean="0">
                <a:solidFill>
                  <a:srgbClr val="000000"/>
                </a:solidFill>
                <a:latin typeface="Times New Roman" panose="02020603050405020304" pitchFamily="18" charset="0"/>
                <a:cs typeface="Times New Roman" panose="02020603050405020304" pitchFamily="18" charset="0"/>
              </a:rPr>
              <a:t> </a:t>
            </a:r>
            <a:endParaRPr lang="en-US" dirty="0">
              <a:solidFill>
                <a:prstClr val="black"/>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5"/>
          <a:stretch>
            <a:fillRect/>
          </a:stretch>
        </p:blipFill>
        <p:spPr>
          <a:xfrm>
            <a:off x="335513" y="3613414"/>
            <a:ext cx="4243194" cy="2917196"/>
          </a:xfrm>
          <a:prstGeom prst="rect">
            <a:avLst/>
          </a:prstGeom>
        </p:spPr>
      </p:pic>
      <p:pic>
        <p:nvPicPr>
          <p:cNvPr id="11" name="Picture 10"/>
          <p:cNvPicPr>
            <a:picLocks noChangeAspect="1"/>
          </p:cNvPicPr>
          <p:nvPr/>
        </p:nvPicPr>
        <p:blipFill>
          <a:blip r:embed="rId6"/>
          <a:stretch>
            <a:fillRect/>
          </a:stretch>
        </p:blipFill>
        <p:spPr>
          <a:xfrm>
            <a:off x="4724400" y="3613415"/>
            <a:ext cx="4251205" cy="2917196"/>
          </a:xfrm>
          <a:prstGeom prst="rect">
            <a:avLst/>
          </a:prstGeom>
        </p:spPr>
      </p:pic>
      <p:sp>
        <p:nvSpPr>
          <p:cNvPr id="13" name="TextBox 12"/>
          <p:cNvSpPr txBox="1"/>
          <p:nvPr/>
        </p:nvSpPr>
        <p:spPr>
          <a:xfrm>
            <a:off x="2288168" y="6161278"/>
            <a:ext cx="4874631" cy="369332"/>
          </a:xfrm>
          <a:prstGeom prst="rect">
            <a:avLst/>
          </a:prstGeom>
          <a:solidFill>
            <a:srgbClr val="FFFF00"/>
          </a:solidFill>
        </p:spPr>
        <p:txBody>
          <a:bodyPr wrap="square" rtlCol="0">
            <a:spAutoFit/>
          </a:bodyPr>
          <a:lstStyle/>
          <a:p>
            <a:pPr lvl="0">
              <a:defRPr/>
            </a:pPr>
            <a:r>
              <a:rPr lang="en-US" dirty="0" err="1">
                <a:solidFill>
                  <a:prstClr val="black"/>
                </a:solidFill>
                <a:latin typeface="Times New Roman" panose="02020603050405020304" pitchFamily="18" charset="0"/>
                <a:cs typeface="Times New Roman" panose="02020603050405020304" pitchFamily="18" charset="0"/>
              </a:rPr>
              <a:t>Hồ</a:t>
            </a:r>
            <a:r>
              <a:rPr lang="en-US" dirty="0">
                <a:solidFill>
                  <a:prstClr val="black"/>
                </a:solidFill>
                <a:latin typeface="Times New Roman" panose="02020603050405020304" pitchFamily="18" charset="0"/>
                <a:cs typeface="Times New Roman" panose="02020603050405020304" pitchFamily="18" charset="0"/>
              </a:rPr>
              <a:t> </a:t>
            </a:r>
            <a:r>
              <a:rPr lang="en-US" dirty="0" err="1" smtClean="0">
                <a:solidFill>
                  <a:prstClr val="black"/>
                </a:solidFill>
                <a:latin typeface="Times New Roman" panose="02020603050405020304" pitchFamily="18" charset="0"/>
                <a:cs typeface="Times New Roman" panose="02020603050405020304" pitchFamily="18" charset="0"/>
              </a:rPr>
              <a:t>Tơ</a:t>
            </a:r>
            <a:r>
              <a:rPr lang="en-US" dirty="0" smtClean="0">
                <a:solidFill>
                  <a:prstClr val="black"/>
                </a:solidFill>
                <a:latin typeface="Times New Roman" panose="02020603050405020304" pitchFamily="18" charset="0"/>
                <a:cs typeface="Times New Roman" panose="02020603050405020304" pitchFamily="18" charset="0"/>
              </a:rPr>
              <a:t> </a:t>
            </a:r>
            <a:r>
              <a:rPr lang="en-US" dirty="0" err="1" smtClean="0">
                <a:solidFill>
                  <a:prstClr val="black"/>
                </a:solidFill>
                <a:latin typeface="Times New Roman" panose="02020603050405020304" pitchFamily="18" charset="0"/>
                <a:cs typeface="Times New Roman" panose="02020603050405020304" pitchFamily="18" charset="0"/>
              </a:rPr>
              <a:t>Nưng</a:t>
            </a:r>
            <a:r>
              <a:rPr lang="en-US" dirty="0" smtClean="0">
                <a:solidFill>
                  <a:prstClr val="black"/>
                </a:solidFill>
                <a:latin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cs typeface="Times New Roman" panose="02020603050405020304" pitchFamily="18" charset="0"/>
              </a:rPr>
              <a:t>Hồ</a:t>
            </a:r>
            <a:r>
              <a:rPr lang="en-US" dirty="0">
                <a:solidFill>
                  <a:srgbClr val="000000"/>
                </a:solidFill>
                <a:latin typeface="Times New Roman" panose="02020603050405020304" pitchFamily="18" charset="0"/>
                <a:cs typeface="Times New Roman" panose="02020603050405020304" pitchFamily="18" charset="0"/>
              </a:rPr>
              <a:t> </a:t>
            </a:r>
            <a:r>
              <a:rPr lang="en-US" dirty="0" err="1" smtClean="0">
                <a:solidFill>
                  <a:srgbClr val="000000"/>
                </a:solidFill>
                <a:latin typeface="Times New Roman" panose="02020603050405020304" pitchFamily="18" charset="0"/>
                <a:cs typeface="Times New Roman" panose="02020603050405020304" pitchFamily="18" charset="0"/>
              </a:rPr>
              <a:t>Thác</a:t>
            </a:r>
            <a:r>
              <a:rPr lang="en-US" dirty="0" smtClean="0">
                <a:solidFill>
                  <a:srgbClr val="000000"/>
                </a:solidFill>
                <a:latin typeface="Times New Roman" panose="02020603050405020304" pitchFamily="18" charset="0"/>
                <a:cs typeface="Times New Roman" panose="02020603050405020304" pitchFamily="18" charset="0"/>
              </a:rPr>
              <a:t> </a:t>
            </a:r>
            <a:r>
              <a:rPr lang="en-US" dirty="0" err="1" smtClean="0">
                <a:solidFill>
                  <a:srgbClr val="000000"/>
                </a:solidFill>
                <a:latin typeface="Times New Roman" panose="02020603050405020304" pitchFamily="18" charset="0"/>
                <a:cs typeface="Times New Roman" panose="02020603050405020304" pitchFamily="18" charset="0"/>
              </a:rPr>
              <a:t>Bà</a:t>
            </a:r>
            <a:endParaRPr lang="en-US"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19986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73343" y="228600"/>
            <a:ext cx="4114800" cy="2744571"/>
          </a:xfrm>
          <a:prstGeom prst="rect">
            <a:avLst/>
          </a:prstGeom>
        </p:spPr>
      </p:pic>
      <p:pic>
        <p:nvPicPr>
          <p:cNvPr id="5" name="Picture 4"/>
          <p:cNvPicPr>
            <a:picLocks noChangeAspect="1"/>
          </p:cNvPicPr>
          <p:nvPr/>
        </p:nvPicPr>
        <p:blipFill>
          <a:blip r:embed="rId3"/>
          <a:stretch>
            <a:fillRect/>
          </a:stretch>
        </p:blipFill>
        <p:spPr>
          <a:xfrm>
            <a:off x="4772026" y="209550"/>
            <a:ext cx="4114800" cy="2715996"/>
          </a:xfrm>
          <a:prstGeom prst="rect">
            <a:avLst/>
          </a:prstGeom>
        </p:spPr>
      </p:pic>
      <p:pic>
        <p:nvPicPr>
          <p:cNvPr id="7" name="Picture 6"/>
          <p:cNvPicPr>
            <a:picLocks noChangeAspect="1"/>
          </p:cNvPicPr>
          <p:nvPr/>
        </p:nvPicPr>
        <p:blipFill>
          <a:blip r:embed="rId4"/>
          <a:stretch>
            <a:fillRect/>
          </a:stretch>
        </p:blipFill>
        <p:spPr>
          <a:xfrm>
            <a:off x="4876800" y="3124200"/>
            <a:ext cx="4133850" cy="2734912"/>
          </a:xfrm>
          <a:prstGeom prst="rect">
            <a:avLst/>
          </a:prstGeom>
        </p:spPr>
      </p:pic>
      <p:pic>
        <p:nvPicPr>
          <p:cNvPr id="8" name="Picture 7"/>
          <p:cNvPicPr>
            <a:picLocks noChangeAspect="1"/>
          </p:cNvPicPr>
          <p:nvPr/>
        </p:nvPicPr>
        <p:blipFill>
          <a:blip r:embed="rId5"/>
          <a:stretch>
            <a:fillRect/>
          </a:stretch>
        </p:blipFill>
        <p:spPr>
          <a:xfrm>
            <a:off x="485775" y="3143250"/>
            <a:ext cx="4102368" cy="2734912"/>
          </a:xfrm>
          <a:prstGeom prst="rect">
            <a:avLst/>
          </a:prstGeom>
        </p:spPr>
      </p:pic>
      <p:sp>
        <p:nvSpPr>
          <p:cNvPr id="9" name="TextBox 8"/>
          <p:cNvSpPr txBox="1"/>
          <p:nvPr/>
        </p:nvSpPr>
        <p:spPr>
          <a:xfrm>
            <a:off x="2255856" y="6172200"/>
            <a:ext cx="5227713" cy="369332"/>
          </a:xfrm>
          <a:prstGeom prst="rect">
            <a:avLst/>
          </a:prstGeom>
          <a:noFill/>
        </p:spPr>
        <p:txBody>
          <a:bodyPr wrap="none" rtlCol="0">
            <a:spAutoFit/>
          </a:bodyPr>
          <a:lstStyle/>
          <a:p>
            <a:r>
              <a:rPr lang="en-US" b="1" dirty="0" err="1" smtClean="0">
                <a:solidFill>
                  <a:srgbClr val="FF0000"/>
                </a:solidFill>
                <a:latin typeface="Times New Roman" panose="02020603050405020304" pitchFamily="18" charset="0"/>
                <a:cs typeface="Times New Roman" panose="02020603050405020304" pitchFamily="18" charset="0"/>
              </a:rPr>
              <a:t>Nước</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hồ</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đầm</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dùng</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cho</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ăn</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uống</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tắm</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giặt</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vệ</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sinh</a:t>
            </a:r>
            <a:r>
              <a:rPr lang="en-US" b="1" dirty="0" smtClean="0">
                <a:solidFill>
                  <a:srgbClr val="FF0000"/>
                </a:solidFill>
                <a:latin typeface="Times New Roman" panose="02020603050405020304" pitchFamily="18" charset="0"/>
                <a:cs typeface="Times New Roman" panose="02020603050405020304" pitchFamily="18" charset="0"/>
              </a:rPr>
              <a:t>...</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228600" y="152400"/>
            <a:ext cx="4480714" cy="338554"/>
          </a:xfrm>
          <a:prstGeom prst="rect">
            <a:avLst/>
          </a:prstGeom>
          <a:solidFill>
            <a:srgbClr val="BCFCD4"/>
          </a:solidFill>
        </p:spPr>
        <p:txBody>
          <a:bodyPr wrap="none" rtlCol="0">
            <a:spAutoFit/>
          </a:bodyPr>
          <a:lstStyle/>
          <a:p>
            <a:r>
              <a:rPr lang="en-US" sz="1600" dirty="0" err="1" smtClean="0">
                <a:latin typeface="Times New Roman" panose="02020603050405020304" pitchFamily="18" charset="0"/>
                <a:cs typeface="Times New Roman" panose="02020603050405020304" pitchFamily="18" charset="0"/>
              </a:rPr>
              <a:t>Nhà</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máy</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khai</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thác</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nước</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xử</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lí</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cấp</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nước</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cho</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dân</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cư</a:t>
            </a: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733014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1"/>
            <a:ext cx="8442260" cy="609600"/>
          </a:xfrm>
        </p:spPr>
        <p:txBody>
          <a:bodyPr>
            <a:normAutofit/>
          </a:bodyPr>
          <a:lstStyle/>
          <a:p>
            <a:r>
              <a:rPr lang="en-US" sz="2400" b="1" dirty="0" err="1" smtClean="0">
                <a:solidFill>
                  <a:srgbClr val="FF0000"/>
                </a:solidFill>
                <a:latin typeface="Times New Roman" panose="02020603050405020304" pitchFamily="18" charset="0"/>
                <a:cs typeface="Times New Roman" panose="02020603050405020304" pitchFamily="18" charset="0"/>
              </a:rPr>
              <a:t>Các</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hồ</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dự</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trữ</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nguồn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nước</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ngọt</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lớn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cho</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các</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vùng</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52401" y="762000"/>
            <a:ext cx="8763000" cy="1200329"/>
          </a:xfrm>
          <a:prstGeom prst="rect">
            <a:avLst/>
          </a:prstGeom>
          <a:noFill/>
        </p:spPr>
        <p:txBody>
          <a:bodyPr wrap="square" rtlCol="0">
            <a:spAutoFit/>
          </a:bodyPr>
          <a:lstStyle/>
          <a:p>
            <a:pPr algn="just"/>
            <a:r>
              <a:rPr lang="vi-VN" dirty="0">
                <a:latin typeface="+mj-lt"/>
              </a:rPr>
              <a:t>Các hồ là nguồn dự trữ nước ngọt quan trọng, có vai trò tích trữ lượng nước lớn vào mùa mưa để cung cấp dần trong mùa </a:t>
            </a:r>
            <a:r>
              <a:rPr lang="vi-VN" dirty="0" smtClean="0">
                <a:latin typeface="+mj-lt"/>
              </a:rPr>
              <a:t>khô</a:t>
            </a:r>
            <a:r>
              <a:rPr lang="en-US" dirty="0" smtClean="0">
                <a:latin typeface="+mj-lt"/>
              </a:rPr>
              <a:t>, </a:t>
            </a:r>
            <a:r>
              <a:rPr lang="vi-VN" dirty="0" smtClean="0">
                <a:latin typeface="+mj-lt"/>
              </a:rPr>
              <a:t>ổn </a:t>
            </a:r>
            <a:r>
              <a:rPr lang="vi-VN" dirty="0">
                <a:latin typeface="+mj-lt"/>
              </a:rPr>
              <a:t>định dòng chảy sông ngòi, giảm hạn hán và thiếu nước. Nhiều hồ còn giúp điều hòa khí hậu, bảo vệ hệ sinh thái và đảm bảo an ninh nguồn nước lâu </a:t>
            </a:r>
            <a:r>
              <a:rPr lang="vi-VN" dirty="0" smtClean="0">
                <a:latin typeface="+mj-lt"/>
              </a:rPr>
              <a:t>dài.</a:t>
            </a:r>
            <a:endParaRPr lang="en-US" dirty="0">
              <a:latin typeface="+mj-lt"/>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4572000" y="2362200"/>
            <a:ext cx="3886199" cy="3429000"/>
          </a:xfrm>
          <a:prstGeom prst="rect">
            <a:avLst/>
          </a:prstGeom>
        </p:spPr>
      </p:pic>
      <p:pic>
        <p:nvPicPr>
          <p:cNvPr id="6" name="Picture 5"/>
          <p:cNvPicPr>
            <a:picLocks noChangeAspect="1"/>
          </p:cNvPicPr>
          <p:nvPr/>
        </p:nvPicPr>
        <p:blipFill>
          <a:blip r:embed="rId3"/>
          <a:stretch>
            <a:fillRect/>
          </a:stretch>
        </p:blipFill>
        <p:spPr>
          <a:xfrm>
            <a:off x="219712" y="2374641"/>
            <a:ext cx="4306218" cy="3429000"/>
          </a:xfrm>
          <a:prstGeom prst="rect">
            <a:avLst/>
          </a:prstGeom>
        </p:spPr>
      </p:pic>
      <p:sp>
        <p:nvSpPr>
          <p:cNvPr id="7" name="TextBox 6"/>
          <p:cNvSpPr txBox="1"/>
          <p:nvPr/>
        </p:nvSpPr>
        <p:spPr>
          <a:xfrm>
            <a:off x="1447800" y="6019800"/>
            <a:ext cx="1415772" cy="369332"/>
          </a:xfrm>
          <a:prstGeom prst="rect">
            <a:avLst/>
          </a:prstGeom>
          <a:noFill/>
        </p:spPr>
        <p:txBody>
          <a:bodyPr wrap="none" rtlCol="0">
            <a:spAutoFit/>
          </a:bodyPr>
          <a:lstStyle/>
          <a:p>
            <a:r>
              <a:rPr lang="en-US" dirty="0" err="1" smtClean="0">
                <a:latin typeface="Times New Roman" panose="02020603050405020304" pitchFamily="18" charset="0"/>
                <a:cs typeface="Times New Roman" panose="02020603050405020304" pitchFamily="18" charset="0"/>
              </a:rPr>
              <a:t>Hồ</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Hòa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Bình</a:t>
            </a:r>
            <a:endParaRPr lang="en-US" dirty="0">
              <a:latin typeface="Times New Roman" panose="02020603050405020304" pitchFamily="18" charset="0"/>
              <a:cs typeface="Times New Roman" panose="02020603050405020304" pitchFamily="18" charset="0"/>
            </a:endParaRPr>
          </a:p>
        </p:txBody>
      </p:sp>
      <p:sp>
        <p:nvSpPr>
          <p:cNvPr id="8" name="TextBox 7"/>
          <p:cNvSpPr txBox="1"/>
          <p:nvPr/>
        </p:nvSpPr>
        <p:spPr>
          <a:xfrm>
            <a:off x="6019800" y="5914072"/>
            <a:ext cx="1550937" cy="369332"/>
          </a:xfrm>
          <a:prstGeom prst="rect">
            <a:avLst/>
          </a:prstGeom>
          <a:noFill/>
        </p:spPr>
        <p:txBody>
          <a:bodyPr wrap="none" rtlCol="0">
            <a:spAutoFit/>
          </a:bodyPr>
          <a:lstStyle/>
          <a:p>
            <a:r>
              <a:rPr lang="en-US" dirty="0" err="1" smtClean="0">
                <a:latin typeface="Times New Roman" panose="02020603050405020304" pitchFamily="18" charset="0"/>
                <a:cs typeface="Times New Roman" panose="02020603050405020304" pitchFamily="18" charset="0"/>
              </a:rPr>
              <a:t>Hồ</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Dầu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Tiếng</a:t>
            </a:r>
            <a:r>
              <a:rPr lang="en-US"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933102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6200" y="15552"/>
            <a:ext cx="4267200" cy="3136392"/>
          </a:xfrm>
          <a:prstGeom prst="rect">
            <a:avLst/>
          </a:prstGeom>
        </p:spPr>
      </p:pic>
      <p:pic>
        <p:nvPicPr>
          <p:cNvPr id="5" name="Picture 4"/>
          <p:cNvPicPr>
            <a:picLocks noChangeAspect="1"/>
          </p:cNvPicPr>
          <p:nvPr/>
        </p:nvPicPr>
        <p:blipFill>
          <a:blip r:embed="rId3"/>
          <a:stretch>
            <a:fillRect/>
          </a:stretch>
        </p:blipFill>
        <p:spPr>
          <a:xfrm>
            <a:off x="4572000" y="41988"/>
            <a:ext cx="4267200" cy="3109955"/>
          </a:xfrm>
          <a:prstGeom prst="rect">
            <a:avLst/>
          </a:prstGeom>
        </p:spPr>
      </p:pic>
      <p:sp>
        <p:nvSpPr>
          <p:cNvPr id="6" name="Rectangle 5"/>
          <p:cNvSpPr/>
          <p:nvPr/>
        </p:nvSpPr>
        <p:spPr>
          <a:xfrm>
            <a:off x="2857500" y="2771775"/>
            <a:ext cx="3178517" cy="380168"/>
          </a:xfrm>
          <a:prstGeom prst="rect">
            <a:avLst/>
          </a:prstGeom>
          <a:solidFill>
            <a:srgbClr val="33CCFF"/>
          </a:solidFill>
        </p:spPr>
        <p:txBody>
          <a:bodyPr wrap="square">
            <a:spAutoFit/>
          </a:bodyPr>
          <a:lstStyle/>
          <a:p>
            <a:r>
              <a:rPr lang="vi-VN" dirty="0">
                <a:latin typeface="Times New Roman" panose="02020603050405020304" pitchFamily="18" charset="0"/>
                <a:cs typeface="Times New Roman" panose="02020603050405020304" pitchFamily="18" charset="0"/>
              </a:rPr>
              <a:t>Khan hiếm nguồn nước sạch</a:t>
            </a:r>
            <a:endParaRPr lang="en-US"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07301" y="3276600"/>
            <a:ext cx="4236099" cy="2937264"/>
          </a:xfrm>
          <a:prstGeom prst="rect">
            <a:avLst/>
          </a:prstGeom>
        </p:spPr>
      </p:pic>
      <p:sp>
        <p:nvSpPr>
          <p:cNvPr id="8" name="TextBox 7"/>
          <p:cNvSpPr txBox="1"/>
          <p:nvPr/>
        </p:nvSpPr>
        <p:spPr>
          <a:xfrm>
            <a:off x="107301" y="5844532"/>
            <a:ext cx="4236099" cy="369332"/>
          </a:xfrm>
          <a:prstGeom prst="rect">
            <a:avLst/>
          </a:prstGeom>
          <a:solidFill>
            <a:srgbClr val="33CCFF"/>
          </a:solidFill>
        </p:spPr>
        <p:txBody>
          <a:bodyPr wrap="square" rtlCol="0">
            <a:spAutoFit/>
          </a:bodyPr>
          <a:lstStyle/>
          <a:p>
            <a:r>
              <a:rPr lang="en-US" dirty="0" err="1" smtClean="0">
                <a:latin typeface="Times New Roman" panose="02020603050405020304" pitchFamily="18" charset="0"/>
                <a:cs typeface="Times New Roman" panose="02020603050405020304" pitchFamily="18" charset="0"/>
              </a:rPr>
              <a:t>Hồ</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Đầm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Đỗi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Hà</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Nội</a:t>
            </a:r>
            <a:r>
              <a:rPr lang="en-US" dirty="0" smtClean="0">
                <a:latin typeface="Times New Roman" panose="02020603050405020304" pitchFamily="18" charset="0"/>
                <a:cs typeface="Times New Roman" panose="02020603050405020304" pitchFamily="18" charset="0"/>
              </a:rPr>
              <a:t> ô </a:t>
            </a:r>
            <a:r>
              <a:rPr lang="en-US" dirty="0" err="1" smtClean="0">
                <a:latin typeface="Times New Roman" panose="02020603050405020304" pitchFamily="18" charset="0"/>
                <a:cs typeface="Times New Roman" panose="02020603050405020304" pitchFamily="18" charset="0"/>
              </a:rPr>
              <a:t>nhiễm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rác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thải</a:t>
            </a:r>
            <a:endParaRPr lang="en-US" dirty="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5"/>
          <a:stretch>
            <a:fillRect/>
          </a:stretch>
        </p:blipFill>
        <p:spPr>
          <a:xfrm flipH="1">
            <a:off x="4572000" y="3299627"/>
            <a:ext cx="4267200" cy="2914237"/>
          </a:xfrm>
          <a:prstGeom prst="rect">
            <a:avLst/>
          </a:prstGeom>
        </p:spPr>
      </p:pic>
      <p:sp>
        <p:nvSpPr>
          <p:cNvPr id="10" name="TextBox 9"/>
          <p:cNvSpPr txBox="1"/>
          <p:nvPr/>
        </p:nvSpPr>
        <p:spPr>
          <a:xfrm>
            <a:off x="4572000" y="5844532"/>
            <a:ext cx="4267200" cy="369332"/>
          </a:xfrm>
          <a:prstGeom prst="rect">
            <a:avLst/>
          </a:prstGeom>
          <a:solidFill>
            <a:srgbClr val="33CCFF"/>
          </a:solidFill>
        </p:spPr>
        <p:txBody>
          <a:bodyPr wrap="square" rtlCol="0">
            <a:spAutoFit/>
          </a:bodyPr>
          <a:lstStyle/>
          <a:p>
            <a:r>
              <a:rPr lang="en-US" dirty="0" err="1" smtClean="0">
                <a:latin typeface="Times New Roman" panose="02020603050405020304" pitchFamily="18" charset="0"/>
                <a:cs typeface="Times New Roman" panose="02020603050405020304" pitchFamily="18" charset="0"/>
              </a:rPr>
              <a:t>Nước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máy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đục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ngầu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không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thể</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sử</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dụng</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822166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783614610"/>
              </p:ext>
            </p:extLst>
          </p:nvPr>
        </p:nvGraphicFramePr>
        <p:xfrm>
          <a:off x="609600" y="685800"/>
          <a:ext cx="7772400" cy="2910840"/>
        </p:xfrm>
        <a:graphic>
          <a:graphicData uri="http://schemas.openxmlformats.org/drawingml/2006/table">
            <a:tbl>
              <a:tblPr firstRow="1" bandRow="1">
                <a:tableStyleId>{5C22544A-7EE6-4342-B048-85BDC9FD1C3A}</a:tableStyleId>
              </a:tblPr>
              <a:tblGrid>
                <a:gridCol w="2133600">
                  <a:extLst>
                    <a:ext uri="{9D8B030D-6E8A-4147-A177-3AD203B41FA5}">
                      <a16:colId xmlns:a16="http://schemas.microsoft.com/office/drawing/2014/main" val="1496037357"/>
                    </a:ext>
                  </a:extLst>
                </a:gridCol>
                <a:gridCol w="5638800">
                  <a:extLst>
                    <a:ext uri="{9D8B030D-6E8A-4147-A177-3AD203B41FA5}">
                      <a16:colId xmlns:a16="http://schemas.microsoft.com/office/drawing/2014/main" val="621358101"/>
                    </a:ext>
                  </a:extLst>
                </a:gridCol>
              </a:tblGrid>
              <a:tr h="782053">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latin typeface="Times New Roman" panose="02020603050405020304" pitchFamily="18" charset="0"/>
                          <a:cs typeface="Times New Roman" panose="02020603050405020304" pitchFamily="18" charset="0"/>
                        </a:rPr>
                        <a:t>Vai</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trò</a:t>
                      </a:r>
                      <a:endParaRPr lang="en-US" sz="2400" dirty="0" smtClean="0">
                        <a:solidFill>
                          <a:schemeClr val="tx1"/>
                        </a:solidFill>
                        <a:latin typeface="Times New Roman" panose="02020603050405020304" pitchFamily="18" charset="0"/>
                        <a:cs typeface="Times New Roman" panose="02020603050405020304" pitchFamily="18" charset="0"/>
                      </a:endParaRPr>
                    </a:p>
                    <a:p>
                      <a:pPr algn="ctr"/>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chemeClr val="tx1"/>
                          </a:solidFill>
                          <a:latin typeface="Times New Roman" panose="02020603050405020304" pitchFamily="18" charset="0"/>
                          <a:cs typeface="Times New Roman" panose="02020603050405020304" pitchFamily="18" charset="0"/>
                        </a:rPr>
                        <a:t>Hồ</a:t>
                      </a:r>
                      <a:r>
                        <a:rPr lang="en-US" sz="2400" dirty="0">
                          <a:solidFill>
                            <a:schemeClr val="tx1"/>
                          </a:solidFill>
                          <a:latin typeface="Times New Roman" panose="02020603050405020304" pitchFamily="18" charset="0"/>
                          <a:cs typeface="Times New Roman" panose="02020603050405020304" pitchFamily="18" charset="0"/>
                        </a:rPr>
                        <a:t>,</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đầm</a:t>
                      </a:r>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43969558"/>
                  </a:ext>
                </a:extLst>
              </a:tr>
              <a:tr h="434474">
                <a:tc>
                  <a:txBody>
                    <a:bodyPr/>
                    <a:lstStyle/>
                    <a:p>
                      <a:r>
                        <a:rPr lang="en-US" sz="2400" dirty="0" err="1" smtClean="0">
                          <a:solidFill>
                            <a:schemeClr val="tx1"/>
                          </a:solidFill>
                          <a:latin typeface="Times New Roman" panose="02020603050405020304" pitchFamily="18" charset="0"/>
                          <a:cs typeface="Times New Roman" panose="02020603050405020304" pitchFamily="18" charset="0"/>
                        </a:rPr>
                        <a:t>Với</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dịch</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vụ</a:t>
                      </a:r>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just" defTabSz="685800" rtl="0" eaLnBrk="1" fontAlgn="auto" latinLnBrk="0" hangingPunct="1">
                        <a:lnSpc>
                          <a:spcPct val="100000"/>
                        </a:lnSpc>
                        <a:spcBef>
                          <a:spcPts val="0"/>
                        </a:spcBef>
                        <a:spcAft>
                          <a:spcPts val="0"/>
                        </a:spcAft>
                        <a:buClrTx/>
                        <a:buSzTx/>
                        <a:buFontTx/>
                        <a:buNone/>
                        <a:tabLst/>
                        <a:defRPr/>
                      </a:pPr>
                      <a:r>
                        <a:rPr lang="en-US" sz="2400" dirty="0" smtClean="0">
                          <a:latin typeface="Times New Roman" panose="02020603050405020304" pitchFamily="18" charset="0"/>
                          <a:ea typeface="Cambria" pitchFamily="18" charset="0"/>
                          <a:cs typeface="Times New Roman" panose="02020603050405020304" pitchFamily="18" charset="0"/>
                        </a:rPr>
                        <a:t>- C</a:t>
                      </a:r>
                      <a:r>
                        <a:rPr lang="vi-VN" sz="2400" dirty="0">
                          <a:latin typeface="Times New Roman" panose="02020603050405020304" pitchFamily="18" charset="0"/>
                          <a:ea typeface="Cambria" pitchFamily="18" charset="0"/>
                          <a:cs typeface="Times New Roman" panose="02020603050405020304" pitchFamily="18" charset="0"/>
                        </a:rPr>
                        <a:t>ó giá trị về giao thông, phát triển du lịch.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14178808"/>
                  </a:ext>
                </a:extLst>
              </a:tr>
              <a:tr h="1129632">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latin typeface="Times New Roman" panose="02020603050405020304" pitchFamily="18" charset="0"/>
                          <a:cs typeface="Times New Roman" panose="02020603050405020304" pitchFamily="18" charset="0"/>
                        </a:rPr>
                        <a:t>Đối</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với</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sinh</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hoạt</a:t>
                      </a:r>
                      <a:r>
                        <a:rPr lang="en-US" sz="2400" baseline="0" dirty="0" smtClean="0">
                          <a:solidFill>
                            <a:schemeClr val="tx1"/>
                          </a:solidFill>
                          <a:latin typeface="Times New Roman" panose="02020603050405020304" pitchFamily="18" charset="0"/>
                          <a:cs typeface="Times New Roman" panose="02020603050405020304" pitchFamily="18" charset="0"/>
                        </a:rPr>
                        <a:t>:</a:t>
                      </a:r>
                      <a:endParaRPr lang="en-US" sz="2400" dirty="0" smtClean="0">
                        <a:solidFill>
                          <a:schemeClr val="tx1"/>
                        </a:solidFill>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indent="-342900" algn="just">
                        <a:spcBef>
                          <a:spcPts val="600"/>
                        </a:spcBef>
                        <a:spcAft>
                          <a:spcPts val="0"/>
                        </a:spcAft>
                        <a:buFontTx/>
                        <a:buChar char="-"/>
                      </a:pPr>
                      <a:r>
                        <a:rPr lang="vi-VN" sz="2400" dirty="0" smtClean="0">
                          <a:latin typeface="Times New Roman" panose="02020603050405020304" pitchFamily="18" charset="0"/>
                          <a:ea typeface="Cambria" pitchFamily="18" charset="0"/>
                          <a:cs typeface="Times New Roman" panose="02020603050405020304" pitchFamily="18" charset="0"/>
                        </a:rPr>
                        <a:t>Phục </a:t>
                      </a:r>
                      <a:r>
                        <a:rPr lang="vi-VN" sz="2400" dirty="0">
                          <a:latin typeface="Times New Roman" panose="02020603050405020304" pitchFamily="18" charset="0"/>
                          <a:ea typeface="Cambria" pitchFamily="18" charset="0"/>
                          <a:cs typeface="Times New Roman" panose="02020603050405020304" pitchFamily="18" charset="0"/>
                        </a:rPr>
                        <a:t>vụ nhu cầu nước trong sinh hoạt</a:t>
                      </a:r>
                      <a:r>
                        <a:rPr lang="en-US" sz="2400" dirty="0">
                          <a:latin typeface="Times New Roman" panose="02020603050405020304" pitchFamily="18" charset="0"/>
                          <a:ea typeface="Cambria" pitchFamily="18" charset="0"/>
                          <a:cs typeface="Times New Roman" panose="02020603050405020304" pitchFamily="18" charset="0"/>
                        </a:rPr>
                        <a:t> </a:t>
                      </a:r>
                      <a:r>
                        <a:rPr lang="en-US" sz="2400" dirty="0" err="1">
                          <a:latin typeface="Times New Roman" panose="02020603050405020304" pitchFamily="18" charset="0"/>
                          <a:ea typeface="Cambria" pitchFamily="18" charset="0"/>
                          <a:cs typeface="Times New Roman" panose="02020603050405020304" pitchFamily="18" charset="0"/>
                        </a:rPr>
                        <a:t>và</a:t>
                      </a:r>
                      <a:r>
                        <a:rPr lang="en-US" sz="2400" dirty="0">
                          <a:latin typeface="Times New Roman" panose="02020603050405020304" pitchFamily="18" charset="0"/>
                          <a:ea typeface="Cambria" pitchFamily="18" charset="0"/>
                          <a:cs typeface="Times New Roman" panose="02020603050405020304" pitchFamily="18" charset="0"/>
                        </a:rPr>
                        <a:t> </a:t>
                      </a:r>
                      <a:r>
                        <a:rPr lang="en-US" sz="2400" dirty="0" err="1">
                          <a:latin typeface="Times New Roman" panose="02020603050405020304" pitchFamily="18" charset="0"/>
                          <a:ea typeface="Cambria" pitchFamily="18" charset="0"/>
                          <a:cs typeface="Times New Roman" panose="02020603050405020304" pitchFamily="18" charset="0"/>
                        </a:rPr>
                        <a:t>nguồn</a:t>
                      </a:r>
                      <a:r>
                        <a:rPr lang="en-US" sz="2400" dirty="0">
                          <a:latin typeface="Times New Roman" panose="02020603050405020304" pitchFamily="18" charset="0"/>
                          <a:ea typeface="Cambria" pitchFamily="18" charset="0"/>
                          <a:cs typeface="Times New Roman" panose="02020603050405020304" pitchFamily="18" charset="0"/>
                        </a:rPr>
                        <a:t> </a:t>
                      </a:r>
                      <a:r>
                        <a:rPr lang="en-US" sz="2400" dirty="0" err="1">
                          <a:latin typeface="Times New Roman" panose="02020603050405020304" pitchFamily="18" charset="0"/>
                          <a:ea typeface="Cambria" pitchFamily="18" charset="0"/>
                          <a:cs typeface="Times New Roman" panose="02020603050405020304" pitchFamily="18" charset="0"/>
                        </a:rPr>
                        <a:t>dự</a:t>
                      </a:r>
                      <a:r>
                        <a:rPr lang="en-US" sz="2400" dirty="0">
                          <a:latin typeface="Times New Roman" panose="02020603050405020304" pitchFamily="18" charset="0"/>
                          <a:ea typeface="Cambria" pitchFamily="18" charset="0"/>
                          <a:cs typeface="Times New Roman" panose="02020603050405020304" pitchFamily="18" charset="0"/>
                        </a:rPr>
                        <a:t> </a:t>
                      </a:r>
                      <a:r>
                        <a:rPr lang="en-US" sz="2400" dirty="0" err="1">
                          <a:latin typeface="Times New Roman" panose="02020603050405020304" pitchFamily="18" charset="0"/>
                          <a:ea typeface="Cambria" pitchFamily="18" charset="0"/>
                          <a:cs typeface="Times New Roman" panose="02020603050405020304" pitchFamily="18" charset="0"/>
                        </a:rPr>
                        <a:t>trữ</a:t>
                      </a:r>
                      <a:r>
                        <a:rPr lang="en-US" sz="2400" dirty="0">
                          <a:latin typeface="Times New Roman" panose="02020603050405020304" pitchFamily="18" charset="0"/>
                          <a:ea typeface="Cambria" pitchFamily="18" charset="0"/>
                          <a:cs typeface="Times New Roman" panose="02020603050405020304" pitchFamily="18" charset="0"/>
                        </a:rPr>
                        <a:t> </a:t>
                      </a:r>
                      <a:r>
                        <a:rPr lang="en-US" sz="2400" dirty="0" err="1">
                          <a:latin typeface="Times New Roman" panose="02020603050405020304" pitchFamily="18" charset="0"/>
                          <a:ea typeface="Cambria" pitchFamily="18" charset="0"/>
                          <a:cs typeface="Times New Roman" panose="02020603050405020304" pitchFamily="18" charset="0"/>
                        </a:rPr>
                        <a:t>nước</a:t>
                      </a:r>
                      <a:r>
                        <a:rPr lang="en-US" sz="2400" dirty="0">
                          <a:latin typeface="Times New Roman" panose="02020603050405020304" pitchFamily="18" charset="0"/>
                          <a:ea typeface="Cambria" pitchFamily="18" charset="0"/>
                          <a:cs typeface="Times New Roman" panose="02020603050405020304" pitchFamily="18" charset="0"/>
                        </a:rPr>
                        <a:t> </a:t>
                      </a:r>
                      <a:r>
                        <a:rPr lang="en-US" sz="2400" dirty="0" err="1">
                          <a:latin typeface="Times New Roman" panose="02020603050405020304" pitchFamily="18" charset="0"/>
                          <a:ea typeface="Cambria" pitchFamily="18" charset="0"/>
                          <a:cs typeface="Times New Roman" panose="02020603050405020304" pitchFamily="18" charset="0"/>
                        </a:rPr>
                        <a:t>ngọt</a:t>
                      </a:r>
                      <a:r>
                        <a:rPr lang="en-US" sz="2400" dirty="0">
                          <a:latin typeface="Times New Roman" panose="02020603050405020304" pitchFamily="18" charset="0"/>
                          <a:ea typeface="Cambria" pitchFamily="18" charset="0"/>
                          <a:cs typeface="Times New Roman" panose="02020603050405020304" pitchFamily="18" charset="0"/>
                        </a:rPr>
                        <a:t> </a:t>
                      </a:r>
                      <a:r>
                        <a:rPr lang="en-US" sz="2400" dirty="0" err="1">
                          <a:latin typeface="Times New Roman" panose="02020603050405020304" pitchFamily="18" charset="0"/>
                          <a:ea typeface="Cambria" pitchFamily="18" charset="0"/>
                          <a:cs typeface="Times New Roman" panose="02020603050405020304" pitchFamily="18" charset="0"/>
                        </a:rPr>
                        <a:t>lớn</a:t>
                      </a:r>
                      <a:r>
                        <a:rPr lang="vi-VN" sz="2400" dirty="0" smtClean="0">
                          <a:latin typeface="Times New Roman" panose="02020603050405020304" pitchFamily="18" charset="0"/>
                          <a:ea typeface="Cambria" pitchFamily="18" charset="0"/>
                          <a:cs typeface="Times New Roman" panose="02020603050405020304" pitchFamily="18" charset="0"/>
                        </a:rPr>
                        <a:t>.</a:t>
                      </a:r>
                      <a:endParaRPr lang="en-US" sz="2400" dirty="0" smtClean="0">
                        <a:latin typeface="Times New Roman" panose="02020603050405020304" pitchFamily="18" charset="0"/>
                        <a:ea typeface="Cambria" pitchFamily="18" charset="0"/>
                        <a:cs typeface="Times New Roman" panose="02020603050405020304" pitchFamily="18" charset="0"/>
                      </a:endParaRPr>
                    </a:p>
                    <a:p>
                      <a:pPr marL="342900" indent="-342900" algn="just">
                        <a:spcBef>
                          <a:spcPts val="600"/>
                        </a:spcBef>
                        <a:spcAft>
                          <a:spcPts val="0"/>
                        </a:spcAft>
                        <a:buFontTx/>
                        <a:buChar char="-"/>
                      </a:pPr>
                      <a:r>
                        <a:rPr lang="en-US" sz="2400" dirty="0" err="1" smtClean="0">
                          <a:latin typeface="Times New Roman" panose="02020603050405020304" pitchFamily="18" charset="0"/>
                          <a:ea typeface="Cambria" pitchFamily="18" charset="0"/>
                          <a:cs typeface="Times New Roman" panose="02020603050405020304" pitchFamily="18" charset="0"/>
                        </a:rPr>
                        <a:t>Đóng</a:t>
                      </a:r>
                      <a:r>
                        <a:rPr lang="en-US" sz="2400" baseline="0" dirty="0" smtClean="0">
                          <a:latin typeface="Times New Roman" panose="02020603050405020304" pitchFamily="18" charset="0"/>
                          <a:ea typeface="Cambria" pitchFamily="18" charset="0"/>
                          <a:cs typeface="Times New Roman" panose="02020603050405020304" pitchFamily="18" charset="0"/>
                        </a:rPr>
                        <a:t> </a:t>
                      </a:r>
                      <a:r>
                        <a:rPr lang="en-US" sz="2400" baseline="0" dirty="0" err="1" smtClean="0">
                          <a:latin typeface="Times New Roman" panose="02020603050405020304" pitchFamily="18" charset="0"/>
                          <a:ea typeface="Cambria" pitchFamily="18" charset="0"/>
                          <a:cs typeface="Times New Roman" panose="02020603050405020304" pitchFamily="18" charset="0"/>
                        </a:rPr>
                        <a:t>vai</a:t>
                      </a:r>
                      <a:r>
                        <a:rPr lang="en-US" sz="2400" baseline="0" dirty="0" smtClean="0">
                          <a:latin typeface="Times New Roman" panose="02020603050405020304" pitchFamily="18" charset="0"/>
                          <a:ea typeface="Cambria" pitchFamily="18" charset="0"/>
                          <a:cs typeface="Times New Roman" panose="02020603050405020304" pitchFamily="18" charset="0"/>
                        </a:rPr>
                        <a:t> </a:t>
                      </a:r>
                      <a:r>
                        <a:rPr lang="en-US" sz="2400" baseline="0" dirty="0" err="1" smtClean="0">
                          <a:latin typeface="Times New Roman" panose="02020603050405020304" pitchFamily="18" charset="0"/>
                          <a:ea typeface="Cambria" pitchFamily="18" charset="0"/>
                          <a:cs typeface="Times New Roman" panose="02020603050405020304" pitchFamily="18" charset="0"/>
                        </a:rPr>
                        <a:t>trò</a:t>
                      </a:r>
                      <a:r>
                        <a:rPr lang="en-US" sz="2400" baseline="0" dirty="0" smtClean="0">
                          <a:latin typeface="Times New Roman" panose="02020603050405020304" pitchFamily="18" charset="0"/>
                          <a:ea typeface="Cambria" pitchFamily="18" charset="0"/>
                          <a:cs typeface="Times New Roman" panose="02020603050405020304" pitchFamily="18" charset="0"/>
                        </a:rPr>
                        <a:t> </a:t>
                      </a:r>
                      <a:r>
                        <a:rPr lang="en-US" sz="2400" baseline="0" dirty="0" err="1" smtClean="0">
                          <a:latin typeface="Times New Roman" panose="02020603050405020304" pitchFamily="18" charset="0"/>
                          <a:ea typeface="Cambria" pitchFamily="18" charset="0"/>
                          <a:cs typeface="Times New Roman" panose="02020603050405020304" pitchFamily="18" charset="0"/>
                        </a:rPr>
                        <a:t>đảm</a:t>
                      </a:r>
                      <a:r>
                        <a:rPr lang="en-US" sz="2400" baseline="0" dirty="0" smtClean="0">
                          <a:latin typeface="Times New Roman" panose="02020603050405020304" pitchFamily="18" charset="0"/>
                          <a:ea typeface="Cambria" pitchFamily="18" charset="0"/>
                          <a:cs typeface="Times New Roman" panose="02020603050405020304" pitchFamily="18" charset="0"/>
                        </a:rPr>
                        <a:t> </a:t>
                      </a:r>
                      <a:r>
                        <a:rPr lang="en-US" sz="2400" baseline="0" dirty="0" err="1" smtClean="0">
                          <a:latin typeface="Times New Roman" panose="02020603050405020304" pitchFamily="18" charset="0"/>
                          <a:ea typeface="Cambria" pitchFamily="18" charset="0"/>
                          <a:cs typeface="Times New Roman" panose="02020603050405020304" pitchFamily="18" charset="0"/>
                        </a:rPr>
                        <a:t>bảo</a:t>
                      </a:r>
                      <a:r>
                        <a:rPr lang="en-US" sz="2400" baseline="0" dirty="0" smtClean="0">
                          <a:latin typeface="Times New Roman" panose="02020603050405020304" pitchFamily="18" charset="0"/>
                          <a:ea typeface="Cambria" pitchFamily="18" charset="0"/>
                          <a:cs typeface="Times New Roman" panose="02020603050405020304" pitchFamily="18" charset="0"/>
                        </a:rPr>
                        <a:t> an </a:t>
                      </a:r>
                      <a:r>
                        <a:rPr lang="en-US" sz="2400" baseline="0" dirty="0" err="1" smtClean="0">
                          <a:latin typeface="Times New Roman" panose="02020603050405020304" pitchFamily="18" charset="0"/>
                          <a:ea typeface="Cambria" pitchFamily="18" charset="0"/>
                          <a:cs typeface="Times New Roman" panose="02020603050405020304" pitchFamily="18" charset="0"/>
                        </a:rPr>
                        <a:t>ninh</a:t>
                      </a:r>
                      <a:r>
                        <a:rPr lang="en-US" sz="2400" baseline="0" dirty="0" smtClean="0">
                          <a:latin typeface="Times New Roman" panose="02020603050405020304" pitchFamily="18" charset="0"/>
                          <a:ea typeface="Cambria" pitchFamily="18" charset="0"/>
                          <a:cs typeface="Times New Roman" panose="02020603050405020304" pitchFamily="18" charset="0"/>
                        </a:rPr>
                        <a:t> </a:t>
                      </a:r>
                      <a:r>
                        <a:rPr lang="en-US" sz="2400" baseline="0" dirty="0" err="1" smtClean="0">
                          <a:latin typeface="Times New Roman" panose="02020603050405020304" pitchFamily="18" charset="0"/>
                          <a:ea typeface="Cambria" pitchFamily="18" charset="0"/>
                          <a:cs typeface="Times New Roman" panose="02020603050405020304" pitchFamily="18" charset="0"/>
                        </a:rPr>
                        <a:t>nguồn</a:t>
                      </a:r>
                      <a:r>
                        <a:rPr lang="en-US" sz="2400" baseline="0" dirty="0" smtClean="0">
                          <a:latin typeface="Times New Roman" panose="02020603050405020304" pitchFamily="18" charset="0"/>
                          <a:ea typeface="Cambria" pitchFamily="18" charset="0"/>
                          <a:cs typeface="Times New Roman" panose="02020603050405020304" pitchFamily="18" charset="0"/>
                        </a:rPr>
                        <a:t> </a:t>
                      </a:r>
                      <a:r>
                        <a:rPr lang="en-US" sz="2400" baseline="0" dirty="0" err="1" smtClean="0">
                          <a:latin typeface="Times New Roman" panose="02020603050405020304" pitchFamily="18" charset="0"/>
                          <a:ea typeface="Cambria" pitchFamily="18" charset="0"/>
                          <a:cs typeface="Times New Roman" panose="02020603050405020304" pitchFamily="18" charset="0"/>
                        </a:rPr>
                        <a:t>nước</a:t>
                      </a:r>
                      <a:r>
                        <a:rPr lang="en-US" sz="2400" baseline="0" dirty="0" smtClean="0">
                          <a:latin typeface="Times New Roman" panose="02020603050405020304" pitchFamily="18" charset="0"/>
                          <a:ea typeface="Cambria" pitchFamily="18" charset="0"/>
                          <a:cs typeface="Times New Roman" panose="02020603050405020304" pitchFamily="18" charset="0"/>
                        </a:rPr>
                        <a:t>.</a:t>
                      </a:r>
                      <a:endParaRPr lang="vi-VN" sz="2400" dirty="0">
                        <a:latin typeface="Times New Roman" panose="02020603050405020304" pitchFamily="18" charset="0"/>
                        <a:ea typeface="Cambria"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97396465"/>
                  </a:ext>
                </a:extLst>
              </a:tr>
            </a:tbl>
          </a:graphicData>
        </a:graphic>
      </p:graphicFrame>
    </p:spTree>
    <p:extLst>
      <p:ext uri="{BB962C8B-B14F-4D97-AF65-F5344CB8AC3E}">
        <p14:creationId xmlns:p14="http://schemas.microsoft.com/office/powerpoint/2010/main" val="22131157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8587123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3826599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6987</TotalTime>
  <Words>360</Words>
  <Application>Microsoft Office PowerPoint</Application>
  <PresentationFormat>On-screen Show (4:3)</PresentationFormat>
  <Paragraphs>36</Paragraphs>
  <Slides>10</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Calibri Light</vt:lpstr>
      <vt:lpstr>Cambria</vt:lpstr>
      <vt:lpstr>Times New Roman</vt:lpstr>
      <vt:lpstr>Office Theme</vt:lpstr>
      <vt:lpstr>PowerPoint Presentation</vt:lpstr>
      <vt:lpstr>Hồ đầm thông với sông, biển có giá trị về giao thông</vt:lpstr>
      <vt:lpstr>PowerPoint Presentation</vt:lpstr>
      <vt:lpstr>PowerPoint Presentation</vt:lpstr>
      <vt:lpstr>Các hồ dự trữ nguồn nước ngọt lớn cho các vùng</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pc02</cp:lastModifiedBy>
  <cp:revision>672</cp:revision>
  <dcterms:created xsi:type="dcterms:W3CDTF">2016-02-15T14:28:12Z</dcterms:created>
  <dcterms:modified xsi:type="dcterms:W3CDTF">2025-12-19T03:42:45Z</dcterms:modified>
</cp:coreProperties>
</file>