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614" r:id="rId2"/>
    <p:sldId id="615" r:id="rId3"/>
    <p:sldId id="616" r:id="rId4"/>
    <p:sldId id="617" r:id="rId5"/>
    <p:sldId id="618" r:id="rId6"/>
    <p:sldId id="647" r:id="rId7"/>
    <p:sldId id="643" r:id="rId8"/>
    <p:sldId id="645" r:id="rId9"/>
    <p:sldId id="646" r:id="rId10"/>
    <p:sldId id="64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FF"/>
    <a:srgbClr val="BCFCD4"/>
    <a:srgbClr val="0D30DD"/>
    <a:srgbClr val="FFCCFF"/>
    <a:srgbClr val="99FF66"/>
    <a:srgbClr val="009900"/>
    <a:srgbClr val="F11BAA"/>
    <a:srgbClr val="00FF00"/>
    <a:srgbClr val="11C1F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6" autoAdjust="0"/>
    <p:restoredTop sz="94680" autoAdjust="0"/>
  </p:normalViewPr>
  <p:slideViewPr>
    <p:cSldViewPr>
      <p:cViewPr varScale="1">
        <p:scale>
          <a:sx n="82" d="100"/>
          <a:sy n="82" d="100"/>
        </p:scale>
        <p:origin x="1565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064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29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23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2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73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368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38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352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505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37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614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62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2BE0371-0DFB-BDE8-D9F9-2F4223BBC74B}"/>
              </a:ext>
            </a:extLst>
          </p:cNvPr>
          <p:cNvSpPr txBox="1">
            <a:spLocks/>
          </p:cNvSpPr>
          <p:nvPr/>
        </p:nvSpPr>
        <p:spPr>
          <a:xfrm>
            <a:off x="76200" y="457200"/>
            <a:ext cx="8616321" cy="304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 </a:t>
            </a:r>
            <a:r>
              <a:rPr lang="en-US" sz="24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US" sz="24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90600"/>
            <a:ext cx="7334250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95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28600" y="685800"/>
          <a:ext cx="8610600" cy="50757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1496037357"/>
                    </a:ext>
                  </a:extLst>
                </a:gridCol>
                <a:gridCol w="6629400">
                  <a:extLst>
                    <a:ext uri="{9D8B030D-6E8A-4147-A177-3AD203B41FA5}">
                      <a16:colId xmlns:a16="http://schemas.microsoft.com/office/drawing/2014/main" val="621358101"/>
                    </a:ext>
                  </a:extLst>
                </a:gridCol>
              </a:tblGrid>
              <a:tr h="782053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endParaRPr lang="en-US" sz="2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đầm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3969558"/>
                  </a:ext>
                </a:extLst>
              </a:tr>
              <a:tr h="1129632">
                <a:tc>
                  <a:txBody>
                    <a:bodyPr/>
                    <a:lstStyle/>
                    <a:p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- C</a:t>
                      </a:r>
                      <a:r>
                        <a:rPr lang="vi-VN" sz="240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ung cấp nước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ngọt</a:t>
                      </a:r>
                      <a:r>
                        <a:rPr lang="vi-VN" sz="240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cho trồng trọt và chăn nuôi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vi-VN" sz="240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nuôi trồng, đánh bắt thuỷ sản.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428120"/>
                  </a:ext>
                </a:extLst>
              </a:tr>
              <a:tr h="1477211"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smtClean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rữ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thuỷ điện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La...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just"/>
                      <a:r>
                        <a:rPr lang="en-US" sz="2400" dirty="0" smtClean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- C</a:t>
                      </a:r>
                      <a:r>
                        <a:rPr lang="vi-VN" sz="240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ung cấp nước cho các ngành công </a:t>
                      </a:r>
                      <a:r>
                        <a:rPr lang="vi-VN" sz="2400" dirty="0" smtClean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137482"/>
                  </a:ext>
                </a:extLst>
              </a:tr>
              <a:tr h="434474"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- C</a:t>
                      </a:r>
                      <a:r>
                        <a:rPr lang="vi-VN" sz="240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ó giá trị về giao thông, phát triển du lịch.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178808"/>
                  </a:ext>
                </a:extLst>
              </a:tr>
              <a:tr h="1129632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sz="240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Phục vụ nhu cầu nước trong sinh hoạt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ngọt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vi-VN" sz="240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3964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196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9296"/>
            <a:ext cx="7886700" cy="396874"/>
          </a:xfrm>
        </p:spPr>
        <p:txBody>
          <a:bodyPr>
            <a:norm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8" descr="Quy chuẩn nước thải chăn nuôi sử dụng cho cây trồng">
            <a:extLst>
              <a:ext uri="{FF2B5EF4-FFF2-40B4-BE49-F238E27FC236}">
                <a16:creationId xmlns:a16="http://schemas.microsoft.com/office/drawing/2014/main" id="{676E50A2-EB33-5A7D-A1B9-3A6CD5290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105" y="3337249"/>
            <a:ext cx="4180907" cy="245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56" y="569789"/>
            <a:ext cx="3667389" cy="259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727" y="5943601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mương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89441" y="3352800"/>
            <a:ext cx="3631004" cy="2438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9" y="569789"/>
            <a:ext cx="4180907" cy="259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Nuôi trồng thủy sản hướng đến phát triển bền vững – Tạp chí Thủy sản Việt  Nam">
            <a:extLst>
              <a:ext uri="{FF2B5EF4-FFF2-40B4-BE49-F238E27FC236}">
                <a16:creationId xmlns:a16="http://schemas.microsoft.com/office/drawing/2014/main" id="{4D6C0651-DA09-CE1A-1158-FDC06E29D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3865775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8809" y="6324600"/>
            <a:ext cx="534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3276600"/>
            <a:ext cx="4177097" cy="304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82885" y="3262847"/>
            <a:ext cx="4256315" cy="369332"/>
          </a:xfrm>
          <a:prstGeom prst="rect">
            <a:avLst/>
          </a:prstGeom>
          <a:solidFill>
            <a:srgbClr val="BCFCD4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599" y="145785"/>
            <a:ext cx="3865775" cy="369332"/>
          </a:xfrm>
          <a:prstGeom prst="rect">
            <a:avLst/>
          </a:prstGeom>
          <a:solidFill>
            <a:srgbClr val="BCFCD4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4685" y="170280"/>
            <a:ext cx="4194412" cy="28777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51575" y="170280"/>
            <a:ext cx="4197521" cy="369332"/>
          </a:xfrm>
          <a:prstGeom prst="rect">
            <a:avLst/>
          </a:prstGeom>
          <a:solidFill>
            <a:srgbClr val="BCFCD4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99" y="3276600"/>
            <a:ext cx="3865775" cy="304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3238253"/>
            <a:ext cx="3897086" cy="369332"/>
          </a:xfrm>
          <a:prstGeom prst="rect">
            <a:avLst/>
          </a:prstGeom>
          <a:solidFill>
            <a:srgbClr val="BCFCD4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82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6201"/>
            <a:ext cx="7886700" cy="53340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ác hồ thủy điện điều tiết ứng phó với hoàn lưu bão số 10">
            <a:extLst>
              <a:ext uri="{FF2B5EF4-FFF2-40B4-BE49-F238E27FC236}">
                <a16:creationId xmlns:a16="http://schemas.microsoft.com/office/drawing/2014/main" id="{7D2D201F-80F6-F74E-0905-B3E54024C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68" y="689384"/>
            <a:ext cx="3322864" cy="184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ồ chứa Thủy điện Đồng Nai 3 phát huy vai trò cắt giảm lũ ...">
            <a:extLst>
              <a:ext uri="{FF2B5EF4-FFF2-40B4-BE49-F238E27FC236}">
                <a16:creationId xmlns:a16="http://schemas.microsoft.com/office/drawing/2014/main" id="{5B9B0009-C93F-D03B-0052-55F561F1A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334" y="652350"/>
            <a:ext cx="3200400" cy="184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2 hồ thủy điện Sơn La và Lai Châu đã có thể vận hành phát điện">
            <a:extLst>
              <a:ext uri="{FF2B5EF4-FFF2-40B4-BE49-F238E27FC236}">
                <a16:creationId xmlns:a16="http://schemas.microsoft.com/office/drawing/2014/main" id="{221BD7CF-39D9-3BE4-00D3-830CDCF28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68" y="3043476"/>
            <a:ext cx="3322864" cy="206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F0F8E1-71A4-25C2-D5AC-EF5C0047FB7C}"/>
              </a:ext>
            </a:extLst>
          </p:cNvPr>
          <p:cNvSpPr txBox="1"/>
          <p:nvPr/>
        </p:nvSpPr>
        <p:spPr>
          <a:xfrm>
            <a:off x="738868" y="2655483"/>
            <a:ext cx="3322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C6103C-4B70-C019-0DF3-538171C79094}"/>
              </a:ext>
            </a:extLst>
          </p:cNvPr>
          <p:cNvSpPr txBox="1"/>
          <p:nvPr/>
        </p:nvSpPr>
        <p:spPr>
          <a:xfrm>
            <a:off x="5055734" y="2579129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7B26C8-27CA-D980-34DA-B4A67C8D10B0}"/>
              </a:ext>
            </a:extLst>
          </p:cNvPr>
          <p:cNvSpPr txBox="1"/>
          <p:nvPr/>
        </p:nvSpPr>
        <p:spPr>
          <a:xfrm>
            <a:off x="1828800" y="5943600"/>
            <a:ext cx="1143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8D9219-603A-EBA5-2730-C9510662733D}"/>
              </a:ext>
            </a:extLst>
          </p:cNvPr>
          <p:cNvSpPr txBox="1"/>
          <p:nvPr/>
        </p:nvSpPr>
        <p:spPr>
          <a:xfrm>
            <a:off x="937532" y="51551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Sơn La</a:t>
            </a:r>
          </a:p>
        </p:txBody>
      </p:sp>
      <p:pic>
        <p:nvPicPr>
          <p:cNvPr id="2056" name="Picture 8" descr="Lòng hồ Thủy điện Hòa Bình cạn nước, lộ nhiều vách núi đá">
            <a:extLst>
              <a:ext uri="{FF2B5EF4-FFF2-40B4-BE49-F238E27FC236}">
                <a16:creationId xmlns:a16="http://schemas.microsoft.com/office/drawing/2014/main" id="{4D6F503F-64A1-0F57-9A27-29C3ECEFB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334" y="3152554"/>
            <a:ext cx="3286126" cy="195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583C3F-87E2-20D7-3005-70D61D6CFE51}"/>
              </a:ext>
            </a:extLst>
          </p:cNvPr>
          <p:cNvSpPr txBox="1"/>
          <p:nvPr/>
        </p:nvSpPr>
        <p:spPr>
          <a:xfrm>
            <a:off x="4906444" y="5258358"/>
            <a:ext cx="288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ứa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7532" y="5683679"/>
            <a:ext cx="7749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749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900" y="163576"/>
            <a:ext cx="4267200" cy="28844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1200" y="6324600"/>
            <a:ext cx="4961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63576"/>
            <a:ext cx="3886200" cy="28844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184558"/>
            <a:ext cx="3900196" cy="2698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3900" y="3119437"/>
            <a:ext cx="4267200" cy="27638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07589" y="5513908"/>
            <a:ext cx="1919821" cy="369332"/>
          </a:xfrm>
          <a:prstGeom prst="rect">
            <a:avLst/>
          </a:prstGeom>
          <a:solidFill>
            <a:srgbClr val="33CCFF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33900" y="149266"/>
            <a:ext cx="4296539" cy="646331"/>
          </a:xfrm>
          <a:prstGeom prst="rect">
            <a:avLst/>
          </a:prstGeom>
          <a:solidFill>
            <a:srgbClr val="33CCFF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nhuộm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160418"/>
            <a:ext cx="4428361" cy="646331"/>
          </a:xfrm>
          <a:prstGeom prst="rect">
            <a:avLst/>
          </a:prstGeom>
          <a:solidFill>
            <a:srgbClr val="33CCFF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31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798" y="82420"/>
            <a:ext cx="4454987" cy="3138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38" y="393561"/>
            <a:ext cx="4161278" cy="28588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06677" y="2883039"/>
            <a:ext cx="4454987" cy="369332"/>
          </a:xfrm>
          <a:prstGeom prst="rect">
            <a:avLst/>
          </a:prstGeom>
          <a:solidFill>
            <a:srgbClr val="33CCFF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tỉnh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5688" y="3371462"/>
            <a:ext cx="4454987" cy="28588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flipH="1">
            <a:off x="228930" y="2613816"/>
            <a:ext cx="4161278" cy="646331"/>
          </a:xfrm>
          <a:prstGeom prst="rect">
            <a:avLst/>
          </a:prstGeom>
          <a:solidFill>
            <a:srgbClr val="33CCFF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16012" y="5851609"/>
            <a:ext cx="4454987" cy="369332"/>
          </a:xfrm>
          <a:prstGeom prst="rect">
            <a:avLst/>
          </a:prstGeom>
          <a:solidFill>
            <a:srgbClr val="33CCFF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038" y="3352801"/>
            <a:ext cx="4246650" cy="28588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8930" y="5842278"/>
            <a:ext cx="4287082" cy="369332"/>
          </a:xfrm>
          <a:prstGeom prst="rect">
            <a:avLst/>
          </a:prstGeom>
          <a:solidFill>
            <a:srgbClr val="33CCFF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68111" y="6304264"/>
            <a:ext cx="2791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76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86375"/>
              </p:ext>
            </p:extLst>
          </p:nvPr>
        </p:nvGraphicFramePr>
        <p:xfrm>
          <a:off x="228600" y="685800"/>
          <a:ext cx="8610600" cy="34298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1496037357"/>
                    </a:ext>
                  </a:extLst>
                </a:gridCol>
                <a:gridCol w="6629400">
                  <a:extLst>
                    <a:ext uri="{9D8B030D-6E8A-4147-A177-3AD203B41FA5}">
                      <a16:colId xmlns:a16="http://schemas.microsoft.com/office/drawing/2014/main" val="621358101"/>
                    </a:ext>
                  </a:extLst>
                </a:gridCol>
              </a:tblGrid>
              <a:tr h="782053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endParaRPr lang="en-US" sz="2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đầm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3969558"/>
                  </a:ext>
                </a:extLst>
              </a:tr>
              <a:tr h="1129632">
                <a:tc>
                  <a:txBody>
                    <a:bodyPr/>
                    <a:lstStyle/>
                    <a:p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- C</a:t>
                      </a:r>
                      <a:r>
                        <a:rPr lang="vi-VN" sz="240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ung cấp nước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ngọt</a:t>
                      </a:r>
                      <a:r>
                        <a:rPr lang="vi-VN" sz="240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cho trồng trọt và chăn nuôi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vi-VN" sz="240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nuôi trồng, đánh bắt thuỷ sản.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428120"/>
                  </a:ext>
                </a:extLst>
              </a:tr>
              <a:tr h="1477211"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smtClean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rữ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thuỷ điện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La...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just"/>
                      <a:r>
                        <a:rPr lang="en-US" sz="2400" dirty="0" smtClean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- C</a:t>
                      </a:r>
                      <a:r>
                        <a:rPr lang="vi-VN" sz="2400" dirty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ung cấp nước cho các ngành công </a:t>
                      </a:r>
                      <a:r>
                        <a:rPr lang="vi-VN" sz="2400" dirty="0" smtClean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1374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105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72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9160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7096</TotalTime>
  <Words>412</Words>
  <Application>Microsoft Office PowerPoint</Application>
  <PresentationFormat>On-screen Show (4:3)</PresentationFormat>
  <Paragraphs>41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Cambria</vt:lpstr>
      <vt:lpstr>Times New Roman</vt:lpstr>
      <vt:lpstr>Office Theme</vt:lpstr>
      <vt:lpstr>PowerPoint Presentation</vt:lpstr>
      <vt:lpstr>VAI TRÒ CỦA HỒ ĐẦM ĐỐI VỚI SẢN XUẤT NÔNG NGHIỆP</vt:lpstr>
      <vt:lpstr>PowerPoint Presentation</vt:lpstr>
      <vt:lpstr>+ Với công nghiệp: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THỜI TIẾT, KHÍ HẬU</dc:title>
  <dc:creator>ASUSS</dc:creator>
  <cp:lastModifiedBy>pc02</cp:lastModifiedBy>
  <cp:revision>683</cp:revision>
  <dcterms:created xsi:type="dcterms:W3CDTF">2016-02-15T14:28:12Z</dcterms:created>
  <dcterms:modified xsi:type="dcterms:W3CDTF">2025-12-17T01:19:30Z</dcterms:modified>
</cp:coreProperties>
</file>