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3"/>
  </p:notesMasterIdLst>
  <p:sldIdLst>
    <p:sldId id="6345" r:id="rId6"/>
    <p:sldId id="314" r:id="rId7"/>
    <p:sldId id="318" r:id="rId8"/>
    <p:sldId id="315" r:id="rId9"/>
    <p:sldId id="317" r:id="rId10"/>
    <p:sldId id="320" r:id="rId11"/>
    <p:sldId id="319" r:id="rId12"/>
    <p:sldId id="323" r:id="rId13"/>
    <p:sldId id="259" r:id="rId14"/>
    <p:sldId id="350" r:id="rId15"/>
    <p:sldId id="258" r:id="rId16"/>
    <p:sldId id="6323" r:id="rId17"/>
    <p:sldId id="630" r:id="rId18"/>
    <p:sldId id="6330" r:id="rId19"/>
    <p:sldId id="6324" r:id="rId20"/>
    <p:sldId id="6325" r:id="rId21"/>
    <p:sldId id="6326" r:id="rId22"/>
    <p:sldId id="6327" r:id="rId23"/>
    <p:sldId id="6331" r:id="rId24"/>
    <p:sldId id="6332" r:id="rId25"/>
    <p:sldId id="6335" r:id="rId26"/>
    <p:sldId id="6336" r:id="rId27"/>
    <p:sldId id="6338" r:id="rId28"/>
    <p:sldId id="6339" r:id="rId29"/>
    <p:sldId id="6340" r:id="rId30"/>
    <p:sldId id="6341" r:id="rId31"/>
    <p:sldId id="6342" r:id="rId32"/>
    <p:sldId id="6343" r:id="rId33"/>
    <p:sldId id="6344" r:id="rId34"/>
    <p:sldId id="6328" r:id="rId35"/>
    <p:sldId id="295" r:id="rId36"/>
    <p:sldId id="302" r:id="rId37"/>
    <p:sldId id="6346" r:id="rId38"/>
    <p:sldId id="305" r:id="rId39"/>
    <p:sldId id="6347" r:id="rId40"/>
    <p:sldId id="6356" r:id="rId41"/>
    <p:sldId id="309" r:id="rId42"/>
    <p:sldId id="6348" r:id="rId43"/>
    <p:sldId id="6352" r:id="rId44"/>
    <p:sldId id="307" r:id="rId45"/>
    <p:sldId id="311" r:id="rId46"/>
    <p:sldId id="6351" r:id="rId47"/>
    <p:sldId id="330" r:id="rId48"/>
    <p:sldId id="6329" r:id="rId49"/>
    <p:sldId id="6354" r:id="rId50"/>
    <p:sldId id="6355" r:id="rId51"/>
    <p:sldId id="287" r:id="rId52"/>
    <p:sldId id="332" r:id="rId53"/>
    <p:sldId id="333" r:id="rId54"/>
    <p:sldId id="354" r:id="rId55"/>
    <p:sldId id="6353" r:id="rId56"/>
    <p:sldId id="6305" r:id="rId57"/>
    <p:sldId id="296" r:id="rId58"/>
    <p:sldId id="356" r:id="rId59"/>
    <p:sldId id="300" r:id="rId60"/>
    <p:sldId id="363" r:id="rId61"/>
    <p:sldId id="31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DC305-66BE-47C2-9E53-F093AB2B2BD2}"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025E0-1835-4C41-A4E5-65FCF91C9DA6}" type="slidenum">
              <a:rPr lang="en-US" smtClean="0"/>
              <a:t>‹#›</a:t>
            </a:fld>
            <a:endParaRPr lang="en-US"/>
          </a:p>
        </p:txBody>
      </p:sp>
    </p:spTree>
    <p:extLst>
      <p:ext uri="{BB962C8B-B14F-4D97-AF65-F5344CB8AC3E}">
        <p14:creationId xmlns:p14="http://schemas.microsoft.com/office/powerpoint/2010/main" val="325371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Các từ khoá trên nói đến ngành kinh tế nào =&gt; ngành dịch vụ</a:t>
            </a:r>
          </a:p>
        </p:txBody>
      </p:sp>
      <p:sp>
        <p:nvSpPr>
          <p:cNvPr id="4" name="Slide Number Placeholder 3"/>
          <p:cNvSpPr>
            <a:spLocks noGrp="1"/>
          </p:cNvSpPr>
          <p:nvPr>
            <p:ph type="sldNum" sz="quarter" idx="5"/>
          </p:nvPr>
        </p:nvSpPr>
        <p:spPr/>
        <p:txBody>
          <a:bodyPr/>
          <a:lstStyle/>
          <a:p>
            <a:fld id="{B8C025E0-1835-4C41-A4E5-65FCF91C9DA6}" type="slidenum">
              <a:rPr lang="en-US" smtClean="0"/>
              <a:t>8</a:t>
            </a:fld>
            <a:endParaRPr lang="en-US"/>
          </a:p>
        </p:txBody>
      </p:sp>
    </p:spTree>
    <p:extLst>
      <p:ext uri="{BB962C8B-B14F-4D97-AF65-F5344CB8AC3E}">
        <p14:creationId xmlns:p14="http://schemas.microsoft.com/office/powerpoint/2010/main" val="141171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51</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0E861EA0-FAA5-4D1C-AD83-269A72451855}"/>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646B1-E376-4DBF-9B7C-3F7A5F56290F}"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683" name="Rectangle 2">
            <a:extLst>
              <a:ext uri="{FF2B5EF4-FFF2-40B4-BE49-F238E27FC236}">
                <a16:creationId xmlns:a16="http://schemas.microsoft.com/office/drawing/2014/main" id="{CB12F765-14C0-403E-9B3C-BE5C2FEAD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ACCF9F67-6D7F-453A-A8BD-E1D76A748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55</a:t>
            </a:fld>
            <a:endParaRPr lang="en-US"/>
          </a:p>
        </p:txBody>
      </p:sp>
    </p:spTree>
    <p:extLst>
      <p:ext uri="{BB962C8B-B14F-4D97-AF65-F5344CB8AC3E}">
        <p14:creationId xmlns:p14="http://schemas.microsoft.com/office/powerpoint/2010/main" val="316579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39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87046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em, trong các nhân tố trên nhân tố nào là quan trọng nhất =&gt; sự phát triển kinh tế</a:t>
            </a:r>
          </a:p>
        </p:txBody>
      </p:sp>
      <p:sp>
        <p:nvSpPr>
          <p:cNvPr id="4" name="Slide Number Placeholder 3"/>
          <p:cNvSpPr>
            <a:spLocks noGrp="1"/>
          </p:cNvSpPr>
          <p:nvPr>
            <p:ph type="sldNum" sz="quarter" idx="5"/>
          </p:nvPr>
        </p:nvSpPr>
        <p:spPr/>
        <p:txBody>
          <a:bodyPr/>
          <a:lstStyle/>
          <a:p>
            <a:fld id="{B8C025E0-1835-4C41-A4E5-65FCF91C9DA6}" type="slidenum">
              <a:rPr lang="en-US" smtClean="0"/>
              <a:t>28</a:t>
            </a:fld>
            <a:endParaRPr lang="en-US"/>
          </a:p>
        </p:txBody>
      </p:sp>
    </p:spTree>
    <p:extLst>
      <p:ext uri="{BB962C8B-B14F-4D97-AF65-F5344CB8AC3E}">
        <p14:creationId xmlns:p14="http://schemas.microsoft.com/office/powerpoint/2010/main" val="2222551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em, trong các nhân tố trên nhân tố nào là quan trọng nhất =&gt; sự phát triển kinh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025E0-1835-4C41-A4E5-65FCF91C9D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619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5B9EF-557D-4E21-8994-2DFFAE49AE4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52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5B9EF-557D-4E21-8994-2DFFAE49AE4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666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5B9EF-557D-4E21-8994-2DFFAE49AE4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961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5B9EF-557D-4E21-8994-2DFFAE49AE4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52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E32C-B096-E56A-7BED-7832E60B69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19EC7-6882-7386-6EF5-5A44D4D52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23198-8BC4-CFFE-92BF-95A900E149D5}"/>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8D251519-81A2-B088-D520-41FCBAB6B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985E0-E227-DA65-2A23-685E33FB125A}"/>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119971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94E5-4BF0-E670-95DC-459286C6B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B968B-6D5C-E709-6D6E-E40C9C8CD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E2F8F-008F-786E-044A-A0B9D6A419C9}"/>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F8937919-10F4-E7C6-6F34-AB0D92023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29B34-98B4-5F30-0B7C-4648746F891E}"/>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53452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F6BDF-F086-08DF-A972-722513087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60CF6-E9C7-425B-A0CA-051CB256F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D55BE-34CC-838B-C304-02E06E0D03BA}"/>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20692F28-7AE0-8D86-3BC1-894C630F0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652CE-2BF3-2B91-290A-20ED9811C153}"/>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1206337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B197A0-86BD-490D-86F9-3768A3F599D2}"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1124621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197A0-86BD-490D-86F9-3768A3F599D2}"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247669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B197A0-86BD-490D-86F9-3768A3F599D2}"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2871946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B197A0-86BD-490D-86F9-3768A3F599D2}"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2349334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B197A0-86BD-490D-86F9-3768A3F599D2}"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1746726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B197A0-86BD-490D-86F9-3768A3F599D2}"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1830719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B197A0-86BD-490D-86F9-3768A3F599D2}"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184098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B197A0-86BD-490D-86F9-3768A3F599D2}"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2504333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1612-0EB4-4569-C421-DC3E8C7EB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68DADF-EAA2-93E9-27A3-1319B47FC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B1E3D-F0FB-AB59-CF20-2E3CD683867E}"/>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B09F70B5-AA53-7948-C5CD-A2B8DCEF0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F6AC-D184-B8EB-F8DC-EFBAE1F06840}"/>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3307988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B197A0-86BD-490D-86F9-3768A3F599D2}"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4249131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197A0-86BD-490D-86F9-3768A3F599D2}"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1999853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197A0-86BD-490D-86F9-3768A3F599D2}"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B0903-0417-4A5B-A3D7-A9BF425368B2}" type="slidenum">
              <a:rPr lang="en-US" smtClean="0"/>
              <a:t>‹#›</a:t>
            </a:fld>
            <a:endParaRPr lang="en-US"/>
          </a:p>
        </p:txBody>
      </p:sp>
    </p:spTree>
    <p:extLst>
      <p:ext uri="{BB962C8B-B14F-4D97-AF65-F5344CB8AC3E}">
        <p14:creationId xmlns:p14="http://schemas.microsoft.com/office/powerpoint/2010/main" val="416045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96A9-C2CC-413A-8669-4F6949129D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CEF305-A10C-480F-84D3-EF93D478B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50494B-0D4B-4249-B7D4-C068A17F0A8E}"/>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A033E49B-DFFF-452B-B63C-4E111E2A0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21754-9565-4700-B992-3E3586D4E42C}"/>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261951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9360-9066-4DFB-8671-F02ECCA4D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C63EF-78F9-4F04-A668-B3BFD864A0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950C0-01E8-41CF-88BA-DCF42DB9D0D4}"/>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F0F4D343-8B58-41BC-8BF8-7CFB19EA6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AAA0B-603B-469E-9687-65FD8390D8CA}"/>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3243798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38BD-5B81-439F-88B5-DE6785AFB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71C727-1FCE-48C1-8EE7-9A55F02BE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870A80-CAEC-4929-AE06-F8B10A86359C}"/>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DED350F1-2306-4E0E-8B4B-133B6FDC6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CB819-A6AD-4752-A22C-85B4EBC2555B}"/>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3215956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E8B0-7CBF-4B6E-A254-B0F86C848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D3D4C-C5AE-43B0-926B-9FC68C23BE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A77EBE-4A8A-4AE3-9A14-2CCEE5C87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78A89-800A-4D3D-B02D-B7994A86BC61}"/>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6" name="Footer Placeholder 5">
            <a:extLst>
              <a:ext uri="{FF2B5EF4-FFF2-40B4-BE49-F238E27FC236}">
                <a16:creationId xmlns:a16="http://schemas.microsoft.com/office/drawing/2014/main" id="{C640830B-A915-4B68-828E-6B073DBA0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AFE32-4B49-4B4B-92C9-EFC395F99AF5}"/>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2841287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7D14-A147-4115-87BF-529090EB6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1D562-C8D3-4521-807A-56D1B9FCF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0005B-AD01-44A2-9A51-AB891C6E08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8F664-B531-4627-B8BB-3DEB69376E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5202-2C97-4C86-AEFF-4EB8B9A392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D10653-FCD6-4959-BB64-4B2F6E566549}"/>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8" name="Footer Placeholder 7">
            <a:extLst>
              <a:ext uri="{FF2B5EF4-FFF2-40B4-BE49-F238E27FC236}">
                <a16:creationId xmlns:a16="http://schemas.microsoft.com/office/drawing/2014/main" id="{C7CC291F-9411-4259-8BD4-39082063A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CFA84C-BCD4-41BA-85D9-916A73A564D0}"/>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2004322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5BEC-0443-499C-A0E1-63C30FF66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FB0F6A-BF21-4808-BFB2-BD84F672B7DA}"/>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4" name="Footer Placeholder 3">
            <a:extLst>
              <a:ext uri="{FF2B5EF4-FFF2-40B4-BE49-F238E27FC236}">
                <a16:creationId xmlns:a16="http://schemas.microsoft.com/office/drawing/2014/main" id="{C304933E-1E17-45B4-AFFE-520B246C23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516750-A23E-4890-A59F-F6B7E2AB8400}"/>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113228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1C625B-19E1-4F91-99D0-294575509E3D}"/>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3" name="Footer Placeholder 2">
            <a:extLst>
              <a:ext uri="{FF2B5EF4-FFF2-40B4-BE49-F238E27FC236}">
                <a16:creationId xmlns:a16="http://schemas.microsoft.com/office/drawing/2014/main" id="{F7B5116F-76A7-4A5C-86D3-E69F54142B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908147-1488-46F8-9DC6-39B540B35638}"/>
              </a:ext>
            </a:extLst>
          </p:cNvPr>
          <p:cNvSpPr>
            <a:spLocks noGrp="1"/>
          </p:cNvSpPr>
          <p:nvPr>
            <p:ph type="sldNum" sz="quarter" idx="12"/>
          </p:nvPr>
        </p:nvSpPr>
        <p:spPr/>
        <p:txBody>
          <a:bodyPr/>
          <a:lstStyle/>
          <a:p>
            <a:fld id="{3E13AF78-F6CD-436F-B053-AA31E1AADA62}" type="slidenum">
              <a:rPr lang="en-US" smtClean="0"/>
              <a:t>‹#›</a:t>
            </a:fld>
            <a:endParaRPr lang="en-US"/>
          </a:p>
        </p:txBody>
      </p:sp>
      <p:sp>
        <p:nvSpPr>
          <p:cNvPr id="5" name="Rectangle 4">
            <a:extLst>
              <a:ext uri="{FF2B5EF4-FFF2-40B4-BE49-F238E27FC236}">
                <a16:creationId xmlns:a16="http://schemas.microsoft.com/office/drawing/2014/main" id="{40802394-3D33-4563-9527-196073AF90E9}"/>
              </a:ext>
            </a:extLst>
          </p:cNvPr>
          <p:cNvSpPr/>
          <p:nvPr userDrawn="1"/>
        </p:nvSpPr>
        <p:spPr>
          <a:xfrm>
            <a:off x="101600" y="136522"/>
            <a:ext cx="11950700" cy="658495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71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0E9E-7C54-AD90-957C-1D8557AF23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94E34-F1A5-4F1F-3BFA-2F8517173A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DC512-A0C3-1DAE-C0C0-0CAD0BC31217}"/>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EA16CB97-F204-513F-837C-3172F89FE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1DA52-A62F-1EE6-1D7D-548649972885}"/>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2473036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7A8E-5906-4122-AC0B-D1D23744A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6FDB1-D72D-43BC-A16D-E1D07B690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CF086-52E4-49D9-83E4-83F1B64A2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50212-4B96-4C04-BB89-519CE7D9284E}"/>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6" name="Footer Placeholder 5">
            <a:extLst>
              <a:ext uri="{FF2B5EF4-FFF2-40B4-BE49-F238E27FC236}">
                <a16:creationId xmlns:a16="http://schemas.microsoft.com/office/drawing/2014/main" id="{A18E6A70-5C9A-4D0E-BDB1-8666FCB99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0D66B-CFD2-4DD9-9C33-71E1E5B931EC}"/>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385278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BB56-59FD-4E55-9D25-7EDBC7E44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FD5A73-860B-4CD2-9A89-7F2413609A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E874CB-6AC2-4641-A8C8-6DDBB44D0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DC48C-8EB4-428D-B0A1-807EBFD90892}"/>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6" name="Footer Placeholder 5">
            <a:extLst>
              <a:ext uri="{FF2B5EF4-FFF2-40B4-BE49-F238E27FC236}">
                <a16:creationId xmlns:a16="http://schemas.microsoft.com/office/drawing/2014/main" id="{C4C7E2F6-B24D-417B-AF7C-5D863918A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C9CEE-181D-4507-A559-D014013E4720}"/>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2179304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8131-C1FA-4A9A-B851-ACE3517FB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02B555-5CFB-48F7-AD8C-EB84AA988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6977F-A814-4206-8A4C-18041E65E9A4}"/>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64D3DC42-9F04-4095-86AB-5E9CDC709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B1289-67FC-45EC-A8B0-24A961509FC8}"/>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3182278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F4517D-1790-45BF-A1A3-319096A01F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9DBB69-BEBE-407F-9D9D-EF02594E85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D48C7-B07B-4F23-9932-98274C6DA6A9}"/>
              </a:ext>
            </a:extLst>
          </p:cNvPr>
          <p:cNvSpPr>
            <a:spLocks noGrp="1"/>
          </p:cNvSpPr>
          <p:nvPr>
            <p:ph type="dt" sz="half" idx="10"/>
          </p:nvPr>
        </p:nvSpPr>
        <p:spPr/>
        <p:txBody>
          <a:body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3DA16ABF-F9AD-4BBA-8812-9229F1EB1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76AC7-DD69-43F5-81A9-6D6D6A1C1E06}"/>
              </a:ext>
            </a:extLst>
          </p:cNvPr>
          <p:cNvSpPr>
            <a:spLocks noGrp="1"/>
          </p:cNvSpPr>
          <p:nvPr>
            <p:ph type="sldNum" sz="quarter" idx="12"/>
          </p:nvPr>
        </p:nvSpPr>
        <p:spPr/>
        <p:txBody>
          <a:bodyPr/>
          <a:lstStyle/>
          <a:p>
            <a:fld id="{3E13AF78-F6CD-436F-B053-AA31E1AADA62}" type="slidenum">
              <a:rPr lang="en-US" smtClean="0"/>
              <a:t>‹#›</a:t>
            </a:fld>
            <a:endParaRPr lang="en-US"/>
          </a:p>
        </p:txBody>
      </p:sp>
    </p:spTree>
    <p:extLst>
      <p:ext uri="{BB962C8B-B14F-4D97-AF65-F5344CB8AC3E}">
        <p14:creationId xmlns:p14="http://schemas.microsoft.com/office/powerpoint/2010/main" val="4166400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8AB4-E1AA-49C5-B445-5539A44727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251CFE-C0D2-4569-A946-14DE85810A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704FC61-44BB-40DD-ACC5-CB2612156959}"/>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421CB8F4-0E2A-41D1-B987-2A39AB02AD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B9B779-B686-403D-8D8A-E96B31684E3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150727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044D-B2F6-4952-BE83-D4D1A08F86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6DC0013-CADC-4206-BD97-DA0A82DE36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394DAF-5740-4ACD-AA3D-F378C5312EC0}"/>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877E9871-0E38-48B7-A4C6-1E53D60D04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B74F54-6551-4137-A34A-CB9061E1D701}"/>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241362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3E29-CD9F-46F8-9391-EDBAC898D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FA83E2-49B1-4524-8269-7C271AFB76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B1C5C1-054F-4E90-89E6-8D3983EC6BC3}"/>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5189C26C-4CCC-4006-8630-3264A93661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668BCD-B764-4CF6-BEE3-39DBACEF91B5}"/>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686715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A106-D0EA-44B9-9AFB-D6C4574BA25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5F7674F-7AE9-4AF3-9C8B-6068E6EFD8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297A9DD-E687-4B26-B878-06A04E3027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0CBCF6D-4D9F-4A56-B5F2-897025AADCCD}"/>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6" name="Footer Placeholder 5">
            <a:extLst>
              <a:ext uri="{FF2B5EF4-FFF2-40B4-BE49-F238E27FC236}">
                <a16:creationId xmlns:a16="http://schemas.microsoft.com/office/drawing/2014/main" id="{80C636E8-3DEA-4CC5-AF08-CC97B8E06B8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32ACA9F-B14B-46B2-9972-88FFA09B7469}"/>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141185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3C6C-830E-4592-8988-DE787E3C938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BE30CC-06DC-4B37-8A47-3DC7E68D8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1A3A12-9D1A-427A-AC47-CADA79F0CA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9F376B-58EA-4E52-ACB8-9738EF9FD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8E332D-DF38-4696-B033-CF28B03191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4E01DBF-9308-4E74-85A9-A9842D65C3C6}"/>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8" name="Footer Placeholder 7">
            <a:extLst>
              <a:ext uri="{FF2B5EF4-FFF2-40B4-BE49-F238E27FC236}">
                <a16:creationId xmlns:a16="http://schemas.microsoft.com/office/drawing/2014/main" id="{97A14550-1E0F-43F4-866B-DB5706E2744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BCCE0B6-B884-4DE7-8AF8-F9632E647E84}"/>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1924435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0C5D-80EF-4B53-B396-357DD345D5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99EDCB-4CDA-4563-88C5-C2C316A70AA6}"/>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4" name="Footer Placeholder 3">
            <a:extLst>
              <a:ext uri="{FF2B5EF4-FFF2-40B4-BE49-F238E27FC236}">
                <a16:creationId xmlns:a16="http://schemas.microsoft.com/office/drawing/2014/main" id="{92BF45EB-99E7-4E05-A604-541F031A14C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E0100B-B276-4165-B2B3-BC397B544273}"/>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69004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3400-B525-702C-B0E1-90CE81408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37FC3-10B5-A403-DC9A-E0ED9D8D3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D0C45-6DD1-6D2F-D95C-497FE6EE6A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A7121-C070-BA90-8600-B777E51C48BF}"/>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6" name="Footer Placeholder 5">
            <a:extLst>
              <a:ext uri="{FF2B5EF4-FFF2-40B4-BE49-F238E27FC236}">
                <a16:creationId xmlns:a16="http://schemas.microsoft.com/office/drawing/2014/main" id="{A7EB0902-F9C7-3816-D4DC-5AF3339F9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4ECF2-3B23-E473-D841-42236186B184}"/>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1279505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E6FF3-495E-4374-9C9C-D993F50442E1}"/>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3" name="Footer Placeholder 2">
            <a:extLst>
              <a:ext uri="{FF2B5EF4-FFF2-40B4-BE49-F238E27FC236}">
                <a16:creationId xmlns:a16="http://schemas.microsoft.com/office/drawing/2014/main" id="{64DD9CEE-CF6D-4C3E-AED9-804082CE52E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2FA71D2-0472-47CC-B124-CA9071E819F4}"/>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299327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0027-AB8B-4F95-BEF4-877AE3F48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F9367A-BF42-4A68-9F92-70AB17966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7843027-6E25-45B6-B480-D8C73D4D2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BD276A-0139-4E55-A772-4D5047EC5690}"/>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6" name="Footer Placeholder 5">
            <a:extLst>
              <a:ext uri="{FF2B5EF4-FFF2-40B4-BE49-F238E27FC236}">
                <a16:creationId xmlns:a16="http://schemas.microsoft.com/office/drawing/2014/main" id="{1E0F2658-EEAC-4EDB-ABF7-F9043DA0AE2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74E35DB-F941-44E5-B231-48A4DAF5FF3D}"/>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984881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6468-0F6A-40B4-A3A3-C240138F6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B4EC7CA-DF68-43F1-A5C4-860A0C301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3BFA39-1198-4ACF-9673-4B773091D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883D86-7F6D-465B-9B90-1E4FD527E18C}"/>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6" name="Footer Placeholder 5">
            <a:extLst>
              <a:ext uri="{FF2B5EF4-FFF2-40B4-BE49-F238E27FC236}">
                <a16:creationId xmlns:a16="http://schemas.microsoft.com/office/drawing/2014/main" id="{7607133F-7354-4DFD-9680-216C86420A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EAA157E-E077-4DE1-A43E-F6B1957DDC2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94881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5EE1-99D2-4E93-BC3A-E80CD1EDC5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2F3E095-6CF0-46F5-9363-A9A13AAE3C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EBC624-48BC-4E9E-93A5-A9938AF05C5A}"/>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4A8C3C27-1172-41DE-8EE1-A0F332DF075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C93E04-356E-46B9-B1AB-0FE9EB701A2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1929311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96916-B3B3-44D1-8760-D3A9A93437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8A6CDEE-DD57-4019-83B1-245BBB726A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EFA1-2D3F-4C82-80BA-4C85C52E9EFC}"/>
              </a:ext>
            </a:extLst>
          </p:cNvPr>
          <p:cNvSpPr>
            <a:spLocks noGrp="1"/>
          </p:cNvSpPr>
          <p:nvPr>
            <p:ph type="dt" sz="half" idx="10"/>
          </p:nvPr>
        </p:nvSpPr>
        <p:spPr/>
        <p:txBody>
          <a:body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B1FE2543-E24A-4B8F-BADA-43B30DF959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BCB47D-9010-4DF1-BBE8-E5B38591F301}"/>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677728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AC5E-CEB3-EA34-C735-55D78C5EC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DD7605-F390-7EA4-D2BB-B2F215AD6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D3B498-C460-EEF7-8DE5-8F44FF11E5D4}"/>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D5FF499B-24CE-0A26-DE8D-962AEB22F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1985B-AF86-30BE-69D6-FA53AB11601A}"/>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2513292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4BB6-9AB4-D845-6C07-08746A7E1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F4CC9-E02D-6C26-84BE-FE23DF8438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6C996-B5A7-C3B8-1CC7-630E4678387E}"/>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28709F15-EC14-9621-288E-F980E056B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EAD79-04B9-7D89-7BE2-A9B32CAE66FE}"/>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1981317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E9C8-9A1F-556E-E738-77FDC48CF9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8AF7F-1EC2-4B67-09E9-A49833B76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0CB6E2-44B8-E189-8E71-8AF9F31E4A94}"/>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8A261EF1-BA8D-C381-73C1-B61586CBF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9CF17-2901-C69A-AA7B-6C3F437D3471}"/>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415231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B454-C097-E37E-2DCB-EB6EB31E9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9A5B8-7905-E93D-62CF-C48AE14BB0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924C8-83BD-4A28-62D7-218D6D66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8A483-2E25-B114-F610-F6CD64160610}"/>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6" name="Footer Placeholder 5">
            <a:extLst>
              <a:ext uri="{FF2B5EF4-FFF2-40B4-BE49-F238E27FC236}">
                <a16:creationId xmlns:a16="http://schemas.microsoft.com/office/drawing/2014/main" id="{67A6B5B7-2A85-AFB2-7049-F65931175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ACC2C-4D3E-A3EA-40E4-4CB18E07118B}"/>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3296928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CAFC-BAC5-0D93-5C6D-DFCA189282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E1767-378A-3A5F-3FD6-DF8EF25A2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F8367-D837-3E6E-7583-A7F4007DB3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C44DE9-CBEA-7960-ED35-C8CFE48DD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C4FEC-588D-107F-305E-30D428C8A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4040D0-7B18-0A1A-1548-7AF65C53EDC4}"/>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8" name="Footer Placeholder 7">
            <a:extLst>
              <a:ext uri="{FF2B5EF4-FFF2-40B4-BE49-F238E27FC236}">
                <a16:creationId xmlns:a16="http://schemas.microsoft.com/office/drawing/2014/main" id="{84FCD893-C477-99F3-2E4E-BC8CFD803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E6D6DD-3334-C1F5-D905-BDB0A8ADEE4A}"/>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90355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66E8-8409-FE81-3E40-CC87BA55F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DBDA2-BD88-8688-14FF-5CF0ACB11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D9E3D-656F-3EFE-508F-D2DAFAC3C9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12CF3-4F8C-7D23-8DDA-21442DFE7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8BD0F-CAC5-2C8C-1B3E-9A5529E6F1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3A78A3-B1AE-5849-AF89-4A42B762D184}"/>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8" name="Footer Placeholder 7">
            <a:extLst>
              <a:ext uri="{FF2B5EF4-FFF2-40B4-BE49-F238E27FC236}">
                <a16:creationId xmlns:a16="http://schemas.microsoft.com/office/drawing/2014/main" id="{7B39F9FB-ED02-A585-5E07-4B03969364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B54EF4-B09F-3D7A-6771-18411EA286ED}"/>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3631331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2A2D-4281-3ED5-CE5C-9C1C68422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ABE966-35FB-BAE7-FFE2-2FE410FFDA08}"/>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4" name="Footer Placeholder 3">
            <a:extLst>
              <a:ext uri="{FF2B5EF4-FFF2-40B4-BE49-F238E27FC236}">
                <a16:creationId xmlns:a16="http://schemas.microsoft.com/office/drawing/2014/main" id="{BC4C91CF-F4F2-DE85-3034-353DEFB2B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F7A4DD-C821-5CB7-6C9C-0CDA636D7F53}"/>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142856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F31F7-077E-5183-659F-331AA2391560}"/>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3" name="Footer Placeholder 2">
            <a:extLst>
              <a:ext uri="{FF2B5EF4-FFF2-40B4-BE49-F238E27FC236}">
                <a16:creationId xmlns:a16="http://schemas.microsoft.com/office/drawing/2014/main" id="{1A5A33C7-365B-D67A-6584-B1B3495725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662DEF-E2CF-9BDE-F9E6-54ADCB297647}"/>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610047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49F5-AB17-2CC5-1B04-6CD1F7E9B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7768BE-E457-989A-A61D-E6FD87F88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BF271-D2CD-5274-9C6A-BC9EDBFA9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1F6860-88CE-2137-2E60-DC8AF53AF945}"/>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6" name="Footer Placeholder 5">
            <a:extLst>
              <a:ext uri="{FF2B5EF4-FFF2-40B4-BE49-F238E27FC236}">
                <a16:creationId xmlns:a16="http://schemas.microsoft.com/office/drawing/2014/main" id="{A654753A-0A0E-5081-5DE5-9A8724EF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DDD74-85BB-A182-72AB-5AF20F725958}"/>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2131549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6EB0-1ACC-1EE4-6103-D4583303A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DDBE0A-8B46-6527-178E-1A5786DD11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434A46-1AE7-9F6B-3D4B-15DF6C97C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2E89C-0BCD-1AA1-86C9-96A103152BD4}"/>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6" name="Footer Placeholder 5">
            <a:extLst>
              <a:ext uri="{FF2B5EF4-FFF2-40B4-BE49-F238E27FC236}">
                <a16:creationId xmlns:a16="http://schemas.microsoft.com/office/drawing/2014/main" id="{275F06B5-D925-F65A-90CC-EC344D57A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370B1-41BE-CC85-D97A-B8AD574A8038}"/>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1449818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8BE4-BF4C-5D71-336E-39C979FC75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7C1DAC-C7EB-D278-E814-E319524571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9D146-8456-B2E2-0E83-0BDAE7123EA6}"/>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EEA4BD4D-8DB8-A80A-6D16-FBFC8D5FA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A6949-697A-92BF-D2F4-06B9E649C11D}"/>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1628776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98E10-382C-AFEE-91E2-C08F9728A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8AEB0-C05B-21DC-118F-FB7898736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CA527-738F-2ADC-0008-603139D11C9F}"/>
              </a:ext>
            </a:extLst>
          </p:cNvPr>
          <p:cNvSpPr>
            <a:spLocks noGrp="1"/>
          </p:cNvSpPr>
          <p:nvPr>
            <p:ph type="dt" sz="half" idx="10"/>
          </p:nvPr>
        </p:nvSpPr>
        <p:spPr/>
        <p:txBody>
          <a:body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464C2BF7-42C0-C722-ECAC-2859F414B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22403-8ABE-9E25-AAF7-F692CFAAA0FA}"/>
              </a:ext>
            </a:extLst>
          </p:cNvPr>
          <p:cNvSpPr>
            <a:spLocks noGrp="1"/>
          </p:cNvSpPr>
          <p:nvPr>
            <p:ph type="sldNum" sz="quarter" idx="12"/>
          </p:nvPr>
        </p:nvSpPr>
        <p:spPr/>
        <p:txBody>
          <a:bodyPr/>
          <a:lstStyle/>
          <a:p>
            <a:fld id="{3932BF1D-938B-4156-AC52-B7301A245F02}" type="slidenum">
              <a:rPr lang="en-US" smtClean="0"/>
              <a:t>‹#›</a:t>
            </a:fld>
            <a:endParaRPr lang="en-US"/>
          </a:p>
        </p:txBody>
      </p:sp>
    </p:spTree>
    <p:extLst>
      <p:ext uri="{BB962C8B-B14F-4D97-AF65-F5344CB8AC3E}">
        <p14:creationId xmlns:p14="http://schemas.microsoft.com/office/powerpoint/2010/main" val="392741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4E6F-CA37-F304-383C-0EF66DBBC3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850398-7FE5-609E-23DC-411F8895E597}"/>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4" name="Footer Placeholder 3">
            <a:extLst>
              <a:ext uri="{FF2B5EF4-FFF2-40B4-BE49-F238E27FC236}">
                <a16:creationId xmlns:a16="http://schemas.microsoft.com/office/drawing/2014/main" id="{8A46744C-5129-EE38-9ECD-3C661C9B60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2CD1B0-29C9-2795-A79F-BEB4AC6C1703}"/>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87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88C51-8167-2F66-E337-191CDAA6704C}"/>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3" name="Footer Placeholder 2">
            <a:extLst>
              <a:ext uri="{FF2B5EF4-FFF2-40B4-BE49-F238E27FC236}">
                <a16:creationId xmlns:a16="http://schemas.microsoft.com/office/drawing/2014/main" id="{C3F63586-8A5B-85B0-314F-01CB257B23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A4E7E-4888-B5C7-4F1A-ADAE64FBB094}"/>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194745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29FD-416E-87EE-8F3B-084043BFA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C6DC3-CDA2-42B3-9E45-FDB1C8356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87DAF-6C00-B47F-E94B-D27ABDE88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CC075-7C70-780C-5590-14B1E1AAB182}"/>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6" name="Footer Placeholder 5">
            <a:extLst>
              <a:ext uri="{FF2B5EF4-FFF2-40B4-BE49-F238E27FC236}">
                <a16:creationId xmlns:a16="http://schemas.microsoft.com/office/drawing/2014/main" id="{1A23F6A0-9822-CB19-DD02-483950328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66D10-212B-BBC4-D6EB-9466281981FA}"/>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85201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8804-72B9-4E88-77FD-EC875327E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DFE1ED-4A4A-C849-7274-EADAFAA32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C0D556-D1DF-E844-A552-8282F582C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DF460-1839-84C3-DC21-EC90E011C4C8}"/>
              </a:ext>
            </a:extLst>
          </p:cNvPr>
          <p:cNvSpPr>
            <a:spLocks noGrp="1"/>
          </p:cNvSpPr>
          <p:nvPr>
            <p:ph type="dt" sz="half" idx="10"/>
          </p:nvPr>
        </p:nvSpPr>
        <p:spPr/>
        <p:txBody>
          <a:bodyPr/>
          <a:lstStyle/>
          <a:p>
            <a:fld id="{D736B6BC-A8BC-4681-8ADE-6CBC06101A80}" type="datetimeFigureOut">
              <a:rPr lang="en-US" smtClean="0"/>
              <a:t>7/25/2024</a:t>
            </a:fld>
            <a:endParaRPr lang="en-US"/>
          </a:p>
        </p:txBody>
      </p:sp>
      <p:sp>
        <p:nvSpPr>
          <p:cNvPr id="6" name="Footer Placeholder 5">
            <a:extLst>
              <a:ext uri="{FF2B5EF4-FFF2-40B4-BE49-F238E27FC236}">
                <a16:creationId xmlns:a16="http://schemas.microsoft.com/office/drawing/2014/main" id="{68805CD7-254D-5B43-4B57-9537206AA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2D92E-01FA-5A81-005B-5BCC3B2AA2B4}"/>
              </a:ext>
            </a:extLst>
          </p:cNvPr>
          <p:cNvSpPr>
            <a:spLocks noGrp="1"/>
          </p:cNvSpPr>
          <p:nvPr>
            <p:ph type="sldNum" sz="quarter" idx="12"/>
          </p:nvPr>
        </p:nvSpPr>
        <p:spPr/>
        <p:txBody>
          <a:bodyPr/>
          <a:lstStyle/>
          <a:p>
            <a:fld id="{3080D99D-417B-40BA-8D31-DE1A3000EFAD}" type="slidenum">
              <a:rPr lang="en-US" smtClean="0"/>
              <a:t>‹#›</a:t>
            </a:fld>
            <a:endParaRPr lang="en-US"/>
          </a:p>
        </p:txBody>
      </p:sp>
    </p:spTree>
    <p:extLst>
      <p:ext uri="{BB962C8B-B14F-4D97-AF65-F5344CB8AC3E}">
        <p14:creationId xmlns:p14="http://schemas.microsoft.com/office/powerpoint/2010/main" val="288483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F1B3F-8D93-75F7-907F-39DE5F554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54942-B94A-FBB8-7F47-377A6449D8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1FCDC-FB1A-B35A-3512-9D7D61A5E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36B6BC-A8BC-4681-8ADE-6CBC06101A80}" type="datetimeFigureOut">
              <a:rPr lang="en-US" smtClean="0"/>
              <a:t>7/25/2024</a:t>
            </a:fld>
            <a:endParaRPr lang="en-US"/>
          </a:p>
        </p:txBody>
      </p:sp>
      <p:sp>
        <p:nvSpPr>
          <p:cNvPr id="5" name="Footer Placeholder 4">
            <a:extLst>
              <a:ext uri="{FF2B5EF4-FFF2-40B4-BE49-F238E27FC236}">
                <a16:creationId xmlns:a16="http://schemas.microsoft.com/office/drawing/2014/main" id="{10F0A631-E2E4-44A9-8C2F-6D74D1167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0F8C30-8A52-501E-7082-2C224D1FB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80D99D-417B-40BA-8D31-DE1A3000EFAD}" type="slidenum">
              <a:rPr lang="en-US" smtClean="0"/>
              <a:t>‹#›</a:t>
            </a:fld>
            <a:endParaRPr lang="en-US"/>
          </a:p>
        </p:txBody>
      </p:sp>
    </p:spTree>
    <p:extLst>
      <p:ext uri="{BB962C8B-B14F-4D97-AF65-F5344CB8AC3E}">
        <p14:creationId xmlns:p14="http://schemas.microsoft.com/office/powerpoint/2010/main" val="3068673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197A0-86BD-490D-86F9-3768A3F599D2}" type="datetimeFigureOut">
              <a:rPr lang="en-US" smtClean="0"/>
              <a:t>7/25/2024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B0903-0417-4A5B-A3D7-A9BF425368B2}" type="slidenum">
              <a:rPr lang="en-US" smtClean="0"/>
              <a:t>‹#›</a:t>
            </a:fld>
            <a:endParaRPr lang="en-US"/>
          </a:p>
        </p:txBody>
      </p:sp>
    </p:spTree>
    <p:extLst>
      <p:ext uri="{BB962C8B-B14F-4D97-AF65-F5344CB8AC3E}">
        <p14:creationId xmlns:p14="http://schemas.microsoft.com/office/powerpoint/2010/main" val="3456275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88B04-DED0-43EF-93D3-419BB3E95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843E7-43F0-4B87-B354-43F558D35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49E91-9BB5-436C-9146-CDD59C7FA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13BF7-95C0-4D28-A2C3-8CB987D5F24F}" type="datetimeFigureOut">
              <a:rPr lang="en-US" smtClean="0"/>
              <a:t>7/25/2024</a:t>
            </a:fld>
            <a:endParaRPr lang="en-US"/>
          </a:p>
        </p:txBody>
      </p:sp>
      <p:sp>
        <p:nvSpPr>
          <p:cNvPr id="5" name="Footer Placeholder 4">
            <a:extLst>
              <a:ext uri="{FF2B5EF4-FFF2-40B4-BE49-F238E27FC236}">
                <a16:creationId xmlns:a16="http://schemas.microsoft.com/office/drawing/2014/main" id="{5A74FB7A-6EF6-47BA-878F-F0A8755BE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22A873-907D-4C5F-B9CE-B2C6548A8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3AF78-F6CD-436F-B053-AA31E1AADA62}" type="slidenum">
              <a:rPr lang="en-US" smtClean="0"/>
              <a:t>‹#›</a:t>
            </a:fld>
            <a:endParaRPr lang="en-US"/>
          </a:p>
        </p:txBody>
      </p:sp>
    </p:spTree>
    <p:extLst>
      <p:ext uri="{BB962C8B-B14F-4D97-AF65-F5344CB8AC3E}">
        <p14:creationId xmlns:p14="http://schemas.microsoft.com/office/powerpoint/2010/main" val="924782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F5397-5A72-47AE-9D29-6FDDC2399C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258FBC-A26E-4356-8F42-855C6DAAF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397EEC-4B08-465B-954E-80BBCBFCD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1E4BA-6F59-4062-9CB1-C927578D7E12}" type="datetimeFigureOut">
              <a:rPr lang="vi-VN" smtClean="0"/>
              <a:t>25/07/2024</a:t>
            </a:fld>
            <a:endParaRPr lang="vi-VN"/>
          </a:p>
        </p:txBody>
      </p:sp>
      <p:sp>
        <p:nvSpPr>
          <p:cNvPr id="5" name="Footer Placeholder 4">
            <a:extLst>
              <a:ext uri="{FF2B5EF4-FFF2-40B4-BE49-F238E27FC236}">
                <a16:creationId xmlns:a16="http://schemas.microsoft.com/office/drawing/2014/main" id="{7BA13015-C084-4D39-818A-240826A9D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D3A269-80FB-4BCB-9AD0-196A45CB1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EA63F-4EE8-4BBE-AA93-04CA1268CD32}" type="slidenum">
              <a:rPr lang="vi-VN" smtClean="0"/>
              <a:t>‹#›</a:t>
            </a:fld>
            <a:endParaRPr lang="vi-VN"/>
          </a:p>
        </p:txBody>
      </p:sp>
    </p:spTree>
    <p:extLst>
      <p:ext uri="{BB962C8B-B14F-4D97-AF65-F5344CB8AC3E}">
        <p14:creationId xmlns:p14="http://schemas.microsoft.com/office/powerpoint/2010/main" val="39112021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95D05-6D6D-8998-C560-E6F85DCFD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1E022-80B7-D3D6-5333-515A8186E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1D78C-62A4-FD01-6B63-A39D03B9F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79B86-10EC-4D08-8380-5E38BE7C7776}" type="datetimeFigureOut">
              <a:rPr lang="en-US" smtClean="0"/>
              <a:t>7/25/2024</a:t>
            </a:fld>
            <a:endParaRPr lang="en-US"/>
          </a:p>
        </p:txBody>
      </p:sp>
      <p:sp>
        <p:nvSpPr>
          <p:cNvPr id="5" name="Footer Placeholder 4">
            <a:extLst>
              <a:ext uri="{FF2B5EF4-FFF2-40B4-BE49-F238E27FC236}">
                <a16:creationId xmlns:a16="http://schemas.microsoft.com/office/drawing/2014/main" id="{6F753F32-4FA8-C06F-4AA7-D72E3F5E3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B55DC-F18B-F723-8EB1-E90964F9C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2BF1D-938B-4156-AC52-B7301A245F02}" type="slidenum">
              <a:rPr lang="en-US" smtClean="0"/>
              <a:t>‹#›</a:t>
            </a:fld>
            <a:endParaRPr lang="en-US"/>
          </a:p>
        </p:txBody>
      </p:sp>
    </p:spTree>
    <p:extLst>
      <p:ext uri="{BB962C8B-B14F-4D97-AF65-F5344CB8AC3E}">
        <p14:creationId xmlns:p14="http://schemas.microsoft.com/office/powerpoint/2010/main" val="2028713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jpg"/><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2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4.xml"/><Relationship Id="rId7" Type="http://schemas.microsoft.com/office/2007/relationships/hdphoto" Target="../media/hdphoto6.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34.jp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microsoft.com/office/2007/relationships/hdphoto" Target="../media/hdphoto9.wdp"/><Relationship Id="rId5" Type="http://schemas.openxmlformats.org/officeDocument/2006/relationships/image" Target="../media/image68.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79.png"/><Relationship Id="rId11" Type="http://schemas.openxmlformats.org/officeDocument/2006/relationships/image" Target="../media/image83.sv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10.wdp"/><Relationship Id="rId9" Type="http://schemas.openxmlformats.org/officeDocument/2006/relationships/image" Target="../media/image81.sv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35.xml"/><Relationship Id="rId6" Type="http://schemas.openxmlformats.org/officeDocument/2006/relationships/image" Target="../media/image87.png"/><Relationship Id="rId5" Type="http://schemas.microsoft.com/office/2007/relationships/hdphoto" Target="../media/hdphoto12.wdp"/><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35.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09.jpe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slide" Target="slide55.xml"/><Relationship Id="rId5" Type="http://schemas.openxmlformats.org/officeDocument/2006/relationships/image" Target="../media/image132.gif"/><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35.xml"/><Relationship Id="rId6" Type="http://schemas.openxmlformats.org/officeDocument/2006/relationships/image" Target="../media/image136.jpeg"/><Relationship Id="rId5" Type="http://schemas.openxmlformats.org/officeDocument/2006/relationships/image" Target="../media/image109.jpe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1.wdp"/><Relationship Id="rId7"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8.jpeg"/><Relationship Id="rId4" Type="http://schemas.microsoft.com/office/2007/relationships/hdphoto" Target="../media/hdphoto1.wdp"/><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3795C6-A681-99E1-1C70-5C21CEA614F9}"/>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045" name="Rectangle 104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82E97D-0288-FF20-7D06-0D530016C49E}"/>
              </a:ext>
            </a:extLst>
          </p:cNvPr>
          <p:cNvSpPr>
            <a:spLocks noGrp="1"/>
          </p:cNvSpPr>
          <p:nvPr>
            <p:ph type="ctrTitle"/>
          </p:nvPr>
        </p:nvSpPr>
        <p:spPr>
          <a:xfrm>
            <a:off x="1716258" y="719350"/>
            <a:ext cx="10058400" cy="3574778"/>
          </a:xfrm>
          <a:effectLst>
            <a:outerShdw blurRad="50800" dist="38100" dir="2700000" algn="tl" rotWithShape="0">
              <a:prstClr val="black">
                <a:alpha val="40000"/>
              </a:prstClr>
            </a:outerShdw>
          </a:effectLst>
        </p:spPr>
        <p:txBody>
          <a:bodyPr>
            <a:normAutofit/>
          </a:bodyPr>
          <a:lstStyle/>
          <a:p>
            <a:r>
              <a:rPr lang="en-US" sz="6800" b="1">
                <a:solidFill>
                  <a:srgbClr val="FFFFFF"/>
                </a:solidFill>
              </a:rPr>
              <a:t>KHỞI ĐỘNG</a:t>
            </a:r>
          </a:p>
        </p:txBody>
      </p:sp>
    </p:spTree>
    <p:extLst>
      <p:ext uri="{BB962C8B-B14F-4D97-AF65-F5344CB8AC3E}">
        <p14:creationId xmlns:p14="http://schemas.microsoft.com/office/powerpoint/2010/main" val="358878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B68B54"/>
            </a:gs>
            <a:gs pos="54000">
              <a:srgbClr val="6C4430"/>
            </a:gs>
            <a:gs pos="82000">
              <a:srgbClr val="65453B"/>
            </a:gs>
            <a:gs pos="94000">
              <a:srgbClr val="734C40"/>
            </a:gs>
          </a:gsLst>
          <a:lin ang="8100000" scaled="1"/>
        </a:gradFill>
        <a:effectLst/>
      </p:bgPr>
    </p:bg>
    <p:spTree>
      <p:nvGrpSpPr>
        <p:cNvPr id="1" name=""/>
        <p:cNvGrpSpPr/>
        <p:nvPr/>
      </p:nvGrpSpPr>
      <p:grpSpPr>
        <a:xfrm>
          <a:off x="0" y="0"/>
          <a:ext cx="0" cy="0"/>
          <a:chOff x="0" y="0"/>
          <a:chExt cx="0" cy="0"/>
        </a:xfrm>
      </p:grpSpPr>
      <p:grpSp>
        <p:nvGrpSpPr>
          <p:cNvPr id="19" name="Group 18"/>
          <p:cNvGrpSpPr/>
          <p:nvPr/>
        </p:nvGrpSpPr>
        <p:grpSpPr>
          <a:xfrm>
            <a:off x="7204690" y="-2411526"/>
            <a:ext cx="5600155" cy="8721286"/>
            <a:chOff x="7204690" y="-2411526"/>
            <a:chExt cx="5600155" cy="8721286"/>
          </a:xfrm>
          <a:blipFill>
            <a:blip r:embed="rId2"/>
            <a:stretch>
              <a:fillRect/>
            </a:stretch>
          </a:blipFill>
        </p:grpSpPr>
        <p:grpSp>
          <p:nvGrpSpPr>
            <p:cNvPr id="15" name="Group 14"/>
            <p:cNvGrpSpPr/>
            <p:nvPr/>
          </p:nvGrpSpPr>
          <p:grpSpPr>
            <a:xfrm>
              <a:off x="7997008" y="-2411526"/>
              <a:ext cx="4807837" cy="8721286"/>
              <a:chOff x="7997012" y="-3215309"/>
              <a:chExt cx="4807837" cy="8721286"/>
            </a:xfrm>
            <a:grpFill/>
          </p:grpSpPr>
          <p:sp>
            <p:nvSpPr>
              <p:cNvPr id="10" name="Rounded Rectangle 9"/>
              <p:cNvSpPr/>
              <p:nvPr/>
            </p:nvSpPr>
            <p:spPr>
              <a:xfrm rot="18866280">
                <a:off x="5246265" y="-464562"/>
                <a:ext cx="6430618"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rot="18866280">
                <a:off x="5744878" y="515237"/>
                <a:ext cx="6430618"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rot="18866280">
                <a:off x="5891413" y="1073888"/>
                <a:ext cx="7935054"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rot="18866280">
                <a:off x="7346076" y="1349298"/>
                <a:ext cx="7292142"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rot="18866280">
                <a:off x="8839342" y="1465793"/>
                <a:ext cx="7001891"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ounded Rectangle 17"/>
            <p:cNvSpPr/>
            <p:nvPr/>
          </p:nvSpPr>
          <p:spPr>
            <a:xfrm rot="18866280">
              <a:off x="5229518" y="-329704"/>
              <a:ext cx="4879467" cy="9291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C18BDDB-656E-4C3B-BE75-2E75C7C072E1}"/>
              </a:ext>
            </a:extLst>
          </p:cNvPr>
          <p:cNvSpPr txBox="1"/>
          <p:nvPr/>
        </p:nvSpPr>
        <p:spPr>
          <a:xfrm>
            <a:off x="-920729" y="2766405"/>
            <a:ext cx="78059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7 IcielBaliho Script"/>
                <a:ea typeface="Aachen" panose="02020500000000000000" pitchFamily="18" charset="0"/>
                <a:cs typeface="Aachen" panose="02020500000000000000" pitchFamily="18" charset="0"/>
              </a:rPr>
              <a:t>BÀI 9. </a:t>
            </a: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7 IcielBaliho Script"/>
                <a:ea typeface="Aachen" panose="02020500000000000000" pitchFamily="18" charset="0"/>
                <a:cs typeface="Aachen" panose="02020500000000000000" pitchFamily="18" charset="0"/>
              </a:rPr>
              <a:t>DỊCH </a:t>
            </a: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7 IcielBaliho Script"/>
                <a:ea typeface="Aachen" panose="02020500000000000000" pitchFamily="18" charset="0"/>
                <a:cs typeface="Aachen" panose="02020500000000000000" pitchFamily="18" charset="0"/>
              </a:rPr>
              <a:t>VỤ</a:t>
            </a:r>
          </a:p>
        </p:txBody>
      </p:sp>
      <p:pic>
        <p:nvPicPr>
          <p:cNvPr id="25" name="Tàu 31">
            <a:extLst>
              <a:ext uri="{FF2B5EF4-FFF2-40B4-BE49-F238E27FC236}">
                <a16:creationId xmlns:a16="http://schemas.microsoft.com/office/drawing/2014/main" id="{CEF18D59-FC70-4C54-BADE-3FA2FB38D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891" y="3791179"/>
            <a:ext cx="3417794" cy="3417794"/>
          </a:xfrm>
          <a:prstGeom prst="rect">
            <a:avLst/>
          </a:prstGeom>
        </p:spPr>
      </p:pic>
      <p:pic>
        <p:nvPicPr>
          <p:cNvPr id="26" name="Picture 25">
            <a:extLst>
              <a:ext uri="{FF2B5EF4-FFF2-40B4-BE49-F238E27FC236}">
                <a16:creationId xmlns:a16="http://schemas.microsoft.com/office/drawing/2014/main" id="{C6923775-E84F-4AEE-B6E6-18D22BFB9BC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69" b="91371" l="9766" r="89844">
                        <a14:foregroundMark x1="28906" y1="26396" x2="28906" y2="26396"/>
                        <a14:foregroundMark x1="50781" y1="5076" x2="50781" y2="5076"/>
                        <a14:foregroundMark x1="25391" y1="61421" x2="25391" y2="61421"/>
                        <a14:foregroundMark x1="37891" y1="31472" x2="37891" y2="31472"/>
                        <a14:foregroundMark x1="31250" y1="37056" x2="31250" y2="37056"/>
                        <a14:foregroundMark x1="51563" y1="91371" x2="51563" y2="91371"/>
                      </a14:backgroundRemoval>
                    </a14:imgEffect>
                  </a14:imgLayer>
                </a14:imgProps>
              </a:ext>
              <a:ext uri="{28A0092B-C50C-407E-A947-70E740481C1C}">
                <a14:useLocalDpi xmlns:a14="http://schemas.microsoft.com/office/drawing/2010/main" val="0"/>
              </a:ext>
            </a:extLst>
          </a:blip>
          <a:stretch>
            <a:fillRect/>
          </a:stretch>
        </p:blipFill>
        <p:spPr>
          <a:xfrm>
            <a:off x="-136678" y="279296"/>
            <a:ext cx="2168559" cy="1668774"/>
          </a:xfrm>
          <a:prstGeom prst="rect">
            <a:avLst/>
          </a:prstGeom>
        </p:spPr>
      </p:pic>
      <p:pic>
        <p:nvPicPr>
          <p:cNvPr id="28" name="Picture 27">
            <a:extLst>
              <a:ext uri="{FF2B5EF4-FFF2-40B4-BE49-F238E27FC236}">
                <a16:creationId xmlns:a16="http://schemas.microsoft.com/office/drawing/2014/main" id="{5F389E6E-7FE9-4F09-931A-7C3803EBF1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15" b="92781" l="211" r="99789">
                        <a14:foregroundMark x1="1579" y1="67380" x2="8211" y2="54011"/>
                        <a14:foregroundMark x1="8211" y1="54011" x2="8316" y2="54011"/>
                        <a14:foregroundMark x1="5895" y1="52941" x2="211" y2="65508"/>
                        <a14:foregroundMark x1="18421" y1="67380" x2="48842" y2="72995"/>
                        <a14:foregroundMark x1="48842" y1="72995" x2="60526" y2="72193"/>
                        <a14:foregroundMark x1="60526" y1="72193" x2="60947" y2="72193"/>
                        <a14:foregroundMark x1="14421" y1="84225" x2="47474" y2="93048"/>
                        <a14:foregroundMark x1="12632" y1="87968" x2="30105" y2="87433"/>
                        <a14:foregroundMark x1="30105" y1="87433" x2="50737" y2="87433"/>
                        <a14:foregroundMark x1="50737" y1="87433" x2="85684" y2="76738"/>
                        <a14:foregroundMark x1="69053" y1="88503" x2="85263" y2="90374"/>
                        <a14:foregroundMark x1="85263" y1="90374" x2="93895" y2="87968"/>
                        <a14:foregroundMark x1="93895" y1="87968" x2="95474" y2="64706"/>
                        <a14:foregroundMark x1="95474" y1="64706" x2="94842" y2="63636"/>
                        <a14:foregroundMark x1="93053" y1="48396" x2="92632" y2="76203"/>
                        <a14:foregroundMark x1="92632" y1="76203" x2="91895" y2="81818"/>
                        <a14:foregroundMark x1="88316" y1="17112" x2="93053" y2="29144"/>
                        <a14:foregroundMark x1="94000" y1="44118" x2="96421" y2="42246"/>
                        <a14:foregroundMark x1="58947" y1="8289" x2="62105" y2="14706"/>
                        <a14:foregroundMark x1="66947" y1="7219" x2="66947" y2="5882"/>
                        <a14:foregroundMark x1="68316" y1="15241" x2="70842" y2="17914"/>
                        <a14:foregroundMark x1="97789" y1="40374" x2="99789" y2="39037"/>
                        <a14:foregroundMark x1="14632" y1="31016" x2="17158" y2="31016"/>
                      </a14:backgroundRemoval>
                    </a14:imgEffect>
                  </a14:imgLayer>
                </a14:imgProps>
              </a:ext>
              <a:ext uri="{28A0092B-C50C-407E-A947-70E740481C1C}">
                <a14:useLocalDpi xmlns:a14="http://schemas.microsoft.com/office/drawing/2010/main" val="0"/>
              </a:ext>
            </a:extLst>
          </a:blip>
          <a:stretch>
            <a:fillRect/>
          </a:stretch>
        </p:blipFill>
        <p:spPr>
          <a:xfrm>
            <a:off x="163943" y="5381721"/>
            <a:ext cx="3920366" cy="1406404"/>
          </a:xfrm>
          <a:prstGeom prst="rect">
            <a:avLst/>
          </a:prstGeom>
        </p:spPr>
      </p:pic>
    </p:spTree>
    <p:extLst>
      <p:ext uri="{BB962C8B-B14F-4D97-AF65-F5344CB8AC3E}">
        <p14:creationId xmlns:p14="http://schemas.microsoft.com/office/powerpoint/2010/main" val="1808386816"/>
      </p:ext>
    </p:extLst>
  </p:cSld>
  <p:clrMapOvr>
    <a:masterClrMapping/>
  </p:clrMapOvr>
  <mc:AlternateContent xmlns:mc="http://schemas.openxmlformats.org/markup-compatibility/2006" xmlns:p14="http://schemas.microsoft.com/office/powerpoint/2010/main">
    <mc:Choice Requires="p14">
      <p:transition spd="slow" p14:dur="2000" advTm="1486"/>
    </mc:Choice>
    <mc:Fallback xmlns="">
      <p:transition spd="slow" advTm="1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99242E4-1807-4223-BCA5-534E91AE4BE3}"/>
              </a:ext>
            </a:extLst>
          </p:cNvPr>
          <p:cNvPicPr>
            <a:picLocks noChangeAspect="1"/>
          </p:cNvPicPr>
          <p:nvPr/>
        </p:nvPicPr>
        <p:blipFill rotWithShape="1">
          <a:blip r:embed="rId2">
            <a:extLst>
              <a:ext uri="{28A0092B-C50C-407E-A947-70E740481C1C}">
                <a14:useLocalDpi xmlns:a14="http://schemas.microsoft.com/office/drawing/2010/main" val="0"/>
              </a:ext>
            </a:extLst>
          </a:blip>
          <a:srcRect l="7476" r="6859"/>
          <a:stretch/>
        </p:blipFill>
        <p:spPr>
          <a:xfrm>
            <a:off x="35125" y="5280339"/>
            <a:ext cx="1945554" cy="1392582"/>
          </a:xfrm>
          <a:prstGeom prst="rect">
            <a:avLst/>
          </a:prstGeom>
        </p:spPr>
      </p:pic>
      <p:grpSp>
        <p:nvGrpSpPr>
          <p:cNvPr id="2" name="Group 1">
            <a:extLst>
              <a:ext uri="{FF2B5EF4-FFF2-40B4-BE49-F238E27FC236}">
                <a16:creationId xmlns:a16="http://schemas.microsoft.com/office/drawing/2014/main" id="{2DA2F752-371B-4104-BD21-A8D48519622F}"/>
              </a:ext>
            </a:extLst>
          </p:cNvPr>
          <p:cNvGrpSpPr/>
          <p:nvPr/>
        </p:nvGrpSpPr>
        <p:grpSpPr>
          <a:xfrm>
            <a:off x="1441995" y="1005912"/>
            <a:ext cx="8981717" cy="2522859"/>
            <a:chOff x="3165506" y="295207"/>
            <a:chExt cx="6297235" cy="1587929"/>
          </a:xfrm>
        </p:grpSpPr>
        <p:sp>
          <p:nvSpPr>
            <p:cNvPr id="3" name="Rectangle 2">
              <a:extLst>
                <a:ext uri="{FF2B5EF4-FFF2-40B4-BE49-F238E27FC236}">
                  <a16:creationId xmlns:a16="http://schemas.microsoft.com/office/drawing/2014/main" id="{55F9B70D-6031-4E7B-9722-2C4818128BB7}"/>
                </a:ext>
              </a:extLst>
            </p:cNvPr>
            <p:cNvSpPr/>
            <p:nvPr/>
          </p:nvSpPr>
          <p:spPr>
            <a:xfrm rot="381438">
              <a:off x="4649190" y="904188"/>
              <a:ext cx="3712476" cy="906359"/>
            </a:xfrm>
            <a:prstGeom prst="rect">
              <a:avLst/>
            </a:prstGeom>
            <a:gradFill flip="none" rotWithShape="1">
              <a:gsLst>
                <a:gs pos="6000">
                  <a:schemeClr val="tx1">
                    <a:alpha val="74000"/>
                  </a:schemeClr>
                </a:gs>
                <a:gs pos="100000">
                  <a:srgbClr val="B4B4B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4" name="Oval 3">
              <a:extLst>
                <a:ext uri="{FF2B5EF4-FFF2-40B4-BE49-F238E27FC236}">
                  <a16:creationId xmlns:a16="http://schemas.microsoft.com/office/drawing/2014/main" id="{AA420396-8833-49B3-A7DF-09A5EE12C3AD}"/>
                </a:ext>
              </a:extLst>
            </p:cNvPr>
            <p:cNvSpPr/>
            <p:nvPr/>
          </p:nvSpPr>
          <p:spPr>
            <a:xfrm>
              <a:off x="8366041" y="593674"/>
              <a:ext cx="1096700" cy="1096700"/>
            </a:xfrm>
            <a:prstGeom prst="ellipse">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5" name="Oval 4">
              <a:extLst>
                <a:ext uri="{FF2B5EF4-FFF2-40B4-BE49-F238E27FC236}">
                  <a16:creationId xmlns:a16="http://schemas.microsoft.com/office/drawing/2014/main" id="{620ACA9B-1E5A-4B26-8A8A-00714B02F036}"/>
                </a:ext>
              </a:extLst>
            </p:cNvPr>
            <p:cNvSpPr/>
            <p:nvPr/>
          </p:nvSpPr>
          <p:spPr>
            <a:xfrm>
              <a:off x="8543296" y="770929"/>
              <a:ext cx="742189" cy="742190"/>
            </a:xfrm>
            <a:prstGeom prst="ellipse">
              <a:avLst/>
            </a:prstGeom>
            <a:gradFill>
              <a:gsLst>
                <a:gs pos="0">
                  <a:srgbClr val="FFCC66"/>
                </a:gs>
                <a:gs pos="100000">
                  <a:srgbClr val="FD550D"/>
                </a:gs>
              </a:gsLst>
              <a:lin ang="5400000" scaled="1"/>
            </a:gradFill>
            <a:ln>
              <a:noFill/>
            </a:ln>
            <a:effectLst/>
            <a:scene3d>
              <a:camera prst="orthographicFront"/>
              <a:lightRig rig="flat" dir="t"/>
            </a:scene3d>
            <a:sp3d prstMaterial="powder">
              <a:bevelT w="57150" h="444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6" name="Arrow: Pentagon 5">
              <a:extLst>
                <a:ext uri="{FF2B5EF4-FFF2-40B4-BE49-F238E27FC236}">
                  <a16:creationId xmlns:a16="http://schemas.microsoft.com/office/drawing/2014/main" id="{D5C97C76-775D-46F7-9333-BEDAC1B4513D}"/>
                </a:ext>
              </a:extLst>
            </p:cNvPr>
            <p:cNvSpPr/>
            <p:nvPr/>
          </p:nvSpPr>
          <p:spPr>
            <a:xfrm>
              <a:off x="3997941" y="593674"/>
              <a:ext cx="4545355" cy="990994"/>
            </a:xfrm>
            <a:prstGeom prst="homePlate">
              <a:avLst/>
            </a:prstGeom>
            <a:gradFill flip="none" rotWithShape="1">
              <a:gsLst>
                <a:gs pos="0">
                  <a:schemeClr val="bg1">
                    <a:lumMod val="95000"/>
                  </a:schemeClr>
                </a:gs>
                <a:gs pos="59000">
                  <a:schemeClr val="bg1"/>
                </a:gs>
              </a:gsLst>
              <a:lin ang="10800000" scaled="1"/>
              <a:tileRect/>
            </a:gradFill>
            <a:ln>
              <a:solidFill>
                <a:srgbClr val="FF6600"/>
              </a:solid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7" name="Oval 6">
              <a:extLst>
                <a:ext uri="{FF2B5EF4-FFF2-40B4-BE49-F238E27FC236}">
                  <a16:creationId xmlns:a16="http://schemas.microsoft.com/office/drawing/2014/main" id="{A1838F44-AEA1-4093-B589-5523F0E86627}"/>
                </a:ext>
              </a:extLst>
            </p:cNvPr>
            <p:cNvSpPr/>
            <p:nvPr/>
          </p:nvSpPr>
          <p:spPr>
            <a:xfrm>
              <a:off x="3165506" y="295207"/>
              <a:ext cx="1587929" cy="1587929"/>
            </a:xfrm>
            <a:prstGeom prst="ellipse">
              <a:avLst/>
            </a:prstGeom>
            <a:solidFill>
              <a:srgbClr val="E4E5E7"/>
            </a:solidFill>
            <a:ln>
              <a:solidFill>
                <a:schemeClr val="bg1"/>
              </a:solidFill>
            </a:ln>
            <a:effectLst>
              <a:outerShdw blurRad="889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8" name="Circle: Hollow 7">
              <a:extLst>
                <a:ext uri="{FF2B5EF4-FFF2-40B4-BE49-F238E27FC236}">
                  <a16:creationId xmlns:a16="http://schemas.microsoft.com/office/drawing/2014/main" id="{005B7421-8E3B-419C-A4E0-55B2D39BB1B3}"/>
                </a:ext>
              </a:extLst>
            </p:cNvPr>
            <p:cNvSpPr/>
            <p:nvPr/>
          </p:nvSpPr>
          <p:spPr>
            <a:xfrm>
              <a:off x="3358268" y="487969"/>
              <a:ext cx="1202405" cy="1202405"/>
            </a:xfrm>
            <a:prstGeom prst="donut">
              <a:avLst>
                <a:gd name="adj" fmla="val 18330"/>
              </a:avLst>
            </a:prstGeom>
            <a:gradFill>
              <a:gsLst>
                <a:gs pos="0">
                  <a:srgbClr val="FF9900"/>
                </a:gs>
                <a:gs pos="100000">
                  <a:srgbClr val="C23D02"/>
                </a:gs>
              </a:gsLst>
              <a:lin ang="5400000" scaled="1"/>
            </a:gradFill>
            <a:ln>
              <a:noFill/>
            </a:ln>
            <a:effectLst>
              <a:outerShdw blurRad="139700" dist="63500" dir="2700000" algn="tl" rotWithShape="0">
                <a:prstClr val="black">
                  <a:alpha val="40000"/>
                </a:prstClr>
              </a:outerShdw>
            </a:effectLst>
            <a:scene3d>
              <a:camera prst="orthographicFront"/>
              <a:lightRig rig="flat" dir="t"/>
            </a:scene3d>
            <a:sp3d prstMaterial="powder">
              <a:bevelT w="1143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9" name="Rectangle 8">
              <a:extLst>
                <a:ext uri="{FF2B5EF4-FFF2-40B4-BE49-F238E27FC236}">
                  <a16:creationId xmlns:a16="http://schemas.microsoft.com/office/drawing/2014/main" id="{309D756F-2BD4-4537-9722-A18DF2935A61}"/>
                </a:ext>
              </a:extLst>
            </p:cNvPr>
            <p:cNvSpPr/>
            <p:nvPr/>
          </p:nvSpPr>
          <p:spPr>
            <a:xfrm rot="381438">
              <a:off x="4075036" y="1154626"/>
              <a:ext cx="1257002" cy="306883"/>
            </a:xfrm>
            <a:prstGeom prst="rect">
              <a:avLst/>
            </a:prstGeom>
            <a:gradFill flip="none" rotWithShape="1">
              <a:gsLst>
                <a:gs pos="6000">
                  <a:schemeClr val="tx1">
                    <a:alpha val="74000"/>
                  </a:schemeClr>
                </a:gs>
                <a:gs pos="100000">
                  <a:srgbClr val="B4B4B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0" name="Rectangle: Rounded Corners 9">
              <a:extLst>
                <a:ext uri="{FF2B5EF4-FFF2-40B4-BE49-F238E27FC236}">
                  <a16:creationId xmlns:a16="http://schemas.microsoft.com/office/drawing/2014/main" id="{595EFC8E-8519-4E54-9843-E3B966567048}"/>
                </a:ext>
              </a:extLst>
            </p:cNvPr>
            <p:cNvSpPr/>
            <p:nvPr/>
          </p:nvSpPr>
          <p:spPr>
            <a:xfrm>
              <a:off x="3741239" y="784014"/>
              <a:ext cx="1812400" cy="6103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1" name="Rectangle: Rounded Corners 10">
              <a:extLst>
                <a:ext uri="{FF2B5EF4-FFF2-40B4-BE49-F238E27FC236}">
                  <a16:creationId xmlns:a16="http://schemas.microsoft.com/office/drawing/2014/main" id="{5A57C145-9D8F-4A42-A253-96EC3D02E200}"/>
                </a:ext>
              </a:extLst>
            </p:cNvPr>
            <p:cNvSpPr/>
            <p:nvPr/>
          </p:nvSpPr>
          <p:spPr>
            <a:xfrm>
              <a:off x="3828534" y="831563"/>
              <a:ext cx="1629784" cy="515217"/>
            </a:xfrm>
            <a:prstGeom prst="roundRect">
              <a:avLst>
                <a:gd name="adj" fmla="val 50000"/>
              </a:avLst>
            </a:prstGeom>
            <a:gradFill>
              <a:gsLst>
                <a:gs pos="0">
                  <a:srgbClr val="FF9900"/>
                </a:gs>
                <a:gs pos="100000">
                  <a:srgbClr val="FD550D"/>
                </a:gs>
              </a:gsLst>
              <a:lin ang="5400000" scaled="1"/>
            </a:gradFill>
            <a:ln>
              <a:noFill/>
            </a:ln>
            <a:effectLst/>
            <a:scene3d>
              <a:camera prst="orthographicFront"/>
              <a:lightRig rig="flat" dir="t"/>
            </a:scene3d>
            <a:sp3d prstMaterial="powder">
              <a:bevelT w="57150" h="444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12" name="TextBox 11">
              <a:extLst>
                <a:ext uri="{FF2B5EF4-FFF2-40B4-BE49-F238E27FC236}">
                  <a16:creationId xmlns:a16="http://schemas.microsoft.com/office/drawing/2014/main" id="{765B2107-EB96-45EB-ADA2-DE17632A4509}"/>
                </a:ext>
              </a:extLst>
            </p:cNvPr>
            <p:cNvSpPr txBox="1"/>
            <p:nvPr/>
          </p:nvSpPr>
          <p:spPr>
            <a:xfrm>
              <a:off x="4055089" y="890785"/>
              <a:ext cx="720945" cy="445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9Slide03 Roboto Condensed"/>
                  <a:ea typeface="+mn-ea"/>
                  <a:cs typeface="+mn-cs"/>
                </a:rPr>
                <a:t>01</a:t>
              </a:r>
            </a:p>
          </p:txBody>
        </p:sp>
        <p:pic>
          <p:nvPicPr>
            <p:cNvPr id="13" name="Graphic 12" descr="Bullseye">
              <a:extLst>
                <a:ext uri="{FF2B5EF4-FFF2-40B4-BE49-F238E27FC236}">
                  <a16:creationId xmlns:a16="http://schemas.microsoft.com/office/drawing/2014/main" id="{3E978AAE-03B3-4BDC-94E7-0DDABEAE2D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9676" y="917350"/>
              <a:ext cx="429430" cy="429430"/>
            </a:xfrm>
            <a:prstGeom prst="rect">
              <a:avLst/>
            </a:prstGeom>
          </p:spPr>
        </p:pic>
        <p:sp>
          <p:nvSpPr>
            <p:cNvPr id="14" name="TextBox 13">
              <a:extLst>
                <a:ext uri="{FF2B5EF4-FFF2-40B4-BE49-F238E27FC236}">
                  <a16:creationId xmlns:a16="http://schemas.microsoft.com/office/drawing/2014/main" id="{A018A927-4549-43DF-B10F-224EA58CFFA4}"/>
                </a:ext>
              </a:extLst>
            </p:cNvPr>
            <p:cNvSpPr txBox="1"/>
            <p:nvPr/>
          </p:nvSpPr>
          <p:spPr>
            <a:xfrm>
              <a:off x="4795175" y="756943"/>
              <a:ext cx="3548848" cy="639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2060"/>
                  </a:solidFill>
                  <a:effectLst/>
                  <a:uLnTx/>
                  <a:uFillTx/>
                  <a:latin typeface="#9Slide07 IcielBaliho Script"/>
                  <a:ea typeface="+mn-ea"/>
                  <a:cs typeface="+mn-cs"/>
                </a:rPr>
                <a:t>Các nhân tố ảnh hưởng đến sự phát triển và phân bố ngành dịch vụ</a:t>
              </a:r>
              <a:endParaRPr kumimoji="0" lang="en-US" sz="3000" b="0" i="0" u="none" strike="noStrike" kern="1200" cap="none" spc="0" normalizeH="0" baseline="0" noProof="0" dirty="0">
                <a:ln>
                  <a:noFill/>
                </a:ln>
                <a:solidFill>
                  <a:srgbClr val="002060"/>
                </a:solidFill>
                <a:effectLst/>
                <a:uLnTx/>
                <a:uFillTx/>
                <a:latin typeface="#9Slide07 IcielBaliho Script"/>
                <a:ea typeface="+mn-ea"/>
                <a:cs typeface="+mn-cs"/>
              </a:endParaRPr>
            </a:p>
          </p:txBody>
        </p:sp>
      </p:grpSp>
      <p:grpSp>
        <p:nvGrpSpPr>
          <p:cNvPr id="18" name="Group 17">
            <a:extLst>
              <a:ext uri="{FF2B5EF4-FFF2-40B4-BE49-F238E27FC236}">
                <a16:creationId xmlns:a16="http://schemas.microsoft.com/office/drawing/2014/main" id="{06302355-1529-4CCB-B17A-94DEC519205B}"/>
              </a:ext>
            </a:extLst>
          </p:cNvPr>
          <p:cNvGrpSpPr/>
          <p:nvPr/>
        </p:nvGrpSpPr>
        <p:grpSpPr>
          <a:xfrm>
            <a:off x="1716931" y="3831177"/>
            <a:ext cx="8706781" cy="2731615"/>
            <a:chOff x="1716931" y="3831177"/>
            <a:chExt cx="8706781" cy="2731615"/>
          </a:xfrm>
        </p:grpSpPr>
        <p:grpSp>
          <p:nvGrpSpPr>
            <p:cNvPr id="19" name="Group 18">
              <a:extLst>
                <a:ext uri="{FF2B5EF4-FFF2-40B4-BE49-F238E27FC236}">
                  <a16:creationId xmlns:a16="http://schemas.microsoft.com/office/drawing/2014/main" id="{9E1C57F2-7FF6-41A4-A2CE-CC092263B75D}"/>
                </a:ext>
              </a:extLst>
            </p:cNvPr>
            <p:cNvGrpSpPr/>
            <p:nvPr/>
          </p:nvGrpSpPr>
          <p:grpSpPr>
            <a:xfrm>
              <a:off x="1716931" y="3831177"/>
              <a:ext cx="8706781" cy="2731615"/>
              <a:chOff x="3165505" y="4974863"/>
              <a:chExt cx="6297235" cy="1587929"/>
            </a:xfrm>
          </p:grpSpPr>
          <p:sp>
            <p:nvSpPr>
              <p:cNvPr id="21" name="Rectangle 20">
                <a:extLst>
                  <a:ext uri="{FF2B5EF4-FFF2-40B4-BE49-F238E27FC236}">
                    <a16:creationId xmlns:a16="http://schemas.microsoft.com/office/drawing/2014/main" id="{7F60EC8F-74F6-41D1-84F8-5BCCD4A6FD61}"/>
                  </a:ext>
                </a:extLst>
              </p:cNvPr>
              <p:cNvSpPr/>
              <p:nvPr/>
            </p:nvSpPr>
            <p:spPr>
              <a:xfrm rot="21218562" flipH="1">
                <a:off x="4300971" y="5587770"/>
                <a:ext cx="3712476" cy="906359"/>
              </a:xfrm>
              <a:prstGeom prst="rect">
                <a:avLst/>
              </a:prstGeom>
              <a:gradFill flip="none" rotWithShape="1">
                <a:gsLst>
                  <a:gs pos="29000">
                    <a:schemeClr val="tx1">
                      <a:alpha val="74000"/>
                    </a:schemeClr>
                  </a:gs>
                  <a:gs pos="100000">
                    <a:srgbClr val="B4B4B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2" name="Oval 21">
                <a:extLst>
                  <a:ext uri="{FF2B5EF4-FFF2-40B4-BE49-F238E27FC236}">
                    <a16:creationId xmlns:a16="http://schemas.microsoft.com/office/drawing/2014/main" id="{13402031-2638-49C0-9FA0-DF8EEF31099B}"/>
                  </a:ext>
                </a:extLst>
              </p:cNvPr>
              <p:cNvSpPr/>
              <p:nvPr/>
            </p:nvSpPr>
            <p:spPr>
              <a:xfrm flipH="1">
                <a:off x="3165505" y="5273330"/>
                <a:ext cx="1096700" cy="1096700"/>
              </a:xfrm>
              <a:prstGeom prst="ellipse">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3" name="Oval 22">
                <a:extLst>
                  <a:ext uri="{FF2B5EF4-FFF2-40B4-BE49-F238E27FC236}">
                    <a16:creationId xmlns:a16="http://schemas.microsoft.com/office/drawing/2014/main" id="{C0F5F013-1855-4CE7-8EAE-562A2CB1B0B8}"/>
                  </a:ext>
                </a:extLst>
              </p:cNvPr>
              <p:cNvSpPr/>
              <p:nvPr/>
            </p:nvSpPr>
            <p:spPr>
              <a:xfrm flipH="1">
                <a:off x="3342761" y="5450585"/>
                <a:ext cx="742189" cy="742190"/>
              </a:xfrm>
              <a:prstGeom prst="ellipse">
                <a:avLst/>
              </a:prstGeom>
              <a:gradFill>
                <a:gsLst>
                  <a:gs pos="0">
                    <a:srgbClr val="00CCFF"/>
                  </a:gs>
                  <a:gs pos="100000">
                    <a:srgbClr val="3366CC"/>
                  </a:gs>
                </a:gsLst>
                <a:lin ang="5400000" scaled="1"/>
              </a:gradFill>
              <a:ln>
                <a:noFill/>
              </a:ln>
              <a:effectLst/>
              <a:scene3d>
                <a:camera prst="orthographicFront"/>
                <a:lightRig rig="flat" dir="t"/>
              </a:scene3d>
              <a:sp3d prstMaterial="powder">
                <a:bevelT w="57150" h="444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24" name="Arrow: Pentagon 23">
                <a:extLst>
                  <a:ext uri="{FF2B5EF4-FFF2-40B4-BE49-F238E27FC236}">
                    <a16:creationId xmlns:a16="http://schemas.microsoft.com/office/drawing/2014/main" id="{E6C971AA-9C1F-4D91-AC68-EAAE625CD426}"/>
                  </a:ext>
                </a:extLst>
              </p:cNvPr>
              <p:cNvSpPr/>
              <p:nvPr/>
            </p:nvSpPr>
            <p:spPr>
              <a:xfrm flipH="1">
                <a:off x="4084948" y="5179579"/>
                <a:ext cx="4545355" cy="1106430"/>
              </a:xfrm>
              <a:prstGeom prst="homePlate">
                <a:avLst/>
              </a:prstGeom>
              <a:gradFill>
                <a:gsLst>
                  <a:gs pos="0">
                    <a:schemeClr val="bg1">
                      <a:lumMod val="95000"/>
                    </a:schemeClr>
                  </a:gs>
                  <a:gs pos="59000">
                    <a:schemeClr val="bg1"/>
                  </a:gs>
                </a:gsLst>
                <a:lin ang="0" scaled="0"/>
              </a:gradFill>
              <a:ln>
                <a:solidFill>
                  <a:srgbClr val="000099"/>
                </a:solid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5" name="Oval 24">
                <a:extLst>
                  <a:ext uri="{FF2B5EF4-FFF2-40B4-BE49-F238E27FC236}">
                    <a16:creationId xmlns:a16="http://schemas.microsoft.com/office/drawing/2014/main" id="{8EF223CE-CC89-40A4-8298-B2659F34C343}"/>
                  </a:ext>
                </a:extLst>
              </p:cNvPr>
              <p:cNvSpPr/>
              <p:nvPr/>
            </p:nvSpPr>
            <p:spPr>
              <a:xfrm flipH="1">
                <a:off x="7874811" y="4974863"/>
                <a:ext cx="1587929" cy="1587929"/>
              </a:xfrm>
              <a:prstGeom prst="ellipse">
                <a:avLst/>
              </a:prstGeom>
              <a:solidFill>
                <a:srgbClr val="E4E5E7"/>
              </a:solidFill>
              <a:ln>
                <a:solidFill>
                  <a:schemeClr val="bg1"/>
                </a:solidFill>
              </a:ln>
              <a:effectLst>
                <a:outerShdw blurRad="889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6" name="Circle: Hollow 25">
                <a:extLst>
                  <a:ext uri="{FF2B5EF4-FFF2-40B4-BE49-F238E27FC236}">
                    <a16:creationId xmlns:a16="http://schemas.microsoft.com/office/drawing/2014/main" id="{0B95DEC3-3CF0-497E-B788-E1F48265C4D3}"/>
                  </a:ext>
                </a:extLst>
              </p:cNvPr>
              <p:cNvSpPr/>
              <p:nvPr/>
            </p:nvSpPr>
            <p:spPr>
              <a:xfrm flipH="1">
                <a:off x="8067573" y="5167625"/>
                <a:ext cx="1202405" cy="1202405"/>
              </a:xfrm>
              <a:prstGeom prst="donut">
                <a:avLst>
                  <a:gd name="adj" fmla="val 18330"/>
                </a:avLst>
              </a:prstGeom>
              <a:gradFill>
                <a:gsLst>
                  <a:gs pos="0">
                    <a:srgbClr val="0033CC"/>
                  </a:gs>
                  <a:gs pos="100000">
                    <a:srgbClr val="000099"/>
                  </a:gs>
                </a:gsLst>
                <a:lin ang="5400000" scaled="1"/>
              </a:gradFill>
              <a:ln>
                <a:noFill/>
              </a:ln>
              <a:effectLst>
                <a:outerShdw blurRad="139700" dist="63500" dir="2700000" algn="tl" rotWithShape="0">
                  <a:prstClr val="black">
                    <a:alpha val="40000"/>
                  </a:prstClr>
                </a:outerShdw>
              </a:effectLst>
              <a:scene3d>
                <a:camera prst="orthographicFront"/>
                <a:lightRig rig="flat" dir="t"/>
              </a:scene3d>
              <a:sp3d prstMaterial="powder">
                <a:bevelT w="1143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27" name="Rectangle 26">
                <a:extLst>
                  <a:ext uri="{FF2B5EF4-FFF2-40B4-BE49-F238E27FC236}">
                    <a16:creationId xmlns:a16="http://schemas.microsoft.com/office/drawing/2014/main" id="{D4F9FCE0-4FAD-4949-A15F-62D791A6F7F9}"/>
                  </a:ext>
                </a:extLst>
              </p:cNvPr>
              <p:cNvSpPr/>
              <p:nvPr/>
            </p:nvSpPr>
            <p:spPr>
              <a:xfrm rot="20779131" flipH="1">
                <a:off x="7308870" y="5864000"/>
                <a:ext cx="1257002" cy="306883"/>
              </a:xfrm>
              <a:prstGeom prst="rect">
                <a:avLst/>
              </a:prstGeom>
              <a:gradFill flip="none" rotWithShape="1">
                <a:gsLst>
                  <a:gs pos="6000">
                    <a:schemeClr val="tx1">
                      <a:alpha val="74000"/>
                    </a:schemeClr>
                  </a:gs>
                  <a:gs pos="100000">
                    <a:srgbClr val="B4B4B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8" name="Rectangle: Rounded Corners 27">
                <a:extLst>
                  <a:ext uri="{FF2B5EF4-FFF2-40B4-BE49-F238E27FC236}">
                    <a16:creationId xmlns:a16="http://schemas.microsoft.com/office/drawing/2014/main" id="{B40B9EF2-99F2-4A7E-9DF0-762B396D8EE7}"/>
                  </a:ext>
                </a:extLst>
              </p:cNvPr>
              <p:cNvSpPr/>
              <p:nvPr/>
            </p:nvSpPr>
            <p:spPr>
              <a:xfrm flipH="1">
                <a:off x="7074607" y="5463670"/>
                <a:ext cx="1812400" cy="6103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9" name="Rectangle: Rounded Corners 28">
                <a:extLst>
                  <a:ext uri="{FF2B5EF4-FFF2-40B4-BE49-F238E27FC236}">
                    <a16:creationId xmlns:a16="http://schemas.microsoft.com/office/drawing/2014/main" id="{E8F740EA-9B7C-404D-BA06-E296E1DA486F}"/>
                  </a:ext>
                </a:extLst>
              </p:cNvPr>
              <p:cNvSpPr/>
              <p:nvPr/>
            </p:nvSpPr>
            <p:spPr>
              <a:xfrm flipH="1">
                <a:off x="7169927" y="5511219"/>
                <a:ext cx="1629784" cy="515217"/>
              </a:xfrm>
              <a:prstGeom prst="roundRect">
                <a:avLst>
                  <a:gd name="adj" fmla="val 50000"/>
                </a:avLst>
              </a:prstGeom>
              <a:gradFill>
                <a:gsLst>
                  <a:gs pos="0">
                    <a:srgbClr val="0033CC"/>
                  </a:gs>
                  <a:gs pos="100000">
                    <a:srgbClr val="000099"/>
                  </a:gs>
                </a:gsLst>
                <a:lin ang="5400000" scaled="1"/>
              </a:gradFill>
              <a:ln>
                <a:noFill/>
              </a:ln>
              <a:effectLst/>
              <a:scene3d>
                <a:camera prst="orthographicFront"/>
                <a:lightRig rig="flat" dir="t"/>
              </a:scene3d>
              <a:sp3d prstMaterial="powder">
                <a:bevelT w="57150" h="444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
            <p:nvSpPr>
              <p:cNvPr id="30" name="TextBox 29">
                <a:extLst>
                  <a:ext uri="{FF2B5EF4-FFF2-40B4-BE49-F238E27FC236}">
                    <a16:creationId xmlns:a16="http://schemas.microsoft.com/office/drawing/2014/main" id="{ADEC906C-DE04-40EE-955D-069F3DF7425F}"/>
                  </a:ext>
                </a:extLst>
              </p:cNvPr>
              <p:cNvSpPr txBox="1"/>
              <p:nvPr/>
            </p:nvSpPr>
            <p:spPr>
              <a:xfrm flipH="1">
                <a:off x="7735996" y="5580965"/>
                <a:ext cx="912153" cy="4115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9Slide03 Roboto Condensed"/>
                    <a:ea typeface="+mn-ea"/>
                    <a:cs typeface="+mn-cs"/>
                  </a:rPr>
                  <a:t>02</a:t>
                </a:r>
              </a:p>
            </p:txBody>
          </p:sp>
          <p:sp>
            <p:nvSpPr>
              <p:cNvPr id="31" name="TextBox 30">
                <a:extLst>
                  <a:ext uri="{FF2B5EF4-FFF2-40B4-BE49-F238E27FC236}">
                    <a16:creationId xmlns:a16="http://schemas.microsoft.com/office/drawing/2014/main" id="{4B6FEC18-ADA9-4CAA-8E71-D327C793A6B7}"/>
                  </a:ext>
                </a:extLst>
              </p:cNvPr>
              <p:cNvSpPr txBox="1"/>
              <p:nvPr/>
            </p:nvSpPr>
            <p:spPr>
              <a:xfrm flipH="1">
                <a:off x="4461089" y="5567190"/>
                <a:ext cx="2750760" cy="37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9Slide07 IcielBaliho Script"/>
                    <a:ea typeface="+mn-ea"/>
                    <a:cs typeface="+mn-cs"/>
                  </a:rPr>
                  <a:t>Một số ngành dịch vụ</a:t>
                </a:r>
                <a:endParaRPr kumimoji="0" lang="en-US" sz="3600" b="0" i="0" u="none" strike="noStrike" kern="1200" cap="none" spc="0" normalizeH="0" baseline="0" noProof="0" dirty="0">
                  <a:ln>
                    <a:noFill/>
                  </a:ln>
                  <a:solidFill>
                    <a:srgbClr val="002060"/>
                  </a:solidFill>
                  <a:effectLst/>
                  <a:uLnTx/>
                  <a:uFillTx/>
                  <a:latin typeface="#9Slide07 IcielBaliho Script"/>
                  <a:ea typeface="+mn-ea"/>
                  <a:cs typeface="+mn-cs"/>
                </a:endParaRPr>
              </a:p>
            </p:txBody>
          </p:sp>
        </p:grpSp>
        <p:pic>
          <p:nvPicPr>
            <p:cNvPr id="20" name="Graphic 19" descr="Research">
              <a:extLst>
                <a:ext uri="{FF2B5EF4-FFF2-40B4-BE49-F238E27FC236}">
                  <a16:creationId xmlns:a16="http://schemas.microsoft.com/office/drawing/2014/main" id="{00636B01-8707-49D9-9209-DC6D067DCB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46198" y="4959568"/>
              <a:ext cx="757160" cy="757160"/>
            </a:xfrm>
            <a:prstGeom prst="rect">
              <a:avLst/>
            </a:prstGeom>
          </p:spPr>
        </p:pic>
      </p:grpSp>
      <p:pic>
        <p:nvPicPr>
          <p:cNvPr id="32" name="Picture 31" descr="A close up of a sign&#10;&#10;Description automatically generated">
            <a:extLst>
              <a:ext uri="{FF2B5EF4-FFF2-40B4-BE49-F238E27FC236}">
                <a16:creationId xmlns:a16="http://schemas.microsoft.com/office/drawing/2014/main" id="{AA959A0F-1EBA-4F64-8A5E-67096B861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712" y="131685"/>
            <a:ext cx="1348423" cy="1348423"/>
          </a:xfrm>
          <a:prstGeom prst="rect">
            <a:avLst/>
          </a:prstGeom>
        </p:spPr>
      </p:pic>
      <p:grpSp>
        <p:nvGrpSpPr>
          <p:cNvPr id="34" name="Group 33">
            <a:extLst>
              <a:ext uri="{FF2B5EF4-FFF2-40B4-BE49-F238E27FC236}">
                <a16:creationId xmlns:a16="http://schemas.microsoft.com/office/drawing/2014/main" id="{74C35B52-B207-40BC-A4B1-F9427BCA2D4E}"/>
              </a:ext>
            </a:extLst>
          </p:cNvPr>
          <p:cNvGrpSpPr/>
          <p:nvPr/>
        </p:nvGrpSpPr>
        <p:grpSpPr>
          <a:xfrm>
            <a:off x="3989085" y="150318"/>
            <a:ext cx="4213829" cy="716771"/>
            <a:chOff x="1399309" y="32676"/>
            <a:chExt cx="9393381" cy="716771"/>
          </a:xfrm>
        </p:grpSpPr>
        <p:sp>
          <p:nvSpPr>
            <p:cNvPr id="35" name="Rectangle: Rounded Corners 34">
              <a:extLst>
                <a:ext uri="{FF2B5EF4-FFF2-40B4-BE49-F238E27FC236}">
                  <a16:creationId xmlns:a16="http://schemas.microsoft.com/office/drawing/2014/main" id="{9C94DF13-36EA-4109-8CD7-08350B7B7C4D}"/>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7 IcielBaliho Script"/>
                <a:ea typeface="+mn-ea"/>
                <a:cs typeface="+mn-cs"/>
              </a:endParaRPr>
            </a:p>
          </p:txBody>
        </p:sp>
        <p:sp>
          <p:nvSpPr>
            <p:cNvPr id="36" name="TextBox 35">
              <a:extLst>
                <a:ext uri="{FF2B5EF4-FFF2-40B4-BE49-F238E27FC236}">
                  <a16:creationId xmlns:a16="http://schemas.microsoft.com/office/drawing/2014/main" id="{670AD43A-0B6A-4FAC-AA36-443301DC4B8A}"/>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NỘI DUNG</a:t>
              </a:r>
            </a:p>
          </p:txBody>
        </p:sp>
      </p:grpSp>
    </p:spTree>
    <p:extLst>
      <p:ext uri="{BB962C8B-B14F-4D97-AF65-F5344CB8AC3E}">
        <p14:creationId xmlns:p14="http://schemas.microsoft.com/office/powerpoint/2010/main" val="2731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ppt_x</p:attrName>
                                        </p:attrNameLst>
                                      </p:cBhvr>
                                      <p:tavLst>
                                        <p:tav tm="0">
                                          <p:val>
                                            <p:strVal val="#ppt_x-#ppt_w/2"/>
                                          </p:val>
                                        </p:tav>
                                        <p:tav tm="100000">
                                          <p:val>
                                            <p:strVal val="#ppt_x"/>
                                          </p:val>
                                        </p:tav>
                                      </p:tavLst>
                                    </p:anim>
                                    <p:anim calcmode="lin" valueType="num">
                                      <p:cBhvr>
                                        <p:cTn id="16" dur="500" fill="hold"/>
                                        <p:tgtEl>
                                          <p:spTgt spid="18"/>
                                        </p:tgtEl>
                                        <p:attrNameLst>
                                          <p:attrName>ppt_y</p:attrName>
                                        </p:attrNameLst>
                                      </p:cBhvr>
                                      <p:tavLst>
                                        <p:tav tm="0">
                                          <p:val>
                                            <p:strVal val="#ppt_y"/>
                                          </p:val>
                                        </p:tav>
                                        <p:tav tm="100000">
                                          <p:val>
                                            <p:strVal val="#ppt_y"/>
                                          </p:val>
                                        </p:tav>
                                      </p:tavLst>
                                    </p:anim>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B624FA-15C7-4F03-B4E1-4C90C40DA1B6}"/>
              </a:ext>
            </a:extLst>
          </p:cNvPr>
          <p:cNvPicPr>
            <a:picLocks noChangeAspect="1"/>
          </p:cNvPicPr>
          <p:nvPr/>
        </p:nvPicPr>
        <p:blipFill>
          <a:blip r:embed="rId3"/>
          <a:stretch>
            <a:fillRect/>
          </a:stretch>
        </p:blipFill>
        <p:spPr>
          <a:xfrm>
            <a:off x="272044" y="2008682"/>
            <a:ext cx="7837636" cy="3567659"/>
          </a:xfrm>
          <a:prstGeom prst="rect">
            <a:avLst/>
          </a:prstGeom>
        </p:spPr>
      </p:pic>
      <p:sp>
        <p:nvSpPr>
          <p:cNvPr id="2" name="Rectangle 1">
            <a:extLst>
              <a:ext uri="{FF2B5EF4-FFF2-40B4-BE49-F238E27FC236}">
                <a16:creationId xmlns:a16="http://schemas.microsoft.com/office/drawing/2014/main" id="{FA6781EB-8D61-4482-8E42-A61457764D4E}"/>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0000FF"/>
                </a:solidFill>
                <a:latin typeface="#9Slide07 IcielBaliho Script" pitchFamily="2" charset="0"/>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3" name="Rectangle 2">
            <a:extLst>
              <a:ext uri="{FF2B5EF4-FFF2-40B4-BE49-F238E27FC236}">
                <a16:creationId xmlns:a16="http://schemas.microsoft.com/office/drawing/2014/main" id="{E89AA144-0F3C-4F99-8517-4CA417739C5F}"/>
              </a:ext>
            </a:extLst>
          </p:cNvPr>
          <p:cNvSpPr/>
          <p:nvPr/>
        </p:nvSpPr>
        <p:spPr>
          <a:xfrm>
            <a:off x="1908131" y="5756729"/>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C4EA36F-1085-4BF3-A1DD-C8353BE494E4}"/>
              </a:ext>
            </a:extLst>
          </p:cNvPr>
          <p:cNvSpPr/>
          <p:nvPr/>
        </p:nvSpPr>
        <p:spPr>
          <a:xfrm>
            <a:off x="8244591" y="2829176"/>
            <a:ext cx="381027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mn-cs"/>
              </a:rPr>
              <a:t>- </a:t>
            </a:r>
            <a:r>
              <a:rPr lang="en-US" sz="2400">
                <a:solidFill>
                  <a:srgbClr val="FF0066"/>
                </a:solidFill>
                <a:latin typeface="#9Slide02 Noi dung rat dai" panose="02000000000000000000" pitchFamily="2" charset="0"/>
                <a:ea typeface="#9Slide02 Noi dung rat dai" panose="02000000000000000000" pitchFamily="2" charset="0"/>
              </a:rPr>
              <a:t>Ngành dịch vụ bao gồm</a:t>
            </a:r>
            <a:r>
              <a:rPr kumimoji="0" lang="vi-VN" sz="2400" b="0" i="0" u="none" strike="noStrike" kern="1200" cap="none" spc="0" normalizeH="0" baseline="0" noProof="0">
                <a:ln>
                  <a:noFill/>
                </a:ln>
                <a:solidFill>
                  <a:srgbClr val="FF0066"/>
                </a:solidFill>
                <a:effectLst/>
                <a:uLnTx/>
                <a:uFillTx/>
                <a:latin typeface="#9Slide02 Noi dung rat dai" panose="02000000000000000000" pitchFamily="2" charset="0"/>
                <a:ea typeface="#9Slide02 Noi dung rat dai"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 Dịch vụ tiêu dùng.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 Dịch vụ sản xuất.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 Dịch vụ công cộng.</a:t>
            </a:r>
          </a:p>
        </p:txBody>
      </p:sp>
    </p:spTree>
    <p:extLst>
      <p:ext uri="{BB962C8B-B14F-4D97-AF65-F5344CB8AC3E}">
        <p14:creationId xmlns:p14="http://schemas.microsoft.com/office/powerpoint/2010/main" val="1303621907"/>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3685606470"/>
              </p:ext>
            </p:extLst>
          </p:nvPr>
        </p:nvGraphicFramePr>
        <p:xfrm>
          <a:off x="2638097" y="4000776"/>
          <a:ext cx="5378454" cy="1097304"/>
        </p:xfrm>
        <a:graphic>
          <a:graphicData uri="http://schemas.openxmlformats.org/drawingml/2006/table">
            <a:tbl>
              <a:tblPr firstRow="1" bandRow="1">
                <a:tableStyleId>{5940675A-B579-460E-94D1-54222C63F5DA}</a:tableStyleId>
              </a:tblPr>
              <a:tblGrid>
                <a:gridCol w="2689227">
                  <a:extLst>
                    <a:ext uri="{9D8B030D-6E8A-4147-A177-3AD203B41FA5}">
                      <a16:colId xmlns:a16="http://schemas.microsoft.com/office/drawing/2014/main" val="20000"/>
                    </a:ext>
                  </a:extLst>
                </a:gridCol>
                <a:gridCol w="2689227">
                  <a:extLst>
                    <a:ext uri="{9D8B030D-6E8A-4147-A177-3AD203B41FA5}">
                      <a16:colId xmlns:a16="http://schemas.microsoft.com/office/drawing/2014/main" val="20001"/>
                    </a:ext>
                  </a:extLst>
                </a:gridCol>
              </a:tblGrid>
              <a:tr h="533229">
                <a:tc>
                  <a:txBody>
                    <a:bodyPr/>
                    <a:lstStyle/>
                    <a:p>
                      <a:pPr algn="ctr"/>
                      <a:r>
                        <a:rPr lang="en-US" sz="3000">
                          <a:solidFill>
                            <a:schemeClr val="tx1"/>
                          </a:solidFill>
                        </a:rPr>
                        <a:t>Nhân tố</a:t>
                      </a:r>
                      <a:endParaRPr lang="en-US" sz="30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30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pPr algn="ctr"/>
                      <a:r>
                        <a:rPr lang="en-US" sz="3000" b="1">
                          <a:solidFill>
                            <a:schemeClr val="tx1"/>
                          </a:solidFill>
                          <a:latin typeface="#9Slide02 Noi dung rat dai" panose="02000000000000000000" pitchFamily="2" charset="0"/>
                          <a:ea typeface="#9Slide02 Noi dung rat dai" panose="02000000000000000000" pitchFamily="2" charset="0"/>
                        </a:rPr>
                        <a:t>?</a:t>
                      </a:r>
                      <a:endParaRPr lang="en-US" sz="3000" b="1" dirty="0">
                        <a:solidFill>
                          <a:schemeClr val="tx1"/>
                        </a:solidFill>
                        <a:latin typeface="#9Slide02 Noi dung rat dai" panose="02000000000000000000" pitchFamily="2" charset="0"/>
                        <a:ea typeface="#9Slide02 Noi dung rat dai" panose="02000000000000000000" pitchFamily="2" charset="0"/>
                      </a:endParaRPr>
                    </a:p>
                  </a:txBody>
                  <a:tcPr marT="45726" marB="45726"/>
                </a:tc>
                <a:tc>
                  <a:txBody>
                    <a:bodyPr/>
                    <a:lstStyle/>
                    <a:p>
                      <a:pPr algn="ctr"/>
                      <a:r>
                        <a:rPr lang="en-US" sz="3000">
                          <a:solidFill>
                            <a:schemeClr val="tx1"/>
                          </a:solidFill>
                          <a:latin typeface="#9Slide02 Noi dung rat dai" panose="02000000000000000000" pitchFamily="2" charset="0"/>
                          <a:ea typeface="#9Slide02 Noi dung rat dai" panose="02000000000000000000" pitchFamily="2" charset="0"/>
                        </a:rPr>
                        <a:t>?</a:t>
                      </a:r>
                      <a:endParaRPr lang="en-US" sz="3000" dirty="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7FFA0727-0A29-4586-8087-9BC81F2922F2}"/>
              </a:ext>
            </a:extLst>
          </p:cNvPr>
          <p:cNvPicPr>
            <a:picLocks noChangeAspect="1"/>
          </p:cNvPicPr>
          <p:nvPr/>
        </p:nvPicPr>
        <p:blipFill>
          <a:blip r:embed="rId2"/>
          <a:stretch>
            <a:fillRect/>
          </a:stretch>
        </p:blipFill>
        <p:spPr>
          <a:xfrm>
            <a:off x="10056677" y="1519146"/>
            <a:ext cx="1944413" cy="1215258"/>
          </a:xfrm>
          <a:prstGeom prst="rect">
            <a:avLst/>
          </a:prstGeom>
        </p:spPr>
      </p:pic>
      <p:sp>
        <p:nvSpPr>
          <p:cNvPr id="4" name="Rectangle 3">
            <a:extLst>
              <a:ext uri="{FF2B5EF4-FFF2-40B4-BE49-F238E27FC236}">
                <a16:creationId xmlns:a16="http://schemas.microsoft.com/office/drawing/2014/main" id="{BF90E449-CFA8-4DE1-80A3-08F8E40EF64C}"/>
              </a:ext>
            </a:extLst>
          </p:cNvPr>
          <p:cNvSpPr/>
          <p:nvPr/>
        </p:nvSpPr>
        <p:spPr>
          <a:xfrm>
            <a:off x="2398255" y="1245091"/>
            <a:ext cx="7178565" cy="1763368"/>
          </a:xfrm>
          <a:prstGeom prst="rect">
            <a:avLst/>
          </a:prstGeom>
          <a:solidFill>
            <a:schemeClr val="bg1"/>
          </a:solidFill>
          <a:ln>
            <a:noFill/>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8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a:t>
            </a:r>
            <a:r>
              <a:rPr kumimoji="0" lang="vi-VN" altLang="en-US" sz="2800" b="0" i="0" u="none" strike="noStrike" kern="0" cap="none" spc="0" normalizeH="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ĐỘNG NHÓM</a:t>
            </a:r>
          </a:p>
          <a:p>
            <a:pPr algn="just">
              <a:lnSpc>
                <a:spcPct val="115000"/>
              </a:lnSpc>
              <a:spcAft>
                <a:spcPts val="1000"/>
              </a:spcAft>
            </a:pPr>
            <a:r>
              <a:rPr lang="en-US" sz="2400" i="1" kern="100">
                <a:effectLst/>
                <a:latin typeface="Times New Roman" panose="02020603050405020304" pitchFamily="18" charset="0"/>
                <a:ea typeface="Calibri" panose="020F0502020204030204" pitchFamily="34" charset="0"/>
                <a:cs typeface="Times New Roman" panose="02020603050405020304" pitchFamily="18" charset="0"/>
              </a:rPr>
              <a:t>Dựa vào thông tin mục 1 SGK, hãy tìm hiểu các nhân tố ảnh hưởng đến sự phát triển và phân bố các ngành dịch vụ theo mẫu phiếu học tập sau:</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3D41463-F9C7-4D9B-9BA1-66D6ED72A218}"/>
              </a:ext>
            </a:extLst>
          </p:cNvPr>
          <p:cNvPicPr>
            <a:picLocks noChangeAspect="1"/>
          </p:cNvPicPr>
          <p:nvPr/>
        </p:nvPicPr>
        <p:blipFill>
          <a:blip r:embed="rId3"/>
          <a:stretch>
            <a:fillRect/>
          </a:stretch>
        </p:blipFill>
        <p:spPr>
          <a:xfrm>
            <a:off x="74606" y="1541721"/>
            <a:ext cx="2207172" cy="1286971"/>
          </a:xfrm>
          <a:prstGeom prst="rect">
            <a:avLst/>
          </a:prstGeom>
        </p:spPr>
      </p:pic>
      <p:sp>
        <p:nvSpPr>
          <p:cNvPr id="6" name="TextBox 5">
            <a:extLst>
              <a:ext uri="{FF2B5EF4-FFF2-40B4-BE49-F238E27FC236}">
                <a16:creationId xmlns:a16="http://schemas.microsoft.com/office/drawing/2014/main" id="{7C85677B-DD4D-AC19-0C5F-2BF18ED080C0}"/>
              </a:ext>
            </a:extLst>
          </p:cNvPr>
          <p:cNvSpPr txBox="1"/>
          <p:nvPr/>
        </p:nvSpPr>
        <p:spPr>
          <a:xfrm>
            <a:off x="4349646" y="3159695"/>
            <a:ext cx="3492708" cy="538609"/>
          </a:xfrm>
          <a:prstGeom prst="rect">
            <a:avLst/>
          </a:prstGeom>
          <a:noFill/>
        </p:spPr>
        <p:txBody>
          <a:bodyPr wrap="square" rtlCol="0">
            <a:spAutoFit/>
          </a:bodyPr>
          <a:lstStyle/>
          <a:p>
            <a:r>
              <a:rPr lang="en-US" sz="2900">
                <a:solidFill>
                  <a:srgbClr val="FF0000"/>
                </a:solidFill>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0000FF"/>
                </a:solidFill>
                <a:latin typeface="#9Slide07 IcielBaliho Script" pitchFamily="2" charset="0"/>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Tree>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1006344371"/>
              </p:ext>
            </p:extLst>
          </p:nvPr>
        </p:nvGraphicFramePr>
        <p:xfrm>
          <a:off x="224679" y="1658457"/>
          <a:ext cx="6475924" cy="391652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600" b="1" kern="1200">
                          <a:solidFill>
                            <a:schemeClr val="tx1"/>
                          </a:solidFill>
                          <a:effectLst/>
                          <a:latin typeface="+mn-lt"/>
                          <a:ea typeface="+mn-ea"/>
                          <a:cs typeface="+mn-cs"/>
                        </a:rPr>
                        <a:t>1. </a:t>
                      </a:r>
                      <a:r>
                        <a:rPr lang="vi-VN" sz="2600" b="1" kern="1200">
                          <a:solidFill>
                            <a:schemeClr val="tx1"/>
                          </a:solidFill>
                          <a:effectLst/>
                          <a:latin typeface="+mn-lt"/>
                          <a:ea typeface="+mn-ea"/>
                          <a:cs typeface="+mn-cs"/>
                        </a:rPr>
                        <a:t>Sự phát triển kinh tế</a:t>
                      </a:r>
                      <a:endParaRPr lang="en-US" sz="26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r>
              <a:rPr lang="en-US" sz="2900">
                <a:solidFill>
                  <a:srgbClr val="FF0000"/>
                </a:solidFill>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0000FF"/>
                </a:solidFill>
                <a:latin typeface="#9Slide07 IcielBaliho Script" pitchFamily="2" charset="0"/>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3416320"/>
          </a:xfrm>
          <a:prstGeom prst="rect">
            <a:avLst/>
          </a:prstGeom>
          <a:noFill/>
        </p:spPr>
        <p:txBody>
          <a:bodyPr wrap="square">
            <a:spAutoFit/>
          </a:bodyPr>
          <a:lstStyle/>
          <a:p>
            <a:pPr marL="342900" indent="-342900" algn="just">
              <a:buFontTx/>
              <a:buChar char="-"/>
            </a:pPr>
            <a:r>
              <a:rPr lang="en-US" sz="2400"/>
              <a:t>C</a:t>
            </a:r>
            <a:r>
              <a:rPr lang="vi-VN" sz="2400"/>
              <a:t>ó ảnh hưởng quyết định đến sự phát triển của ngành dịch vụ. </a:t>
            </a:r>
            <a:endParaRPr lang="en-US" sz="2400"/>
          </a:p>
          <a:p>
            <a:pPr marL="342900" indent="-342900" algn="just">
              <a:buFontTx/>
              <a:buChar char="-"/>
            </a:pPr>
            <a:r>
              <a:rPr lang="vi-VN" sz="2400"/>
              <a:t>Kinh tế phát triển làm tăng quy mô, đẩy nhanh tốc độ tăng trưởng ngành dịch vụ. </a:t>
            </a:r>
            <a:endParaRPr lang="en-US" sz="2400"/>
          </a:p>
          <a:p>
            <a:pPr marL="342900" indent="-342900" algn="just">
              <a:buFontTx/>
              <a:buChar char="-"/>
            </a:pPr>
            <a:r>
              <a:rPr lang="vi-VN" sz="2400"/>
              <a:t>Đông Nam Bộ, Đồng bằng sông Hồng là những vùng có kinh tế phát triển năng động nên ngành dịch vụ phát triển đa dạng.</a:t>
            </a:r>
            <a:endParaRPr lang="en-US" sz="2400"/>
          </a:p>
        </p:txBody>
      </p:sp>
      <p:pic>
        <p:nvPicPr>
          <p:cNvPr id="10" name="Picture 9">
            <a:extLst>
              <a:ext uri="{FF2B5EF4-FFF2-40B4-BE49-F238E27FC236}">
                <a16:creationId xmlns:a16="http://schemas.microsoft.com/office/drawing/2014/main" id="{1A60D4A5-D8E9-CCBA-56F2-9A833D03881F}"/>
              </a:ext>
            </a:extLst>
          </p:cNvPr>
          <p:cNvPicPr>
            <a:picLocks noChangeAspect="1"/>
          </p:cNvPicPr>
          <p:nvPr/>
        </p:nvPicPr>
        <p:blipFill>
          <a:blip r:embed="rId2"/>
          <a:stretch>
            <a:fillRect/>
          </a:stretch>
        </p:blipFill>
        <p:spPr>
          <a:xfrm>
            <a:off x="7266005" y="1019581"/>
            <a:ext cx="4925995" cy="2780017"/>
          </a:xfrm>
          <a:prstGeom prst="rect">
            <a:avLst/>
          </a:prstGeom>
        </p:spPr>
      </p:pic>
      <p:pic>
        <p:nvPicPr>
          <p:cNvPr id="11" name="Picture 10">
            <a:extLst>
              <a:ext uri="{FF2B5EF4-FFF2-40B4-BE49-F238E27FC236}">
                <a16:creationId xmlns:a16="http://schemas.microsoft.com/office/drawing/2014/main" id="{CD6083E1-1F4B-328A-9937-83DAEB64C11A}"/>
              </a:ext>
            </a:extLst>
          </p:cNvPr>
          <p:cNvPicPr>
            <a:picLocks noChangeAspect="1"/>
          </p:cNvPicPr>
          <p:nvPr/>
        </p:nvPicPr>
        <p:blipFill>
          <a:blip r:embed="rId3"/>
          <a:stretch>
            <a:fillRect/>
          </a:stretch>
        </p:blipFill>
        <p:spPr>
          <a:xfrm>
            <a:off x="7266005" y="3895608"/>
            <a:ext cx="4925995" cy="2879360"/>
          </a:xfrm>
          <a:prstGeom prst="rect">
            <a:avLst/>
          </a:prstGeom>
        </p:spPr>
      </p:pic>
    </p:spTree>
    <p:extLst>
      <p:ext uri="{BB962C8B-B14F-4D97-AF65-F5344CB8AC3E}">
        <p14:creationId xmlns:p14="http://schemas.microsoft.com/office/powerpoint/2010/main" val="3399007532"/>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F0F58-B037-428C-BD69-D956C9F8285C}"/>
              </a:ext>
            </a:extLst>
          </p:cNvPr>
          <p:cNvPicPr>
            <a:picLocks noChangeAspect="1"/>
          </p:cNvPicPr>
          <p:nvPr/>
        </p:nvPicPr>
        <p:blipFill rotWithShape="1">
          <a:blip r:embed="rId4">
            <a:extLst>
              <a:ext uri="{28A0092B-C50C-407E-A947-70E740481C1C}">
                <a14:useLocalDpi xmlns:a14="http://schemas.microsoft.com/office/drawing/2010/main" val="0"/>
              </a:ext>
            </a:extLst>
          </a:blip>
          <a:srcRect t="29105"/>
          <a:stretch/>
        </p:blipFill>
        <p:spPr>
          <a:xfrm>
            <a:off x="464963" y="438410"/>
            <a:ext cx="2296899" cy="1628385"/>
          </a:xfrm>
          <a:prstGeom prst="rect">
            <a:avLst/>
          </a:prstGeom>
        </p:spPr>
      </p:pic>
      <p:sp>
        <p:nvSpPr>
          <p:cNvPr id="6" name="Rectangle 5">
            <a:extLst>
              <a:ext uri="{FF2B5EF4-FFF2-40B4-BE49-F238E27FC236}">
                <a16:creationId xmlns:a16="http://schemas.microsoft.com/office/drawing/2014/main" id="{06C9E7CC-7256-456A-89C6-39C6A0C1BE19}"/>
              </a:ext>
            </a:extLst>
          </p:cNvPr>
          <p:cNvSpPr/>
          <p:nvPr/>
        </p:nvSpPr>
        <p:spPr>
          <a:xfrm>
            <a:off x="3256767" y="438410"/>
            <a:ext cx="5962389" cy="1754326"/>
          </a:xfrm>
          <a:prstGeom prst="rect">
            <a:avLst/>
          </a:prstGeom>
        </p:spPr>
        <p:txBody>
          <a:bodyPr wrap="square">
            <a:spAutoFit/>
          </a:bodyPr>
          <a:lstStyle/>
          <a:p>
            <a:r>
              <a:rPr lang="en-US" sz="3600">
                <a:solidFill>
                  <a:srgbClr val="FF0066"/>
                </a:solidFill>
                <a:latin typeface="#9Slide07 IcielBaliho Script" pitchFamily="2" charset="0"/>
                <a:ea typeface="#9Slide02 Noi dung rat dai" panose="02000000000000000000" pitchFamily="2" charset="0"/>
              </a:rPr>
              <a:t>Chứng minh </a:t>
            </a:r>
            <a:r>
              <a:rPr lang="en-US" sz="3200">
                <a:latin typeface="#9Slide02 Noi dung rat dai" panose="02000000000000000000" pitchFamily="2" charset="0"/>
                <a:ea typeface="#9Slide02 Noi dung rat dai" panose="02000000000000000000" pitchFamily="2" charset="0"/>
              </a:rPr>
              <a:t>rằng nền </a:t>
            </a:r>
            <a:r>
              <a:rPr lang="en-US" sz="3600">
                <a:solidFill>
                  <a:srgbClr val="FF0066"/>
                </a:solidFill>
                <a:latin typeface="#9Slide07 IcielBaliho Script" pitchFamily="2" charset="0"/>
                <a:ea typeface="#9Slide02 Noi dung rat dai" panose="02000000000000000000" pitchFamily="2" charset="0"/>
              </a:rPr>
              <a:t>kinh tế càng phát triển</a:t>
            </a:r>
            <a:r>
              <a:rPr lang="en-US" sz="3200">
                <a:latin typeface="#9Slide02 Noi dung rat dai" panose="02000000000000000000" pitchFamily="2" charset="0"/>
                <a:ea typeface="#9Slide02 Noi dung rat dai" panose="02000000000000000000" pitchFamily="2" charset="0"/>
              </a:rPr>
              <a:t> thì các hoạt động </a:t>
            </a:r>
            <a:r>
              <a:rPr lang="en-US" sz="3600">
                <a:solidFill>
                  <a:srgbClr val="FF0066"/>
                </a:solidFill>
                <a:latin typeface="#9Slide07 IcielBaliho Script" pitchFamily="2" charset="0"/>
                <a:ea typeface="#9Slide02 Noi dung rat dai" panose="02000000000000000000" pitchFamily="2" charset="0"/>
              </a:rPr>
              <a:t>dịch vụ càng trở lên đa dạng</a:t>
            </a:r>
            <a:r>
              <a:rPr lang="en-US" sz="3200">
                <a:latin typeface="#9Slide02 Noi dung rat dai" panose="02000000000000000000" pitchFamily="2" charset="0"/>
                <a:ea typeface="#9Slide02 Noi dung rat dai" panose="02000000000000000000" pitchFamily="2" charset="0"/>
              </a:rPr>
              <a:t>?</a:t>
            </a:r>
          </a:p>
        </p:txBody>
      </p:sp>
      <p:pic>
        <p:nvPicPr>
          <p:cNvPr id="7" name="2P">
            <a:hlinkClick r:id="" action="ppaction://media"/>
            <a:extLst>
              <a:ext uri="{FF2B5EF4-FFF2-40B4-BE49-F238E27FC236}">
                <a16:creationId xmlns:a16="http://schemas.microsoft.com/office/drawing/2014/main" id="{F7017262-CFB8-46E5-920C-96D0FB21CD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77909" y="438410"/>
            <a:ext cx="2649128" cy="1628385"/>
          </a:xfrm>
          <a:prstGeom prst="rect">
            <a:avLst/>
          </a:prstGeom>
        </p:spPr>
      </p:pic>
      <p:pic>
        <p:nvPicPr>
          <p:cNvPr id="8" name="Picture 7">
            <a:extLst>
              <a:ext uri="{FF2B5EF4-FFF2-40B4-BE49-F238E27FC236}">
                <a16:creationId xmlns:a16="http://schemas.microsoft.com/office/drawing/2014/main" id="{16E504E0-36EA-42FF-83C1-B61D7F8AC3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406" r="91094">
                        <a14:foregroundMark x1="91094" y1="69375" x2="91094" y2="69375"/>
                        <a14:foregroundMark x1="6406" y1="68750" x2="6563" y2="69219"/>
                        <a14:foregroundMark x1="21406" y1="75781" x2="20469" y2="75469"/>
                        <a14:foregroundMark x1="20313" y1="75313" x2="20313" y2="75313"/>
                        <a14:foregroundMark x1="26250" y1="75938" x2="28594" y2="68125"/>
                        <a14:foregroundMark x1="28594" y1="68125" x2="22656" y2="63750"/>
                        <a14:foregroundMark x1="17969" y1="67500" x2="17969" y2="68594"/>
                        <a14:foregroundMark x1="18594" y1="70000" x2="19375" y2="70625"/>
                        <a14:foregroundMark x1="19688" y1="72813" x2="20938" y2="75313"/>
                        <a14:foregroundMark x1="20938" y1="75313" x2="25313" y2="77188"/>
                        <a14:foregroundMark x1="25469" y1="77188" x2="27656" y2="75625"/>
                        <a14:foregroundMark x1="28281" y1="75469" x2="28281" y2="75469"/>
                        <a14:foregroundMark x1="28438" y1="75469" x2="28438" y2="75469"/>
                        <a14:foregroundMark x1="29531" y1="74375" x2="30000" y2="73906"/>
                        <a14:foregroundMark x1="30312" y1="73594" x2="30000" y2="72656"/>
                        <a14:foregroundMark x1="30312" y1="72344" x2="30000" y2="71875"/>
                        <a14:foregroundMark x1="29688" y1="68125" x2="28906" y2="67344"/>
                        <a14:foregroundMark x1="26719" y1="65469" x2="26719" y2="65469"/>
                        <a14:foregroundMark x1="29531" y1="63281" x2="30000" y2="64063"/>
                        <a14:foregroundMark x1="31250" y1="65938" x2="33125" y2="70938"/>
                        <a14:foregroundMark x1="33281" y1="72656" x2="29844" y2="77188"/>
                        <a14:foregroundMark x1="29844" y1="77188" x2="29844" y2="77188"/>
                        <a14:foregroundMark x1="81094" y1="76563" x2="79688" y2="76406"/>
                        <a14:foregroundMark x1="74219" y1="75625" x2="72969" y2="75156"/>
                        <a14:foregroundMark x1="71563" y1="74219" x2="70938" y2="72031"/>
                        <a14:foregroundMark x1="70781" y1="70781" x2="72344" y2="68594"/>
                        <a14:foregroundMark x1="72656" y1="67813" x2="77188" y2="64688"/>
                        <a14:foregroundMark x1="79531" y1="64375" x2="79531" y2="64375"/>
                        <a14:foregroundMark x1="81875" y1="64844" x2="81875" y2="65313"/>
                        <a14:foregroundMark x1="85313" y1="70781" x2="85469" y2="72500"/>
                        <a14:foregroundMark x1="84531" y1="74375" x2="79531" y2="77656"/>
                        <a14:foregroundMark x1="78750" y1="77500" x2="78750" y2="77500"/>
                        <a14:foregroundMark x1="77344" y1="76875" x2="75313" y2="76875"/>
                        <a14:foregroundMark x1="74844" y1="76875" x2="74844" y2="76875"/>
                        <a14:foregroundMark x1="73750" y1="76563" x2="73750" y2="76563"/>
                      </a14:backgroundRemoval>
                    </a14:imgEffect>
                  </a14:imgLayer>
                </a14:imgProps>
              </a:ext>
            </a:extLst>
          </a:blip>
          <a:stretch>
            <a:fillRect/>
          </a:stretch>
        </p:blipFill>
        <p:spPr>
          <a:xfrm flipH="1">
            <a:off x="322456" y="2477615"/>
            <a:ext cx="4015731" cy="4627180"/>
          </a:xfrm>
          <a:prstGeom prst="rect">
            <a:avLst/>
          </a:prstGeom>
        </p:spPr>
      </p:pic>
      <p:pic>
        <p:nvPicPr>
          <p:cNvPr id="9" name="Picture 8">
            <a:extLst>
              <a:ext uri="{FF2B5EF4-FFF2-40B4-BE49-F238E27FC236}">
                <a16:creationId xmlns:a16="http://schemas.microsoft.com/office/drawing/2014/main" id="{50C3A03D-23B5-4BC7-AAC6-F3F662CC426B}"/>
              </a:ext>
            </a:extLst>
          </p:cNvPr>
          <p:cNvPicPr>
            <a:picLocks noChangeAspect="1"/>
          </p:cNvPicPr>
          <p:nvPr/>
        </p:nvPicPr>
        <p:blipFill>
          <a:blip r:embed="rId8"/>
          <a:stretch>
            <a:fillRect/>
          </a:stretch>
        </p:blipFill>
        <p:spPr>
          <a:xfrm>
            <a:off x="4512543" y="3751996"/>
            <a:ext cx="3474542" cy="2428304"/>
          </a:xfrm>
          <a:prstGeom prst="rect">
            <a:avLst/>
          </a:prstGeom>
        </p:spPr>
      </p:pic>
      <p:pic>
        <p:nvPicPr>
          <p:cNvPr id="10" name="Picture 9">
            <a:extLst>
              <a:ext uri="{FF2B5EF4-FFF2-40B4-BE49-F238E27FC236}">
                <a16:creationId xmlns:a16="http://schemas.microsoft.com/office/drawing/2014/main" id="{4DEE4B92-27F7-4B54-A7C5-CCEDA465E70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629571" y="2354118"/>
            <a:ext cx="4874173" cy="4874173"/>
          </a:xfrm>
          <a:prstGeom prst="rect">
            <a:avLst/>
          </a:prstGeom>
        </p:spPr>
      </p:pic>
    </p:spTree>
    <p:extLst>
      <p:ext uri="{BB962C8B-B14F-4D97-AF65-F5344CB8AC3E}">
        <p14:creationId xmlns:p14="http://schemas.microsoft.com/office/powerpoint/2010/main" val="71433719"/>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img.v3.news.zdn.vn/w660/Uploaded/xpcwvovb/2014_10_06/13_4.jpg">
            <a:extLst>
              <a:ext uri="{FF2B5EF4-FFF2-40B4-BE49-F238E27FC236}">
                <a16:creationId xmlns:a16="http://schemas.microsoft.com/office/drawing/2014/main" id="{73BEB83A-21DF-4AC1-8D3D-8EAF4292A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518" y="152400"/>
            <a:ext cx="4094968" cy="2981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ttp://www2.vietbao.vn/images/vn999/150/2014/10/20141010-loat-anh-moi-cong-bo-ve-ngay-giai-phong-thu-do-1-2.jpg">
            <a:extLst>
              <a:ext uri="{FF2B5EF4-FFF2-40B4-BE49-F238E27FC236}">
                <a16:creationId xmlns:a16="http://schemas.microsoft.com/office/drawing/2014/main" id="{28EFCEB2-AD2B-42D0-BAFA-3478B3726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40" y="119062"/>
            <a:ext cx="3983278" cy="3014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http://ashui.com/mag/images/stories/201112/phancamthuong1.jpg">
            <a:extLst>
              <a:ext uri="{FF2B5EF4-FFF2-40B4-BE49-F238E27FC236}">
                <a16:creationId xmlns:a16="http://schemas.microsoft.com/office/drawing/2014/main" id="{D8536AC2-6E62-4D33-AF42-DA0B6DA41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6" y="85725"/>
            <a:ext cx="364652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image1.ictnews.vn/_Files/images/750/f56/268/750f5626896fae0327143aa125da07c9.jpg">
            <a:extLst>
              <a:ext uri="{FF2B5EF4-FFF2-40B4-BE49-F238E27FC236}">
                <a16:creationId xmlns:a16="http://schemas.microsoft.com/office/drawing/2014/main" id="{440D510F-A80A-40E9-9DCE-7991DF15D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814" y="3462338"/>
            <a:ext cx="32306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chaobuoisang.net/images/stores/2014/02/08/anh-khung-khiep-canh-len-nhau-o-nut-cau-thanh-tri-duong-5-1.jpg">
            <a:extLst>
              <a:ext uri="{FF2B5EF4-FFF2-40B4-BE49-F238E27FC236}">
                <a16:creationId xmlns:a16="http://schemas.microsoft.com/office/drawing/2014/main" id="{9676BA8E-61CA-4107-BBCC-4D2C2DFFC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336" y="3462338"/>
            <a:ext cx="285114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http://img.v3.news.zdn.vn/Uploaded/abfluaa/2014_06_17/20140323091207train.jpg">
            <a:extLst>
              <a:ext uri="{FF2B5EF4-FFF2-40B4-BE49-F238E27FC236}">
                <a16:creationId xmlns:a16="http://schemas.microsoft.com/office/drawing/2014/main" id="{A76DFB19-AD77-49E2-870B-AA955212F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716" y="3462338"/>
            <a:ext cx="259062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http://media.vietq.vn/files/du-thuyen-cua-dai-gia-viet-5.jpg">
            <a:extLst>
              <a:ext uri="{FF2B5EF4-FFF2-40B4-BE49-F238E27FC236}">
                <a16:creationId xmlns:a16="http://schemas.microsoft.com/office/drawing/2014/main" id="{8E4245BC-B3DB-45DB-ACA3-A364E6B9D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4483" y="3462338"/>
            <a:ext cx="3111674"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965B0D-E855-48C2-AEE3-E09496633FD1}"/>
              </a:ext>
            </a:extLst>
          </p:cNvPr>
          <p:cNvSpPr txBox="1"/>
          <p:nvPr/>
        </p:nvSpPr>
        <p:spPr>
          <a:xfrm>
            <a:off x="194630" y="2908340"/>
            <a:ext cx="1174285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Giao thông vận tải X</a:t>
            </a:r>
            <a:r>
              <a:rPr kumimoji="0" lang="vi-VN" sz="3200" b="0" i="0" u="none" strike="noStrike" kern="1200" cap="none" spc="0" normalizeH="0" baseline="0" noProof="0">
                <a:ln>
                  <a:noFill/>
                </a:ln>
                <a:solidFill>
                  <a:srgbClr val="0000FF"/>
                </a:solidFill>
                <a:effectLst/>
                <a:uLnTx/>
                <a:uFillTx/>
                <a:latin typeface="#9Slide07 IcielBaliho Script" pitchFamily="2" charset="0"/>
                <a:ea typeface="+mn-ea"/>
                <a:cs typeface="+mn-cs"/>
              </a:rPr>
              <a:t>Ư</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A &gt;&lt; NAY</a:t>
            </a:r>
            <a:endParaRPr kumimoji="0" lang="en-US" sz="3200" b="0" i="0" u="none" strike="noStrike" kern="1200" cap="none" spc="0" normalizeH="0" baseline="0" noProof="0" dirty="0">
              <a:ln>
                <a:noFill/>
              </a:ln>
              <a:solidFill>
                <a:srgbClr val="0000FF"/>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269754538"/>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37264-66DA-4CE2-B45D-F369AF9E8CD5}"/>
              </a:ext>
            </a:extLst>
          </p:cNvPr>
          <p:cNvPicPr>
            <a:picLocks noChangeAspect="1"/>
          </p:cNvPicPr>
          <p:nvPr/>
        </p:nvPicPr>
        <p:blipFill rotWithShape="1">
          <a:blip r:embed="rId3"/>
          <a:srcRect b="5476"/>
          <a:stretch/>
        </p:blipFill>
        <p:spPr>
          <a:xfrm>
            <a:off x="250521" y="131554"/>
            <a:ext cx="5022936" cy="3339076"/>
          </a:xfrm>
          <a:prstGeom prst="rect">
            <a:avLst/>
          </a:prstGeom>
        </p:spPr>
      </p:pic>
      <p:pic>
        <p:nvPicPr>
          <p:cNvPr id="5" name="Picture 4">
            <a:extLst>
              <a:ext uri="{FF2B5EF4-FFF2-40B4-BE49-F238E27FC236}">
                <a16:creationId xmlns:a16="http://schemas.microsoft.com/office/drawing/2014/main" id="{B345EFF3-8B8F-48B4-A87F-6CC84B957973}"/>
              </a:ext>
            </a:extLst>
          </p:cNvPr>
          <p:cNvPicPr>
            <a:picLocks noChangeAspect="1"/>
          </p:cNvPicPr>
          <p:nvPr/>
        </p:nvPicPr>
        <p:blipFill>
          <a:blip r:embed="rId4"/>
          <a:stretch>
            <a:fillRect/>
          </a:stretch>
        </p:blipFill>
        <p:spPr>
          <a:xfrm>
            <a:off x="5273457" y="131553"/>
            <a:ext cx="4346532" cy="3339077"/>
          </a:xfrm>
          <a:prstGeom prst="rect">
            <a:avLst/>
          </a:prstGeom>
        </p:spPr>
      </p:pic>
      <p:pic>
        <p:nvPicPr>
          <p:cNvPr id="6" name="Picture 5">
            <a:extLst>
              <a:ext uri="{FF2B5EF4-FFF2-40B4-BE49-F238E27FC236}">
                <a16:creationId xmlns:a16="http://schemas.microsoft.com/office/drawing/2014/main" id="{88B7D0D5-CA8A-4ED0-86DD-DF30DB5E109F}"/>
              </a:ext>
            </a:extLst>
          </p:cNvPr>
          <p:cNvPicPr>
            <a:picLocks noChangeAspect="1"/>
          </p:cNvPicPr>
          <p:nvPr/>
        </p:nvPicPr>
        <p:blipFill>
          <a:blip r:embed="rId5"/>
          <a:stretch>
            <a:fillRect/>
          </a:stretch>
        </p:blipFill>
        <p:spPr>
          <a:xfrm>
            <a:off x="9619989" y="131553"/>
            <a:ext cx="2321490" cy="3339077"/>
          </a:xfrm>
          <a:prstGeom prst="rect">
            <a:avLst/>
          </a:prstGeom>
        </p:spPr>
      </p:pic>
      <p:pic>
        <p:nvPicPr>
          <p:cNvPr id="7" name="Picture 6">
            <a:extLst>
              <a:ext uri="{FF2B5EF4-FFF2-40B4-BE49-F238E27FC236}">
                <a16:creationId xmlns:a16="http://schemas.microsoft.com/office/drawing/2014/main" id="{E9248BA3-C9D1-4F5A-8FE1-2CB5F885B899}"/>
              </a:ext>
            </a:extLst>
          </p:cNvPr>
          <p:cNvPicPr>
            <a:picLocks noChangeAspect="1"/>
          </p:cNvPicPr>
          <p:nvPr/>
        </p:nvPicPr>
        <p:blipFill>
          <a:blip r:embed="rId6"/>
          <a:stretch>
            <a:fillRect/>
          </a:stretch>
        </p:blipFill>
        <p:spPr>
          <a:xfrm>
            <a:off x="363255" y="3456174"/>
            <a:ext cx="4346532" cy="3270272"/>
          </a:xfrm>
          <a:prstGeom prst="rect">
            <a:avLst/>
          </a:prstGeom>
        </p:spPr>
      </p:pic>
      <p:pic>
        <p:nvPicPr>
          <p:cNvPr id="8" name="Picture 7">
            <a:extLst>
              <a:ext uri="{FF2B5EF4-FFF2-40B4-BE49-F238E27FC236}">
                <a16:creationId xmlns:a16="http://schemas.microsoft.com/office/drawing/2014/main" id="{70E0487F-3680-41B1-AE6C-B30C2892CADA}"/>
              </a:ext>
            </a:extLst>
          </p:cNvPr>
          <p:cNvPicPr>
            <a:picLocks noChangeAspect="1"/>
          </p:cNvPicPr>
          <p:nvPr/>
        </p:nvPicPr>
        <p:blipFill rotWithShape="1">
          <a:blip r:embed="rId7"/>
          <a:srcRect l="26183"/>
          <a:stretch/>
        </p:blipFill>
        <p:spPr>
          <a:xfrm>
            <a:off x="4653418" y="3446894"/>
            <a:ext cx="3657601" cy="3303289"/>
          </a:xfrm>
          <a:prstGeom prst="rect">
            <a:avLst/>
          </a:prstGeom>
        </p:spPr>
      </p:pic>
      <p:pic>
        <p:nvPicPr>
          <p:cNvPr id="9" name="Picture 8">
            <a:extLst>
              <a:ext uri="{FF2B5EF4-FFF2-40B4-BE49-F238E27FC236}">
                <a16:creationId xmlns:a16="http://schemas.microsoft.com/office/drawing/2014/main" id="{77C81AEB-8AFC-4D26-88FF-F3ADCC85B6F2}"/>
              </a:ext>
            </a:extLst>
          </p:cNvPr>
          <p:cNvPicPr>
            <a:picLocks noChangeAspect="1"/>
          </p:cNvPicPr>
          <p:nvPr/>
        </p:nvPicPr>
        <p:blipFill rotWithShape="1">
          <a:blip r:embed="rId8"/>
          <a:srcRect l="23600" r="24714"/>
          <a:stretch/>
        </p:blipFill>
        <p:spPr>
          <a:xfrm>
            <a:off x="8311019" y="3490911"/>
            <a:ext cx="3630460" cy="3235535"/>
          </a:xfrm>
          <a:prstGeom prst="rect">
            <a:avLst/>
          </a:prstGeom>
        </p:spPr>
      </p:pic>
      <p:sp>
        <p:nvSpPr>
          <p:cNvPr id="10" name="TextBox 9">
            <a:extLst>
              <a:ext uri="{FF2B5EF4-FFF2-40B4-BE49-F238E27FC236}">
                <a16:creationId xmlns:a16="http://schemas.microsoft.com/office/drawing/2014/main" id="{232AD042-3BF4-4F1F-95A4-4C8FD2044DD0}"/>
              </a:ext>
            </a:extLst>
          </p:cNvPr>
          <p:cNvSpPr txBox="1"/>
          <p:nvPr/>
        </p:nvSpPr>
        <p:spPr>
          <a:xfrm>
            <a:off x="250521" y="3074701"/>
            <a:ext cx="1174285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FF"/>
                </a:solidFill>
                <a:latin typeface="#9Slide07 IcielBaliho Script" pitchFamily="2" charset="0"/>
              </a:rPr>
              <a:t>Đám c</a:t>
            </a:r>
            <a:r>
              <a:rPr lang="vi-VN" sz="3200">
                <a:solidFill>
                  <a:srgbClr val="0000FF"/>
                </a:solidFill>
                <a:latin typeface="#9Slide07 IcielBaliho Script" pitchFamily="2" charset="0"/>
              </a:rPr>
              <a:t>ư</a:t>
            </a:r>
            <a:r>
              <a:rPr lang="en-US" sz="3200">
                <a:solidFill>
                  <a:srgbClr val="0000FF"/>
                </a:solidFill>
                <a:latin typeface="#9Slide07 IcielBaliho Script" pitchFamily="2" charset="0"/>
              </a:rPr>
              <a:t>ới </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X</a:t>
            </a:r>
            <a:r>
              <a:rPr kumimoji="0" lang="vi-VN" sz="3200" b="0" i="0" u="none" strike="noStrike" kern="1200" cap="none" spc="0" normalizeH="0" baseline="0" noProof="0">
                <a:ln>
                  <a:noFill/>
                </a:ln>
                <a:solidFill>
                  <a:srgbClr val="0000FF"/>
                </a:solidFill>
                <a:effectLst/>
                <a:uLnTx/>
                <a:uFillTx/>
                <a:latin typeface="#9Slide07 IcielBaliho Script" pitchFamily="2" charset="0"/>
                <a:ea typeface="+mn-ea"/>
                <a:cs typeface="+mn-cs"/>
              </a:rPr>
              <a:t>Ư</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A &gt;&lt; NAY</a:t>
            </a:r>
            <a:endParaRPr kumimoji="0" lang="en-US" sz="3200" b="0" i="0" u="none" strike="noStrike" kern="1200" cap="none" spc="0" normalizeH="0" baseline="0" noProof="0" dirty="0">
              <a:ln>
                <a:noFill/>
              </a:ln>
              <a:solidFill>
                <a:srgbClr val="0000FF"/>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2179668976"/>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7CEEB-B275-49C3-BA32-AB0639CACEA9}"/>
              </a:ext>
            </a:extLst>
          </p:cNvPr>
          <p:cNvPicPr>
            <a:picLocks noChangeAspect="1"/>
          </p:cNvPicPr>
          <p:nvPr/>
        </p:nvPicPr>
        <p:blipFill>
          <a:blip r:embed="rId2"/>
          <a:stretch>
            <a:fillRect/>
          </a:stretch>
        </p:blipFill>
        <p:spPr>
          <a:xfrm>
            <a:off x="219335" y="151225"/>
            <a:ext cx="6181465" cy="6616247"/>
          </a:xfrm>
          <a:prstGeom prst="rect">
            <a:avLst/>
          </a:prstGeom>
        </p:spPr>
      </p:pic>
      <p:pic>
        <p:nvPicPr>
          <p:cNvPr id="5" name="Picture 4">
            <a:extLst>
              <a:ext uri="{FF2B5EF4-FFF2-40B4-BE49-F238E27FC236}">
                <a16:creationId xmlns:a16="http://schemas.microsoft.com/office/drawing/2014/main" id="{0F6158DB-BD59-4273-84A3-D9E2DBC9DF06}"/>
              </a:ext>
            </a:extLst>
          </p:cNvPr>
          <p:cNvPicPr>
            <a:picLocks noChangeAspect="1"/>
          </p:cNvPicPr>
          <p:nvPr/>
        </p:nvPicPr>
        <p:blipFill>
          <a:blip r:embed="rId3"/>
          <a:stretch>
            <a:fillRect/>
          </a:stretch>
        </p:blipFill>
        <p:spPr>
          <a:xfrm>
            <a:off x="6350566" y="151224"/>
            <a:ext cx="5622099" cy="3096565"/>
          </a:xfrm>
          <a:prstGeom prst="rect">
            <a:avLst/>
          </a:prstGeom>
        </p:spPr>
      </p:pic>
      <p:pic>
        <p:nvPicPr>
          <p:cNvPr id="6" name="Picture 5">
            <a:extLst>
              <a:ext uri="{FF2B5EF4-FFF2-40B4-BE49-F238E27FC236}">
                <a16:creationId xmlns:a16="http://schemas.microsoft.com/office/drawing/2014/main" id="{D86383AC-4FBF-41A5-B996-6B3AB26DF1E0}"/>
              </a:ext>
            </a:extLst>
          </p:cNvPr>
          <p:cNvPicPr>
            <a:picLocks noChangeAspect="1"/>
          </p:cNvPicPr>
          <p:nvPr/>
        </p:nvPicPr>
        <p:blipFill>
          <a:blip r:embed="rId4"/>
          <a:stretch>
            <a:fillRect/>
          </a:stretch>
        </p:blipFill>
        <p:spPr>
          <a:xfrm>
            <a:off x="6400800" y="3247790"/>
            <a:ext cx="5622099" cy="3519682"/>
          </a:xfrm>
          <a:prstGeom prst="rect">
            <a:avLst/>
          </a:prstGeom>
        </p:spPr>
      </p:pic>
      <p:sp>
        <p:nvSpPr>
          <p:cNvPr id="7" name="TextBox 6">
            <a:extLst>
              <a:ext uri="{FF2B5EF4-FFF2-40B4-BE49-F238E27FC236}">
                <a16:creationId xmlns:a16="http://schemas.microsoft.com/office/drawing/2014/main" id="{E9261103-4469-49B9-A259-EADD2A6EBCE9}"/>
              </a:ext>
            </a:extLst>
          </p:cNvPr>
          <p:cNvSpPr txBox="1"/>
          <p:nvPr/>
        </p:nvSpPr>
        <p:spPr>
          <a:xfrm>
            <a:off x="224572" y="151223"/>
            <a:ext cx="1174285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FF"/>
                </a:solidFill>
                <a:latin typeface="#9Slide07 IcielBaliho Script" pitchFamily="2" charset="0"/>
              </a:rPr>
              <a:t>Lớp học </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X</a:t>
            </a:r>
            <a:r>
              <a:rPr kumimoji="0" lang="vi-VN" sz="3200" b="0" i="0" u="none" strike="noStrike" kern="1200" cap="none" spc="0" normalizeH="0" baseline="0" noProof="0">
                <a:ln>
                  <a:noFill/>
                </a:ln>
                <a:solidFill>
                  <a:srgbClr val="0000FF"/>
                </a:solidFill>
                <a:effectLst/>
                <a:uLnTx/>
                <a:uFillTx/>
                <a:latin typeface="#9Slide07 IcielBaliho Script" pitchFamily="2" charset="0"/>
                <a:ea typeface="+mn-ea"/>
                <a:cs typeface="+mn-cs"/>
              </a:rPr>
              <a:t>Ư</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rPr>
              <a:t>A &gt;&lt; NAY</a:t>
            </a:r>
            <a:endParaRPr kumimoji="0" lang="en-US" sz="3200" b="0" i="0" u="none" strike="noStrike" kern="1200" cap="none" spc="0" normalizeH="0" baseline="0" noProof="0" dirty="0">
              <a:ln>
                <a:noFill/>
              </a:ln>
              <a:solidFill>
                <a:srgbClr val="0000FF"/>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2474160938"/>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4072920650"/>
              </p:ext>
            </p:extLst>
          </p:nvPr>
        </p:nvGraphicFramePr>
        <p:xfrm>
          <a:off x="224679" y="1658457"/>
          <a:ext cx="6475924" cy="391652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400" b="1" kern="1200">
                          <a:solidFill>
                            <a:schemeClr val="tx1"/>
                          </a:solidFill>
                          <a:effectLst/>
                          <a:latin typeface="+mn-lt"/>
                          <a:ea typeface="+mn-ea"/>
                          <a:cs typeface="+mn-cs"/>
                        </a:rPr>
                        <a:t>2. Dân cư và nguồn lao động</a:t>
                      </a: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3046988"/>
          </a:xfrm>
          <a:prstGeom prst="rect">
            <a:avLst/>
          </a:prstGeom>
          <a:noFill/>
        </p:spPr>
        <p:txBody>
          <a:bodyPr wrap="square">
            <a:spAutoFit/>
          </a:bodyPr>
          <a:lstStyle/>
          <a:p>
            <a:pPr marL="342900" lvl="0" indent="-342900" algn="just">
              <a:buFontTx/>
              <a:buChar char="-"/>
            </a:pPr>
            <a:r>
              <a:rPr lang="vi-VN" sz="2400">
                <a:solidFill>
                  <a:srgbClr val="002060"/>
                </a:solidFill>
              </a:rPr>
              <a:t>Số dân nước ta đông là thị trường tiêu thụ lớn. Mức sống của người dân ngày càng cao dẫn đến sức mua tăng lên, góp phần đa dạng hoá các loại hình dịch vụ. </a:t>
            </a:r>
            <a:endParaRPr lang="en-US" sz="2400">
              <a:solidFill>
                <a:srgbClr val="002060"/>
              </a:solidFill>
            </a:endParaRPr>
          </a:p>
          <a:p>
            <a:pPr marL="342900" lvl="0" indent="-342900" algn="just">
              <a:buFontTx/>
              <a:buChar char="-"/>
            </a:pPr>
            <a:r>
              <a:rPr lang="vi-VN" sz="2400">
                <a:solidFill>
                  <a:srgbClr val="002060"/>
                </a:solidFill>
              </a:rPr>
              <a:t>Nguồn lao động nước ta dồi dào, chất lượng lao động đang được nâng lên tạo điều kiện để nâng cao chất lượng ngành dịch vụ.</a:t>
            </a:r>
            <a:endParaRPr kumimoji="0" lang="en-US" sz="2400" b="0" i="0" u="none" strike="noStrike" kern="1200" cap="none" spc="0" normalizeH="0" baseline="0" noProof="0">
              <a:ln>
                <a:noFill/>
              </a:ln>
              <a:solidFill>
                <a:srgbClr val="002060"/>
              </a:solidFill>
              <a:effectLst/>
              <a:uLnTx/>
              <a:uFillTx/>
              <a:latin typeface="#9Slide07 IcielBaliho Script"/>
              <a:ea typeface="+mn-ea"/>
              <a:cs typeface="+mn-cs"/>
            </a:endParaRPr>
          </a:p>
        </p:txBody>
      </p:sp>
      <p:pic>
        <p:nvPicPr>
          <p:cNvPr id="1026" name="Picture 2" descr="Biển' người tràn về siêu thị mua sắm trước kỳ nghỉ Tết Quý Mão">
            <a:extLst>
              <a:ext uri="{FF2B5EF4-FFF2-40B4-BE49-F238E27FC236}">
                <a16:creationId xmlns:a16="http://schemas.microsoft.com/office/drawing/2014/main" id="{E843C3CB-3882-9024-8147-93196A1B4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357" y="933216"/>
            <a:ext cx="4848203" cy="2962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o động là gì? Chính sách của Nhà nước về lao động">
            <a:extLst>
              <a:ext uri="{FF2B5EF4-FFF2-40B4-BE49-F238E27FC236}">
                <a16:creationId xmlns:a16="http://schemas.microsoft.com/office/drawing/2014/main" id="{1C4B6654-3212-F1D5-DA5A-0BA3A17C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550" y="3895608"/>
            <a:ext cx="4743815" cy="30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14439"/>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uoi hinh" descr="Đuổi hình bắt chữ | Đuổi hình bắt chữ Wiki | Fandom">
            <a:extLst>
              <a:ext uri="{FF2B5EF4-FFF2-40B4-BE49-F238E27FC236}">
                <a16:creationId xmlns:a16="http://schemas.microsoft.com/office/drawing/2014/main" id="{F6EBAFDF-BB8C-4C07-83C6-379E72650F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extLst>
            <a:ext uri="{909E8E84-426E-40DD-AFC4-6F175D3DCCD1}">
              <a14:hiddenFill xmlns:a14="http://schemas.microsoft.com/office/drawing/2010/main">
                <a:solidFill>
                  <a:srgbClr val="FFFFFF"/>
                </a:solidFill>
              </a14:hiddenFill>
            </a:ext>
          </a:extLst>
        </p:spPr>
      </p:pic>
      <p:pic>
        <p:nvPicPr>
          <p:cNvPr id="12" name="trai dat" descr="A picture containing logo&#10;&#10;Description automatically generated">
            <a:extLst>
              <a:ext uri="{FF2B5EF4-FFF2-40B4-BE49-F238E27FC236}">
                <a16:creationId xmlns:a16="http://schemas.microsoft.com/office/drawing/2014/main" id="{B5CB78A6-60B4-4B5C-A507-7D9A6E07DD77}"/>
              </a:ext>
            </a:extLst>
          </p:cNvPr>
          <p:cNvPicPr>
            <a:picLocks noChangeAspect="1"/>
          </p:cNvPicPr>
          <p:nvPr/>
        </p:nvPicPr>
        <p:blipFill rotWithShape="1">
          <a:blip r:embed="rId3">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p:spPr>
      </p:pic>
      <p:pic>
        <p:nvPicPr>
          <p:cNvPr id="1028" name="start" descr="Figur läuft mit pfeil nach links leinwandbilder • bilder Strichmännchen,  Inbetriebnahme, beginnen | myloview.de">
            <a:extLst>
              <a:ext uri="{FF2B5EF4-FFF2-40B4-BE49-F238E27FC236}">
                <a16:creationId xmlns:a16="http://schemas.microsoft.com/office/drawing/2014/main" id="{C69EC897-9A9A-4125-978B-FCCC6B6742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3243073725"/>
              </p:ext>
            </p:extLst>
          </p:nvPr>
        </p:nvGraphicFramePr>
        <p:xfrm>
          <a:off x="224679" y="1658457"/>
          <a:ext cx="6475924" cy="391652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400" b="1" kern="1200">
                          <a:solidFill>
                            <a:schemeClr val="tx1"/>
                          </a:solidFill>
                          <a:effectLst/>
                          <a:latin typeface="+mn-lt"/>
                          <a:ea typeface="+mn-ea"/>
                          <a:cs typeface="+mn-cs"/>
                        </a:rPr>
                        <a:t>3. Dân cư và nguồn lao động</a:t>
                      </a: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3046988"/>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srgbClr val="002060"/>
                </a:solidFill>
                <a:effectLst/>
                <a:uLnTx/>
                <a:uFillTx/>
                <a:latin typeface="#9Slide07 IcielBaliho Script"/>
                <a:ea typeface="+mn-ea"/>
                <a:cs typeface="+mn-cs"/>
              </a:rPr>
              <a:t>Số dân nước ta đông là thị trường tiêu thụ lớn. Mức sống của người dân ngày càng cao dẫn đến sức mua tăng lên, góp phần đa dạng hoá các loại hình dịch vụ. </a:t>
            </a:r>
            <a:endParaRPr kumimoji="0" lang="en-US" sz="2400" b="0" i="0" u="none" strike="noStrike" kern="1200" cap="none" spc="0" normalizeH="0" baseline="0" noProof="0">
              <a:ln>
                <a:noFill/>
              </a:ln>
              <a:solidFill>
                <a:srgbClr val="002060"/>
              </a:solidFill>
              <a:effectLst/>
              <a:uLnTx/>
              <a:uFillTx/>
              <a:latin typeface="#9Slide07 IcielBaliho Script"/>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srgbClr val="002060"/>
                </a:solidFill>
                <a:effectLst/>
                <a:uLnTx/>
                <a:uFillTx/>
                <a:latin typeface="#9Slide07 IcielBaliho Script"/>
                <a:ea typeface="+mn-ea"/>
                <a:cs typeface="+mn-cs"/>
              </a:rPr>
              <a:t>Nguồn lao động nước ta dồi dào, chất lượng lao động đang được nâng lên tạo điều kiện để nâng cao chất lượng ngành dịch vụ.</a:t>
            </a:r>
            <a:endParaRPr kumimoji="0" lang="en-US" sz="2400" b="0" i="0" u="none" strike="noStrike" kern="1200" cap="none" spc="0" normalizeH="0" baseline="0" noProof="0">
              <a:ln>
                <a:noFill/>
              </a:ln>
              <a:solidFill>
                <a:srgbClr val="002060"/>
              </a:solidFill>
              <a:effectLst/>
              <a:uLnTx/>
              <a:uFillTx/>
              <a:latin typeface="#9Slide07 IcielBaliho Script"/>
              <a:ea typeface="+mn-ea"/>
              <a:cs typeface="+mn-cs"/>
            </a:endParaRPr>
          </a:p>
        </p:txBody>
      </p:sp>
      <p:pic>
        <p:nvPicPr>
          <p:cNvPr id="1026" name="Picture 2" descr="Biển' người tràn về siêu thị mua sắm trước kỳ nghỉ Tết Quý Mão">
            <a:extLst>
              <a:ext uri="{FF2B5EF4-FFF2-40B4-BE49-F238E27FC236}">
                <a16:creationId xmlns:a16="http://schemas.microsoft.com/office/drawing/2014/main" id="{E843C3CB-3882-9024-8147-93196A1B4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357" y="933216"/>
            <a:ext cx="4848203" cy="2962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o động là gì? Chính sách của Nhà nước về lao động">
            <a:extLst>
              <a:ext uri="{FF2B5EF4-FFF2-40B4-BE49-F238E27FC236}">
                <a16:creationId xmlns:a16="http://schemas.microsoft.com/office/drawing/2014/main" id="{1C4B6654-3212-F1D5-DA5A-0BA3A17C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550" y="3895608"/>
            <a:ext cx="4743815" cy="30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58887"/>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34476-5444-4DAB-A781-59502C5184B7}"/>
              </a:ext>
            </a:extLst>
          </p:cNvPr>
          <p:cNvSpPr/>
          <p:nvPr/>
        </p:nvSpPr>
        <p:spPr>
          <a:xfrm>
            <a:off x="2454400" y="4261422"/>
            <a:ext cx="1638590" cy="584775"/>
          </a:xfrm>
          <a:prstGeom prst="rect">
            <a:avLst/>
          </a:prstGeom>
        </p:spPr>
        <p:txBody>
          <a:bodyPr wrap="none">
            <a:spAutoFit/>
          </a:bodyPr>
          <a:lstStyle/>
          <a:p>
            <a:pPr lvl="0"/>
            <a:r>
              <a:rPr lang="vi-VN" sz="3200">
                <a:solidFill>
                  <a:srgbClr val="FF0066"/>
                </a:solidFill>
                <a:latin typeface="#9Slide07 IcielBaliho Script" pitchFamily="2" charset="0"/>
                <a:ea typeface="#9Slide02 Noi dung rat dai" panose="02000000000000000000" pitchFamily="2" charset="0"/>
              </a:rPr>
              <a:t>Nông thôn</a:t>
            </a:r>
            <a:endParaRPr lang="en-US" sz="3200">
              <a:solidFill>
                <a:srgbClr val="FF0066"/>
              </a:solidFill>
              <a:latin typeface="#9Slide07 IcielBaliho Script"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A01099AA-0D18-44C7-8CAA-53B4BD79E7CD}"/>
              </a:ext>
            </a:extLst>
          </p:cNvPr>
          <p:cNvPicPr>
            <a:picLocks noChangeAspect="1"/>
          </p:cNvPicPr>
          <p:nvPr/>
        </p:nvPicPr>
        <p:blipFill rotWithShape="1">
          <a:blip r:embed="rId2"/>
          <a:srcRect r="9944"/>
          <a:stretch/>
        </p:blipFill>
        <p:spPr>
          <a:xfrm>
            <a:off x="1061358" y="898172"/>
            <a:ext cx="4613359" cy="3113656"/>
          </a:xfrm>
          <a:prstGeom prst="rect">
            <a:avLst/>
          </a:prstGeom>
        </p:spPr>
      </p:pic>
      <p:pic>
        <p:nvPicPr>
          <p:cNvPr id="6" name="Picture 5">
            <a:extLst>
              <a:ext uri="{FF2B5EF4-FFF2-40B4-BE49-F238E27FC236}">
                <a16:creationId xmlns:a16="http://schemas.microsoft.com/office/drawing/2014/main" id="{88CC62FC-C479-4A98-99B5-BF764990B2D5}"/>
              </a:ext>
            </a:extLst>
          </p:cNvPr>
          <p:cNvPicPr>
            <a:picLocks noChangeAspect="1"/>
          </p:cNvPicPr>
          <p:nvPr/>
        </p:nvPicPr>
        <p:blipFill>
          <a:blip r:embed="rId3"/>
          <a:stretch>
            <a:fillRect/>
          </a:stretch>
        </p:blipFill>
        <p:spPr>
          <a:xfrm>
            <a:off x="6469957" y="898172"/>
            <a:ext cx="4887686" cy="3068006"/>
          </a:xfrm>
          <a:prstGeom prst="rect">
            <a:avLst/>
          </a:prstGeom>
        </p:spPr>
      </p:pic>
      <p:sp>
        <p:nvSpPr>
          <p:cNvPr id="7" name="Rectangle 6">
            <a:extLst>
              <a:ext uri="{FF2B5EF4-FFF2-40B4-BE49-F238E27FC236}">
                <a16:creationId xmlns:a16="http://schemas.microsoft.com/office/drawing/2014/main" id="{3355697E-16FE-4116-82B4-8F5C3CF400ED}"/>
              </a:ext>
            </a:extLst>
          </p:cNvPr>
          <p:cNvSpPr/>
          <p:nvPr/>
        </p:nvSpPr>
        <p:spPr>
          <a:xfrm>
            <a:off x="1208313" y="5401389"/>
            <a:ext cx="10069285" cy="954107"/>
          </a:xfrm>
          <a:prstGeom prst="rect">
            <a:avLst/>
          </a:prstGeom>
          <a:solidFill>
            <a:schemeClr val="accent4">
              <a:lumMod val="20000"/>
              <a:lumOff val="80000"/>
            </a:schemeClr>
          </a:solidFill>
        </p:spPr>
        <p:txBody>
          <a:bodyPr wrap="square">
            <a:spAutoFit/>
          </a:bodyPr>
          <a:lstStyle/>
          <a:p>
            <a:r>
              <a:rPr lang="vi-VN" sz="2800" b="1">
                <a:solidFill>
                  <a:srgbClr val="FF0000"/>
                </a:solidFill>
                <a:latin typeface="#9Slide02 Noi dung rat dai" panose="02000000000000000000" pitchFamily="2" charset="0"/>
                <a:ea typeface="#9Slide02 Noi dung rat dai" panose="02000000000000000000" pitchFamily="2" charset="0"/>
              </a:rPr>
              <a:t>DỰ ĐOÁN</a:t>
            </a:r>
            <a:r>
              <a:rPr lang="vi-VN" sz="2800" b="1">
                <a:solidFill>
                  <a:srgbClr val="0000FF"/>
                </a:solidFill>
                <a:latin typeface="#9Slide02 Noi dung rat dai" panose="02000000000000000000" pitchFamily="2" charset="0"/>
                <a:ea typeface="#9Slide02 Noi dung rat dai" panose="02000000000000000000" pitchFamily="2" charset="0"/>
              </a:rPr>
              <a:t>: nơi nào sẽ có hoạt động dịch vụ đa dạng và phát triển hơn?</a:t>
            </a:r>
          </a:p>
          <a:p>
            <a:pPr algn="ctr"/>
            <a:r>
              <a:rPr lang="vi-VN" sz="2800" b="1">
                <a:solidFill>
                  <a:srgbClr val="0000FF"/>
                </a:solidFill>
                <a:latin typeface="#9Slide02 Noi dung rat dai" panose="02000000000000000000" pitchFamily="2" charset="0"/>
                <a:ea typeface="#9Slide02 Noi dung rat dai" panose="02000000000000000000" pitchFamily="2" charset="0"/>
              </a:rPr>
              <a:t>Vì sao em có suy nghĩ như vậy?</a:t>
            </a:r>
          </a:p>
        </p:txBody>
      </p:sp>
      <p:sp>
        <p:nvSpPr>
          <p:cNvPr id="9" name="Rectangle 8">
            <a:extLst>
              <a:ext uri="{FF2B5EF4-FFF2-40B4-BE49-F238E27FC236}">
                <a16:creationId xmlns:a16="http://schemas.microsoft.com/office/drawing/2014/main" id="{0E67860B-8685-473B-A62E-77E0E3EAA8FA}"/>
              </a:ext>
            </a:extLst>
          </p:cNvPr>
          <p:cNvSpPr/>
          <p:nvPr/>
        </p:nvSpPr>
        <p:spPr>
          <a:xfrm>
            <a:off x="8118550" y="4220866"/>
            <a:ext cx="1590500" cy="584775"/>
          </a:xfrm>
          <a:prstGeom prst="rect">
            <a:avLst/>
          </a:prstGeom>
        </p:spPr>
        <p:txBody>
          <a:bodyPr wrap="none">
            <a:spAutoFit/>
          </a:bodyPr>
          <a:lstStyle/>
          <a:p>
            <a:pPr lvl="0"/>
            <a:r>
              <a:rPr lang="vi-VN" sz="3200">
                <a:solidFill>
                  <a:srgbClr val="FF0066"/>
                </a:solidFill>
                <a:latin typeface="#9Slide07 IcielBaliho Script" pitchFamily="2" charset="0"/>
                <a:ea typeface="#9Slide02 Noi dung rat dai" panose="02000000000000000000" pitchFamily="2" charset="0"/>
              </a:rPr>
              <a:t>Thành thị</a:t>
            </a:r>
            <a:endParaRPr lang="en-US" sz="3200">
              <a:solidFill>
                <a:srgbClr val="FF0066"/>
              </a:solidFill>
              <a:latin typeface="#9Slide07 IcielBaliho Script" pitchFamily="2" charset="0"/>
              <a:ea typeface="#9Slide02 Noi dung rat dai" panose="02000000000000000000" pitchFamily="2" charset="0"/>
            </a:endParaRPr>
          </a:p>
        </p:txBody>
      </p:sp>
    </p:spTree>
    <p:extLst>
      <p:ext uri="{BB962C8B-B14F-4D97-AF65-F5344CB8AC3E}">
        <p14:creationId xmlns:p14="http://schemas.microsoft.com/office/powerpoint/2010/main" val="4009170048"/>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00D719-BAF6-4C5B-B009-3DDBE917752F}"/>
              </a:ext>
            </a:extLst>
          </p:cNvPr>
          <p:cNvSpPr/>
          <p:nvPr/>
        </p:nvSpPr>
        <p:spPr>
          <a:xfrm>
            <a:off x="882493" y="387953"/>
            <a:ext cx="10069285" cy="707886"/>
          </a:xfrm>
          <a:prstGeom prst="rect">
            <a:avLst/>
          </a:prstGeom>
          <a:solidFill>
            <a:schemeClr val="accent4">
              <a:lumMod val="20000"/>
              <a:lumOff val="80000"/>
            </a:schemeClr>
          </a:solidFill>
        </p:spPr>
        <p:txBody>
          <a:bodyPr wrap="square">
            <a:spAutoFit/>
          </a:bodyPr>
          <a:lstStyle/>
          <a:p>
            <a:pPr algn="ctr"/>
            <a:r>
              <a:rPr lang="vi-VN" sz="4000">
                <a:solidFill>
                  <a:srgbClr val="0000FF"/>
                </a:solidFill>
                <a:latin typeface="#9Slide07 IcielBaliho Script" pitchFamily="2" charset="0"/>
                <a:ea typeface="#9Slide02 Noi dung rat dai" panose="02000000000000000000" pitchFamily="2" charset="0"/>
              </a:rPr>
              <a:t>Hai trung tâm dịch vụ lớn và đa dạng nhất cả nước?</a:t>
            </a:r>
          </a:p>
        </p:txBody>
      </p:sp>
      <p:pic>
        <p:nvPicPr>
          <p:cNvPr id="5" name="Picture 4">
            <a:extLst>
              <a:ext uri="{FF2B5EF4-FFF2-40B4-BE49-F238E27FC236}">
                <a16:creationId xmlns:a16="http://schemas.microsoft.com/office/drawing/2014/main" id="{5988C157-A979-4448-B919-74ACC054786B}"/>
              </a:ext>
            </a:extLst>
          </p:cNvPr>
          <p:cNvPicPr>
            <a:picLocks noChangeAspect="1"/>
          </p:cNvPicPr>
          <p:nvPr/>
        </p:nvPicPr>
        <p:blipFill>
          <a:blip r:embed="rId2"/>
          <a:stretch>
            <a:fillRect/>
          </a:stretch>
        </p:blipFill>
        <p:spPr>
          <a:xfrm>
            <a:off x="595737" y="1095839"/>
            <a:ext cx="11000526" cy="5467195"/>
          </a:xfrm>
          <a:prstGeom prst="rect">
            <a:avLst/>
          </a:prstGeom>
        </p:spPr>
      </p:pic>
    </p:spTree>
    <p:extLst>
      <p:ext uri="{BB962C8B-B14F-4D97-AF65-F5344CB8AC3E}">
        <p14:creationId xmlns:p14="http://schemas.microsoft.com/office/powerpoint/2010/main" val="1424370295"/>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244CA-6A12-439E-A96A-92D7BB0E02F6}"/>
              </a:ext>
            </a:extLst>
          </p:cNvPr>
          <p:cNvPicPr>
            <a:picLocks noChangeAspect="1"/>
          </p:cNvPicPr>
          <p:nvPr/>
        </p:nvPicPr>
        <p:blipFill rotWithShape="1">
          <a:blip r:embed="rId2"/>
          <a:srcRect l="7896" r="25732" b="1"/>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032C1A20-FAB1-4A08-95CD-B62EF4A36721}"/>
              </a:ext>
            </a:extLst>
          </p:cNvPr>
          <p:cNvPicPr>
            <a:picLocks noChangeAspect="1"/>
          </p:cNvPicPr>
          <p:nvPr/>
        </p:nvPicPr>
        <p:blipFill rotWithShape="1">
          <a:blip r:embed="rId3"/>
          <a:srcRect l="21576" r="22847" b="-1"/>
          <a:stretch/>
        </p:blipFill>
        <p:spPr>
          <a:xfrm>
            <a:off x="6195375" y="557189"/>
            <a:ext cx="5674893" cy="5743618"/>
          </a:xfrm>
          <a:prstGeom prst="rect">
            <a:avLst/>
          </a:prstGeom>
        </p:spPr>
      </p:pic>
      <p:sp>
        <p:nvSpPr>
          <p:cNvPr id="7" name="Rectangle 6">
            <a:extLst>
              <a:ext uri="{FF2B5EF4-FFF2-40B4-BE49-F238E27FC236}">
                <a16:creationId xmlns:a16="http://schemas.microsoft.com/office/drawing/2014/main" id="{DB71B196-F227-4CDF-A695-48496CBBC13B}"/>
              </a:ext>
            </a:extLst>
          </p:cNvPr>
          <p:cNvSpPr/>
          <p:nvPr/>
        </p:nvSpPr>
        <p:spPr>
          <a:xfrm>
            <a:off x="321731" y="4451248"/>
            <a:ext cx="11548537" cy="1938992"/>
          </a:xfrm>
          <a:prstGeom prst="rect">
            <a:avLst/>
          </a:prstGeom>
          <a:solidFill>
            <a:schemeClr val="bg1">
              <a:alpha val="82000"/>
            </a:schemeClr>
          </a:solidFill>
        </p:spPr>
        <p:txBody>
          <a:bodyPr wrap="square">
            <a:spAutoFit/>
          </a:bodyPr>
          <a:lstStyle/>
          <a:p>
            <a:r>
              <a:rPr lang="vi-VN" sz="2000">
                <a:solidFill>
                  <a:srgbClr val="0000FF"/>
                </a:solidFill>
                <a:latin typeface="Roboto" panose="02000000000000000000" pitchFamily="2" charset="0"/>
              </a:rPr>
              <a:t>- Đây là những nơi tập trung đông dân cư nên nhu cầu tăng cao về mọi mặt.</a:t>
            </a:r>
          </a:p>
          <a:p>
            <a:r>
              <a:rPr lang="vi-VN" sz="2000">
                <a:solidFill>
                  <a:srgbClr val="0000FF"/>
                </a:solidFill>
                <a:latin typeface="Roboto" panose="02000000000000000000" pitchFamily="2" charset="0"/>
              </a:rPr>
              <a:t>- Có thị trường tiêu thụ lớn và là nơi tập trung vốn đầu tư trong và ngoài nước rất lớn.</a:t>
            </a:r>
          </a:p>
          <a:p>
            <a:r>
              <a:rPr lang="vi-VN" sz="2000">
                <a:solidFill>
                  <a:srgbClr val="0000FF"/>
                </a:solidFill>
                <a:latin typeface="Roboto" panose="02000000000000000000" pitchFamily="2" charset="0"/>
              </a:rPr>
              <a:t>- Hệ thống giao thông thuận lợi có nhiều loại đường (sắt, ô tô, không, thủy) là đầu mối giao thông vận tải, viễn thông lớn nhất cả nước.</a:t>
            </a:r>
          </a:p>
          <a:p>
            <a:r>
              <a:rPr lang="vi-VN" sz="2000">
                <a:solidFill>
                  <a:srgbClr val="0000FF"/>
                </a:solidFill>
                <a:latin typeface="Roboto" panose="02000000000000000000" pitchFamily="2" charset="0"/>
              </a:rPr>
              <a:t>- Tập trung nhiều trường đại học lớn, các viện nghiên cứu, các bệnh viện chuyên khoa hàng đầu.</a:t>
            </a:r>
          </a:p>
          <a:p>
            <a:r>
              <a:rPr lang="vi-VN" sz="2000">
                <a:solidFill>
                  <a:srgbClr val="0000FF"/>
                </a:solidFill>
                <a:latin typeface="Roboto" panose="02000000000000000000" pitchFamily="2" charset="0"/>
              </a:rPr>
              <a:t>- Đồng thời là hai trung tâm thương mại, tài chính, ngân hàng lớn nhất nước ta.</a:t>
            </a:r>
          </a:p>
        </p:txBody>
      </p:sp>
      <p:sp>
        <p:nvSpPr>
          <p:cNvPr id="8" name="Rectangle 7">
            <a:extLst>
              <a:ext uri="{FF2B5EF4-FFF2-40B4-BE49-F238E27FC236}">
                <a16:creationId xmlns:a16="http://schemas.microsoft.com/office/drawing/2014/main" id="{07B2FA54-D2FF-4E22-B1B2-119C7EDB1C3B}"/>
              </a:ext>
            </a:extLst>
          </p:cNvPr>
          <p:cNvSpPr/>
          <p:nvPr/>
        </p:nvSpPr>
        <p:spPr>
          <a:xfrm>
            <a:off x="646691" y="33969"/>
            <a:ext cx="10687447" cy="523220"/>
          </a:xfrm>
          <a:prstGeom prst="rect">
            <a:avLst/>
          </a:prstGeom>
          <a:noFill/>
        </p:spPr>
        <p:txBody>
          <a:bodyPr wrap="square">
            <a:spAutoFit/>
          </a:bodyPr>
          <a:lstStyle/>
          <a:p>
            <a:pPr algn="ctr"/>
            <a:r>
              <a:rPr lang="vi-VN" sz="2800">
                <a:solidFill>
                  <a:srgbClr val="FF0066"/>
                </a:solidFill>
                <a:latin typeface="#9Slide07 IcielBaliho Script" pitchFamily="2" charset="0"/>
                <a:ea typeface="#9Slide02 Noi dung rat dai" panose="02000000000000000000" pitchFamily="2" charset="0"/>
              </a:rPr>
              <a:t>Hà Nội và TP Hồ Chí Minh là 2 trung tâm dịch vụ lớn và đa dạng nhất cả nước</a:t>
            </a:r>
          </a:p>
        </p:txBody>
      </p:sp>
    </p:spTree>
    <p:extLst>
      <p:ext uri="{BB962C8B-B14F-4D97-AF65-F5344CB8AC3E}">
        <p14:creationId xmlns:p14="http://schemas.microsoft.com/office/powerpoint/2010/main" val="1804447560"/>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2305865540"/>
              </p:ext>
            </p:extLst>
          </p:nvPr>
        </p:nvGraphicFramePr>
        <p:xfrm>
          <a:off x="224679" y="1658457"/>
          <a:ext cx="6475924" cy="318500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400" b="1" kern="1200">
                          <a:solidFill>
                            <a:schemeClr val="tx1"/>
                          </a:solidFill>
                          <a:effectLst/>
                          <a:latin typeface="+mn-lt"/>
                          <a:ea typeface="+mn-ea"/>
                          <a:cs typeface="+mn-cs"/>
                        </a:rPr>
                        <a:t>4. Vốn và khoa học công nghệ</a:t>
                      </a: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2492990"/>
          </a:xfrm>
          <a:prstGeom prst="rect">
            <a:avLst/>
          </a:prstGeom>
          <a:noFill/>
        </p:spPr>
        <p:txBody>
          <a:bodyPr wrap="square">
            <a:spAutoFit/>
          </a:bodyPr>
          <a:lstStyle/>
          <a:p>
            <a:pPr marL="342900" lvl="0" indent="-342900" algn="just">
              <a:buFontTx/>
              <a:buChar char="-"/>
            </a:pPr>
            <a:r>
              <a:rPr lang="vi-VN" sz="2600">
                <a:solidFill>
                  <a:srgbClr val="002060"/>
                </a:solidFill>
              </a:rPr>
              <a:t>Nguồn vốn và việc đổi mới khoa học công nghệ góp phần nâng cao chất lượng và mở rộng nhiều loại hình dịch vụ mới: giao thông thông minh, truyền thông số, thương mại điện tử,...</a:t>
            </a:r>
            <a:endParaRPr kumimoji="0" lang="en-US" sz="2600" b="0" i="0" u="none" strike="noStrike" kern="1200" cap="none" spc="0" normalizeH="0" baseline="0" noProof="0">
              <a:ln>
                <a:noFill/>
              </a:ln>
              <a:solidFill>
                <a:srgbClr val="002060"/>
              </a:solidFill>
              <a:effectLst/>
              <a:uLnTx/>
              <a:uFillTx/>
              <a:latin typeface="#9Slide07 IcielBaliho Script"/>
            </a:endParaRPr>
          </a:p>
        </p:txBody>
      </p:sp>
      <p:pic>
        <p:nvPicPr>
          <p:cNvPr id="3" name="Picture 2">
            <a:extLst>
              <a:ext uri="{FF2B5EF4-FFF2-40B4-BE49-F238E27FC236}">
                <a16:creationId xmlns:a16="http://schemas.microsoft.com/office/drawing/2014/main" id="{501244E0-82E9-C91D-5A18-8C54DE16BF7F}"/>
              </a:ext>
            </a:extLst>
          </p:cNvPr>
          <p:cNvPicPr>
            <a:picLocks noChangeAspect="1"/>
          </p:cNvPicPr>
          <p:nvPr/>
        </p:nvPicPr>
        <p:blipFill>
          <a:blip r:embed="rId2"/>
          <a:stretch>
            <a:fillRect/>
          </a:stretch>
        </p:blipFill>
        <p:spPr>
          <a:xfrm>
            <a:off x="7014934" y="1075131"/>
            <a:ext cx="4908625" cy="2724185"/>
          </a:xfrm>
          <a:prstGeom prst="rect">
            <a:avLst/>
          </a:prstGeom>
        </p:spPr>
      </p:pic>
      <p:pic>
        <p:nvPicPr>
          <p:cNvPr id="4" name="Picture 3">
            <a:extLst>
              <a:ext uri="{FF2B5EF4-FFF2-40B4-BE49-F238E27FC236}">
                <a16:creationId xmlns:a16="http://schemas.microsoft.com/office/drawing/2014/main" id="{F99D6B69-B7A0-A154-1205-25F9FF12D2D8}"/>
              </a:ext>
            </a:extLst>
          </p:cNvPr>
          <p:cNvPicPr>
            <a:picLocks noChangeAspect="1"/>
          </p:cNvPicPr>
          <p:nvPr/>
        </p:nvPicPr>
        <p:blipFill>
          <a:blip r:embed="rId3"/>
          <a:stretch>
            <a:fillRect/>
          </a:stretch>
        </p:blipFill>
        <p:spPr>
          <a:xfrm>
            <a:off x="7014934" y="3912426"/>
            <a:ext cx="4908624" cy="2945574"/>
          </a:xfrm>
          <a:prstGeom prst="rect">
            <a:avLst/>
          </a:prstGeom>
        </p:spPr>
      </p:pic>
    </p:spTree>
    <p:extLst>
      <p:ext uri="{BB962C8B-B14F-4D97-AF65-F5344CB8AC3E}">
        <p14:creationId xmlns:p14="http://schemas.microsoft.com/office/powerpoint/2010/main" val="196030782"/>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911164178"/>
              </p:ext>
            </p:extLst>
          </p:nvPr>
        </p:nvGraphicFramePr>
        <p:xfrm>
          <a:off x="224679" y="1658457"/>
          <a:ext cx="6475924" cy="443468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600" b="1" kern="1200">
                          <a:solidFill>
                            <a:schemeClr val="tx1"/>
                          </a:solidFill>
                          <a:effectLst/>
                          <a:latin typeface="+mn-lt"/>
                          <a:ea typeface="+mn-ea"/>
                          <a:cs typeface="+mn-cs"/>
                        </a:rPr>
                        <a:t>5. Cơ sở hạ tầng</a:t>
                      </a: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3693319"/>
          </a:xfrm>
          <a:prstGeom prst="rect">
            <a:avLst/>
          </a:prstGeom>
          <a:noFill/>
        </p:spPr>
        <p:txBody>
          <a:bodyPr wrap="square">
            <a:spAutoFit/>
          </a:bodyPr>
          <a:lstStyle/>
          <a:p>
            <a:pPr marL="342900" lvl="0" indent="-342900" algn="just">
              <a:buFontTx/>
              <a:buChar char="-"/>
            </a:pPr>
            <a:r>
              <a:rPr lang="vi-VN" sz="2600">
                <a:solidFill>
                  <a:srgbClr val="002060"/>
                </a:solidFill>
              </a:rPr>
              <a:t>Cơ sở hạ tầng nước ta đang được hiện đại hoá góp phần thu hút đầu tư và nâng cao chất lượng, hiệu quả hoạt động dịch vụ, như giao thông, thương mại, du lịch,... </a:t>
            </a:r>
            <a:endParaRPr lang="en-US" sz="2600">
              <a:solidFill>
                <a:srgbClr val="002060"/>
              </a:solidFill>
            </a:endParaRPr>
          </a:p>
          <a:p>
            <a:pPr marL="342900" lvl="0" indent="-342900" algn="just">
              <a:buFontTx/>
              <a:buChar char="-"/>
            </a:pPr>
            <a:r>
              <a:rPr lang="vi-VN" sz="2600">
                <a:solidFill>
                  <a:srgbClr val="002060"/>
                </a:solidFill>
              </a:rPr>
              <a:t>Một số đô thị trở thành trung tâm đổi mới sáng tạo ngành dịch vụ và cửa ngõ hợp tác quốc tế, như Hà Nội, Thành phố Hồ Chí Minh.</a:t>
            </a:r>
            <a:endParaRPr kumimoji="0" lang="en-US" sz="2600" b="0" i="0" u="none" strike="noStrike" kern="1200" cap="none" spc="0" normalizeH="0" baseline="0" noProof="0">
              <a:ln>
                <a:noFill/>
              </a:ln>
              <a:solidFill>
                <a:srgbClr val="002060"/>
              </a:solidFill>
              <a:effectLst/>
              <a:uLnTx/>
              <a:uFillTx/>
              <a:latin typeface="#9Slide07 IcielBaliho Script"/>
              <a:ea typeface="+mn-ea"/>
              <a:cs typeface="+mn-cs"/>
            </a:endParaRPr>
          </a:p>
        </p:txBody>
      </p:sp>
      <p:pic>
        <p:nvPicPr>
          <p:cNvPr id="5" name="Picture 4">
            <a:extLst>
              <a:ext uri="{FF2B5EF4-FFF2-40B4-BE49-F238E27FC236}">
                <a16:creationId xmlns:a16="http://schemas.microsoft.com/office/drawing/2014/main" id="{E54C6C2C-0D3D-78B9-FDD7-B086D074F908}"/>
              </a:ext>
            </a:extLst>
          </p:cNvPr>
          <p:cNvPicPr>
            <a:picLocks noChangeAspect="1"/>
          </p:cNvPicPr>
          <p:nvPr/>
        </p:nvPicPr>
        <p:blipFill>
          <a:blip r:embed="rId2"/>
          <a:stretch>
            <a:fillRect/>
          </a:stretch>
        </p:blipFill>
        <p:spPr>
          <a:xfrm>
            <a:off x="7120328" y="1019581"/>
            <a:ext cx="4495441" cy="2950720"/>
          </a:xfrm>
          <a:prstGeom prst="rect">
            <a:avLst/>
          </a:prstGeom>
        </p:spPr>
      </p:pic>
      <p:pic>
        <p:nvPicPr>
          <p:cNvPr id="2050" name="Picture 2" descr="8 địa điểm du lịch Việt Nam đẹp hơn cả thiên đường!">
            <a:extLst>
              <a:ext uri="{FF2B5EF4-FFF2-40B4-BE49-F238E27FC236}">
                <a16:creationId xmlns:a16="http://schemas.microsoft.com/office/drawing/2014/main" id="{A7C53172-7A06-1D4E-B851-B187788E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476" y="4335228"/>
            <a:ext cx="4667143" cy="233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78362"/>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2840054866"/>
              </p:ext>
            </p:extLst>
          </p:nvPr>
        </p:nvGraphicFramePr>
        <p:xfrm>
          <a:off x="224679" y="1658457"/>
          <a:ext cx="6475924" cy="3428841"/>
        </p:xfrm>
        <a:graphic>
          <a:graphicData uri="http://schemas.openxmlformats.org/drawingml/2006/table">
            <a:tbl>
              <a:tblPr firstRow="1" bandRow="1">
                <a:tableStyleId>{5940675A-B579-460E-94D1-54222C63F5DA}</a:tableStyleId>
              </a:tblPr>
              <a:tblGrid>
                <a:gridCol w="1420460">
                  <a:extLst>
                    <a:ext uri="{9D8B030D-6E8A-4147-A177-3AD203B41FA5}">
                      <a16:colId xmlns:a16="http://schemas.microsoft.com/office/drawing/2014/main" val="20000"/>
                    </a:ext>
                  </a:extLst>
                </a:gridCol>
                <a:gridCol w="5055464">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600" b="1" kern="1200">
                          <a:solidFill>
                            <a:schemeClr val="tx1"/>
                          </a:solidFill>
                          <a:effectLst/>
                          <a:latin typeface="+mn-lt"/>
                          <a:ea typeface="+mn-ea"/>
                          <a:cs typeface="+mn-cs"/>
                        </a:rPr>
                        <a:t>6. Chính sách</a:t>
                      </a: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1728241" y="2195967"/>
            <a:ext cx="4822461" cy="2893100"/>
          </a:xfrm>
          <a:prstGeom prst="rect">
            <a:avLst/>
          </a:prstGeom>
          <a:noFill/>
        </p:spPr>
        <p:txBody>
          <a:bodyPr wrap="square">
            <a:spAutoFit/>
          </a:bodyPr>
          <a:lstStyle/>
          <a:p>
            <a:pPr marL="342900" lvl="0" indent="-342900" algn="just">
              <a:buFontTx/>
              <a:buChar char="-"/>
            </a:pPr>
            <a:r>
              <a:rPr lang="vi-VN" sz="2600">
                <a:solidFill>
                  <a:srgbClr val="002060"/>
                </a:solidFill>
              </a:rPr>
              <a:t>Hệ thống chính sách có vai trò định hướng và tạo cơ hội phát triển các ngành dịch vụ.</a:t>
            </a:r>
          </a:p>
          <a:p>
            <a:pPr marL="342900" lvl="0" indent="-342900" algn="just">
              <a:buFontTx/>
              <a:buChar char="-"/>
            </a:pPr>
            <a:r>
              <a:rPr lang="en-US" sz="2600">
                <a:solidFill>
                  <a:srgbClr val="002060"/>
                </a:solidFill>
              </a:rPr>
              <a:t>Hoạt động dịch vụ có sự khác nhau giữa các vùng do </a:t>
            </a:r>
            <a:r>
              <a:rPr lang="vi-VN" sz="2600">
                <a:solidFill>
                  <a:srgbClr val="002060"/>
                </a:solidFill>
              </a:rPr>
              <a:t>trình độ phát triển kinh tế giữa các vùng có sự chênh lệch. </a:t>
            </a:r>
          </a:p>
        </p:txBody>
      </p:sp>
      <p:pic>
        <p:nvPicPr>
          <p:cNvPr id="5122" name="Picture 2" descr="Phát triển ngành dịch vụ trong quá trình công nghiệp hóa, hiện đại hóa đến  năm 2030">
            <a:extLst>
              <a:ext uri="{FF2B5EF4-FFF2-40B4-BE49-F238E27FC236}">
                <a16:creationId xmlns:a16="http://schemas.microsoft.com/office/drawing/2014/main" id="{6DF1606A-E6EF-2BA6-DED2-9B5BB53EF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015" y="1558190"/>
            <a:ext cx="5085545" cy="353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10026"/>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DDA821-EC10-4D82-8B69-1A765A56F6E3}"/>
              </a:ext>
            </a:extLst>
          </p:cNvPr>
          <p:cNvGraphicFramePr>
            <a:graphicFrameLocks noGrp="1"/>
          </p:cNvGraphicFramePr>
          <p:nvPr>
            <p:extLst>
              <p:ext uri="{D42A27DB-BD31-4B8C-83A1-F6EECF244321}">
                <p14:modId xmlns:p14="http://schemas.microsoft.com/office/powerpoint/2010/main" val="1793957406"/>
              </p:ext>
            </p:extLst>
          </p:nvPr>
        </p:nvGraphicFramePr>
        <p:xfrm>
          <a:off x="224678" y="1658457"/>
          <a:ext cx="11152855" cy="5227161"/>
        </p:xfrm>
        <a:graphic>
          <a:graphicData uri="http://schemas.openxmlformats.org/drawingml/2006/table">
            <a:tbl>
              <a:tblPr firstRow="1" bandRow="1">
                <a:tableStyleId>{5940675A-B579-460E-94D1-54222C63F5DA}</a:tableStyleId>
              </a:tblPr>
              <a:tblGrid>
                <a:gridCol w="2446320">
                  <a:extLst>
                    <a:ext uri="{9D8B030D-6E8A-4147-A177-3AD203B41FA5}">
                      <a16:colId xmlns:a16="http://schemas.microsoft.com/office/drawing/2014/main" val="20000"/>
                    </a:ext>
                  </a:extLst>
                </a:gridCol>
                <a:gridCol w="8706535">
                  <a:extLst>
                    <a:ext uri="{9D8B030D-6E8A-4147-A177-3AD203B41FA5}">
                      <a16:colId xmlns:a16="http://schemas.microsoft.com/office/drawing/2014/main" val="20001"/>
                    </a:ext>
                  </a:extLst>
                </a:gridCol>
              </a:tblGrid>
              <a:tr h="533229">
                <a:tc>
                  <a:txBody>
                    <a:bodyPr/>
                    <a:lstStyle/>
                    <a:p>
                      <a:pPr algn="ctr"/>
                      <a:r>
                        <a:rPr lang="en-US" sz="2400">
                          <a:solidFill>
                            <a:schemeClr val="tx1"/>
                          </a:solidFill>
                        </a:rPr>
                        <a:t>Nhân tố</a:t>
                      </a:r>
                      <a:endParaRPr lang="en-US" sz="2400" dirty="0">
                        <a:solidFill>
                          <a:schemeClr val="tx1"/>
                        </a:solidFill>
                        <a:latin typeface="#9Slide02 Noi dung rat dai" panose="02000000000000000000" pitchFamily="2" charset="0"/>
                        <a:ea typeface="#9Slide02 Noi dung rat dai" panose="02000000000000000000" pitchFamily="2" charset="0"/>
                      </a:endParaRPr>
                    </a:p>
                  </a:txBody>
                  <a:tcPr marT="45726" marB="45726">
                    <a:solidFill>
                      <a:srgbClr val="FFFF00"/>
                    </a:solidFill>
                  </a:tcPr>
                </a:tc>
                <a:tc>
                  <a:txBody>
                    <a:bodyPr/>
                    <a:lstStyle/>
                    <a:p>
                      <a:pPr algn="ctr"/>
                      <a:r>
                        <a:rPr lang="en-US" sz="2400" baseline="0">
                          <a:solidFill>
                            <a:schemeClr val="tx1"/>
                          </a:solidFill>
                        </a:rPr>
                        <a:t>Ảnh hưởng</a:t>
                      </a:r>
                    </a:p>
                  </a:txBody>
                  <a:tcPr marT="45726" marB="45726">
                    <a:solidFill>
                      <a:srgbClr val="FFFF00"/>
                    </a:solidFill>
                  </a:tcPr>
                </a:tc>
                <a:extLst>
                  <a:ext uri="{0D108BD9-81ED-4DB2-BD59-A6C34878D82A}">
                    <a16:rowId xmlns:a16="http://schemas.microsoft.com/office/drawing/2014/main" val="10000"/>
                  </a:ext>
                </a:extLst>
              </a:tr>
              <a:tr h="449272">
                <a:tc>
                  <a:txBody>
                    <a:bodyPr/>
                    <a:lstStyle/>
                    <a:p>
                      <a:r>
                        <a:rPr lang="en-US" sz="2600" b="1" kern="1200">
                          <a:solidFill>
                            <a:schemeClr val="tx1"/>
                          </a:solidFill>
                          <a:effectLst/>
                          <a:latin typeface="+mn-lt"/>
                          <a:ea typeface="+mn-ea"/>
                          <a:cs typeface="+mn-cs"/>
                        </a:rPr>
                        <a:t>7. Vị trí địa lí và điều kiện tự nhiên</a:t>
                      </a:r>
                    </a:p>
                    <a:p>
                      <a:endParaRPr lang="en-US" sz="2600" b="1" kern="1200">
                        <a:solidFill>
                          <a:schemeClr val="tx1"/>
                        </a:solidFill>
                        <a:effectLst/>
                        <a:latin typeface="+mn-lt"/>
                        <a:ea typeface="+mn-ea"/>
                        <a:cs typeface="+mn-cs"/>
                      </a:endParaRPr>
                    </a:p>
                    <a:p>
                      <a:endParaRPr lang="en-US" sz="26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p>
                      <a:endParaRPr lang="en-US" sz="2200" b="1" kern="1200">
                        <a:solidFill>
                          <a:schemeClr val="tx1"/>
                        </a:solidFill>
                        <a:effectLst/>
                        <a:latin typeface="+mn-lt"/>
                        <a:ea typeface="+mn-ea"/>
                        <a:cs typeface="+mn-cs"/>
                      </a:endParaRPr>
                    </a:p>
                  </a:txBody>
                  <a:tcPr marT="45726" marB="45726"/>
                </a:tc>
                <a:tc>
                  <a:txBody>
                    <a:bodyPr/>
                    <a:lstStyle/>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p>
                      <a:pPr algn="ctr"/>
                      <a:endParaRPr lang="en-US" sz="2400">
                        <a:solidFill>
                          <a:schemeClr val="tx1"/>
                        </a:solidFill>
                        <a:latin typeface="#9Slide02 Noi dung rat dai" panose="02000000000000000000" pitchFamily="2" charset="0"/>
                        <a:ea typeface="#9Slide02 Noi dung rat dai" panose="02000000000000000000" pitchFamily="2" charset="0"/>
                      </a:endParaRPr>
                    </a:p>
                  </a:txBody>
                  <a:tcPr marT="45726" marB="45726"/>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7C85677B-DD4D-AC19-0C5F-2BF18ED080C0}"/>
              </a:ext>
            </a:extLst>
          </p:cNvPr>
          <p:cNvSpPr txBox="1"/>
          <p:nvPr/>
        </p:nvSpPr>
        <p:spPr>
          <a:xfrm>
            <a:off x="1861279" y="1019581"/>
            <a:ext cx="3492708"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9Slide07 IcielBaliho Script"/>
                <a:ea typeface="+mn-ea"/>
                <a:cs typeface="+mn-cs"/>
              </a:rPr>
              <a:t>PHIẾU HỌC TẬP</a:t>
            </a:r>
          </a:p>
        </p:txBody>
      </p:sp>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9" name="TextBox 8">
            <a:extLst>
              <a:ext uri="{FF2B5EF4-FFF2-40B4-BE49-F238E27FC236}">
                <a16:creationId xmlns:a16="http://schemas.microsoft.com/office/drawing/2014/main" id="{EE155BA7-7371-2F94-177D-B8393D20BFAE}"/>
              </a:ext>
            </a:extLst>
          </p:cNvPr>
          <p:cNvSpPr txBox="1"/>
          <p:nvPr/>
        </p:nvSpPr>
        <p:spPr>
          <a:xfrm>
            <a:off x="2837513" y="2138404"/>
            <a:ext cx="8540020" cy="4493538"/>
          </a:xfrm>
          <a:prstGeom prst="rect">
            <a:avLst/>
          </a:prstGeom>
          <a:noFill/>
        </p:spPr>
        <p:txBody>
          <a:bodyPr wrap="square">
            <a:spAutoFit/>
          </a:bodyPr>
          <a:lstStyle/>
          <a:p>
            <a:pPr lvl="0" algn="just"/>
            <a:r>
              <a:rPr lang="vi-VN" sz="2600">
                <a:solidFill>
                  <a:srgbClr val="002060"/>
                </a:solidFill>
              </a:rPr>
              <a:t>- Vị trí địa lí: Nước ta ở gần trung tâm Đông Nam Á, trong khu vực kinh tế phát triển năng động châu Á - Thái Bình Dương, tạo thuận lợi mở rộng thị trường xuất nhập khẩu, xây dựng các tuyến du lịch, giao thông với khu vực và thế giới.</a:t>
            </a:r>
          </a:p>
          <a:p>
            <a:pPr lvl="0" algn="just"/>
            <a:r>
              <a:rPr lang="en-US" sz="2600">
                <a:solidFill>
                  <a:srgbClr val="002060"/>
                </a:solidFill>
              </a:rPr>
              <a:t>- </a:t>
            </a:r>
            <a:r>
              <a:rPr lang="vi-VN" sz="2600">
                <a:solidFill>
                  <a:srgbClr val="002060"/>
                </a:solidFill>
              </a:rPr>
              <a:t>Điều kiện tự nhiên tạo tiền đề cho việc phát triển các ngành dịch vụ.</a:t>
            </a:r>
          </a:p>
          <a:p>
            <a:pPr lvl="0" algn="just"/>
            <a:r>
              <a:rPr lang="en-US" sz="2600">
                <a:solidFill>
                  <a:srgbClr val="002060"/>
                </a:solidFill>
              </a:rPr>
              <a:t>- </a:t>
            </a:r>
            <a:r>
              <a:rPr lang="vi-VN" sz="2600">
                <a:solidFill>
                  <a:srgbClr val="002060"/>
                </a:solidFill>
              </a:rPr>
              <a:t>Khí hậu nhiệt đới thuận lợi cho các hoạt động dịch vụ diễn ra quanh năm. </a:t>
            </a:r>
            <a:endParaRPr lang="en-US" sz="2600">
              <a:solidFill>
                <a:srgbClr val="002060"/>
              </a:solidFill>
            </a:endParaRPr>
          </a:p>
          <a:p>
            <a:pPr lvl="0" algn="just"/>
            <a:r>
              <a:rPr lang="en-US" sz="2600">
                <a:solidFill>
                  <a:srgbClr val="002060"/>
                </a:solidFill>
              </a:rPr>
              <a:t>- </a:t>
            </a:r>
            <a:r>
              <a:rPr lang="vi-VN" sz="2600">
                <a:solidFill>
                  <a:srgbClr val="002060"/>
                </a:solidFill>
              </a:rPr>
              <a:t>Mạng lưới sông ngòi dày đặc có thể phát triển du lịch sông nước và giao thông đường sông.</a:t>
            </a:r>
          </a:p>
          <a:p>
            <a:pPr marL="342900" lvl="0" indent="-342900" algn="just">
              <a:buFontTx/>
              <a:buChar char="-"/>
            </a:pPr>
            <a:r>
              <a:rPr lang="vi-VN" sz="2600">
                <a:solidFill>
                  <a:srgbClr val="002060"/>
                </a:solidFill>
              </a:rPr>
              <a:t>Tuy nhiên, địa hình nhiều đồi núi, chia cắt mạnh; các thiên tai gây khó khăn cho hoạ</a:t>
            </a:r>
            <a:r>
              <a:rPr lang="en-US" sz="2600">
                <a:solidFill>
                  <a:srgbClr val="002060"/>
                </a:solidFill>
              </a:rPr>
              <a:t>t </a:t>
            </a:r>
            <a:r>
              <a:rPr lang="vi-VN" sz="2600">
                <a:solidFill>
                  <a:srgbClr val="002060"/>
                </a:solidFill>
              </a:rPr>
              <a:t>động của các ngành dịch vụ.</a:t>
            </a:r>
          </a:p>
        </p:txBody>
      </p:sp>
    </p:spTree>
    <p:extLst>
      <p:ext uri="{BB962C8B-B14F-4D97-AF65-F5344CB8AC3E}">
        <p14:creationId xmlns:p14="http://schemas.microsoft.com/office/powerpoint/2010/main" val="2794392057"/>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3" name="Rectangle: Rounded Corners 2">
            <a:extLst>
              <a:ext uri="{FF2B5EF4-FFF2-40B4-BE49-F238E27FC236}">
                <a16:creationId xmlns:a16="http://schemas.microsoft.com/office/drawing/2014/main" id="{E0672937-55F8-E170-0853-72C73176A276}"/>
              </a:ext>
            </a:extLst>
          </p:cNvPr>
          <p:cNvSpPr/>
          <p:nvPr/>
        </p:nvSpPr>
        <p:spPr>
          <a:xfrm>
            <a:off x="1319134" y="1349115"/>
            <a:ext cx="9009089" cy="49467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q. Sự phát triển kinh tế</a:t>
            </a:r>
          </a:p>
        </p:txBody>
      </p:sp>
      <p:sp>
        <p:nvSpPr>
          <p:cNvPr id="4" name="Rectangle: Rounded Corners 3">
            <a:extLst>
              <a:ext uri="{FF2B5EF4-FFF2-40B4-BE49-F238E27FC236}">
                <a16:creationId xmlns:a16="http://schemas.microsoft.com/office/drawing/2014/main" id="{FA72D3D8-C3DC-56CB-04F3-1F19C66EA65D}"/>
              </a:ext>
            </a:extLst>
          </p:cNvPr>
          <p:cNvSpPr/>
          <p:nvPr/>
        </p:nvSpPr>
        <p:spPr>
          <a:xfrm>
            <a:off x="1319133" y="2135946"/>
            <a:ext cx="9009089" cy="49467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b. Dân cư, lao động</a:t>
            </a:r>
          </a:p>
        </p:txBody>
      </p:sp>
      <p:sp>
        <p:nvSpPr>
          <p:cNvPr id="5" name="Rectangle: Rounded Corners 4">
            <a:extLst>
              <a:ext uri="{FF2B5EF4-FFF2-40B4-BE49-F238E27FC236}">
                <a16:creationId xmlns:a16="http://schemas.microsoft.com/office/drawing/2014/main" id="{0D10D75B-0D20-E81F-3772-76524114C3FF}"/>
              </a:ext>
            </a:extLst>
          </p:cNvPr>
          <p:cNvSpPr/>
          <p:nvPr/>
        </p:nvSpPr>
        <p:spPr>
          <a:xfrm>
            <a:off x="1319132" y="2934325"/>
            <a:ext cx="9009089" cy="4946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c. Vốn và khoa học công nghệ</a:t>
            </a:r>
          </a:p>
        </p:txBody>
      </p:sp>
      <p:sp>
        <p:nvSpPr>
          <p:cNvPr id="8" name="Rectangle: Rounded Corners 7">
            <a:extLst>
              <a:ext uri="{FF2B5EF4-FFF2-40B4-BE49-F238E27FC236}">
                <a16:creationId xmlns:a16="http://schemas.microsoft.com/office/drawing/2014/main" id="{CC96964C-E2C7-5E12-7634-33BBADA0ABB9}"/>
              </a:ext>
            </a:extLst>
          </p:cNvPr>
          <p:cNvSpPr/>
          <p:nvPr/>
        </p:nvSpPr>
        <p:spPr>
          <a:xfrm>
            <a:off x="1319132" y="3732705"/>
            <a:ext cx="9009089" cy="49467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d. Cơ sở hạ tầng</a:t>
            </a:r>
          </a:p>
        </p:txBody>
      </p:sp>
      <p:sp>
        <p:nvSpPr>
          <p:cNvPr id="10" name="Rectangle: Rounded Corners 9">
            <a:extLst>
              <a:ext uri="{FF2B5EF4-FFF2-40B4-BE49-F238E27FC236}">
                <a16:creationId xmlns:a16="http://schemas.microsoft.com/office/drawing/2014/main" id="{B9CBE381-F2E1-E40B-402B-2E7F30830AD7}"/>
              </a:ext>
            </a:extLst>
          </p:cNvPr>
          <p:cNvSpPr/>
          <p:nvPr/>
        </p:nvSpPr>
        <p:spPr>
          <a:xfrm>
            <a:off x="1319130" y="5329464"/>
            <a:ext cx="9009089" cy="4946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g. Vị trí địa lí, điều kiện tự nhiên</a:t>
            </a:r>
          </a:p>
        </p:txBody>
      </p:sp>
      <p:sp>
        <p:nvSpPr>
          <p:cNvPr id="12" name="Rectangle: Rounded Corners 11">
            <a:extLst>
              <a:ext uri="{FF2B5EF4-FFF2-40B4-BE49-F238E27FC236}">
                <a16:creationId xmlns:a16="http://schemas.microsoft.com/office/drawing/2014/main" id="{A213E4D1-E39A-884C-D1A0-3F5844CF8620}"/>
              </a:ext>
            </a:extLst>
          </p:cNvPr>
          <p:cNvSpPr/>
          <p:nvPr/>
        </p:nvSpPr>
        <p:spPr>
          <a:xfrm>
            <a:off x="1319131" y="4531085"/>
            <a:ext cx="9009089" cy="494675"/>
          </a:xfrm>
          <a:prstGeom prst="round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a:t>e. Chính sách</a:t>
            </a:r>
          </a:p>
        </p:txBody>
      </p:sp>
    </p:spTree>
    <p:extLst>
      <p:ext uri="{BB962C8B-B14F-4D97-AF65-F5344CB8AC3E}">
        <p14:creationId xmlns:p14="http://schemas.microsoft.com/office/powerpoint/2010/main" val="2909669427"/>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BBB9A-88C0-0DD0-B1B6-9ADD0459372B}"/>
              </a:ext>
            </a:extLst>
          </p:cNvPr>
          <p:cNvSpPr/>
          <p:nvPr/>
        </p:nvSpPr>
        <p:spPr>
          <a:xfrm>
            <a:off x="427052" y="315690"/>
            <a:ext cx="114965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mn-ea"/>
                <a:cs typeface="+mn-cs"/>
              </a:rPr>
              <a:t>1</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mn-ea"/>
                <a:cs typeface="+mn-cs"/>
              </a:rPr>
              <a:t>. Các nhân tố ảnh hưởng đến sự phát triển và phân bố ngành dịch vụ</a:t>
            </a:r>
          </a:p>
        </p:txBody>
      </p:sp>
      <p:sp>
        <p:nvSpPr>
          <p:cNvPr id="6" name="TextBox 5">
            <a:extLst>
              <a:ext uri="{FF2B5EF4-FFF2-40B4-BE49-F238E27FC236}">
                <a16:creationId xmlns:a16="http://schemas.microsoft.com/office/drawing/2014/main" id="{14CCB4A8-B00F-536E-525A-33A19F15E2A2}"/>
              </a:ext>
            </a:extLst>
          </p:cNvPr>
          <p:cNvSpPr txBox="1"/>
          <p:nvPr/>
        </p:nvSpPr>
        <p:spPr>
          <a:xfrm>
            <a:off x="1409075" y="1183346"/>
            <a:ext cx="9788577" cy="984885"/>
          </a:xfrm>
          <a:prstGeom prst="rect">
            <a:avLst/>
          </a:prstGeom>
          <a:noFill/>
        </p:spPr>
        <p:txBody>
          <a:bodyPr wrap="square">
            <a:spAutoFit/>
          </a:bodyPr>
          <a:lstStyle/>
          <a:p>
            <a:pPr algn="ctr"/>
            <a:r>
              <a:rPr lang="vi-VN" sz="2900">
                <a:solidFill>
                  <a:srgbClr val="FF0000"/>
                </a:solidFill>
              </a:rPr>
              <a:t>Ghép các ô bên trái với các ô bên phải cho phù hợp về vai trò của những nhân tố ảnh hưởng đến sự phát triển và phân bố ngành dịch vụ</a:t>
            </a:r>
            <a:endParaRPr lang="en-US" sz="2900">
              <a:solidFill>
                <a:srgbClr val="FF0000"/>
              </a:solidFill>
            </a:endParaRPr>
          </a:p>
        </p:txBody>
      </p:sp>
      <p:graphicFrame>
        <p:nvGraphicFramePr>
          <p:cNvPr id="9" name="Table 8">
            <a:extLst>
              <a:ext uri="{FF2B5EF4-FFF2-40B4-BE49-F238E27FC236}">
                <a16:creationId xmlns:a16="http://schemas.microsoft.com/office/drawing/2014/main" id="{60B1B321-0DFF-5CB8-36C8-C76D2854C405}"/>
              </a:ext>
            </a:extLst>
          </p:cNvPr>
          <p:cNvGraphicFramePr>
            <a:graphicFrameLocks noGrp="1"/>
          </p:cNvGraphicFramePr>
          <p:nvPr>
            <p:extLst>
              <p:ext uri="{D42A27DB-BD31-4B8C-83A1-F6EECF244321}">
                <p14:modId xmlns:p14="http://schemas.microsoft.com/office/powerpoint/2010/main" val="3680956165"/>
              </p:ext>
            </p:extLst>
          </p:nvPr>
        </p:nvGraphicFramePr>
        <p:xfrm>
          <a:off x="1159043" y="2418620"/>
          <a:ext cx="10032525" cy="4123690"/>
        </p:xfrm>
        <a:graphic>
          <a:graphicData uri="http://schemas.openxmlformats.org/drawingml/2006/table">
            <a:tbl>
              <a:tblPr firstRow="1" firstCol="1" bandRow="1"/>
              <a:tblGrid>
                <a:gridCol w="3522688">
                  <a:extLst>
                    <a:ext uri="{9D8B030D-6E8A-4147-A177-3AD203B41FA5}">
                      <a16:colId xmlns:a16="http://schemas.microsoft.com/office/drawing/2014/main" val="2113735232"/>
                    </a:ext>
                  </a:extLst>
                </a:gridCol>
                <a:gridCol w="1342082">
                  <a:extLst>
                    <a:ext uri="{9D8B030D-6E8A-4147-A177-3AD203B41FA5}">
                      <a16:colId xmlns:a16="http://schemas.microsoft.com/office/drawing/2014/main" val="3403536412"/>
                    </a:ext>
                  </a:extLst>
                </a:gridCol>
                <a:gridCol w="5167755">
                  <a:extLst>
                    <a:ext uri="{9D8B030D-6E8A-4147-A177-3AD203B41FA5}">
                      <a16:colId xmlns:a16="http://schemas.microsoft.com/office/drawing/2014/main" val="1883394388"/>
                    </a:ext>
                  </a:extLst>
                </a:gridCol>
              </a:tblGrid>
              <a:tr h="0">
                <a:tc>
                  <a:txBody>
                    <a:bodyPr/>
                    <a:lstStyle/>
                    <a:p>
                      <a:pPr algn="ctr">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Nhân tố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Ghép nối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Vai trò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683941"/>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1. Sự phát triển kinh tế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a) Tạo thị trường, cung cấp lao động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2078987"/>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2. Dân cư, lao động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b) Tăng quy mô, đẩy nhanh tốc độ tăng trưởng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9099255"/>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3. Vốn và khoa học công nghệ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c) Mở rộng thị trường xuất nhập khẩu, tạo tiền đề phát triển dịch vụ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2663411"/>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4. Cơ sở hạ tầng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d) Định hướng, tạo cơ hội phát triển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16875"/>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5. Chính sách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e) Nâng cao chất lượng, hiện đại hoá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0222803"/>
                  </a:ext>
                </a:extLst>
              </a:tr>
              <a:tr h="0">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6.Vị trí địa lí, điều kiện tự nhiên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500" kern="100">
                          <a:effectLst/>
                          <a:latin typeface="#9Slide07 IcielBaliho Script (Body)"/>
                          <a:ea typeface="Calibri" panose="020F0502020204030204" pitchFamily="34" charset="0"/>
                          <a:cs typeface="Times New Roman" panose="02020603050405020304" pitchFamily="18" charset="0"/>
                        </a:rPr>
                        <a:t>g) Thu hút đầu tư, nâng cao chất lượng hiệu quả hoạt động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1521829"/>
                  </a:ext>
                </a:extLst>
              </a:tr>
            </a:tbl>
          </a:graphicData>
        </a:graphic>
      </p:graphicFrame>
      <p:sp>
        <p:nvSpPr>
          <p:cNvPr id="11" name="TextBox 10">
            <a:extLst>
              <a:ext uri="{FF2B5EF4-FFF2-40B4-BE49-F238E27FC236}">
                <a16:creationId xmlns:a16="http://schemas.microsoft.com/office/drawing/2014/main" id="{83E8B8AF-ACA6-F571-A0BF-D1A0182838B5}"/>
              </a:ext>
            </a:extLst>
          </p:cNvPr>
          <p:cNvSpPr txBox="1"/>
          <p:nvPr/>
        </p:nvSpPr>
        <p:spPr>
          <a:xfrm>
            <a:off x="5006715" y="2824271"/>
            <a:ext cx="814647"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1 - b</a:t>
            </a:r>
          </a:p>
        </p:txBody>
      </p:sp>
      <p:sp>
        <p:nvSpPr>
          <p:cNvPr id="13" name="TextBox 12">
            <a:extLst>
              <a:ext uri="{FF2B5EF4-FFF2-40B4-BE49-F238E27FC236}">
                <a16:creationId xmlns:a16="http://schemas.microsoft.com/office/drawing/2014/main" id="{C0E4C329-D7FC-A8C2-044E-05B6F396F2B5}"/>
              </a:ext>
            </a:extLst>
          </p:cNvPr>
          <p:cNvSpPr txBox="1"/>
          <p:nvPr/>
        </p:nvSpPr>
        <p:spPr>
          <a:xfrm>
            <a:off x="5006715" y="3429000"/>
            <a:ext cx="795411"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2 - a</a:t>
            </a:r>
          </a:p>
        </p:txBody>
      </p:sp>
      <p:sp>
        <p:nvSpPr>
          <p:cNvPr id="14" name="TextBox 13">
            <a:extLst>
              <a:ext uri="{FF2B5EF4-FFF2-40B4-BE49-F238E27FC236}">
                <a16:creationId xmlns:a16="http://schemas.microsoft.com/office/drawing/2014/main" id="{A111B542-0E99-438C-3EBA-7A2EED8E2154}"/>
              </a:ext>
            </a:extLst>
          </p:cNvPr>
          <p:cNvSpPr txBox="1"/>
          <p:nvPr/>
        </p:nvSpPr>
        <p:spPr>
          <a:xfrm>
            <a:off x="5006715" y="4108270"/>
            <a:ext cx="776175"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3 - e</a:t>
            </a:r>
          </a:p>
        </p:txBody>
      </p:sp>
      <p:sp>
        <p:nvSpPr>
          <p:cNvPr id="18" name="TextBox 17">
            <a:extLst>
              <a:ext uri="{FF2B5EF4-FFF2-40B4-BE49-F238E27FC236}">
                <a16:creationId xmlns:a16="http://schemas.microsoft.com/office/drawing/2014/main" id="{449D1371-57C6-766E-31DE-C07EF5C99C93}"/>
              </a:ext>
            </a:extLst>
          </p:cNvPr>
          <p:cNvSpPr txBox="1"/>
          <p:nvPr/>
        </p:nvSpPr>
        <p:spPr>
          <a:xfrm>
            <a:off x="4961830" y="4851102"/>
            <a:ext cx="813043"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4 - g</a:t>
            </a:r>
          </a:p>
        </p:txBody>
      </p:sp>
      <p:sp>
        <p:nvSpPr>
          <p:cNvPr id="19" name="TextBox 18">
            <a:extLst>
              <a:ext uri="{FF2B5EF4-FFF2-40B4-BE49-F238E27FC236}">
                <a16:creationId xmlns:a16="http://schemas.microsoft.com/office/drawing/2014/main" id="{19D3D7CB-8C58-FB0C-E3B1-462D6CA6DB56}"/>
              </a:ext>
            </a:extLst>
          </p:cNvPr>
          <p:cNvSpPr txBox="1"/>
          <p:nvPr/>
        </p:nvSpPr>
        <p:spPr>
          <a:xfrm>
            <a:off x="4961830" y="5256753"/>
            <a:ext cx="814647"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5 - d</a:t>
            </a:r>
          </a:p>
        </p:txBody>
      </p:sp>
      <p:sp>
        <p:nvSpPr>
          <p:cNvPr id="20" name="TextBox 19">
            <a:extLst>
              <a:ext uri="{FF2B5EF4-FFF2-40B4-BE49-F238E27FC236}">
                <a16:creationId xmlns:a16="http://schemas.microsoft.com/office/drawing/2014/main" id="{BA775B48-39CE-E1A8-D9F3-ECEED738DDC5}"/>
              </a:ext>
            </a:extLst>
          </p:cNvPr>
          <p:cNvSpPr txBox="1"/>
          <p:nvPr/>
        </p:nvSpPr>
        <p:spPr>
          <a:xfrm>
            <a:off x="4961830" y="5799908"/>
            <a:ext cx="776175"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6 - c</a:t>
            </a:r>
          </a:p>
        </p:txBody>
      </p:sp>
    </p:spTree>
    <p:extLst>
      <p:ext uri="{BB962C8B-B14F-4D97-AF65-F5344CB8AC3E}">
        <p14:creationId xmlns:p14="http://schemas.microsoft.com/office/powerpoint/2010/main" val="1249848940"/>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barn(inVertical)">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1737459" y="3054223"/>
            <a:ext cx="3522016" cy="3803777"/>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156952" y="201314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156838" y="2168933"/>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A</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O</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T</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Ô</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568504" y="1491985"/>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4098" name="Picture 2" descr="Đồ chơi trẻ em dao nhựa cắt trái cây dao dính bảng nam bé mẫu giáo hướng  dẫn bếp đặt chơi nhà | Tàu Tốc Hành | Giá Sỉ Lẻ Cạnh Tranh">
            <a:extLst>
              <a:ext uri="{FF2B5EF4-FFF2-40B4-BE49-F238E27FC236}">
                <a16:creationId xmlns:a16="http://schemas.microsoft.com/office/drawing/2014/main" id="{3668E535-D189-4E7B-83F2-DCB1DDE05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31" y="1022558"/>
            <a:ext cx="2846043" cy="2846043"/>
          </a:xfrm>
          <a:prstGeom prst="cube">
            <a:avLst/>
          </a:prstGeom>
          <a:noFill/>
          <a:extLst>
            <a:ext uri="{909E8E84-426E-40DD-AFC4-6F175D3DCCD1}">
              <a14:hiddenFill xmlns:a14="http://schemas.microsoft.com/office/drawing/2010/main">
                <a:solidFill>
                  <a:srgbClr val="FFFFFF"/>
                </a:solidFill>
              </a14:hiddenFill>
            </a:ext>
          </a:extLst>
        </p:spPr>
      </p:pic>
      <p:pic>
        <p:nvPicPr>
          <p:cNvPr id="4100" name="Picture 4" descr="Máy Thông Cống Khí Nén MTJ40D | Súng Thông Tắc Cống Nén Khí Mini N-188">
            <a:extLst>
              <a:ext uri="{FF2B5EF4-FFF2-40B4-BE49-F238E27FC236}">
                <a16:creationId xmlns:a16="http://schemas.microsoft.com/office/drawing/2014/main" id="{A31DA897-BEBE-440E-890E-9D2497B64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794" y="83336"/>
            <a:ext cx="3043968" cy="4618876"/>
          </a:xfrm>
          <a:prstGeom prst="ca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4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000">
              <a:schemeClr val="tx2">
                <a:lumMod val="20000"/>
                <a:lumOff val="80000"/>
              </a:schemeClr>
            </a:gs>
            <a:gs pos="25000">
              <a:schemeClr val="bg1">
                <a:lumMod val="95000"/>
              </a:schemeClr>
            </a:gs>
            <a:gs pos="75000">
              <a:schemeClr val="tx2">
                <a:lumMod val="20000"/>
                <a:lumOff val="80000"/>
              </a:schemeClr>
            </a:gs>
            <a:gs pos="95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0CDF8C-1287-4F3A-B0F1-4144EE1FF112}"/>
              </a:ext>
            </a:extLst>
          </p:cNvPr>
          <p:cNvSpPr/>
          <p:nvPr/>
        </p:nvSpPr>
        <p:spPr>
          <a:xfrm>
            <a:off x="0" y="0"/>
            <a:ext cx="12192000"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CE4CAFDB-9CA8-44CF-8C26-A80CC10BD8B6}"/>
              </a:ext>
            </a:extLst>
          </p:cNvPr>
          <p:cNvGrpSpPr/>
          <p:nvPr/>
        </p:nvGrpSpPr>
        <p:grpSpPr>
          <a:xfrm>
            <a:off x="1532959" y="1117416"/>
            <a:ext cx="10223612" cy="2407720"/>
            <a:chOff x="1532959" y="1126191"/>
            <a:chExt cx="10223612" cy="2407720"/>
          </a:xfrm>
        </p:grpSpPr>
        <p:pic>
          <p:nvPicPr>
            <p:cNvPr id="8194"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1532959" y="1126191"/>
              <a:ext cx="2875888" cy="240772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Off-page Connector 5">
              <a:extLst>
                <a:ext uri="{FF2B5EF4-FFF2-40B4-BE49-F238E27FC236}">
                  <a16:creationId xmlns:a16="http://schemas.microsoft.com/office/drawing/2014/main" id="{8FD81103-77AA-4FA9-B7A2-A2C25B48219D}"/>
                </a:ext>
              </a:extLst>
            </p:cNvPr>
            <p:cNvSpPr/>
            <p:nvPr/>
          </p:nvSpPr>
          <p:spPr>
            <a:xfrm rot="5400000">
              <a:off x="7577669" y="-103255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C6371FC-C3FA-4FB8-B697-13B0A7043F73}"/>
                </a:ext>
              </a:extLst>
            </p:cNvPr>
            <p:cNvSpPr txBox="1"/>
            <p:nvPr/>
          </p:nvSpPr>
          <p:spPr>
            <a:xfrm>
              <a:off x="6989352" y="2357588"/>
              <a:ext cx="39188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Bebas Neue ZSmall" panose="020B0606020202050201" pitchFamily="34" charset="0"/>
                  <a:ea typeface="+mn-ea"/>
                  <a:cs typeface="+mn-cs"/>
                </a:rPr>
                <a:t>GIAO THÔNG VẬN TẢI</a:t>
              </a:r>
            </a:p>
          </p:txBody>
        </p:sp>
      </p:grpSp>
      <p:grpSp>
        <p:nvGrpSpPr>
          <p:cNvPr id="9" name="Group 8">
            <a:extLst>
              <a:ext uri="{FF2B5EF4-FFF2-40B4-BE49-F238E27FC236}">
                <a16:creationId xmlns:a16="http://schemas.microsoft.com/office/drawing/2014/main" id="{9097E5A3-6ABF-41D9-B8A8-E3A7AB81F37B}"/>
              </a:ext>
            </a:extLst>
          </p:cNvPr>
          <p:cNvGrpSpPr/>
          <p:nvPr/>
        </p:nvGrpSpPr>
        <p:grpSpPr>
          <a:xfrm>
            <a:off x="798285" y="4000312"/>
            <a:ext cx="10958286" cy="2230268"/>
            <a:chOff x="798285" y="4000312"/>
            <a:chExt cx="10958286" cy="2230268"/>
          </a:xfrm>
        </p:grpSpPr>
        <p:pic>
          <p:nvPicPr>
            <p:cNvPr id="8196" name="Picture 4" descr="Viễn thông cần thiết như thế nào trong cuộc sống">
              <a:extLst>
                <a:ext uri="{FF2B5EF4-FFF2-40B4-BE49-F238E27FC236}">
                  <a16:creationId xmlns:a16="http://schemas.microsoft.com/office/drawing/2014/main" id="{11C9F17E-3FB0-47FC-A421-FA0E9FC427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Off-page Connector 23">
              <a:extLst>
                <a:ext uri="{FF2B5EF4-FFF2-40B4-BE49-F238E27FC236}">
                  <a16:creationId xmlns:a16="http://schemas.microsoft.com/office/drawing/2014/main" id="{5745D035-228B-4B6B-994A-F319F220F897}"/>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009A225-AA51-4674-A64F-FDB6B5850F8E}"/>
                </a:ext>
              </a:extLst>
            </p:cNvPr>
            <p:cNvSpPr txBox="1"/>
            <p:nvPr/>
          </p:nvSpPr>
          <p:spPr>
            <a:xfrm>
              <a:off x="6989352" y="4746546"/>
              <a:ext cx="39188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Bebas Neue ZSmall" panose="020B0606020202050201" pitchFamily="34" charset="0"/>
                  <a:ea typeface="+mn-ea"/>
                  <a:cs typeface="+mn-cs"/>
                </a:rPr>
                <a:t>BƯU CHÍNH VIỄN THÔNG</a:t>
              </a:r>
            </a:p>
          </p:txBody>
        </p:sp>
      </p:grpSp>
      <p:sp>
        <p:nvSpPr>
          <p:cNvPr id="28" name="TextBox 27">
            <a:extLst>
              <a:ext uri="{FF2B5EF4-FFF2-40B4-BE49-F238E27FC236}">
                <a16:creationId xmlns:a16="http://schemas.microsoft.com/office/drawing/2014/main" id="{83266931-1E6D-4CB0-AB20-A49BD9159ED9}"/>
              </a:ext>
            </a:extLst>
          </p:cNvPr>
          <p:cNvSpPr txBox="1"/>
          <p:nvPr/>
        </p:nvSpPr>
        <p:spPr>
          <a:xfrm>
            <a:off x="0" y="347975"/>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0202"/>
                </a:solidFill>
                <a:effectLst/>
                <a:uLnTx/>
                <a:uFillTx/>
                <a:latin typeface="#9Slide07 Stormtrooper" panose="020B0500000000000000" pitchFamily="34" charset="0"/>
                <a:ea typeface="+mn-ea"/>
                <a:cs typeface="Arial" panose="020B0604020202020204" pitchFamily="34" charset="0"/>
              </a:rPr>
              <a:t>2. MỘT SỐ NGÀNH DỊCH VỤ</a:t>
            </a:r>
            <a:endParaRPr kumimoji="0" lang="en-US" sz="5400" b="1" i="0" u="none" strike="noStrike" kern="1200" cap="none" spc="0" normalizeH="0" baseline="0" noProof="0">
              <a:ln>
                <a:noFill/>
              </a:ln>
              <a:solidFill>
                <a:srgbClr val="C20202"/>
              </a:solidFill>
              <a:effectLst/>
              <a:uLnTx/>
              <a:uFillTx/>
              <a:latin typeface="#9Slide07 Stormtrooper" panose="020B05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385469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Image result for railway ic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8" descr="Image result for railway ic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10" descr="Image result for railway ic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12" descr="Image result for railway icon"/>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B26B211-932A-45FF-BD43-4C4BA6CBCD57}"/>
              </a:ext>
            </a:extLst>
          </p:cNvPr>
          <p:cNvGrpSpPr/>
          <p:nvPr/>
        </p:nvGrpSpPr>
        <p:grpSpPr>
          <a:xfrm>
            <a:off x="5690035" y="2660709"/>
            <a:ext cx="2027207" cy="1872440"/>
            <a:chOff x="5690035" y="2138195"/>
            <a:chExt cx="2027207" cy="1872440"/>
          </a:xfrm>
        </p:grpSpPr>
        <p:pic>
          <p:nvPicPr>
            <p:cNvPr id="3086"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b.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sắt</a:t>
              </a:r>
              <a:endPar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30B4CD05-1A98-4065-AF4D-2DB19A7F6615}"/>
              </a:ext>
            </a:extLst>
          </p:cNvPr>
          <p:cNvGrpSpPr/>
          <p:nvPr/>
        </p:nvGrpSpPr>
        <p:grpSpPr>
          <a:xfrm>
            <a:off x="508455" y="2643093"/>
            <a:ext cx="3471841" cy="1890056"/>
            <a:chOff x="508455" y="2120579"/>
            <a:chExt cx="3471841" cy="1890056"/>
          </a:xfrm>
        </p:grpSpPr>
        <p:pic>
          <p:nvPicPr>
            <p:cNvPr id="3088"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a.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bộ</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ô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tô</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a:t>
              </a:r>
            </a:p>
          </p:txBody>
        </p:sp>
      </p:grpSp>
      <p:grpSp>
        <p:nvGrpSpPr>
          <p:cNvPr id="14" name="Group 13">
            <a:extLst>
              <a:ext uri="{FF2B5EF4-FFF2-40B4-BE49-F238E27FC236}">
                <a16:creationId xmlns:a16="http://schemas.microsoft.com/office/drawing/2014/main" id="{BB66A2C6-B7B4-4F6F-9BED-03FB4041CE37}"/>
              </a:ext>
            </a:extLst>
          </p:cNvPr>
          <p:cNvGrpSpPr/>
          <p:nvPr/>
        </p:nvGrpSpPr>
        <p:grpSpPr>
          <a:xfrm>
            <a:off x="374072" y="4712913"/>
            <a:ext cx="3740608" cy="1825753"/>
            <a:chOff x="374072" y="4712913"/>
            <a:chExt cx="3740608" cy="1825753"/>
          </a:xfrm>
        </p:grpSpPr>
        <p:pic>
          <p:nvPicPr>
            <p:cNvPr id="3094"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d.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Ngành</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vận</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tải</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biển</a:t>
              </a:r>
              <a:endPar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996132D7-E22C-453F-B3F8-0438DA91C25E}"/>
              </a:ext>
            </a:extLst>
          </p:cNvPr>
          <p:cNvGrpSpPr/>
          <p:nvPr/>
        </p:nvGrpSpPr>
        <p:grpSpPr>
          <a:xfrm>
            <a:off x="5423051" y="4866391"/>
            <a:ext cx="2953616" cy="1672275"/>
            <a:chOff x="5423051" y="4866391"/>
            <a:chExt cx="2953616" cy="1672275"/>
          </a:xfrm>
        </p:grpSpPr>
        <p:pic>
          <p:nvPicPr>
            <p:cNvPr id="3096"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e.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hàng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không</a:t>
              </a:r>
              <a:endPar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32B46EC7-C497-47FF-9A5F-2342EB65614D}"/>
              </a:ext>
            </a:extLst>
          </p:cNvPr>
          <p:cNvGrpSpPr/>
          <p:nvPr/>
        </p:nvGrpSpPr>
        <p:grpSpPr>
          <a:xfrm>
            <a:off x="9760633" y="4773301"/>
            <a:ext cx="1957507" cy="1765365"/>
            <a:chOff x="9760633" y="4773301"/>
            <a:chExt cx="1957507" cy="1765365"/>
          </a:xfrm>
        </p:grpSpPr>
        <p:pic>
          <p:nvPicPr>
            <p:cNvPr id="3098" name="Picture 26" descr="Related image"/>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44371" y="4773301"/>
              <a:ext cx="1761505" cy="129177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9760633" y="6123799"/>
              <a:ext cx="1957507"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g.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ống</a:t>
              </a:r>
              <a:endPar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endParaRPr>
            </a:p>
          </p:txBody>
        </p:sp>
      </p:grpSp>
      <p:sp>
        <p:nvSpPr>
          <p:cNvPr id="23" name="Rectangle 22">
            <a:extLst>
              <a:ext uri="{FF2B5EF4-FFF2-40B4-BE49-F238E27FC236}">
                <a16:creationId xmlns:a16="http://schemas.microsoft.com/office/drawing/2014/main" id="{247DB2E2-EA79-4B16-9E17-C1A416CFC466}"/>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C08D7157-8035-4E3E-95D0-92744DA0A85E}"/>
              </a:ext>
            </a:extLst>
          </p:cNvPr>
          <p:cNvGrpSpPr/>
          <p:nvPr/>
        </p:nvGrpSpPr>
        <p:grpSpPr>
          <a:xfrm>
            <a:off x="9624893" y="2733454"/>
            <a:ext cx="2093247" cy="1786888"/>
            <a:chOff x="9624893" y="2210940"/>
            <a:chExt cx="2093247" cy="1786888"/>
          </a:xfrm>
        </p:grpSpPr>
        <p:pic>
          <p:nvPicPr>
            <p:cNvPr id="3090" name="Picture 18" descr="Image result for river ship icon"/>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c.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Đường</a:t>
              </a:r>
              <a:r>
                <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rPr>
                <a:t> </a:t>
              </a:r>
              <a:r>
                <a:rPr kumimoji="0" lang="en-US" sz="2800" b="1" i="0" u="none" strike="noStrike" kern="1200" cap="none" spc="0" normalizeH="0" baseline="0" noProof="0" dirty="0" err="1">
                  <a:ln>
                    <a:noFill/>
                  </a:ln>
                  <a:solidFill>
                    <a:srgbClr val="00021B"/>
                  </a:solidFill>
                  <a:effectLst/>
                  <a:uLnTx/>
                  <a:uFillTx/>
                  <a:latin typeface="#9Slide07 IcielBaliho Script" pitchFamily="2" charset="0"/>
                  <a:ea typeface="+mn-ea"/>
                  <a:cs typeface="Arial" panose="020B0604020202020204" pitchFamily="34" charset="0"/>
                </a:rPr>
                <a:t>sông</a:t>
              </a:r>
              <a:endParaRPr kumimoji="0" lang="en-US" sz="2800" b="1" i="0" u="none" strike="noStrike" kern="1200" cap="none" spc="0" normalizeH="0" baseline="0" noProof="0" dirty="0">
                <a:ln>
                  <a:noFill/>
                </a:ln>
                <a:solidFill>
                  <a:srgbClr val="00021B"/>
                </a:solidFill>
                <a:effectLst/>
                <a:uLnTx/>
                <a:uFillTx/>
                <a:latin typeface="#9Slide07 IcielBaliho Script" pitchFamily="2"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6CB62A2D-D9BF-4B0F-A3EB-DAFC367A5D76}"/>
              </a:ext>
            </a:extLst>
          </p:cNvPr>
          <p:cNvGrpSpPr/>
          <p:nvPr/>
        </p:nvGrpSpPr>
        <p:grpSpPr>
          <a:xfrm>
            <a:off x="223149" y="28296"/>
            <a:ext cx="11968851" cy="1010063"/>
            <a:chOff x="223149" y="28296"/>
            <a:chExt cx="11968851" cy="1010063"/>
          </a:xfrm>
        </p:grpSpPr>
        <p:grpSp>
          <p:nvGrpSpPr>
            <p:cNvPr id="29" name="Group 28">
              <a:extLst>
                <a:ext uri="{FF2B5EF4-FFF2-40B4-BE49-F238E27FC236}">
                  <a16:creationId xmlns:a16="http://schemas.microsoft.com/office/drawing/2014/main" id="{F7FEE814-6756-471F-ADB8-06A76326AD49}"/>
                </a:ext>
              </a:extLst>
            </p:cNvPr>
            <p:cNvGrpSpPr/>
            <p:nvPr/>
          </p:nvGrpSpPr>
          <p:grpSpPr>
            <a:xfrm>
              <a:off x="1074520" y="185533"/>
              <a:ext cx="11117480" cy="791419"/>
              <a:chOff x="4215065" y="2330050"/>
              <a:chExt cx="7541506" cy="991640"/>
            </a:xfrm>
          </p:grpSpPr>
          <p:sp>
            <p:nvSpPr>
              <p:cNvPr id="31" name="Flowchart: Off-page Connector 30">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1497D01-A5B5-4DDF-BAA7-35D74052342C}"/>
                  </a:ext>
                </a:extLst>
              </p:cNvPr>
              <p:cNvSpPr txBox="1"/>
              <p:nvPr/>
            </p:nvSpPr>
            <p:spPr>
              <a:xfrm>
                <a:off x="5760529" y="2357588"/>
                <a:ext cx="5147680" cy="964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00"/>
                    </a:solidFill>
                    <a:effectLst/>
                    <a:uLnTx/>
                    <a:uFillTx/>
                    <a:latin typeface="#9Slide07 SFU Rhythm" panose="00000400000000000000" pitchFamily="2" charset="0"/>
                    <a:ea typeface="+mn-ea"/>
                    <a:cs typeface="+mn-cs"/>
                  </a:rPr>
                  <a:t>GIAO THÔNG VẬN TẢI</a:t>
                </a:r>
              </a:p>
            </p:txBody>
          </p:sp>
        </p:grpSp>
        <p:sp>
          <p:nvSpPr>
            <p:cNvPr id="17" name="Oval 16">
              <a:extLst>
                <a:ext uri="{FF2B5EF4-FFF2-40B4-BE49-F238E27FC236}">
                  <a16:creationId xmlns:a16="http://schemas.microsoft.com/office/drawing/2014/main" id="{9E3F1BC2-7694-49C4-816A-5A48719D8E02}"/>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9Slide07 Itim" panose="00000500000000000000" pitchFamily="2" charset="-34"/>
                  <a:cs typeface="#9Slide07 Itim" panose="00000500000000000000" pitchFamily="2" charset="-34"/>
                </a:rPr>
                <a:t>a</a:t>
              </a:r>
            </a:p>
          </p:txBody>
        </p:sp>
      </p:grpSp>
      <p:sp>
        <p:nvSpPr>
          <p:cNvPr id="38" name="TextBox 37">
            <a:extLst>
              <a:ext uri="{FF2B5EF4-FFF2-40B4-BE49-F238E27FC236}">
                <a16:creationId xmlns:a16="http://schemas.microsoft.com/office/drawing/2014/main" id="{8F5960C9-88F0-41DB-9A17-F71D0DBADCD7}"/>
              </a:ext>
            </a:extLst>
          </p:cNvPr>
          <p:cNvSpPr txBox="1"/>
          <p:nvPr/>
        </p:nvSpPr>
        <p:spPr>
          <a:xfrm>
            <a:off x="2899230" y="1669288"/>
            <a:ext cx="6117770" cy="523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7 SFU Rhythm" panose="00000400000000000000" pitchFamily="2" charset="0"/>
                <a:ea typeface="+mn-ea"/>
                <a:cs typeface="+mn-cs"/>
              </a:rPr>
              <a:t>Các  loại  hình  GTVT</a:t>
            </a:r>
          </a:p>
        </p:txBody>
      </p:sp>
    </p:spTree>
    <p:extLst>
      <p:ext uri="{BB962C8B-B14F-4D97-AF65-F5344CB8AC3E}">
        <p14:creationId xmlns:p14="http://schemas.microsoft.com/office/powerpoint/2010/main" val="336148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9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ppt_x"/>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ppt_x"/>
                                          </p:val>
                                        </p:tav>
                                        <p:tav tm="100000">
                                          <p:val>
                                            <p:strVal val="#ppt_x"/>
                                          </p:val>
                                        </p:tav>
                                      </p:tavLst>
                                    </p:anim>
                                    <p:anim calcmode="lin" valueType="num">
                                      <p:cBhvr additive="base">
                                        <p:cTn id="28"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8A1A8B-4D5B-4040-AD7A-790D5EE6A90D}"/>
              </a:ext>
            </a:extLst>
          </p:cNvPr>
          <p:cNvSpPr/>
          <p:nvPr/>
        </p:nvSpPr>
        <p:spPr>
          <a:xfrm>
            <a:off x="225025" y="-64643"/>
            <a:ext cx="4940776"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9Slide07 IcielBaliho Script" pitchFamily="2" charset="0"/>
                <a:ea typeface="+mn-ea"/>
                <a:cs typeface="Arial" panose="020B0604020202020204" pitchFamily="34" charset="0"/>
              </a:rPr>
              <a:t>a. Đường bộ (</a:t>
            </a:r>
            <a:r>
              <a:rPr kumimoji="0" lang="en-US" sz="4800" b="1" i="0" u="none" strike="noStrike" kern="1200" cap="none" spc="0" normalizeH="0" baseline="0" noProof="0">
                <a:ln>
                  <a:noFill/>
                </a:ln>
                <a:effectLst/>
                <a:uLnTx/>
                <a:uFillTx/>
                <a:latin typeface="#9Slide07 IcielBaliho Script" pitchFamily="2" charset="0"/>
                <a:ea typeface="+mn-ea"/>
                <a:cs typeface="Arial" panose="020B0604020202020204" pitchFamily="34" charset="0"/>
              </a:rPr>
              <a:t>đường</a:t>
            </a:r>
            <a:r>
              <a:rPr kumimoji="0" lang="en-US" sz="4000" b="1" i="0" u="none" strike="noStrike" kern="1200" cap="none" spc="0" normalizeH="0" baseline="0" noProof="0">
                <a:ln>
                  <a:noFill/>
                </a:ln>
                <a:effectLst/>
                <a:uLnTx/>
                <a:uFillTx/>
                <a:latin typeface="#9Slide07 IcielBaliho Script" pitchFamily="2" charset="0"/>
                <a:ea typeface="+mn-ea"/>
                <a:cs typeface="Arial" panose="020B0604020202020204" pitchFamily="34" charset="0"/>
              </a:rPr>
              <a:t> ô tô)</a:t>
            </a:r>
            <a:endParaRPr kumimoji="0" lang="en-US" sz="4000" b="1" i="0" u="none" strike="noStrike" kern="1200" cap="none" spc="0" normalizeH="0" baseline="0" noProof="0" dirty="0">
              <a:ln>
                <a:noFill/>
              </a:ln>
              <a:effectLst/>
              <a:uLnTx/>
              <a:uFillTx/>
              <a:latin typeface="#9Slide07 IcielBaliho Script" pitchFamily="2"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88046992-E2AA-4BFF-91A7-2DD03E102080}"/>
              </a:ext>
            </a:extLst>
          </p:cNvPr>
          <p:cNvSpPr/>
          <p:nvPr/>
        </p:nvSpPr>
        <p:spPr>
          <a:xfrm>
            <a:off x="0" y="9524"/>
            <a:ext cx="12192000" cy="6858000"/>
          </a:xfrm>
          <a:prstGeom prst="rect">
            <a:avLst/>
          </a:prstGeom>
          <a:noFill/>
          <a:ln w="28575">
            <a:solidFill>
              <a:srgbClr val="60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2" descr="Sơ đồ điểm Phượt và số km của điểm Phượt tại Việt Nam">
            <a:extLst>
              <a:ext uri="{FF2B5EF4-FFF2-40B4-BE49-F238E27FC236}">
                <a16:creationId xmlns:a16="http://schemas.microsoft.com/office/drawing/2014/main" id="{2EA3F7A9-1F5E-4F91-9F6F-795F0FA25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391" y="19878"/>
            <a:ext cx="4851538" cy="6815819"/>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Shape 39">
            <a:extLst>
              <a:ext uri="{FF2B5EF4-FFF2-40B4-BE49-F238E27FC236}">
                <a16:creationId xmlns:a16="http://schemas.microsoft.com/office/drawing/2014/main" id="{307EE834-F6D7-43E0-BDAC-F5CD919F9D5D}"/>
              </a:ext>
            </a:extLst>
          </p:cNvPr>
          <p:cNvSpPr/>
          <p:nvPr/>
        </p:nvSpPr>
        <p:spPr>
          <a:xfrm>
            <a:off x="8934994" y="1071154"/>
            <a:ext cx="2055223" cy="5355772"/>
          </a:xfrm>
          <a:custGeom>
            <a:avLst/>
            <a:gdLst>
              <a:gd name="connsiteX0" fmla="*/ 2046515 w 2055223"/>
              <a:gd name="connsiteY0" fmla="*/ 0 h 5355772"/>
              <a:gd name="connsiteX1" fmla="*/ 1915886 w 2055223"/>
              <a:gd name="connsiteY1" fmla="*/ 26126 h 5355772"/>
              <a:gd name="connsiteX2" fmla="*/ 1863635 w 2055223"/>
              <a:gd name="connsiteY2" fmla="*/ 52252 h 5355772"/>
              <a:gd name="connsiteX3" fmla="*/ 1837509 w 2055223"/>
              <a:gd name="connsiteY3" fmla="*/ 60960 h 5355772"/>
              <a:gd name="connsiteX4" fmla="*/ 1802675 w 2055223"/>
              <a:gd name="connsiteY4" fmla="*/ 78377 h 5355772"/>
              <a:gd name="connsiteX5" fmla="*/ 1741715 w 2055223"/>
              <a:gd name="connsiteY5" fmla="*/ 95795 h 5355772"/>
              <a:gd name="connsiteX6" fmla="*/ 1689463 w 2055223"/>
              <a:gd name="connsiteY6" fmla="*/ 113212 h 5355772"/>
              <a:gd name="connsiteX7" fmla="*/ 1593669 w 2055223"/>
              <a:gd name="connsiteY7" fmla="*/ 130629 h 5355772"/>
              <a:gd name="connsiteX8" fmla="*/ 1567543 w 2055223"/>
              <a:gd name="connsiteY8" fmla="*/ 139337 h 5355772"/>
              <a:gd name="connsiteX9" fmla="*/ 1541417 w 2055223"/>
              <a:gd name="connsiteY9" fmla="*/ 165463 h 5355772"/>
              <a:gd name="connsiteX10" fmla="*/ 1506583 w 2055223"/>
              <a:gd name="connsiteY10" fmla="*/ 182880 h 5355772"/>
              <a:gd name="connsiteX11" fmla="*/ 1471749 w 2055223"/>
              <a:gd name="connsiteY11" fmla="*/ 235132 h 5355772"/>
              <a:gd name="connsiteX12" fmla="*/ 1410789 w 2055223"/>
              <a:gd name="connsiteY12" fmla="*/ 287383 h 5355772"/>
              <a:gd name="connsiteX13" fmla="*/ 1384663 w 2055223"/>
              <a:gd name="connsiteY13" fmla="*/ 296092 h 5355772"/>
              <a:gd name="connsiteX14" fmla="*/ 1306286 w 2055223"/>
              <a:gd name="connsiteY14" fmla="*/ 357052 h 5355772"/>
              <a:gd name="connsiteX15" fmla="*/ 1219200 w 2055223"/>
              <a:gd name="connsiteY15" fmla="*/ 418012 h 5355772"/>
              <a:gd name="connsiteX16" fmla="*/ 1193075 w 2055223"/>
              <a:gd name="connsiteY16" fmla="*/ 426720 h 5355772"/>
              <a:gd name="connsiteX17" fmla="*/ 1132115 w 2055223"/>
              <a:gd name="connsiteY17" fmla="*/ 470263 h 5355772"/>
              <a:gd name="connsiteX18" fmla="*/ 1088572 w 2055223"/>
              <a:gd name="connsiteY18" fmla="*/ 505097 h 5355772"/>
              <a:gd name="connsiteX19" fmla="*/ 1062446 w 2055223"/>
              <a:gd name="connsiteY19" fmla="*/ 513806 h 5355772"/>
              <a:gd name="connsiteX20" fmla="*/ 1010195 w 2055223"/>
              <a:gd name="connsiteY20" fmla="*/ 548640 h 5355772"/>
              <a:gd name="connsiteX21" fmla="*/ 957943 w 2055223"/>
              <a:gd name="connsiteY21" fmla="*/ 566057 h 5355772"/>
              <a:gd name="connsiteX22" fmla="*/ 923109 w 2055223"/>
              <a:gd name="connsiteY22" fmla="*/ 574766 h 5355772"/>
              <a:gd name="connsiteX23" fmla="*/ 879566 w 2055223"/>
              <a:gd name="connsiteY23" fmla="*/ 583475 h 5355772"/>
              <a:gd name="connsiteX24" fmla="*/ 853440 w 2055223"/>
              <a:gd name="connsiteY24" fmla="*/ 592183 h 5355772"/>
              <a:gd name="connsiteX25" fmla="*/ 792480 w 2055223"/>
              <a:gd name="connsiteY25" fmla="*/ 644435 h 5355772"/>
              <a:gd name="connsiteX26" fmla="*/ 766355 w 2055223"/>
              <a:gd name="connsiteY26" fmla="*/ 670560 h 5355772"/>
              <a:gd name="connsiteX27" fmla="*/ 748937 w 2055223"/>
              <a:gd name="connsiteY27" fmla="*/ 722812 h 5355772"/>
              <a:gd name="connsiteX28" fmla="*/ 731520 w 2055223"/>
              <a:gd name="connsiteY28" fmla="*/ 818606 h 5355772"/>
              <a:gd name="connsiteX29" fmla="*/ 740229 w 2055223"/>
              <a:gd name="connsiteY29" fmla="*/ 1062446 h 5355772"/>
              <a:gd name="connsiteX30" fmla="*/ 748937 w 2055223"/>
              <a:gd name="connsiteY30" fmla="*/ 1088572 h 5355772"/>
              <a:gd name="connsiteX31" fmla="*/ 731520 w 2055223"/>
              <a:gd name="connsiteY31" fmla="*/ 1227909 h 5355772"/>
              <a:gd name="connsiteX32" fmla="*/ 722812 w 2055223"/>
              <a:gd name="connsiteY32" fmla="*/ 1254035 h 5355772"/>
              <a:gd name="connsiteX33" fmla="*/ 705395 w 2055223"/>
              <a:gd name="connsiteY33" fmla="*/ 1323703 h 5355772"/>
              <a:gd name="connsiteX34" fmla="*/ 687977 w 2055223"/>
              <a:gd name="connsiteY34" fmla="*/ 1375955 h 5355772"/>
              <a:gd name="connsiteX35" fmla="*/ 705395 w 2055223"/>
              <a:gd name="connsiteY35" fmla="*/ 1445623 h 5355772"/>
              <a:gd name="connsiteX36" fmla="*/ 740229 w 2055223"/>
              <a:gd name="connsiteY36" fmla="*/ 1497875 h 5355772"/>
              <a:gd name="connsiteX37" fmla="*/ 766355 w 2055223"/>
              <a:gd name="connsiteY37" fmla="*/ 1558835 h 5355772"/>
              <a:gd name="connsiteX38" fmla="*/ 792480 w 2055223"/>
              <a:gd name="connsiteY38" fmla="*/ 1576252 h 5355772"/>
              <a:gd name="connsiteX39" fmla="*/ 818606 w 2055223"/>
              <a:gd name="connsiteY39" fmla="*/ 1663337 h 5355772"/>
              <a:gd name="connsiteX40" fmla="*/ 836023 w 2055223"/>
              <a:gd name="connsiteY40" fmla="*/ 1680755 h 5355772"/>
              <a:gd name="connsiteX41" fmla="*/ 870857 w 2055223"/>
              <a:gd name="connsiteY41" fmla="*/ 1733006 h 5355772"/>
              <a:gd name="connsiteX42" fmla="*/ 888275 w 2055223"/>
              <a:gd name="connsiteY42" fmla="*/ 1759132 h 5355772"/>
              <a:gd name="connsiteX43" fmla="*/ 905692 w 2055223"/>
              <a:gd name="connsiteY43" fmla="*/ 1785257 h 5355772"/>
              <a:gd name="connsiteX44" fmla="*/ 949235 w 2055223"/>
              <a:gd name="connsiteY44" fmla="*/ 1828800 h 5355772"/>
              <a:gd name="connsiteX45" fmla="*/ 1001486 w 2055223"/>
              <a:gd name="connsiteY45" fmla="*/ 1846217 h 5355772"/>
              <a:gd name="connsiteX46" fmla="*/ 1088572 w 2055223"/>
              <a:gd name="connsiteY46" fmla="*/ 1872343 h 5355772"/>
              <a:gd name="connsiteX47" fmla="*/ 1132115 w 2055223"/>
              <a:gd name="connsiteY47" fmla="*/ 1907177 h 5355772"/>
              <a:gd name="connsiteX48" fmla="*/ 1158240 w 2055223"/>
              <a:gd name="connsiteY48" fmla="*/ 2020389 h 5355772"/>
              <a:gd name="connsiteX49" fmla="*/ 1184366 w 2055223"/>
              <a:gd name="connsiteY49" fmla="*/ 2037806 h 5355772"/>
              <a:gd name="connsiteX50" fmla="*/ 1236617 w 2055223"/>
              <a:gd name="connsiteY50" fmla="*/ 2055223 h 5355772"/>
              <a:gd name="connsiteX51" fmla="*/ 1314995 w 2055223"/>
              <a:gd name="connsiteY51" fmla="*/ 2116183 h 5355772"/>
              <a:gd name="connsiteX52" fmla="*/ 1358537 w 2055223"/>
              <a:gd name="connsiteY52" fmla="*/ 2168435 h 5355772"/>
              <a:gd name="connsiteX53" fmla="*/ 1436915 w 2055223"/>
              <a:gd name="connsiteY53" fmla="*/ 2229395 h 5355772"/>
              <a:gd name="connsiteX54" fmla="*/ 1471749 w 2055223"/>
              <a:gd name="connsiteY54" fmla="*/ 2281646 h 5355772"/>
              <a:gd name="connsiteX55" fmla="*/ 1489166 w 2055223"/>
              <a:gd name="connsiteY55" fmla="*/ 2307772 h 5355772"/>
              <a:gd name="connsiteX56" fmla="*/ 1515292 w 2055223"/>
              <a:gd name="connsiteY56" fmla="*/ 2351315 h 5355772"/>
              <a:gd name="connsiteX57" fmla="*/ 1524000 w 2055223"/>
              <a:gd name="connsiteY57" fmla="*/ 2394857 h 5355772"/>
              <a:gd name="connsiteX58" fmla="*/ 1541417 w 2055223"/>
              <a:gd name="connsiteY58" fmla="*/ 2412275 h 5355772"/>
              <a:gd name="connsiteX59" fmla="*/ 1558835 w 2055223"/>
              <a:gd name="connsiteY59" fmla="*/ 2464526 h 5355772"/>
              <a:gd name="connsiteX60" fmla="*/ 1593669 w 2055223"/>
              <a:gd name="connsiteY60" fmla="*/ 2516777 h 5355772"/>
              <a:gd name="connsiteX61" fmla="*/ 1602377 w 2055223"/>
              <a:gd name="connsiteY61" fmla="*/ 2542903 h 5355772"/>
              <a:gd name="connsiteX62" fmla="*/ 1637212 w 2055223"/>
              <a:gd name="connsiteY62" fmla="*/ 2603863 h 5355772"/>
              <a:gd name="connsiteX63" fmla="*/ 1672046 w 2055223"/>
              <a:gd name="connsiteY63" fmla="*/ 2647406 h 5355772"/>
              <a:gd name="connsiteX64" fmla="*/ 1689463 w 2055223"/>
              <a:gd name="connsiteY64" fmla="*/ 2708366 h 5355772"/>
              <a:gd name="connsiteX65" fmla="*/ 1741715 w 2055223"/>
              <a:gd name="connsiteY65" fmla="*/ 2795452 h 5355772"/>
              <a:gd name="connsiteX66" fmla="*/ 1776549 w 2055223"/>
              <a:gd name="connsiteY66" fmla="*/ 2873829 h 5355772"/>
              <a:gd name="connsiteX67" fmla="*/ 1802675 w 2055223"/>
              <a:gd name="connsiteY67" fmla="*/ 2969623 h 5355772"/>
              <a:gd name="connsiteX68" fmla="*/ 1863635 w 2055223"/>
              <a:gd name="connsiteY68" fmla="*/ 3048000 h 5355772"/>
              <a:gd name="connsiteX69" fmla="*/ 1872343 w 2055223"/>
              <a:gd name="connsiteY69" fmla="*/ 3074126 h 5355772"/>
              <a:gd name="connsiteX70" fmla="*/ 1915886 w 2055223"/>
              <a:gd name="connsiteY70" fmla="*/ 3135086 h 5355772"/>
              <a:gd name="connsiteX71" fmla="*/ 1968137 w 2055223"/>
              <a:gd name="connsiteY71" fmla="*/ 3187337 h 5355772"/>
              <a:gd name="connsiteX72" fmla="*/ 1985555 w 2055223"/>
              <a:gd name="connsiteY72" fmla="*/ 3204755 h 5355772"/>
              <a:gd name="connsiteX73" fmla="*/ 2002972 w 2055223"/>
              <a:gd name="connsiteY73" fmla="*/ 3257006 h 5355772"/>
              <a:gd name="connsiteX74" fmla="*/ 2029097 w 2055223"/>
              <a:gd name="connsiteY74" fmla="*/ 3344092 h 5355772"/>
              <a:gd name="connsiteX75" fmla="*/ 2046515 w 2055223"/>
              <a:gd name="connsiteY75" fmla="*/ 3396343 h 5355772"/>
              <a:gd name="connsiteX76" fmla="*/ 2055223 w 2055223"/>
              <a:gd name="connsiteY76" fmla="*/ 3422469 h 5355772"/>
              <a:gd name="connsiteX77" fmla="*/ 2046515 w 2055223"/>
              <a:gd name="connsiteY77" fmla="*/ 3605349 h 5355772"/>
              <a:gd name="connsiteX78" fmla="*/ 2002972 w 2055223"/>
              <a:gd name="connsiteY78" fmla="*/ 3683726 h 5355772"/>
              <a:gd name="connsiteX79" fmla="*/ 1976846 w 2055223"/>
              <a:gd name="connsiteY79" fmla="*/ 3735977 h 5355772"/>
              <a:gd name="connsiteX80" fmla="*/ 1959429 w 2055223"/>
              <a:gd name="connsiteY80" fmla="*/ 3788229 h 5355772"/>
              <a:gd name="connsiteX81" fmla="*/ 1942012 w 2055223"/>
              <a:gd name="connsiteY81" fmla="*/ 3814355 h 5355772"/>
              <a:gd name="connsiteX82" fmla="*/ 1924595 w 2055223"/>
              <a:gd name="connsiteY82" fmla="*/ 3866606 h 5355772"/>
              <a:gd name="connsiteX83" fmla="*/ 1915886 w 2055223"/>
              <a:gd name="connsiteY83" fmla="*/ 3892732 h 5355772"/>
              <a:gd name="connsiteX84" fmla="*/ 1907177 w 2055223"/>
              <a:gd name="connsiteY84" fmla="*/ 3918857 h 5355772"/>
              <a:gd name="connsiteX85" fmla="*/ 1889760 w 2055223"/>
              <a:gd name="connsiteY85" fmla="*/ 3936275 h 5355772"/>
              <a:gd name="connsiteX86" fmla="*/ 1872343 w 2055223"/>
              <a:gd name="connsiteY86" fmla="*/ 3962400 h 5355772"/>
              <a:gd name="connsiteX87" fmla="*/ 1846217 w 2055223"/>
              <a:gd name="connsiteY87" fmla="*/ 3979817 h 5355772"/>
              <a:gd name="connsiteX88" fmla="*/ 1811383 w 2055223"/>
              <a:gd name="connsiteY88" fmla="*/ 4032069 h 5355772"/>
              <a:gd name="connsiteX89" fmla="*/ 1759132 w 2055223"/>
              <a:gd name="connsiteY89" fmla="*/ 4084320 h 5355772"/>
              <a:gd name="connsiteX90" fmla="*/ 1724297 w 2055223"/>
              <a:gd name="connsiteY90" fmla="*/ 4127863 h 5355772"/>
              <a:gd name="connsiteX91" fmla="*/ 1698172 w 2055223"/>
              <a:gd name="connsiteY91" fmla="*/ 4180115 h 5355772"/>
              <a:gd name="connsiteX92" fmla="*/ 1619795 w 2055223"/>
              <a:gd name="connsiteY92" fmla="*/ 4214949 h 5355772"/>
              <a:gd name="connsiteX93" fmla="*/ 1567543 w 2055223"/>
              <a:gd name="connsiteY93" fmla="*/ 4232366 h 5355772"/>
              <a:gd name="connsiteX94" fmla="*/ 1541417 w 2055223"/>
              <a:gd name="connsiteY94" fmla="*/ 4249783 h 5355772"/>
              <a:gd name="connsiteX95" fmla="*/ 1497875 w 2055223"/>
              <a:gd name="connsiteY95" fmla="*/ 4241075 h 5355772"/>
              <a:gd name="connsiteX96" fmla="*/ 1480457 w 2055223"/>
              <a:gd name="connsiteY96" fmla="*/ 4223657 h 5355772"/>
              <a:gd name="connsiteX97" fmla="*/ 1445623 w 2055223"/>
              <a:gd name="connsiteY97" fmla="*/ 4171406 h 5355772"/>
              <a:gd name="connsiteX98" fmla="*/ 1384663 w 2055223"/>
              <a:gd name="connsiteY98" fmla="*/ 4101737 h 5355772"/>
              <a:gd name="connsiteX99" fmla="*/ 1358537 w 2055223"/>
              <a:gd name="connsiteY99" fmla="*/ 4084320 h 5355772"/>
              <a:gd name="connsiteX100" fmla="*/ 1306286 w 2055223"/>
              <a:gd name="connsiteY100" fmla="*/ 4066903 h 5355772"/>
              <a:gd name="connsiteX101" fmla="*/ 1245326 w 2055223"/>
              <a:gd name="connsiteY101" fmla="*/ 4075612 h 5355772"/>
              <a:gd name="connsiteX102" fmla="*/ 1227909 w 2055223"/>
              <a:gd name="connsiteY102" fmla="*/ 4101737 h 5355772"/>
              <a:gd name="connsiteX103" fmla="*/ 1184366 w 2055223"/>
              <a:gd name="connsiteY103" fmla="*/ 4127863 h 5355772"/>
              <a:gd name="connsiteX104" fmla="*/ 1132115 w 2055223"/>
              <a:gd name="connsiteY104" fmla="*/ 4171406 h 5355772"/>
              <a:gd name="connsiteX105" fmla="*/ 1097280 w 2055223"/>
              <a:gd name="connsiteY105" fmla="*/ 4214949 h 5355772"/>
              <a:gd name="connsiteX106" fmla="*/ 1071155 w 2055223"/>
              <a:gd name="connsiteY106" fmla="*/ 4232366 h 5355772"/>
              <a:gd name="connsiteX107" fmla="*/ 1018903 w 2055223"/>
              <a:gd name="connsiteY107" fmla="*/ 4249783 h 5355772"/>
              <a:gd name="connsiteX108" fmla="*/ 966652 w 2055223"/>
              <a:gd name="connsiteY108" fmla="*/ 4284617 h 5355772"/>
              <a:gd name="connsiteX109" fmla="*/ 905692 w 2055223"/>
              <a:gd name="connsiteY109" fmla="*/ 4328160 h 5355772"/>
              <a:gd name="connsiteX110" fmla="*/ 862149 w 2055223"/>
              <a:gd name="connsiteY110" fmla="*/ 4362995 h 5355772"/>
              <a:gd name="connsiteX111" fmla="*/ 827315 w 2055223"/>
              <a:gd name="connsiteY111" fmla="*/ 4406537 h 5355772"/>
              <a:gd name="connsiteX112" fmla="*/ 818606 w 2055223"/>
              <a:gd name="connsiteY112" fmla="*/ 4432663 h 5355772"/>
              <a:gd name="connsiteX113" fmla="*/ 775063 w 2055223"/>
              <a:gd name="connsiteY113" fmla="*/ 4441372 h 5355772"/>
              <a:gd name="connsiteX114" fmla="*/ 748937 w 2055223"/>
              <a:gd name="connsiteY114" fmla="*/ 4450080 h 5355772"/>
              <a:gd name="connsiteX115" fmla="*/ 696686 w 2055223"/>
              <a:gd name="connsiteY115" fmla="*/ 4458789 h 5355772"/>
              <a:gd name="connsiteX116" fmla="*/ 644435 w 2055223"/>
              <a:gd name="connsiteY116" fmla="*/ 4493623 h 5355772"/>
              <a:gd name="connsiteX117" fmla="*/ 627017 w 2055223"/>
              <a:gd name="connsiteY117" fmla="*/ 4511040 h 5355772"/>
              <a:gd name="connsiteX118" fmla="*/ 583475 w 2055223"/>
              <a:gd name="connsiteY118" fmla="*/ 4519749 h 5355772"/>
              <a:gd name="connsiteX119" fmla="*/ 557349 w 2055223"/>
              <a:gd name="connsiteY119" fmla="*/ 4528457 h 5355772"/>
              <a:gd name="connsiteX120" fmla="*/ 496389 w 2055223"/>
              <a:gd name="connsiteY120" fmla="*/ 4545875 h 5355772"/>
              <a:gd name="connsiteX121" fmla="*/ 444137 w 2055223"/>
              <a:gd name="connsiteY121" fmla="*/ 4580709 h 5355772"/>
              <a:gd name="connsiteX122" fmla="*/ 391886 w 2055223"/>
              <a:gd name="connsiteY122" fmla="*/ 4615543 h 5355772"/>
              <a:gd name="connsiteX123" fmla="*/ 365760 w 2055223"/>
              <a:gd name="connsiteY123" fmla="*/ 4632960 h 5355772"/>
              <a:gd name="connsiteX124" fmla="*/ 339635 w 2055223"/>
              <a:gd name="connsiteY124" fmla="*/ 4641669 h 5355772"/>
              <a:gd name="connsiteX125" fmla="*/ 296092 w 2055223"/>
              <a:gd name="connsiteY125" fmla="*/ 4720046 h 5355772"/>
              <a:gd name="connsiteX126" fmla="*/ 304800 w 2055223"/>
              <a:gd name="connsiteY126" fmla="*/ 4772297 h 5355772"/>
              <a:gd name="connsiteX127" fmla="*/ 322217 w 2055223"/>
              <a:gd name="connsiteY127" fmla="*/ 4789715 h 5355772"/>
              <a:gd name="connsiteX128" fmla="*/ 365760 w 2055223"/>
              <a:gd name="connsiteY128" fmla="*/ 4833257 h 5355772"/>
              <a:gd name="connsiteX129" fmla="*/ 400595 w 2055223"/>
              <a:gd name="connsiteY129" fmla="*/ 4868092 h 5355772"/>
              <a:gd name="connsiteX130" fmla="*/ 426720 w 2055223"/>
              <a:gd name="connsiteY130" fmla="*/ 4894217 h 5355772"/>
              <a:gd name="connsiteX131" fmla="*/ 461555 w 2055223"/>
              <a:gd name="connsiteY131" fmla="*/ 4937760 h 5355772"/>
              <a:gd name="connsiteX132" fmla="*/ 461555 w 2055223"/>
              <a:gd name="connsiteY132" fmla="*/ 5007429 h 5355772"/>
              <a:gd name="connsiteX133" fmla="*/ 452846 w 2055223"/>
              <a:gd name="connsiteY133" fmla="*/ 5033555 h 5355772"/>
              <a:gd name="connsiteX134" fmla="*/ 409303 w 2055223"/>
              <a:gd name="connsiteY134" fmla="*/ 5042263 h 5355772"/>
              <a:gd name="connsiteX135" fmla="*/ 348343 w 2055223"/>
              <a:gd name="connsiteY135" fmla="*/ 5068389 h 5355772"/>
              <a:gd name="connsiteX136" fmla="*/ 339635 w 2055223"/>
              <a:gd name="connsiteY136" fmla="*/ 5094515 h 5355772"/>
              <a:gd name="connsiteX137" fmla="*/ 313509 w 2055223"/>
              <a:gd name="connsiteY137" fmla="*/ 5103223 h 5355772"/>
              <a:gd name="connsiteX138" fmla="*/ 287383 w 2055223"/>
              <a:gd name="connsiteY138" fmla="*/ 5129349 h 5355772"/>
              <a:gd name="connsiteX139" fmla="*/ 278675 w 2055223"/>
              <a:gd name="connsiteY139" fmla="*/ 5155475 h 5355772"/>
              <a:gd name="connsiteX140" fmla="*/ 261257 w 2055223"/>
              <a:gd name="connsiteY140" fmla="*/ 5172892 h 5355772"/>
              <a:gd name="connsiteX141" fmla="*/ 209006 w 2055223"/>
              <a:gd name="connsiteY141" fmla="*/ 5199017 h 5355772"/>
              <a:gd name="connsiteX142" fmla="*/ 191589 w 2055223"/>
              <a:gd name="connsiteY142" fmla="*/ 5216435 h 5355772"/>
              <a:gd name="connsiteX143" fmla="*/ 165463 w 2055223"/>
              <a:gd name="connsiteY143" fmla="*/ 5225143 h 5355772"/>
              <a:gd name="connsiteX144" fmla="*/ 121920 w 2055223"/>
              <a:gd name="connsiteY144" fmla="*/ 5268686 h 5355772"/>
              <a:gd name="connsiteX145" fmla="*/ 69669 w 2055223"/>
              <a:gd name="connsiteY145" fmla="*/ 5286103 h 5355772"/>
              <a:gd name="connsiteX146" fmla="*/ 60960 w 2055223"/>
              <a:gd name="connsiteY146" fmla="*/ 5312229 h 5355772"/>
              <a:gd name="connsiteX147" fmla="*/ 26126 w 2055223"/>
              <a:gd name="connsiteY147" fmla="*/ 5320937 h 5355772"/>
              <a:gd name="connsiteX148" fmla="*/ 0 w 2055223"/>
              <a:gd name="connsiteY148" fmla="*/ 5355772 h 5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55223" h="5355772">
                <a:moveTo>
                  <a:pt x="2046515" y="0"/>
                </a:moveTo>
                <a:cubicBezTo>
                  <a:pt x="1963853" y="33064"/>
                  <a:pt x="2040981" y="6880"/>
                  <a:pt x="1915886" y="26126"/>
                </a:cubicBezTo>
                <a:cubicBezTo>
                  <a:pt x="1884267" y="30991"/>
                  <a:pt x="1892340" y="37900"/>
                  <a:pt x="1863635" y="52252"/>
                </a:cubicBezTo>
                <a:cubicBezTo>
                  <a:pt x="1855424" y="56357"/>
                  <a:pt x="1845946" y="57344"/>
                  <a:pt x="1837509" y="60960"/>
                </a:cubicBezTo>
                <a:cubicBezTo>
                  <a:pt x="1825577" y="66074"/>
                  <a:pt x="1814607" y="73263"/>
                  <a:pt x="1802675" y="78377"/>
                </a:cubicBezTo>
                <a:cubicBezTo>
                  <a:pt x="1779912" y="88133"/>
                  <a:pt x="1766266" y="88430"/>
                  <a:pt x="1741715" y="95795"/>
                </a:cubicBezTo>
                <a:cubicBezTo>
                  <a:pt x="1724130" y="101071"/>
                  <a:pt x="1707573" y="110194"/>
                  <a:pt x="1689463" y="113212"/>
                </a:cubicBezTo>
                <a:cubicBezTo>
                  <a:pt x="1666156" y="117096"/>
                  <a:pt x="1618024" y="124540"/>
                  <a:pt x="1593669" y="130629"/>
                </a:cubicBezTo>
                <a:cubicBezTo>
                  <a:pt x="1584763" y="132855"/>
                  <a:pt x="1576252" y="136434"/>
                  <a:pt x="1567543" y="139337"/>
                </a:cubicBezTo>
                <a:cubicBezTo>
                  <a:pt x="1558834" y="148046"/>
                  <a:pt x="1551439" y="158305"/>
                  <a:pt x="1541417" y="165463"/>
                </a:cubicBezTo>
                <a:cubicBezTo>
                  <a:pt x="1530853" y="173009"/>
                  <a:pt x="1515762" y="173700"/>
                  <a:pt x="1506583" y="182880"/>
                </a:cubicBezTo>
                <a:cubicBezTo>
                  <a:pt x="1491781" y="197682"/>
                  <a:pt x="1486551" y="220330"/>
                  <a:pt x="1471749" y="235132"/>
                </a:cubicBezTo>
                <a:cubicBezTo>
                  <a:pt x="1451161" y="255720"/>
                  <a:pt x="1436854" y="272489"/>
                  <a:pt x="1410789" y="287383"/>
                </a:cubicBezTo>
                <a:cubicBezTo>
                  <a:pt x="1402819" y="291938"/>
                  <a:pt x="1393372" y="293189"/>
                  <a:pt x="1384663" y="296092"/>
                </a:cubicBezTo>
                <a:cubicBezTo>
                  <a:pt x="1331482" y="349271"/>
                  <a:pt x="1389611" y="294560"/>
                  <a:pt x="1306286" y="357052"/>
                </a:cubicBezTo>
                <a:cubicBezTo>
                  <a:pt x="1290390" y="368974"/>
                  <a:pt x="1232063" y="413725"/>
                  <a:pt x="1219200" y="418012"/>
                </a:cubicBezTo>
                <a:lnTo>
                  <a:pt x="1193075" y="426720"/>
                </a:lnTo>
                <a:cubicBezTo>
                  <a:pt x="1151749" y="468046"/>
                  <a:pt x="1173819" y="456362"/>
                  <a:pt x="1132115" y="470263"/>
                </a:cubicBezTo>
                <a:cubicBezTo>
                  <a:pt x="1115916" y="486462"/>
                  <a:pt x="1110541" y="494112"/>
                  <a:pt x="1088572" y="505097"/>
                </a:cubicBezTo>
                <a:cubicBezTo>
                  <a:pt x="1080361" y="509202"/>
                  <a:pt x="1070471" y="509348"/>
                  <a:pt x="1062446" y="513806"/>
                </a:cubicBezTo>
                <a:cubicBezTo>
                  <a:pt x="1044148" y="523972"/>
                  <a:pt x="1030053" y="542021"/>
                  <a:pt x="1010195" y="548640"/>
                </a:cubicBezTo>
                <a:cubicBezTo>
                  <a:pt x="992778" y="554446"/>
                  <a:pt x="975754" y="561604"/>
                  <a:pt x="957943" y="566057"/>
                </a:cubicBezTo>
                <a:cubicBezTo>
                  <a:pt x="946332" y="568960"/>
                  <a:pt x="934793" y="572169"/>
                  <a:pt x="923109" y="574766"/>
                </a:cubicBezTo>
                <a:cubicBezTo>
                  <a:pt x="908660" y="577977"/>
                  <a:pt x="893926" y="579885"/>
                  <a:pt x="879566" y="583475"/>
                </a:cubicBezTo>
                <a:cubicBezTo>
                  <a:pt x="870660" y="585701"/>
                  <a:pt x="862149" y="589280"/>
                  <a:pt x="853440" y="592183"/>
                </a:cubicBezTo>
                <a:cubicBezTo>
                  <a:pt x="813652" y="618709"/>
                  <a:pt x="834716" y="602199"/>
                  <a:pt x="792480" y="644435"/>
                </a:cubicBezTo>
                <a:lnTo>
                  <a:pt x="766355" y="670560"/>
                </a:lnTo>
                <a:cubicBezTo>
                  <a:pt x="760549" y="687977"/>
                  <a:pt x="751533" y="704637"/>
                  <a:pt x="748937" y="722812"/>
                </a:cubicBezTo>
                <a:cubicBezTo>
                  <a:pt x="738536" y="795620"/>
                  <a:pt x="745208" y="763859"/>
                  <a:pt x="731520" y="818606"/>
                </a:cubicBezTo>
                <a:cubicBezTo>
                  <a:pt x="734423" y="899886"/>
                  <a:pt x="734993" y="981283"/>
                  <a:pt x="740229" y="1062446"/>
                </a:cubicBezTo>
                <a:cubicBezTo>
                  <a:pt x="740820" y="1071607"/>
                  <a:pt x="749419" y="1079405"/>
                  <a:pt x="748937" y="1088572"/>
                </a:cubicBezTo>
                <a:cubicBezTo>
                  <a:pt x="746477" y="1135314"/>
                  <a:pt x="738820" y="1181675"/>
                  <a:pt x="731520" y="1227909"/>
                </a:cubicBezTo>
                <a:cubicBezTo>
                  <a:pt x="730088" y="1236976"/>
                  <a:pt x="725227" y="1245179"/>
                  <a:pt x="722812" y="1254035"/>
                </a:cubicBezTo>
                <a:cubicBezTo>
                  <a:pt x="716514" y="1277129"/>
                  <a:pt x="712965" y="1300994"/>
                  <a:pt x="705395" y="1323703"/>
                </a:cubicBezTo>
                <a:lnTo>
                  <a:pt x="687977" y="1375955"/>
                </a:lnTo>
                <a:cubicBezTo>
                  <a:pt x="690390" y="1388020"/>
                  <a:pt x="697026" y="1430559"/>
                  <a:pt x="705395" y="1445623"/>
                </a:cubicBezTo>
                <a:cubicBezTo>
                  <a:pt x="715561" y="1463922"/>
                  <a:pt x="740229" y="1497875"/>
                  <a:pt x="740229" y="1497875"/>
                </a:cubicBezTo>
                <a:cubicBezTo>
                  <a:pt x="746279" y="1516027"/>
                  <a:pt x="754396" y="1544484"/>
                  <a:pt x="766355" y="1558835"/>
                </a:cubicBezTo>
                <a:cubicBezTo>
                  <a:pt x="773055" y="1566875"/>
                  <a:pt x="783772" y="1570446"/>
                  <a:pt x="792480" y="1576252"/>
                </a:cubicBezTo>
                <a:cubicBezTo>
                  <a:pt x="796427" y="1592038"/>
                  <a:pt x="811540" y="1656270"/>
                  <a:pt x="818606" y="1663337"/>
                </a:cubicBezTo>
                <a:cubicBezTo>
                  <a:pt x="824412" y="1669143"/>
                  <a:pt x="831097" y="1674186"/>
                  <a:pt x="836023" y="1680755"/>
                </a:cubicBezTo>
                <a:cubicBezTo>
                  <a:pt x="848582" y="1697501"/>
                  <a:pt x="859246" y="1715589"/>
                  <a:pt x="870857" y="1733006"/>
                </a:cubicBezTo>
                <a:lnTo>
                  <a:pt x="888275" y="1759132"/>
                </a:lnTo>
                <a:lnTo>
                  <a:pt x="905692" y="1785257"/>
                </a:lnTo>
                <a:cubicBezTo>
                  <a:pt x="921582" y="1809092"/>
                  <a:pt x="921733" y="1816577"/>
                  <a:pt x="949235" y="1828800"/>
                </a:cubicBezTo>
                <a:cubicBezTo>
                  <a:pt x="966012" y="1836256"/>
                  <a:pt x="984069" y="1840411"/>
                  <a:pt x="1001486" y="1846217"/>
                </a:cubicBezTo>
                <a:cubicBezTo>
                  <a:pt x="1047669" y="1861611"/>
                  <a:pt x="1018766" y="1852399"/>
                  <a:pt x="1088572" y="1872343"/>
                </a:cubicBezTo>
                <a:cubicBezTo>
                  <a:pt x="1093055" y="1875332"/>
                  <a:pt x="1129634" y="1897251"/>
                  <a:pt x="1132115" y="1907177"/>
                </a:cubicBezTo>
                <a:cubicBezTo>
                  <a:pt x="1145756" y="1961740"/>
                  <a:pt x="1123245" y="1985394"/>
                  <a:pt x="1158240" y="2020389"/>
                </a:cubicBezTo>
                <a:cubicBezTo>
                  <a:pt x="1165641" y="2027790"/>
                  <a:pt x="1174802" y="2033555"/>
                  <a:pt x="1184366" y="2037806"/>
                </a:cubicBezTo>
                <a:cubicBezTo>
                  <a:pt x="1201143" y="2045262"/>
                  <a:pt x="1236617" y="2055223"/>
                  <a:pt x="1236617" y="2055223"/>
                </a:cubicBezTo>
                <a:cubicBezTo>
                  <a:pt x="1273030" y="2079498"/>
                  <a:pt x="1289415" y="2085487"/>
                  <a:pt x="1314995" y="2116183"/>
                </a:cubicBezTo>
                <a:cubicBezTo>
                  <a:pt x="1341475" y="2147960"/>
                  <a:pt x="1322385" y="2140317"/>
                  <a:pt x="1358537" y="2168435"/>
                </a:cubicBezTo>
                <a:cubicBezTo>
                  <a:pt x="1395581" y="2197247"/>
                  <a:pt x="1410964" y="2196030"/>
                  <a:pt x="1436915" y="2229395"/>
                </a:cubicBezTo>
                <a:cubicBezTo>
                  <a:pt x="1449766" y="2245918"/>
                  <a:pt x="1460138" y="2264229"/>
                  <a:pt x="1471749" y="2281646"/>
                </a:cubicBezTo>
                <a:cubicBezTo>
                  <a:pt x="1477555" y="2290355"/>
                  <a:pt x="1485856" y="2297843"/>
                  <a:pt x="1489166" y="2307772"/>
                </a:cubicBezTo>
                <a:cubicBezTo>
                  <a:pt x="1500472" y="2341686"/>
                  <a:pt x="1491384" y="2327406"/>
                  <a:pt x="1515292" y="2351315"/>
                </a:cubicBezTo>
                <a:cubicBezTo>
                  <a:pt x="1518195" y="2365829"/>
                  <a:pt x="1518170" y="2381252"/>
                  <a:pt x="1524000" y="2394857"/>
                </a:cubicBezTo>
                <a:cubicBezTo>
                  <a:pt x="1527234" y="2402404"/>
                  <a:pt x="1537745" y="2404931"/>
                  <a:pt x="1541417" y="2412275"/>
                </a:cubicBezTo>
                <a:cubicBezTo>
                  <a:pt x="1549628" y="2428696"/>
                  <a:pt x="1548651" y="2449250"/>
                  <a:pt x="1558835" y="2464526"/>
                </a:cubicBezTo>
                <a:lnTo>
                  <a:pt x="1593669" y="2516777"/>
                </a:lnTo>
                <a:cubicBezTo>
                  <a:pt x="1596572" y="2525486"/>
                  <a:pt x="1598761" y="2534466"/>
                  <a:pt x="1602377" y="2542903"/>
                </a:cubicBezTo>
                <a:cubicBezTo>
                  <a:pt x="1615633" y="2573834"/>
                  <a:pt x="1619723" y="2577629"/>
                  <a:pt x="1637212" y="2603863"/>
                </a:cubicBezTo>
                <a:cubicBezTo>
                  <a:pt x="1659099" y="2669529"/>
                  <a:pt x="1627029" y="2591136"/>
                  <a:pt x="1672046" y="2647406"/>
                </a:cubicBezTo>
                <a:cubicBezTo>
                  <a:pt x="1677756" y="2654543"/>
                  <a:pt x="1687374" y="2704188"/>
                  <a:pt x="1689463" y="2708366"/>
                </a:cubicBezTo>
                <a:cubicBezTo>
                  <a:pt x="1730355" y="2790151"/>
                  <a:pt x="1715645" y="2730277"/>
                  <a:pt x="1741715" y="2795452"/>
                </a:cubicBezTo>
                <a:cubicBezTo>
                  <a:pt x="1772807" y="2873180"/>
                  <a:pt x="1743039" y="2823563"/>
                  <a:pt x="1776549" y="2873829"/>
                </a:cubicBezTo>
                <a:cubicBezTo>
                  <a:pt x="1781223" y="2897202"/>
                  <a:pt x="1790045" y="2950677"/>
                  <a:pt x="1802675" y="2969623"/>
                </a:cubicBezTo>
                <a:cubicBezTo>
                  <a:pt x="1844340" y="3032122"/>
                  <a:pt x="1822707" y="3007073"/>
                  <a:pt x="1863635" y="3048000"/>
                </a:cubicBezTo>
                <a:cubicBezTo>
                  <a:pt x="1866538" y="3056709"/>
                  <a:pt x="1868238" y="3065915"/>
                  <a:pt x="1872343" y="3074126"/>
                </a:cubicBezTo>
                <a:cubicBezTo>
                  <a:pt x="1877644" y="3084729"/>
                  <a:pt x="1911446" y="3130153"/>
                  <a:pt x="1915886" y="3135086"/>
                </a:cubicBezTo>
                <a:cubicBezTo>
                  <a:pt x="1932364" y="3153394"/>
                  <a:pt x="1950720" y="3169920"/>
                  <a:pt x="1968137" y="3187337"/>
                </a:cubicBezTo>
                <a:lnTo>
                  <a:pt x="1985555" y="3204755"/>
                </a:lnTo>
                <a:cubicBezTo>
                  <a:pt x="1991361" y="3222172"/>
                  <a:pt x="1998519" y="3239195"/>
                  <a:pt x="2002972" y="3257006"/>
                </a:cubicBezTo>
                <a:cubicBezTo>
                  <a:pt x="2016131" y="3309646"/>
                  <a:pt x="2007897" y="3280494"/>
                  <a:pt x="2029097" y="3344092"/>
                </a:cubicBezTo>
                <a:lnTo>
                  <a:pt x="2046515" y="3396343"/>
                </a:lnTo>
                <a:lnTo>
                  <a:pt x="2055223" y="3422469"/>
                </a:lnTo>
                <a:cubicBezTo>
                  <a:pt x="2052320" y="3483429"/>
                  <a:pt x="2051583" y="3544531"/>
                  <a:pt x="2046515" y="3605349"/>
                </a:cubicBezTo>
                <a:cubicBezTo>
                  <a:pt x="2043597" y="3640364"/>
                  <a:pt x="2014598" y="3648850"/>
                  <a:pt x="2002972" y="3683726"/>
                </a:cubicBezTo>
                <a:cubicBezTo>
                  <a:pt x="1971206" y="3779020"/>
                  <a:pt x="2021869" y="3634674"/>
                  <a:pt x="1976846" y="3735977"/>
                </a:cubicBezTo>
                <a:cubicBezTo>
                  <a:pt x="1969390" y="3752754"/>
                  <a:pt x="1969613" y="3772953"/>
                  <a:pt x="1959429" y="3788229"/>
                </a:cubicBezTo>
                <a:cubicBezTo>
                  <a:pt x="1953623" y="3796938"/>
                  <a:pt x="1946263" y="3804791"/>
                  <a:pt x="1942012" y="3814355"/>
                </a:cubicBezTo>
                <a:cubicBezTo>
                  <a:pt x="1934556" y="3831132"/>
                  <a:pt x="1930401" y="3849189"/>
                  <a:pt x="1924595" y="3866606"/>
                </a:cubicBezTo>
                <a:lnTo>
                  <a:pt x="1915886" y="3892732"/>
                </a:lnTo>
                <a:cubicBezTo>
                  <a:pt x="1912983" y="3901440"/>
                  <a:pt x="1913668" y="3912366"/>
                  <a:pt x="1907177" y="3918857"/>
                </a:cubicBezTo>
                <a:cubicBezTo>
                  <a:pt x="1901371" y="3924663"/>
                  <a:pt x="1894889" y="3929864"/>
                  <a:pt x="1889760" y="3936275"/>
                </a:cubicBezTo>
                <a:cubicBezTo>
                  <a:pt x="1883222" y="3944448"/>
                  <a:pt x="1879744" y="3954999"/>
                  <a:pt x="1872343" y="3962400"/>
                </a:cubicBezTo>
                <a:cubicBezTo>
                  <a:pt x="1864942" y="3969801"/>
                  <a:pt x="1854926" y="3974011"/>
                  <a:pt x="1846217" y="3979817"/>
                </a:cubicBezTo>
                <a:cubicBezTo>
                  <a:pt x="1831405" y="4024256"/>
                  <a:pt x="1846965" y="3990558"/>
                  <a:pt x="1811383" y="4032069"/>
                </a:cubicBezTo>
                <a:cubicBezTo>
                  <a:pt x="1768176" y="4082477"/>
                  <a:pt x="1805123" y="4053659"/>
                  <a:pt x="1759132" y="4084320"/>
                </a:cubicBezTo>
                <a:cubicBezTo>
                  <a:pt x="1737241" y="4149991"/>
                  <a:pt x="1769317" y="4071587"/>
                  <a:pt x="1724297" y="4127863"/>
                </a:cubicBezTo>
                <a:cubicBezTo>
                  <a:pt x="1667634" y="4198692"/>
                  <a:pt x="1771584" y="4106703"/>
                  <a:pt x="1698172" y="4180115"/>
                </a:cubicBezTo>
                <a:cubicBezTo>
                  <a:pt x="1677472" y="4200815"/>
                  <a:pt x="1645662" y="4206327"/>
                  <a:pt x="1619795" y="4214949"/>
                </a:cubicBezTo>
                <a:cubicBezTo>
                  <a:pt x="1619790" y="4214951"/>
                  <a:pt x="1567547" y="4232363"/>
                  <a:pt x="1567543" y="4232366"/>
                </a:cubicBezTo>
                <a:lnTo>
                  <a:pt x="1541417" y="4249783"/>
                </a:lnTo>
                <a:cubicBezTo>
                  <a:pt x="1526903" y="4246880"/>
                  <a:pt x="1511480" y="4246906"/>
                  <a:pt x="1497875" y="4241075"/>
                </a:cubicBezTo>
                <a:cubicBezTo>
                  <a:pt x="1490328" y="4237841"/>
                  <a:pt x="1485384" y="4230226"/>
                  <a:pt x="1480457" y="4223657"/>
                </a:cubicBezTo>
                <a:cubicBezTo>
                  <a:pt x="1467897" y="4206911"/>
                  <a:pt x="1457234" y="4188823"/>
                  <a:pt x="1445623" y="4171406"/>
                </a:cubicBezTo>
                <a:cubicBezTo>
                  <a:pt x="1427210" y="4143787"/>
                  <a:pt x="1415230" y="4122115"/>
                  <a:pt x="1384663" y="4101737"/>
                </a:cubicBezTo>
                <a:cubicBezTo>
                  <a:pt x="1375954" y="4095931"/>
                  <a:pt x="1368101" y="4088571"/>
                  <a:pt x="1358537" y="4084320"/>
                </a:cubicBezTo>
                <a:cubicBezTo>
                  <a:pt x="1341760" y="4076864"/>
                  <a:pt x="1306286" y="4066903"/>
                  <a:pt x="1306286" y="4066903"/>
                </a:cubicBezTo>
                <a:cubicBezTo>
                  <a:pt x="1285966" y="4069806"/>
                  <a:pt x="1264083" y="4067276"/>
                  <a:pt x="1245326" y="4075612"/>
                </a:cubicBezTo>
                <a:cubicBezTo>
                  <a:pt x="1235762" y="4079863"/>
                  <a:pt x="1234447" y="4093564"/>
                  <a:pt x="1227909" y="4101737"/>
                </a:cubicBezTo>
                <a:cubicBezTo>
                  <a:pt x="1210520" y="4123473"/>
                  <a:pt x="1210993" y="4118988"/>
                  <a:pt x="1184366" y="4127863"/>
                </a:cubicBezTo>
                <a:cubicBezTo>
                  <a:pt x="1122312" y="4189917"/>
                  <a:pt x="1192731" y="4122914"/>
                  <a:pt x="1132115" y="4171406"/>
                </a:cubicBezTo>
                <a:cubicBezTo>
                  <a:pt x="1089021" y="4205881"/>
                  <a:pt x="1142547" y="4169681"/>
                  <a:pt x="1097280" y="4214949"/>
                </a:cubicBezTo>
                <a:cubicBezTo>
                  <a:pt x="1089879" y="4222350"/>
                  <a:pt x="1080719" y="4228115"/>
                  <a:pt x="1071155" y="4232366"/>
                </a:cubicBezTo>
                <a:cubicBezTo>
                  <a:pt x="1054378" y="4239822"/>
                  <a:pt x="1018903" y="4249783"/>
                  <a:pt x="1018903" y="4249783"/>
                </a:cubicBezTo>
                <a:cubicBezTo>
                  <a:pt x="1001486" y="4261394"/>
                  <a:pt x="981454" y="4269815"/>
                  <a:pt x="966652" y="4284617"/>
                </a:cubicBezTo>
                <a:cubicBezTo>
                  <a:pt x="925326" y="4325943"/>
                  <a:pt x="947396" y="4314259"/>
                  <a:pt x="905692" y="4328160"/>
                </a:cubicBezTo>
                <a:cubicBezTo>
                  <a:pt x="893823" y="4336073"/>
                  <a:pt x="870423" y="4349205"/>
                  <a:pt x="862149" y="4362995"/>
                </a:cubicBezTo>
                <a:cubicBezTo>
                  <a:pt x="834107" y="4409731"/>
                  <a:pt x="879347" y="4371848"/>
                  <a:pt x="827315" y="4406537"/>
                </a:cubicBezTo>
                <a:cubicBezTo>
                  <a:pt x="824412" y="4415246"/>
                  <a:pt x="826244" y="4427571"/>
                  <a:pt x="818606" y="4432663"/>
                </a:cubicBezTo>
                <a:cubicBezTo>
                  <a:pt x="806290" y="4440874"/>
                  <a:pt x="789423" y="4437782"/>
                  <a:pt x="775063" y="4441372"/>
                </a:cubicBezTo>
                <a:cubicBezTo>
                  <a:pt x="766157" y="4443598"/>
                  <a:pt x="757898" y="4448089"/>
                  <a:pt x="748937" y="4450080"/>
                </a:cubicBezTo>
                <a:cubicBezTo>
                  <a:pt x="731700" y="4453910"/>
                  <a:pt x="714103" y="4455886"/>
                  <a:pt x="696686" y="4458789"/>
                </a:cubicBezTo>
                <a:cubicBezTo>
                  <a:pt x="679269" y="4470400"/>
                  <a:pt x="659237" y="4478822"/>
                  <a:pt x="644435" y="4493623"/>
                </a:cubicBezTo>
                <a:cubicBezTo>
                  <a:pt x="638629" y="4499429"/>
                  <a:pt x="634564" y="4507806"/>
                  <a:pt x="627017" y="4511040"/>
                </a:cubicBezTo>
                <a:cubicBezTo>
                  <a:pt x="613412" y="4516871"/>
                  <a:pt x="597835" y="4516159"/>
                  <a:pt x="583475" y="4519749"/>
                </a:cubicBezTo>
                <a:cubicBezTo>
                  <a:pt x="574569" y="4521975"/>
                  <a:pt x="566175" y="4525935"/>
                  <a:pt x="557349" y="4528457"/>
                </a:cubicBezTo>
                <a:cubicBezTo>
                  <a:pt x="548064" y="4531110"/>
                  <a:pt x="507443" y="4539734"/>
                  <a:pt x="496389" y="4545875"/>
                </a:cubicBezTo>
                <a:cubicBezTo>
                  <a:pt x="478090" y="4556041"/>
                  <a:pt x="461554" y="4569098"/>
                  <a:pt x="444137" y="4580709"/>
                </a:cubicBezTo>
                <a:lnTo>
                  <a:pt x="391886" y="4615543"/>
                </a:lnTo>
                <a:cubicBezTo>
                  <a:pt x="383177" y="4621349"/>
                  <a:pt x="375689" y="4629650"/>
                  <a:pt x="365760" y="4632960"/>
                </a:cubicBezTo>
                <a:lnTo>
                  <a:pt x="339635" y="4641669"/>
                </a:lnTo>
                <a:cubicBezTo>
                  <a:pt x="299708" y="4701558"/>
                  <a:pt x="311419" y="4674061"/>
                  <a:pt x="296092" y="4720046"/>
                </a:cubicBezTo>
                <a:cubicBezTo>
                  <a:pt x="298995" y="4737463"/>
                  <a:pt x="298600" y="4755764"/>
                  <a:pt x="304800" y="4772297"/>
                </a:cubicBezTo>
                <a:cubicBezTo>
                  <a:pt x="307683" y="4779985"/>
                  <a:pt x="317088" y="4783304"/>
                  <a:pt x="322217" y="4789715"/>
                </a:cubicBezTo>
                <a:cubicBezTo>
                  <a:pt x="377106" y="4858325"/>
                  <a:pt x="299262" y="4776258"/>
                  <a:pt x="365760" y="4833257"/>
                </a:cubicBezTo>
                <a:cubicBezTo>
                  <a:pt x="378228" y="4843944"/>
                  <a:pt x="388983" y="4856480"/>
                  <a:pt x="400595" y="4868092"/>
                </a:cubicBezTo>
                <a:cubicBezTo>
                  <a:pt x="409303" y="4876800"/>
                  <a:pt x="419889" y="4883970"/>
                  <a:pt x="426720" y="4894217"/>
                </a:cubicBezTo>
                <a:cubicBezTo>
                  <a:pt x="448691" y="4927175"/>
                  <a:pt x="436736" y="4912942"/>
                  <a:pt x="461555" y="4937760"/>
                </a:cubicBezTo>
                <a:cubicBezTo>
                  <a:pt x="474012" y="4975134"/>
                  <a:pt x="473565" y="4959390"/>
                  <a:pt x="461555" y="5007429"/>
                </a:cubicBezTo>
                <a:cubicBezTo>
                  <a:pt x="459329" y="5016335"/>
                  <a:pt x="460484" y="5028463"/>
                  <a:pt x="452846" y="5033555"/>
                </a:cubicBezTo>
                <a:cubicBezTo>
                  <a:pt x="440530" y="5041765"/>
                  <a:pt x="423663" y="5038673"/>
                  <a:pt x="409303" y="5042263"/>
                </a:cubicBezTo>
                <a:cubicBezTo>
                  <a:pt x="383678" y="5048669"/>
                  <a:pt x="373263" y="5055929"/>
                  <a:pt x="348343" y="5068389"/>
                </a:cubicBezTo>
                <a:cubicBezTo>
                  <a:pt x="345440" y="5077098"/>
                  <a:pt x="346126" y="5088024"/>
                  <a:pt x="339635" y="5094515"/>
                </a:cubicBezTo>
                <a:cubicBezTo>
                  <a:pt x="333144" y="5101006"/>
                  <a:pt x="321147" y="5098131"/>
                  <a:pt x="313509" y="5103223"/>
                </a:cubicBezTo>
                <a:cubicBezTo>
                  <a:pt x="303261" y="5110055"/>
                  <a:pt x="296092" y="5120640"/>
                  <a:pt x="287383" y="5129349"/>
                </a:cubicBezTo>
                <a:cubicBezTo>
                  <a:pt x="284480" y="5138058"/>
                  <a:pt x="283398" y="5147604"/>
                  <a:pt x="278675" y="5155475"/>
                </a:cubicBezTo>
                <a:cubicBezTo>
                  <a:pt x="274451" y="5162516"/>
                  <a:pt x="267668" y="5167763"/>
                  <a:pt x="261257" y="5172892"/>
                </a:cubicBezTo>
                <a:cubicBezTo>
                  <a:pt x="237139" y="5192186"/>
                  <a:pt x="236602" y="5189819"/>
                  <a:pt x="209006" y="5199017"/>
                </a:cubicBezTo>
                <a:cubicBezTo>
                  <a:pt x="203200" y="5204823"/>
                  <a:pt x="198630" y="5212211"/>
                  <a:pt x="191589" y="5216435"/>
                </a:cubicBezTo>
                <a:cubicBezTo>
                  <a:pt x="183718" y="5221158"/>
                  <a:pt x="172631" y="5219409"/>
                  <a:pt x="165463" y="5225143"/>
                </a:cubicBezTo>
                <a:cubicBezTo>
                  <a:pt x="118288" y="5262882"/>
                  <a:pt x="180707" y="5242559"/>
                  <a:pt x="121920" y="5268686"/>
                </a:cubicBezTo>
                <a:cubicBezTo>
                  <a:pt x="105143" y="5276142"/>
                  <a:pt x="69669" y="5286103"/>
                  <a:pt x="69669" y="5286103"/>
                </a:cubicBezTo>
                <a:cubicBezTo>
                  <a:pt x="66766" y="5294812"/>
                  <a:pt x="68128" y="5306494"/>
                  <a:pt x="60960" y="5312229"/>
                </a:cubicBezTo>
                <a:cubicBezTo>
                  <a:pt x="51614" y="5319706"/>
                  <a:pt x="36831" y="5315584"/>
                  <a:pt x="26126" y="5320937"/>
                </a:cubicBezTo>
                <a:cubicBezTo>
                  <a:pt x="11456" y="5328272"/>
                  <a:pt x="6581" y="5342611"/>
                  <a:pt x="0" y="5355772"/>
                </a:cubicBezTo>
              </a:path>
            </a:pathLst>
          </a:custGeom>
          <a:noFill/>
          <a:ln w="76200">
            <a:solidFill>
              <a:srgbClr val="FF0000">
                <a:alpha val="6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1017FCEB-5CAB-4C31-A217-9718EC91A9EA}"/>
              </a:ext>
            </a:extLst>
          </p:cNvPr>
          <p:cNvGrpSpPr/>
          <p:nvPr/>
        </p:nvGrpSpPr>
        <p:grpSpPr>
          <a:xfrm>
            <a:off x="8543109" y="766354"/>
            <a:ext cx="1637211" cy="5686717"/>
            <a:chOff x="8543109" y="766354"/>
            <a:chExt cx="1637211" cy="5686717"/>
          </a:xfrm>
        </p:grpSpPr>
        <p:sp>
          <p:nvSpPr>
            <p:cNvPr id="44" name="Freeform: Shape 43">
              <a:extLst>
                <a:ext uri="{FF2B5EF4-FFF2-40B4-BE49-F238E27FC236}">
                  <a16:creationId xmlns:a16="http://schemas.microsoft.com/office/drawing/2014/main" id="{62396A3C-0D05-4E62-8073-1069D10353F7}"/>
                </a:ext>
              </a:extLst>
            </p:cNvPr>
            <p:cNvSpPr/>
            <p:nvPr/>
          </p:nvSpPr>
          <p:spPr>
            <a:xfrm>
              <a:off x="9884229" y="766354"/>
              <a:ext cx="17417" cy="400595"/>
            </a:xfrm>
            <a:custGeom>
              <a:avLst/>
              <a:gdLst>
                <a:gd name="connsiteX0" fmla="*/ 0 w 17417"/>
                <a:gd name="connsiteY0" fmla="*/ 0 h 400595"/>
                <a:gd name="connsiteX1" fmla="*/ 17417 w 17417"/>
                <a:gd name="connsiteY1" fmla="*/ 200297 h 400595"/>
                <a:gd name="connsiteX2" fmla="*/ 8708 w 17417"/>
                <a:gd name="connsiteY2" fmla="*/ 330926 h 400595"/>
                <a:gd name="connsiteX3" fmla="*/ 8708 w 17417"/>
                <a:gd name="connsiteY3" fmla="*/ 400595 h 400595"/>
              </a:gdLst>
              <a:ahLst/>
              <a:cxnLst>
                <a:cxn ang="0">
                  <a:pos x="connsiteX0" y="connsiteY0"/>
                </a:cxn>
                <a:cxn ang="0">
                  <a:pos x="connsiteX1" y="connsiteY1"/>
                </a:cxn>
                <a:cxn ang="0">
                  <a:pos x="connsiteX2" y="connsiteY2"/>
                </a:cxn>
                <a:cxn ang="0">
                  <a:pos x="connsiteX3" y="connsiteY3"/>
                </a:cxn>
              </a:cxnLst>
              <a:rect l="l" t="t" r="r" b="b"/>
              <a:pathLst>
                <a:path w="17417" h="400595">
                  <a:moveTo>
                    <a:pt x="0" y="0"/>
                  </a:moveTo>
                  <a:cubicBezTo>
                    <a:pt x="4036" y="40365"/>
                    <a:pt x="17417" y="167472"/>
                    <a:pt x="17417" y="200297"/>
                  </a:cubicBezTo>
                  <a:cubicBezTo>
                    <a:pt x="17417" y="243937"/>
                    <a:pt x="10604" y="287328"/>
                    <a:pt x="8708" y="330926"/>
                  </a:cubicBezTo>
                  <a:cubicBezTo>
                    <a:pt x="7699" y="354127"/>
                    <a:pt x="8708" y="377372"/>
                    <a:pt x="8708" y="400595"/>
                  </a:cubicBezTo>
                </a:path>
              </a:pathLst>
            </a:custGeom>
            <a:noFill/>
            <a:ln w="76200">
              <a:solidFill>
                <a:srgbClr val="385723">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18CEE7B-FEDD-4AB9-ADD5-0606E22A74D4}"/>
                </a:ext>
              </a:extLst>
            </p:cNvPr>
            <p:cNvSpPr/>
            <p:nvPr/>
          </p:nvSpPr>
          <p:spPr>
            <a:xfrm>
              <a:off x="8543109" y="1132114"/>
              <a:ext cx="1637211" cy="5320957"/>
            </a:xfrm>
            <a:custGeom>
              <a:avLst/>
              <a:gdLst>
                <a:gd name="connsiteX0" fmla="*/ 844731 w 1637211"/>
                <a:gd name="connsiteY0" fmla="*/ 0 h 5320957"/>
                <a:gd name="connsiteX1" fmla="*/ 836022 w 1637211"/>
                <a:gd name="connsiteY1" fmla="*/ 182880 h 5320957"/>
                <a:gd name="connsiteX2" fmla="*/ 827314 w 1637211"/>
                <a:gd name="connsiteY2" fmla="*/ 209006 h 5320957"/>
                <a:gd name="connsiteX3" fmla="*/ 809897 w 1637211"/>
                <a:gd name="connsiteY3" fmla="*/ 235132 h 5320957"/>
                <a:gd name="connsiteX4" fmla="*/ 783771 w 1637211"/>
                <a:gd name="connsiteY4" fmla="*/ 278675 h 5320957"/>
                <a:gd name="connsiteX5" fmla="*/ 775062 w 1637211"/>
                <a:gd name="connsiteY5" fmla="*/ 304800 h 5320957"/>
                <a:gd name="connsiteX6" fmla="*/ 801188 w 1637211"/>
                <a:gd name="connsiteY6" fmla="*/ 322217 h 5320957"/>
                <a:gd name="connsiteX7" fmla="*/ 818605 w 1637211"/>
                <a:gd name="connsiteY7" fmla="*/ 339635 h 5320957"/>
                <a:gd name="connsiteX8" fmla="*/ 879565 w 1637211"/>
                <a:gd name="connsiteY8" fmla="*/ 374469 h 5320957"/>
                <a:gd name="connsiteX9" fmla="*/ 905691 w 1637211"/>
                <a:gd name="connsiteY9" fmla="*/ 409303 h 5320957"/>
                <a:gd name="connsiteX10" fmla="*/ 957942 w 1637211"/>
                <a:gd name="connsiteY10" fmla="*/ 452846 h 5320957"/>
                <a:gd name="connsiteX11" fmla="*/ 992777 w 1637211"/>
                <a:gd name="connsiteY11" fmla="*/ 505097 h 5320957"/>
                <a:gd name="connsiteX12" fmla="*/ 1001485 w 1637211"/>
                <a:gd name="connsiteY12" fmla="*/ 583475 h 5320957"/>
                <a:gd name="connsiteX13" fmla="*/ 975360 w 1637211"/>
                <a:gd name="connsiteY13" fmla="*/ 592183 h 5320957"/>
                <a:gd name="connsiteX14" fmla="*/ 931817 w 1637211"/>
                <a:gd name="connsiteY14" fmla="*/ 635726 h 5320957"/>
                <a:gd name="connsiteX15" fmla="*/ 905691 w 1637211"/>
                <a:gd name="connsiteY15" fmla="*/ 644435 h 5320957"/>
                <a:gd name="connsiteX16" fmla="*/ 879565 w 1637211"/>
                <a:gd name="connsiteY16" fmla="*/ 661852 h 5320957"/>
                <a:gd name="connsiteX17" fmla="*/ 844731 w 1637211"/>
                <a:gd name="connsiteY17" fmla="*/ 679269 h 5320957"/>
                <a:gd name="connsiteX18" fmla="*/ 827314 w 1637211"/>
                <a:gd name="connsiteY18" fmla="*/ 705395 h 5320957"/>
                <a:gd name="connsiteX19" fmla="*/ 801188 w 1637211"/>
                <a:gd name="connsiteY19" fmla="*/ 757646 h 5320957"/>
                <a:gd name="connsiteX20" fmla="*/ 792480 w 1637211"/>
                <a:gd name="connsiteY20" fmla="*/ 818606 h 5320957"/>
                <a:gd name="connsiteX21" fmla="*/ 775062 w 1637211"/>
                <a:gd name="connsiteY21" fmla="*/ 879566 h 5320957"/>
                <a:gd name="connsiteX22" fmla="*/ 766354 w 1637211"/>
                <a:gd name="connsiteY22" fmla="*/ 957943 h 5320957"/>
                <a:gd name="connsiteX23" fmla="*/ 757645 w 1637211"/>
                <a:gd name="connsiteY23" fmla="*/ 984069 h 5320957"/>
                <a:gd name="connsiteX24" fmla="*/ 731520 w 1637211"/>
                <a:gd name="connsiteY24" fmla="*/ 1001486 h 5320957"/>
                <a:gd name="connsiteX25" fmla="*/ 696685 w 1637211"/>
                <a:gd name="connsiteY25" fmla="*/ 1045029 h 5320957"/>
                <a:gd name="connsiteX26" fmla="*/ 687977 w 1637211"/>
                <a:gd name="connsiteY26" fmla="*/ 1114697 h 5320957"/>
                <a:gd name="connsiteX27" fmla="*/ 679268 w 1637211"/>
                <a:gd name="connsiteY27" fmla="*/ 1140823 h 5320957"/>
                <a:gd name="connsiteX28" fmla="*/ 653142 w 1637211"/>
                <a:gd name="connsiteY28" fmla="*/ 1158240 h 5320957"/>
                <a:gd name="connsiteX29" fmla="*/ 627017 w 1637211"/>
                <a:gd name="connsiteY29" fmla="*/ 1210492 h 5320957"/>
                <a:gd name="connsiteX30" fmla="*/ 609600 w 1637211"/>
                <a:gd name="connsiteY30" fmla="*/ 1236617 h 5320957"/>
                <a:gd name="connsiteX31" fmla="*/ 618308 w 1637211"/>
                <a:gd name="connsiteY31" fmla="*/ 1262743 h 5320957"/>
                <a:gd name="connsiteX32" fmla="*/ 644434 w 1637211"/>
                <a:gd name="connsiteY32" fmla="*/ 1314995 h 5320957"/>
                <a:gd name="connsiteX33" fmla="*/ 635725 w 1637211"/>
                <a:gd name="connsiteY33" fmla="*/ 1550126 h 5320957"/>
                <a:gd name="connsiteX34" fmla="*/ 627017 w 1637211"/>
                <a:gd name="connsiteY34" fmla="*/ 1576252 h 5320957"/>
                <a:gd name="connsiteX35" fmla="*/ 644434 w 1637211"/>
                <a:gd name="connsiteY35" fmla="*/ 1689463 h 5320957"/>
                <a:gd name="connsiteX36" fmla="*/ 696685 w 1637211"/>
                <a:gd name="connsiteY36" fmla="*/ 1767840 h 5320957"/>
                <a:gd name="connsiteX37" fmla="*/ 714102 w 1637211"/>
                <a:gd name="connsiteY37" fmla="*/ 1793966 h 5320957"/>
                <a:gd name="connsiteX38" fmla="*/ 731520 w 1637211"/>
                <a:gd name="connsiteY38" fmla="*/ 1846217 h 5320957"/>
                <a:gd name="connsiteX39" fmla="*/ 766354 w 1637211"/>
                <a:gd name="connsiteY39" fmla="*/ 1898469 h 5320957"/>
                <a:gd name="connsiteX40" fmla="*/ 775062 w 1637211"/>
                <a:gd name="connsiteY40" fmla="*/ 1959429 h 5320957"/>
                <a:gd name="connsiteX41" fmla="*/ 783771 w 1637211"/>
                <a:gd name="connsiteY41" fmla="*/ 1994263 h 5320957"/>
                <a:gd name="connsiteX42" fmla="*/ 923108 w 1637211"/>
                <a:gd name="connsiteY42" fmla="*/ 2020389 h 5320957"/>
                <a:gd name="connsiteX43" fmla="*/ 992777 w 1637211"/>
                <a:gd name="connsiteY43" fmla="*/ 2098766 h 5320957"/>
                <a:gd name="connsiteX44" fmla="*/ 1001485 w 1637211"/>
                <a:gd name="connsiteY44" fmla="*/ 2124892 h 5320957"/>
                <a:gd name="connsiteX45" fmla="*/ 1010194 w 1637211"/>
                <a:gd name="connsiteY45" fmla="*/ 2168435 h 5320957"/>
                <a:gd name="connsiteX46" fmla="*/ 1053737 w 1637211"/>
                <a:gd name="connsiteY46" fmla="*/ 2238103 h 5320957"/>
                <a:gd name="connsiteX47" fmla="*/ 1097280 w 1637211"/>
                <a:gd name="connsiteY47" fmla="*/ 2299063 h 5320957"/>
                <a:gd name="connsiteX48" fmla="*/ 1088571 w 1637211"/>
                <a:gd name="connsiteY48" fmla="*/ 2429692 h 5320957"/>
                <a:gd name="connsiteX49" fmla="*/ 1088571 w 1637211"/>
                <a:gd name="connsiteY49" fmla="*/ 2560320 h 5320957"/>
                <a:gd name="connsiteX50" fmla="*/ 1140822 w 1637211"/>
                <a:gd name="connsiteY50" fmla="*/ 2577737 h 5320957"/>
                <a:gd name="connsiteX51" fmla="*/ 1166948 w 1637211"/>
                <a:gd name="connsiteY51" fmla="*/ 2586446 h 5320957"/>
                <a:gd name="connsiteX52" fmla="*/ 1227908 w 1637211"/>
                <a:gd name="connsiteY52" fmla="*/ 2603863 h 5320957"/>
                <a:gd name="connsiteX53" fmla="*/ 1280160 w 1637211"/>
                <a:gd name="connsiteY53" fmla="*/ 2638697 h 5320957"/>
                <a:gd name="connsiteX54" fmla="*/ 1297577 w 1637211"/>
                <a:gd name="connsiteY54" fmla="*/ 2656115 h 5320957"/>
                <a:gd name="connsiteX55" fmla="*/ 1323702 w 1637211"/>
                <a:gd name="connsiteY55" fmla="*/ 2664823 h 5320957"/>
                <a:gd name="connsiteX56" fmla="*/ 1367245 w 1637211"/>
                <a:gd name="connsiteY56" fmla="*/ 2690949 h 5320957"/>
                <a:gd name="connsiteX57" fmla="*/ 1419497 w 1637211"/>
                <a:gd name="connsiteY57" fmla="*/ 2699657 h 5320957"/>
                <a:gd name="connsiteX58" fmla="*/ 1515291 w 1637211"/>
                <a:gd name="connsiteY58" fmla="*/ 2734492 h 5320957"/>
                <a:gd name="connsiteX59" fmla="*/ 1541417 w 1637211"/>
                <a:gd name="connsiteY59" fmla="*/ 2743200 h 5320957"/>
                <a:gd name="connsiteX60" fmla="*/ 1567542 w 1637211"/>
                <a:gd name="connsiteY60" fmla="*/ 2760617 h 5320957"/>
                <a:gd name="connsiteX61" fmla="*/ 1593668 w 1637211"/>
                <a:gd name="connsiteY61" fmla="*/ 2769326 h 5320957"/>
                <a:gd name="connsiteX62" fmla="*/ 1619794 w 1637211"/>
                <a:gd name="connsiteY62" fmla="*/ 2795452 h 5320957"/>
                <a:gd name="connsiteX63" fmla="*/ 1628502 w 1637211"/>
                <a:gd name="connsiteY63" fmla="*/ 2865120 h 5320957"/>
                <a:gd name="connsiteX64" fmla="*/ 1637211 w 1637211"/>
                <a:gd name="connsiteY64" fmla="*/ 2917372 h 5320957"/>
                <a:gd name="connsiteX65" fmla="*/ 1628502 w 1637211"/>
                <a:gd name="connsiteY65" fmla="*/ 3283132 h 5320957"/>
                <a:gd name="connsiteX66" fmla="*/ 1619794 w 1637211"/>
                <a:gd name="connsiteY66" fmla="*/ 3317966 h 5320957"/>
                <a:gd name="connsiteX67" fmla="*/ 1584960 w 1637211"/>
                <a:gd name="connsiteY67" fmla="*/ 3378926 h 5320957"/>
                <a:gd name="connsiteX68" fmla="*/ 1576251 w 1637211"/>
                <a:gd name="connsiteY68" fmla="*/ 3457303 h 5320957"/>
                <a:gd name="connsiteX69" fmla="*/ 1550125 w 1637211"/>
                <a:gd name="connsiteY69" fmla="*/ 3474720 h 5320957"/>
                <a:gd name="connsiteX70" fmla="*/ 1506582 w 1637211"/>
                <a:gd name="connsiteY70" fmla="*/ 3518263 h 5320957"/>
                <a:gd name="connsiteX71" fmla="*/ 1497874 w 1637211"/>
                <a:gd name="connsiteY71" fmla="*/ 3544389 h 5320957"/>
                <a:gd name="connsiteX72" fmla="*/ 1489165 w 1637211"/>
                <a:gd name="connsiteY72" fmla="*/ 3735977 h 5320957"/>
                <a:gd name="connsiteX73" fmla="*/ 1463040 w 1637211"/>
                <a:gd name="connsiteY73" fmla="*/ 3727269 h 5320957"/>
                <a:gd name="connsiteX74" fmla="*/ 1410788 w 1637211"/>
                <a:gd name="connsiteY74" fmla="*/ 3718560 h 5320957"/>
                <a:gd name="connsiteX75" fmla="*/ 1358537 w 1637211"/>
                <a:gd name="connsiteY75" fmla="*/ 3701143 h 5320957"/>
                <a:gd name="connsiteX76" fmla="*/ 1210491 w 1637211"/>
                <a:gd name="connsiteY76" fmla="*/ 3718560 h 5320957"/>
                <a:gd name="connsiteX77" fmla="*/ 1184365 w 1637211"/>
                <a:gd name="connsiteY77" fmla="*/ 3735977 h 5320957"/>
                <a:gd name="connsiteX78" fmla="*/ 1166948 w 1637211"/>
                <a:gd name="connsiteY78" fmla="*/ 3762103 h 5320957"/>
                <a:gd name="connsiteX79" fmla="*/ 1149531 w 1637211"/>
                <a:gd name="connsiteY79" fmla="*/ 3814355 h 5320957"/>
                <a:gd name="connsiteX80" fmla="*/ 1123405 w 1637211"/>
                <a:gd name="connsiteY80" fmla="*/ 3840480 h 5320957"/>
                <a:gd name="connsiteX81" fmla="*/ 1105988 w 1637211"/>
                <a:gd name="connsiteY81" fmla="*/ 3866606 h 5320957"/>
                <a:gd name="connsiteX82" fmla="*/ 1079862 w 1637211"/>
                <a:gd name="connsiteY82" fmla="*/ 3884023 h 5320957"/>
                <a:gd name="connsiteX83" fmla="*/ 1010194 w 1637211"/>
                <a:gd name="connsiteY83" fmla="*/ 3944983 h 5320957"/>
                <a:gd name="connsiteX84" fmla="*/ 984068 w 1637211"/>
                <a:gd name="connsiteY84" fmla="*/ 3962400 h 5320957"/>
                <a:gd name="connsiteX85" fmla="*/ 914400 w 1637211"/>
                <a:gd name="connsiteY85" fmla="*/ 4023360 h 5320957"/>
                <a:gd name="connsiteX86" fmla="*/ 853440 w 1637211"/>
                <a:gd name="connsiteY86" fmla="*/ 4075612 h 5320957"/>
                <a:gd name="connsiteX87" fmla="*/ 809897 w 1637211"/>
                <a:gd name="connsiteY87" fmla="*/ 4110446 h 5320957"/>
                <a:gd name="connsiteX88" fmla="*/ 766354 w 1637211"/>
                <a:gd name="connsiteY88" fmla="*/ 4145280 h 5320957"/>
                <a:gd name="connsiteX89" fmla="*/ 748937 w 1637211"/>
                <a:gd name="connsiteY89" fmla="*/ 4171406 h 5320957"/>
                <a:gd name="connsiteX90" fmla="*/ 670560 w 1637211"/>
                <a:gd name="connsiteY90" fmla="*/ 4214949 h 5320957"/>
                <a:gd name="connsiteX91" fmla="*/ 618308 w 1637211"/>
                <a:gd name="connsiteY91" fmla="*/ 4249783 h 5320957"/>
                <a:gd name="connsiteX92" fmla="*/ 557348 w 1637211"/>
                <a:gd name="connsiteY92" fmla="*/ 4293326 h 5320957"/>
                <a:gd name="connsiteX93" fmla="*/ 531222 w 1637211"/>
                <a:gd name="connsiteY93" fmla="*/ 4302035 h 5320957"/>
                <a:gd name="connsiteX94" fmla="*/ 470262 w 1637211"/>
                <a:gd name="connsiteY94" fmla="*/ 4336869 h 5320957"/>
                <a:gd name="connsiteX95" fmla="*/ 374468 w 1637211"/>
                <a:gd name="connsiteY95" fmla="*/ 4371703 h 5320957"/>
                <a:gd name="connsiteX96" fmla="*/ 322217 w 1637211"/>
                <a:gd name="connsiteY96" fmla="*/ 4389120 h 5320957"/>
                <a:gd name="connsiteX97" fmla="*/ 287382 w 1637211"/>
                <a:gd name="connsiteY97" fmla="*/ 4397829 h 5320957"/>
                <a:gd name="connsiteX98" fmla="*/ 261257 w 1637211"/>
                <a:gd name="connsiteY98" fmla="*/ 4415246 h 5320957"/>
                <a:gd name="connsiteX99" fmla="*/ 209005 w 1637211"/>
                <a:gd name="connsiteY99" fmla="*/ 4432663 h 5320957"/>
                <a:gd name="connsiteX100" fmla="*/ 182880 w 1637211"/>
                <a:gd name="connsiteY100" fmla="*/ 4450080 h 5320957"/>
                <a:gd name="connsiteX101" fmla="*/ 165462 w 1637211"/>
                <a:gd name="connsiteY101" fmla="*/ 4467497 h 5320957"/>
                <a:gd name="connsiteX102" fmla="*/ 139337 w 1637211"/>
                <a:gd name="connsiteY102" fmla="*/ 4476206 h 5320957"/>
                <a:gd name="connsiteX103" fmla="*/ 113211 w 1637211"/>
                <a:gd name="connsiteY103" fmla="*/ 4502332 h 5320957"/>
                <a:gd name="connsiteX104" fmla="*/ 104502 w 1637211"/>
                <a:gd name="connsiteY104" fmla="*/ 4528457 h 5320957"/>
                <a:gd name="connsiteX105" fmla="*/ 87085 w 1637211"/>
                <a:gd name="connsiteY105" fmla="*/ 4615543 h 5320957"/>
                <a:gd name="connsiteX106" fmla="*/ 43542 w 1637211"/>
                <a:gd name="connsiteY106" fmla="*/ 4693920 h 5320957"/>
                <a:gd name="connsiteX107" fmla="*/ 52251 w 1637211"/>
                <a:gd name="connsiteY107" fmla="*/ 4772297 h 5320957"/>
                <a:gd name="connsiteX108" fmla="*/ 69668 w 1637211"/>
                <a:gd name="connsiteY108" fmla="*/ 4824549 h 5320957"/>
                <a:gd name="connsiteX109" fmla="*/ 78377 w 1637211"/>
                <a:gd name="connsiteY109" fmla="*/ 4998720 h 5320957"/>
                <a:gd name="connsiteX110" fmla="*/ 148045 w 1637211"/>
                <a:gd name="connsiteY110" fmla="*/ 5068389 h 5320957"/>
                <a:gd name="connsiteX111" fmla="*/ 165462 w 1637211"/>
                <a:gd name="connsiteY111" fmla="*/ 5094515 h 5320957"/>
                <a:gd name="connsiteX112" fmla="*/ 182880 w 1637211"/>
                <a:gd name="connsiteY112" fmla="*/ 5155475 h 5320957"/>
                <a:gd name="connsiteX113" fmla="*/ 174171 w 1637211"/>
                <a:gd name="connsiteY113" fmla="*/ 5242560 h 5320957"/>
                <a:gd name="connsiteX114" fmla="*/ 156754 w 1637211"/>
                <a:gd name="connsiteY114" fmla="*/ 5277395 h 5320957"/>
                <a:gd name="connsiteX115" fmla="*/ 139337 w 1637211"/>
                <a:gd name="connsiteY115" fmla="*/ 5303520 h 5320957"/>
                <a:gd name="connsiteX116" fmla="*/ 113211 w 1637211"/>
                <a:gd name="connsiteY116" fmla="*/ 5312229 h 5320957"/>
                <a:gd name="connsiteX117" fmla="*/ 0 w 1637211"/>
                <a:gd name="connsiteY117" fmla="*/ 5320937 h 532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637211" h="5320957">
                  <a:moveTo>
                    <a:pt x="844731" y="0"/>
                  </a:moveTo>
                  <a:cubicBezTo>
                    <a:pt x="841828" y="60960"/>
                    <a:pt x="841090" y="122062"/>
                    <a:pt x="836022" y="182880"/>
                  </a:cubicBezTo>
                  <a:cubicBezTo>
                    <a:pt x="835260" y="192028"/>
                    <a:pt x="831419" y="200795"/>
                    <a:pt x="827314" y="209006"/>
                  </a:cubicBezTo>
                  <a:cubicBezTo>
                    <a:pt x="822633" y="218368"/>
                    <a:pt x="814578" y="225771"/>
                    <a:pt x="809897" y="235132"/>
                  </a:cubicBezTo>
                  <a:cubicBezTo>
                    <a:pt x="787287" y="280351"/>
                    <a:pt x="817790" y="244654"/>
                    <a:pt x="783771" y="278675"/>
                  </a:cubicBezTo>
                  <a:cubicBezTo>
                    <a:pt x="780868" y="287383"/>
                    <a:pt x="771653" y="296277"/>
                    <a:pt x="775062" y="304800"/>
                  </a:cubicBezTo>
                  <a:cubicBezTo>
                    <a:pt x="778949" y="314518"/>
                    <a:pt x="793015" y="315679"/>
                    <a:pt x="801188" y="322217"/>
                  </a:cubicBezTo>
                  <a:cubicBezTo>
                    <a:pt x="807599" y="327346"/>
                    <a:pt x="812194" y="334506"/>
                    <a:pt x="818605" y="339635"/>
                  </a:cubicBezTo>
                  <a:cubicBezTo>
                    <a:pt x="839118" y="356046"/>
                    <a:pt x="855729" y="362551"/>
                    <a:pt x="879565" y="374469"/>
                  </a:cubicBezTo>
                  <a:cubicBezTo>
                    <a:pt x="888274" y="386080"/>
                    <a:pt x="895428" y="399040"/>
                    <a:pt x="905691" y="409303"/>
                  </a:cubicBezTo>
                  <a:cubicBezTo>
                    <a:pt x="956010" y="459622"/>
                    <a:pt x="908006" y="388643"/>
                    <a:pt x="957942" y="452846"/>
                  </a:cubicBezTo>
                  <a:cubicBezTo>
                    <a:pt x="970794" y="469369"/>
                    <a:pt x="992777" y="505097"/>
                    <a:pt x="992777" y="505097"/>
                  </a:cubicBezTo>
                  <a:cubicBezTo>
                    <a:pt x="998583" y="522515"/>
                    <a:pt x="1023257" y="561703"/>
                    <a:pt x="1001485" y="583475"/>
                  </a:cubicBezTo>
                  <a:cubicBezTo>
                    <a:pt x="994994" y="589966"/>
                    <a:pt x="984068" y="589280"/>
                    <a:pt x="975360" y="592183"/>
                  </a:cubicBezTo>
                  <a:cubicBezTo>
                    <a:pt x="960846" y="606697"/>
                    <a:pt x="951290" y="629235"/>
                    <a:pt x="931817" y="635726"/>
                  </a:cubicBezTo>
                  <a:cubicBezTo>
                    <a:pt x="923108" y="638629"/>
                    <a:pt x="913902" y="640330"/>
                    <a:pt x="905691" y="644435"/>
                  </a:cubicBezTo>
                  <a:cubicBezTo>
                    <a:pt x="896330" y="649116"/>
                    <a:pt x="888652" y="656659"/>
                    <a:pt x="879565" y="661852"/>
                  </a:cubicBezTo>
                  <a:cubicBezTo>
                    <a:pt x="868294" y="668293"/>
                    <a:pt x="856342" y="673463"/>
                    <a:pt x="844731" y="679269"/>
                  </a:cubicBezTo>
                  <a:cubicBezTo>
                    <a:pt x="838925" y="687978"/>
                    <a:pt x="831995" y="696034"/>
                    <a:pt x="827314" y="705395"/>
                  </a:cubicBezTo>
                  <a:cubicBezTo>
                    <a:pt x="791258" y="777505"/>
                    <a:pt x="851103" y="682771"/>
                    <a:pt x="801188" y="757646"/>
                  </a:cubicBezTo>
                  <a:cubicBezTo>
                    <a:pt x="798285" y="777966"/>
                    <a:pt x="796152" y="798411"/>
                    <a:pt x="792480" y="818606"/>
                  </a:cubicBezTo>
                  <a:cubicBezTo>
                    <a:pt x="788107" y="842660"/>
                    <a:pt x="782523" y="857184"/>
                    <a:pt x="775062" y="879566"/>
                  </a:cubicBezTo>
                  <a:cubicBezTo>
                    <a:pt x="772159" y="905692"/>
                    <a:pt x="770675" y="932014"/>
                    <a:pt x="766354" y="957943"/>
                  </a:cubicBezTo>
                  <a:cubicBezTo>
                    <a:pt x="764845" y="966998"/>
                    <a:pt x="763380" y="976901"/>
                    <a:pt x="757645" y="984069"/>
                  </a:cubicBezTo>
                  <a:cubicBezTo>
                    <a:pt x="751107" y="992242"/>
                    <a:pt x="739693" y="994948"/>
                    <a:pt x="731520" y="1001486"/>
                  </a:cubicBezTo>
                  <a:cubicBezTo>
                    <a:pt x="713790" y="1015670"/>
                    <a:pt x="709620" y="1025627"/>
                    <a:pt x="696685" y="1045029"/>
                  </a:cubicBezTo>
                  <a:cubicBezTo>
                    <a:pt x="693782" y="1068252"/>
                    <a:pt x="692164" y="1091671"/>
                    <a:pt x="687977" y="1114697"/>
                  </a:cubicBezTo>
                  <a:cubicBezTo>
                    <a:pt x="686335" y="1123729"/>
                    <a:pt x="685003" y="1133655"/>
                    <a:pt x="679268" y="1140823"/>
                  </a:cubicBezTo>
                  <a:cubicBezTo>
                    <a:pt x="672730" y="1148996"/>
                    <a:pt x="661851" y="1152434"/>
                    <a:pt x="653142" y="1158240"/>
                  </a:cubicBezTo>
                  <a:cubicBezTo>
                    <a:pt x="603224" y="1233118"/>
                    <a:pt x="663074" y="1138377"/>
                    <a:pt x="627017" y="1210492"/>
                  </a:cubicBezTo>
                  <a:cubicBezTo>
                    <a:pt x="622336" y="1219853"/>
                    <a:pt x="615406" y="1227909"/>
                    <a:pt x="609600" y="1236617"/>
                  </a:cubicBezTo>
                  <a:cubicBezTo>
                    <a:pt x="612503" y="1245326"/>
                    <a:pt x="614203" y="1254532"/>
                    <a:pt x="618308" y="1262743"/>
                  </a:cubicBezTo>
                  <a:cubicBezTo>
                    <a:pt x="652075" y="1330279"/>
                    <a:pt x="622541" y="1249320"/>
                    <a:pt x="644434" y="1314995"/>
                  </a:cubicBezTo>
                  <a:cubicBezTo>
                    <a:pt x="641531" y="1393372"/>
                    <a:pt x="640942" y="1471869"/>
                    <a:pt x="635725" y="1550126"/>
                  </a:cubicBezTo>
                  <a:cubicBezTo>
                    <a:pt x="635114" y="1559285"/>
                    <a:pt x="627017" y="1567072"/>
                    <a:pt x="627017" y="1576252"/>
                  </a:cubicBezTo>
                  <a:cubicBezTo>
                    <a:pt x="627017" y="1580213"/>
                    <a:pt x="633916" y="1668427"/>
                    <a:pt x="644434" y="1689463"/>
                  </a:cubicBezTo>
                  <a:cubicBezTo>
                    <a:pt x="644440" y="1689474"/>
                    <a:pt x="687973" y="1754772"/>
                    <a:pt x="696685" y="1767840"/>
                  </a:cubicBezTo>
                  <a:cubicBezTo>
                    <a:pt x="702491" y="1776549"/>
                    <a:pt x="710792" y="1784037"/>
                    <a:pt x="714102" y="1793966"/>
                  </a:cubicBezTo>
                  <a:cubicBezTo>
                    <a:pt x="719908" y="1811383"/>
                    <a:pt x="721336" y="1830941"/>
                    <a:pt x="731520" y="1846217"/>
                  </a:cubicBezTo>
                  <a:lnTo>
                    <a:pt x="766354" y="1898469"/>
                  </a:lnTo>
                  <a:cubicBezTo>
                    <a:pt x="769257" y="1918789"/>
                    <a:pt x="771390" y="1939234"/>
                    <a:pt x="775062" y="1959429"/>
                  </a:cubicBezTo>
                  <a:cubicBezTo>
                    <a:pt x="777203" y="1971205"/>
                    <a:pt x="774684" y="1986474"/>
                    <a:pt x="783771" y="1994263"/>
                  </a:cubicBezTo>
                  <a:cubicBezTo>
                    <a:pt x="808403" y="2015376"/>
                    <a:pt x="905621" y="2018640"/>
                    <a:pt x="923108" y="2020389"/>
                  </a:cubicBezTo>
                  <a:cubicBezTo>
                    <a:pt x="982761" y="2080041"/>
                    <a:pt x="961697" y="2052145"/>
                    <a:pt x="992777" y="2098766"/>
                  </a:cubicBezTo>
                  <a:cubicBezTo>
                    <a:pt x="995680" y="2107475"/>
                    <a:pt x="999259" y="2115986"/>
                    <a:pt x="1001485" y="2124892"/>
                  </a:cubicBezTo>
                  <a:cubicBezTo>
                    <a:pt x="1005075" y="2139252"/>
                    <a:pt x="1005513" y="2154393"/>
                    <a:pt x="1010194" y="2168435"/>
                  </a:cubicBezTo>
                  <a:cubicBezTo>
                    <a:pt x="1025976" y="2215782"/>
                    <a:pt x="1028907" y="2193408"/>
                    <a:pt x="1053737" y="2238103"/>
                  </a:cubicBezTo>
                  <a:cubicBezTo>
                    <a:pt x="1088200" y="2300136"/>
                    <a:pt x="1049337" y="2267101"/>
                    <a:pt x="1097280" y="2299063"/>
                  </a:cubicBezTo>
                  <a:cubicBezTo>
                    <a:pt x="1094377" y="2342606"/>
                    <a:pt x="1093390" y="2386319"/>
                    <a:pt x="1088571" y="2429692"/>
                  </a:cubicBezTo>
                  <a:cubicBezTo>
                    <a:pt x="1081849" y="2490190"/>
                    <a:pt x="1029439" y="2442056"/>
                    <a:pt x="1088571" y="2560320"/>
                  </a:cubicBezTo>
                  <a:cubicBezTo>
                    <a:pt x="1096781" y="2576741"/>
                    <a:pt x="1123405" y="2571931"/>
                    <a:pt x="1140822" y="2577737"/>
                  </a:cubicBezTo>
                  <a:cubicBezTo>
                    <a:pt x="1149531" y="2580640"/>
                    <a:pt x="1158042" y="2584219"/>
                    <a:pt x="1166948" y="2586446"/>
                  </a:cubicBezTo>
                  <a:cubicBezTo>
                    <a:pt x="1210688" y="2597382"/>
                    <a:pt x="1190427" y="2591370"/>
                    <a:pt x="1227908" y="2603863"/>
                  </a:cubicBezTo>
                  <a:cubicBezTo>
                    <a:pt x="1245325" y="2615474"/>
                    <a:pt x="1265359" y="2623895"/>
                    <a:pt x="1280160" y="2638697"/>
                  </a:cubicBezTo>
                  <a:cubicBezTo>
                    <a:pt x="1285966" y="2644503"/>
                    <a:pt x="1290536" y="2651891"/>
                    <a:pt x="1297577" y="2656115"/>
                  </a:cubicBezTo>
                  <a:cubicBezTo>
                    <a:pt x="1305448" y="2660838"/>
                    <a:pt x="1315492" y="2660718"/>
                    <a:pt x="1323702" y="2664823"/>
                  </a:cubicBezTo>
                  <a:cubicBezTo>
                    <a:pt x="1338842" y="2672393"/>
                    <a:pt x="1351338" y="2685165"/>
                    <a:pt x="1367245" y="2690949"/>
                  </a:cubicBezTo>
                  <a:cubicBezTo>
                    <a:pt x="1383839" y="2696983"/>
                    <a:pt x="1402080" y="2696754"/>
                    <a:pt x="1419497" y="2699657"/>
                  </a:cubicBezTo>
                  <a:cubicBezTo>
                    <a:pt x="1480079" y="2723891"/>
                    <a:pt x="1448218" y="2712135"/>
                    <a:pt x="1515291" y="2734492"/>
                  </a:cubicBezTo>
                  <a:lnTo>
                    <a:pt x="1541417" y="2743200"/>
                  </a:lnTo>
                  <a:cubicBezTo>
                    <a:pt x="1550125" y="2749006"/>
                    <a:pt x="1558181" y="2755936"/>
                    <a:pt x="1567542" y="2760617"/>
                  </a:cubicBezTo>
                  <a:cubicBezTo>
                    <a:pt x="1575753" y="2764722"/>
                    <a:pt x="1586030" y="2764234"/>
                    <a:pt x="1593668" y="2769326"/>
                  </a:cubicBezTo>
                  <a:cubicBezTo>
                    <a:pt x="1603915" y="2776158"/>
                    <a:pt x="1611085" y="2786743"/>
                    <a:pt x="1619794" y="2795452"/>
                  </a:cubicBezTo>
                  <a:cubicBezTo>
                    <a:pt x="1622697" y="2818675"/>
                    <a:pt x="1625192" y="2841952"/>
                    <a:pt x="1628502" y="2865120"/>
                  </a:cubicBezTo>
                  <a:cubicBezTo>
                    <a:pt x="1630999" y="2882600"/>
                    <a:pt x="1637211" y="2899714"/>
                    <a:pt x="1637211" y="2917372"/>
                  </a:cubicBezTo>
                  <a:cubicBezTo>
                    <a:pt x="1637211" y="3039327"/>
                    <a:pt x="1633799" y="3161293"/>
                    <a:pt x="1628502" y="3283132"/>
                  </a:cubicBezTo>
                  <a:cubicBezTo>
                    <a:pt x="1627982" y="3295089"/>
                    <a:pt x="1623996" y="3306759"/>
                    <a:pt x="1619794" y="3317966"/>
                  </a:cubicBezTo>
                  <a:cubicBezTo>
                    <a:pt x="1610324" y="3343219"/>
                    <a:pt x="1599397" y="3357270"/>
                    <a:pt x="1584960" y="3378926"/>
                  </a:cubicBezTo>
                  <a:cubicBezTo>
                    <a:pt x="1582057" y="3405052"/>
                    <a:pt x="1585234" y="3432599"/>
                    <a:pt x="1576251" y="3457303"/>
                  </a:cubicBezTo>
                  <a:cubicBezTo>
                    <a:pt x="1572674" y="3467139"/>
                    <a:pt x="1558002" y="3467828"/>
                    <a:pt x="1550125" y="3474720"/>
                  </a:cubicBezTo>
                  <a:cubicBezTo>
                    <a:pt x="1534677" y="3488237"/>
                    <a:pt x="1506582" y="3518263"/>
                    <a:pt x="1506582" y="3518263"/>
                  </a:cubicBezTo>
                  <a:cubicBezTo>
                    <a:pt x="1503679" y="3526972"/>
                    <a:pt x="1498606" y="3535239"/>
                    <a:pt x="1497874" y="3544389"/>
                  </a:cubicBezTo>
                  <a:cubicBezTo>
                    <a:pt x="1492776" y="3608114"/>
                    <a:pt x="1501127" y="3673177"/>
                    <a:pt x="1489165" y="3735977"/>
                  </a:cubicBezTo>
                  <a:cubicBezTo>
                    <a:pt x="1487447" y="3744994"/>
                    <a:pt x="1472001" y="3729260"/>
                    <a:pt x="1463040" y="3727269"/>
                  </a:cubicBezTo>
                  <a:cubicBezTo>
                    <a:pt x="1445803" y="3723439"/>
                    <a:pt x="1427918" y="3722843"/>
                    <a:pt x="1410788" y="3718560"/>
                  </a:cubicBezTo>
                  <a:cubicBezTo>
                    <a:pt x="1392977" y="3714107"/>
                    <a:pt x="1358537" y="3701143"/>
                    <a:pt x="1358537" y="3701143"/>
                  </a:cubicBezTo>
                  <a:cubicBezTo>
                    <a:pt x="1339284" y="3702518"/>
                    <a:pt x="1250076" y="3698768"/>
                    <a:pt x="1210491" y="3718560"/>
                  </a:cubicBezTo>
                  <a:cubicBezTo>
                    <a:pt x="1201129" y="3723241"/>
                    <a:pt x="1193074" y="3730171"/>
                    <a:pt x="1184365" y="3735977"/>
                  </a:cubicBezTo>
                  <a:cubicBezTo>
                    <a:pt x="1178559" y="3744686"/>
                    <a:pt x="1171199" y="3752539"/>
                    <a:pt x="1166948" y="3762103"/>
                  </a:cubicBezTo>
                  <a:cubicBezTo>
                    <a:pt x="1159492" y="3778880"/>
                    <a:pt x="1162513" y="3801373"/>
                    <a:pt x="1149531" y="3814355"/>
                  </a:cubicBezTo>
                  <a:cubicBezTo>
                    <a:pt x="1140822" y="3823063"/>
                    <a:pt x="1131289" y="3831019"/>
                    <a:pt x="1123405" y="3840480"/>
                  </a:cubicBezTo>
                  <a:cubicBezTo>
                    <a:pt x="1116704" y="3848521"/>
                    <a:pt x="1113389" y="3859205"/>
                    <a:pt x="1105988" y="3866606"/>
                  </a:cubicBezTo>
                  <a:cubicBezTo>
                    <a:pt x="1098587" y="3874007"/>
                    <a:pt x="1088571" y="3878217"/>
                    <a:pt x="1079862" y="3884023"/>
                  </a:cubicBezTo>
                  <a:cubicBezTo>
                    <a:pt x="1050834" y="3927566"/>
                    <a:pt x="1071153" y="3904344"/>
                    <a:pt x="1010194" y="3944983"/>
                  </a:cubicBezTo>
                  <a:lnTo>
                    <a:pt x="984068" y="3962400"/>
                  </a:lnTo>
                  <a:cubicBezTo>
                    <a:pt x="934721" y="4036422"/>
                    <a:pt x="1015997" y="3921763"/>
                    <a:pt x="914400" y="4023360"/>
                  </a:cubicBezTo>
                  <a:cubicBezTo>
                    <a:pt x="872164" y="4065596"/>
                    <a:pt x="893228" y="4049086"/>
                    <a:pt x="853440" y="4075612"/>
                  </a:cubicBezTo>
                  <a:cubicBezTo>
                    <a:pt x="834955" y="4131063"/>
                    <a:pt x="861448" y="4076078"/>
                    <a:pt x="809897" y="4110446"/>
                  </a:cubicBezTo>
                  <a:cubicBezTo>
                    <a:pt x="731123" y="4162964"/>
                    <a:pt x="851757" y="4116814"/>
                    <a:pt x="766354" y="4145280"/>
                  </a:cubicBezTo>
                  <a:cubicBezTo>
                    <a:pt x="760548" y="4153989"/>
                    <a:pt x="756814" y="4164514"/>
                    <a:pt x="748937" y="4171406"/>
                  </a:cubicBezTo>
                  <a:cubicBezTo>
                    <a:pt x="712084" y="4203652"/>
                    <a:pt x="706442" y="4202988"/>
                    <a:pt x="670560" y="4214949"/>
                  </a:cubicBezTo>
                  <a:cubicBezTo>
                    <a:pt x="635068" y="4250439"/>
                    <a:pt x="674548" y="4214632"/>
                    <a:pt x="618308" y="4249783"/>
                  </a:cubicBezTo>
                  <a:cubicBezTo>
                    <a:pt x="602521" y="4259650"/>
                    <a:pt x="575778" y="4284111"/>
                    <a:pt x="557348" y="4293326"/>
                  </a:cubicBezTo>
                  <a:cubicBezTo>
                    <a:pt x="549137" y="4297431"/>
                    <a:pt x="539660" y="4298419"/>
                    <a:pt x="531222" y="4302035"/>
                  </a:cubicBezTo>
                  <a:cubicBezTo>
                    <a:pt x="424351" y="4347837"/>
                    <a:pt x="557721" y="4293139"/>
                    <a:pt x="470262" y="4336869"/>
                  </a:cubicBezTo>
                  <a:cubicBezTo>
                    <a:pt x="446023" y="4348989"/>
                    <a:pt x="398859" y="4363573"/>
                    <a:pt x="374468" y="4371703"/>
                  </a:cubicBezTo>
                  <a:cubicBezTo>
                    <a:pt x="374458" y="4371706"/>
                    <a:pt x="322228" y="4389117"/>
                    <a:pt x="322217" y="4389120"/>
                  </a:cubicBezTo>
                  <a:lnTo>
                    <a:pt x="287382" y="4397829"/>
                  </a:lnTo>
                  <a:cubicBezTo>
                    <a:pt x="278674" y="4403635"/>
                    <a:pt x="270821" y="4410995"/>
                    <a:pt x="261257" y="4415246"/>
                  </a:cubicBezTo>
                  <a:cubicBezTo>
                    <a:pt x="244480" y="4422702"/>
                    <a:pt x="209005" y="4432663"/>
                    <a:pt x="209005" y="4432663"/>
                  </a:cubicBezTo>
                  <a:cubicBezTo>
                    <a:pt x="200297" y="4438469"/>
                    <a:pt x="191053" y="4443542"/>
                    <a:pt x="182880" y="4450080"/>
                  </a:cubicBezTo>
                  <a:cubicBezTo>
                    <a:pt x="176469" y="4455209"/>
                    <a:pt x="172503" y="4463273"/>
                    <a:pt x="165462" y="4467497"/>
                  </a:cubicBezTo>
                  <a:cubicBezTo>
                    <a:pt x="157591" y="4472220"/>
                    <a:pt x="148045" y="4473303"/>
                    <a:pt x="139337" y="4476206"/>
                  </a:cubicBezTo>
                  <a:cubicBezTo>
                    <a:pt x="130628" y="4484915"/>
                    <a:pt x="120043" y="4492085"/>
                    <a:pt x="113211" y="4502332"/>
                  </a:cubicBezTo>
                  <a:cubicBezTo>
                    <a:pt x="108119" y="4509970"/>
                    <a:pt x="106493" y="4519496"/>
                    <a:pt x="104502" y="4528457"/>
                  </a:cubicBezTo>
                  <a:cubicBezTo>
                    <a:pt x="95923" y="4567061"/>
                    <a:pt x="98656" y="4580832"/>
                    <a:pt x="87085" y="4615543"/>
                  </a:cubicBezTo>
                  <a:cubicBezTo>
                    <a:pt x="71119" y="4663441"/>
                    <a:pt x="72696" y="4655049"/>
                    <a:pt x="43542" y="4693920"/>
                  </a:cubicBezTo>
                  <a:cubicBezTo>
                    <a:pt x="22231" y="4757856"/>
                    <a:pt x="13143" y="4733190"/>
                    <a:pt x="52251" y="4772297"/>
                  </a:cubicBezTo>
                  <a:cubicBezTo>
                    <a:pt x="58057" y="4789714"/>
                    <a:pt x="68751" y="4806212"/>
                    <a:pt x="69668" y="4824549"/>
                  </a:cubicBezTo>
                  <a:cubicBezTo>
                    <a:pt x="72571" y="4882606"/>
                    <a:pt x="64811" y="4942196"/>
                    <a:pt x="78377" y="4998720"/>
                  </a:cubicBezTo>
                  <a:cubicBezTo>
                    <a:pt x="81279" y="5010811"/>
                    <a:pt x="137015" y="5051844"/>
                    <a:pt x="148045" y="5068389"/>
                  </a:cubicBezTo>
                  <a:cubicBezTo>
                    <a:pt x="153851" y="5077098"/>
                    <a:pt x="160781" y="5085154"/>
                    <a:pt x="165462" y="5094515"/>
                  </a:cubicBezTo>
                  <a:cubicBezTo>
                    <a:pt x="171710" y="5107011"/>
                    <a:pt x="180089" y="5144311"/>
                    <a:pt x="182880" y="5155475"/>
                  </a:cubicBezTo>
                  <a:cubicBezTo>
                    <a:pt x="179977" y="5184503"/>
                    <a:pt x="180284" y="5214034"/>
                    <a:pt x="174171" y="5242560"/>
                  </a:cubicBezTo>
                  <a:cubicBezTo>
                    <a:pt x="171451" y="5255254"/>
                    <a:pt x="163195" y="5266123"/>
                    <a:pt x="156754" y="5277395"/>
                  </a:cubicBezTo>
                  <a:cubicBezTo>
                    <a:pt x="151561" y="5286482"/>
                    <a:pt x="147510" y="5296982"/>
                    <a:pt x="139337" y="5303520"/>
                  </a:cubicBezTo>
                  <a:cubicBezTo>
                    <a:pt x="132169" y="5309255"/>
                    <a:pt x="122284" y="5310833"/>
                    <a:pt x="113211" y="5312229"/>
                  </a:cubicBezTo>
                  <a:cubicBezTo>
                    <a:pt x="50976" y="5321803"/>
                    <a:pt x="45294" y="5320937"/>
                    <a:pt x="0" y="5320937"/>
                  </a:cubicBezTo>
                </a:path>
              </a:pathLst>
            </a:custGeom>
            <a:noFill/>
            <a:ln w="76200">
              <a:solidFill>
                <a:srgbClr val="385723">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8E7E77D7-B4D7-49AF-97CE-6CF281ADACA3}"/>
              </a:ext>
            </a:extLst>
          </p:cNvPr>
          <p:cNvSpPr/>
          <p:nvPr/>
        </p:nvSpPr>
        <p:spPr>
          <a:xfrm>
            <a:off x="33011" y="5191411"/>
            <a:ext cx="7537022" cy="156966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a:ln w="0"/>
                <a:effectLst>
                  <a:outerShdw blurRad="38100" dist="19050" dir="2700000" algn="tl" rotWithShape="0">
                    <a:prstClr val="black">
                      <a:alpha val="40000"/>
                    </a:prstClr>
                  </a:outerShdw>
                </a:effectLst>
                <a:uLnTx/>
                <a:uFillTx/>
                <a:latin typeface="#9Slide07 IcielBaliho Script" pitchFamily="2" charset="0"/>
                <a:ea typeface="SimSun" panose="02010600030101010101" pitchFamily="2" charset="-122"/>
                <a:cs typeface="Arial" panose="020B0604020202020204" pitchFamily="34" charset="0"/>
              </a:rPr>
              <a:t>Là</a:t>
            </a:r>
            <a:r>
              <a:rPr kumimoji="0" lang="en-US" sz="2400" b="1" i="0" u="none" strike="noStrike" kern="1200" cap="none" spc="0" normalizeH="0" noProof="0">
                <a:ln w="0"/>
                <a:effectLst>
                  <a:outerShdw blurRad="38100" dist="19050" dir="2700000" algn="tl" rotWithShape="0">
                    <a:prstClr val="black">
                      <a:alpha val="40000"/>
                    </a:prstClr>
                  </a:outerShdw>
                </a:effectLst>
                <a:uLnTx/>
                <a:uFillTx/>
                <a:latin typeface="#9Slide07 IcielBaliho Script" pitchFamily="2" charset="0"/>
                <a:ea typeface="SimSun" panose="02010600030101010101" pitchFamily="2" charset="-122"/>
                <a:cs typeface="Arial" panose="020B0604020202020204" pitchFamily="34" charset="0"/>
              </a:rPr>
              <a:t> loại hình giao thông quan trọng nhất nước ta</a:t>
            </a:r>
            <a:endParaRPr kumimoji="0" lang="en-US" sz="2400" b="1" i="0" u="none" strike="noStrike" kern="1200" cap="none" spc="0" normalizeH="0" baseline="0" noProof="0">
              <a:ln w="0"/>
              <a:effectLst>
                <a:outerShdw blurRad="38100" dist="19050" dir="2700000" algn="tl" rotWithShape="0">
                  <a:prstClr val="black">
                    <a:alpha val="40000"/>
                  </a:prstClr>
                </a:outerShdw>
              </a:effectLst>
              <a:uLnTx/>
              <a:uFillTx/>
              <a:latin typeface="#9Slide07 IcielBaliho Script" pitchFamily="2" charset="0"/>
              <a:ea typeface="SimSun" panose="02010600030101010101" pitchFamily="2" charset="-122"/>
              <a:cs typeface="Arial" panose="020B0604020202020204" pitchFamily="34" charset="0"/>
            </a:endParaRPr>
          </a:p>
          <a:p>
            <a:pPr marL="457200" lvl="0" indent="-457200">
              <a:buFont typeface="Wingdings" panose="05000000000000000000" pitchFamily="2" charset="2"/>
              <a:buChar char="ü"/>
            </a:pPr>
            <a:r>
              <a:rPr lang="vi-VN" sz="2400" b="1">
                <a:ln w="0"/>
                <a:effectLst>
                  <a:outerShdw blurRad="38100" dist="19050" dir="2700000" algn="tl" rotWithShape="0">
                    <a:prstClr val="black">
                      <a:alpha val="40000"/>
                    </a:prstClr>
                  </a:outerShdw>
                </a:effectLst>
                <a:latin typeface="#9Slide07 IcielBaliho Script" pitchFamily="2" charset="0"/>
                <a:ea typeface="SimSun" panose="02010600030101010101" pitchFamily="2" charset="-122"/>
                <a:cs typeface="Arial" panose="020B0604020202020204" pitchFamily="34" charset="0"/>
              </a:rPr>
              <a:t>Một số tuyến đường ô tô huyết mạch của nước ta theo chiều bắc - nam là quốc lộ 1, đường Hồ Chí Minh, đường cao tốc Bắc Nam phía-Đông,..; theo chiều đông - tây là quốc lộ 7, 8, 9,51,...</a:t>
            </a:r>
            <a:endParaRPr kumimoji="0" lang="vi-VN" sz="2400" b="1" i="0" u="none" strike="noStrike" kern="1200" cap="none" spc="0" normalizeH="0" baseline="0" noProof="0" dirty="0">
              <a:ln w="0"/>
              <a:effectLst>
                <a:outerShdw blurRad="38100" dist="19050" dir="2700000" algn="tl" rotWithShape="0">
                  <a:prstClr val="black">
                    <a:alpha val="40000"/>
                  </a:prstClr>
                </a:outerShdw>
              </a:effectLst>
              <a:uLnTx/>
              <a:uFillTx/>
              <a:latin typeface="#9Slide07 IcielBaliho Script" pitchFamily="2" charset="0"/>
              <a:cs typeface="Arial" panose="020B0604020202020204" pitchFamily="34" charset="0"/>
            </a:endParaRPr>
          </a:p>
        </p:txBody>
      </p:sp>
      <p:pic>
        <p:nvPicPr>
          <p:cNvPr id="2" name="Picture 1">
            <a:extLst>
              <a:ext uri="{FF2B5EF4-FFF2-40B4-BE49-F238E27FC236}">
                <a16:creationId xmlns:a16="http://schemas.microsoft.com/office/drawing/2014/main" id="{B02F5B8E-D23F-5A8E-70A7-82415A7A64DD}"/>
              </a:ext>
            </a:extLst>
          </p:cNvPr>
          <p:cNvPicPr>
            <a:picLocks noChangeAspect="1"/>
          </p:cNvPicPr>
          <p:nvPr/>
        </p:nvPicPr>
        <p:blipFill>
          <a:blip r:embed="rId3"/>
          <a:stretch>
            <a:fillRect/>
          </a:stretch>
        </p:blipFill>
        <p:spPr>
          <a:xfrm>
            <a:off x="112488" y="840060"/>
            <a:ext cx="7341326" cy="4276725"/>
          </a:xfrm>
          <a:prstGeom prst="rect">
            <a:avLst/>
          </a:prstGeom>
        </p:spPr>
      </p:pic>
    </p:spTree>
    <p:extLst>
      <p:ext uri="{BB962C8B-B14F-4D97-AF65-F5344CB8AC3E}">
        <p14:creationId xmlns:p14="http://schemas.microsoft.com/office/powerpoint/2010/main" val="424327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1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1500"/>
                                        <p:tgtEl>
                                          <p:spTgt spid="40"/>
                                        </p:tgtEl>
                                      </p:cBhvr>
                                    </p:animEffect>
                                  </p:childTnLst>
                                </p:cTn>
                              </p:par>
                              <p:par>
                                <p:cTn id="18" presetID="22" presetClass="entr" presetSubtype="1"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up)">
                                      <p:cBhvr>
                                        <p:cTn id="20" dur="1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91001-84B6-4F15-925C-5F9E5447A7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CCF53CE-F702-4947-B428-2F92ECA71EB7}"/>
              </a:ext>
            </a:extLst>
          </p:cNvPr>
          <p:cNvGrpSpPr/>
          <p:nvPr/>
        </p:nvGrpSpPr>
        <p:grpSpPr>
          <a:xfrm>
            <a:off x="6495050" y="908554"/>
            <a:ext cx="5547491" cy="5502023"/>
            <a:chOff x="6214634" y="908554"/>
            <a:chExt cx="5547491" cy="5502023"/>
          </a:xfrm>
        </p:grpSpPr>
        <p:grpSp>
          <p:nvGrpSpPr>
            <p:cNvPr id="28" name="Group 27">
              <a:extLst>
                <a:ext uri="{FF2B5EF4-FFF2-40B4-BE49-F238E27FC236}">
                  <a16:creationId xmlns:a16="http://schemas.microsoft.com/office/drawing/2014/main"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a16="http://schemas.microsoft.com/office/drawing/2014/main"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a16="http://schemas.microsoft.com/office/drawing/2014/main" id="{EB4C914F-52A5-4972-9256-57E3114DB1F7}"/>
                    </a:ext>
                  </a:extLst>
                </p:cNvPr>
                <p:cNvSpPr/>
                <p:nvPr/>
              </p:nvSpPr>
              <p:spPr>
                <a:xfrm>
                  <a:off x="2679331" y="1434082"/>
                  <a:ext cx="2741986" cy="574761"/>
                </a:xfrm>
                <a:prstGeom prst="roundRect">
                  <a:avLst>
                    <a:gd name="adj" fmla="val 50000"/>
                  </a:avLst>
                </a:prstGeom>
                <a:solidFill>
                  <a:srgbClr val="25BEBC"/>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9Slide07 IcielBaliho Script" pitchFamily="2"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a16="http://schemas.microsoft.com/office/drawing/2014/main"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9Slide07 IcielBaliho Script" pitchFamily="2" charset="0"/>
                      <a:ea typeface="+mn-ea"/>
                      <a:cs typeface="Arial" panose="020B0604020202020204" pitchFamily="34" charset="0"/>
                    </a:endParaRPr>
                  </a:p>
                </p:txBody>
              </p:sp>
              <p:sp>
                <p:nvSpPr>
                  <p:cNvPr id="36" name="Oval 35">
                    <a:extLst>
                      <a:ext uri="{FF2B5EF4-FFF2-40B4-BE49-F238E27FC236}">
                        <a16:creationId xmlns:a16="http://schemas.microsoft.com/office/drawing/2014/main"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endParaRPr>
                  </a:p>
                </p:txBody>
              </p:sp>
            </p:grpSp>
          </p:grpSp>
        </p:grpSp>
        <p:sp>
          <p:nvSpPr>
            <p:cNvPr id="37" name="TextBox 36">
              <a:extLst>
                <a:ext uri="{FF2B5EF4-FFF2-40B4-BE49-F238E27FC236}">
                  <a16:creationId xmlns:a16="http://schemas.microsoft.com/office/drawing/2014/main" id="{4A9B2068-3D78-4278-9743-2E38B09F5E22}"/>
                </a:ext>
              </a:extLst>
            </p:cNvPr>
            <p:cNvSpPr txBox="1"/>
            <p:nvPr/>
          </p:nvSpPr>
          <p:spPr>
            <a:xfrm>
              <a:off x="6834821" y="1228901"/>
              <a:ext cx="125573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7 IcielBaliho Script" pitchFamily="2" charset="0"/>
                  <a:ea typeface="+mn-ea"/>
                  <a:cs typeface="Arial" panose="020B0604020202020204" pitchFamily="34" charset="0"/>
                </a:rPr>
                <a:t>Đ</a:t>
              </a:r>
              <a:r>
                <a:rPr kumimoji="0" lang="vi-VN" sz="2800" b="1" i="0" u="none" strike="noStrike" kern="1200" cap="none" spc="0" normalizeH="0" baseline="0" noProof="0">
                  <a:ln>
                    <a:noFill/>
                  </a:ln>
                  <a:solidFill>
                    <a:srgbClr val="C00000"/>
                  </a:solidFill>
                  <a:effectLst/>
                  <a:uLnTx/>
                  <a:uFillTx/>
                  <a:latin typeface="#9Slide07 IcielBaliho Script" pitchFamily="2" charset="0"/>
                  <a:ea typeface="+mn-ea"/>
                  <a:cs typeface="Arial" panose="020B0604020202020204" pitchFamily="34" charset="0"/>
                </a:rPr>
                <a:t>Ư</a:t>
              </a:r>
              <a:r>
                <a:rPr kumimoji="0" lang="en-US" sz="2800" b="1" i="0" u="none" strike="noStrike" kern="1200" cap="none" spc="0" normalizeH="0" baseline="0" noProof="0">
                  <a:ln>
                    <a:noFill/>
                  </a:ln>
                  <a:solidFill>
                    <a:srgbClr val="C00000"/>
                  </a:solidFill>
                  <a:effectLst/>
                  <a:uLnTx/>
                  <a:uFillTx/>
                  <a:latin typeface="#9Slide07 IcielBaliho Script" pitchFamily="2" charset="0"/>
                  <a:ea typeface="+mn-ea"/>
                  <a:cs typeface="Arial" panose="020B0604020202020204" pitchFamily="34" charset="0"/>
                </a:rPr>
                <a:t>ỜNG HCM</a:t>
              </a:r>
            </a:p>
          </p:txBody>
        </p:sp>
      </p:grpSp>
      <p:grpSp>
        <p:nvGrpSpPr>
          <p:cNvPr id="18" name="Group 17">
            <a:extLst>
              <a:ext uri="{FF2B5EF4-FFF2-40B4-BE49-F238E27FC236}">
                <a16:creationId xmlns:a16="http://schemas.microsoft.com/office/drawing/2014/main" id="{2E848A06-133B-4A73-B09E-2A60CA7909D9}"/>
              </a:ext>
            </a:extLst>
          </p:cNvPr>
          <p:cNvGrpSpPr/>
          <p:nvPr/>
        </p:nvGrpSpPr>
        <p:grpSpPr>
          <a:xfrm>
            <a:off x="77542" y="878703"/>
            <a:ext cx="5547491" cy="5440080"/>
            <a:chOff x="1529902" y="1193700"/>
            <a:chExt cx="4194438" cy="4626064"/>
          </a:xfrm>
        </p:grpSpPr>
        <p:sp>
          <p:nvSpPr>
            <p:cNvPr id="21" name="Rectangle 20">
              <a:extLst>
                <a:ext uri="{FF2B5EF4-FFF2-40B4-BE49-F238E27FC236}">
                  <a16:creationId xmlns:a16="http://schemas.microsoft.com/office/drawing/2014/main"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nvGrpSpPr>
            <p:cNvPr id="22" name="Group 21">
              <a:extLst>
                <a:ext uri="{FF2B5EF4-FFF2-40B4-BE49-F238E27FC236}">
                  <a16:creationId xmlns:a16="http://schemas.microsoft.com/office/drawing/2014/main"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a16="http://schemas.microsoft.com/office/drawing/2014/main"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24" name="Group 23">
                <a:extLst>
                  <a:ext uri="{FF2B5EF4-FFF2-40B4-BE49-F238E27FC236}">
                    <a16:creationId xmlns:a16="http://schemas.microsoft.com/office/drawing/2014/main"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a16="http://schemas.microsoft.com/office/drawing/2014/main"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6" name="Oval 25">
                  <a:extLst>
                    <a:ext uri="{FF2B5EF4-FFF2-40B4-BE49-F238E27FC236}">
                      <a16:creationId xmlns:a16="http://schemas.microsoft.com/office/drawing/2014/main"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grpSp>
      <p:sp>
        <p:nvSpPr>
          <p:cNvPr id="3" name="TextBox 2">
            <a:extLst>
              <a:ext uri="{FF2B5EF4-FFF2-40B4-BE49-F238E27FC236}">
                <a16:creationId xmlns:a16="http://schemas.microsoft.com/office/drawing/2014/main" id="{F9E77E51-57A2-40F8-82AC-79DE3EC132DB}"/>
              </a:ext>
            </a:extLst>
          </p:cNvPr>
          <p:cNvSpPr txBox="1"/>
          <p:nvPr/>
        </p:nvSpPr>
        <p:spPr>
          <a:xfrm>
            <a:off x="835942" y="1187595"/>
            <a:ext cx="9641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7 IcielBaliho Script" pitchFamily="2" charset="0"/>
                <a:ea typeface="+mn-ea"/>
                <a:cs typeface="Arial" panose="020B0604020202020204" pitchFamily="34" charset="0"/>
              </a:rPr>
              <a:t>QUỐC LỘ 1</a:t>
            </a:r>
          </a:p>
        </p:txBody>
      </p:sp>
      <p:sp>
        <p:nvSpPr>
          <p:cNvPr id="4" name="TextBox 3">
            <a:extLst>
              <a:ext uri="{FF2B5EF4-FFF2-40B4-BE49-F238E27FC236}">
                <a16:creationId xmlns:a16="http://schemas.microsoft.com/office/drawing/2014/main" id="{17E478A3-9836-409C-A19A-C6061C2B0BC4}"/>
              </a:ext>
            </a:extLst>
          </p:cNvPr>
          <p:cNvSpPr txBox="1"/>
          <p:nvPr/>
        </p:nvSpPr>
        <p:spPr>
          <a:xfrm>
            <a:off x="2026897" y="1325721"/>
            <a:ext cx="3226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rPr>
              <a:t>Tuyến “X</a:t>
            </a: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rPr>
              <a:t>ư</a:t>
            </a:r>
            <a:r>
              <a:rPr kumimoji="0" lang="en-US" sz="2800" b="1" i="0" u="none" strike="noStrike" kern="120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rPr>
              <a:t>ơng sống”</a:t>
            </a:r>
          </a:p>
        </p:txBody>
      </p:sp>
      <p:sp>
        <p:nvSpPr>
          <p:cNvPr id="39" name="TextBox 38">
            <a:extLst>
              <a:ext uri="{FF2B5EF4-FFF2-40B4-BE49-F238E27FC236}">
                <a16:creationId xmlns:a16="http://schemas.microsoft.com/office/drawing/2014/main" id="{CCCB6E58-2A82-4646-B646-D799E8AF4300}"/>
              </a:ext>
            </a:extLst>
          </p:cNvPr>
          <p:cNvSpPr txBox="1"/>
          <p:nvPr/>
        </p:nvSpPr>
        <p:spPr>
          <a:xfrm>
            <a:off x="8484315" y="1240647"/>
            <a:ext cx="32265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7 IcielBaliho Script" pitchFamily="2" charset="0"/>
                <a:ea typeface="+mn-ea"/>
                <a:cs typeface="Arial" panose="020B0604020202020204" pitchFamily="34" charset="0"/>
              </a:rPr>
              <a:t>Tuyến “huyết mạch” dải đất phía Tây</a:t>
            </a:r>
          </a:p>
        </p:txBody>
      </p:sp>
      <p:sp>
        <p:nvSpPr>
          <p:cNvPr id="5" name="TextBox 4">
            <a:extLst>
              <a:ext uri="{FF2B5EF4-FFF2-40B4-BE49-F238E27FC236}">
                <a16:creationId xmlns:a16="http://schemas.microsoft.com/office/drawing/2014/main" id="{3B749DE6-CF90-4CD4-8E05-0A4E64E4FB55}"/>
              </a:ext>
            </a:extLst>
          </p:cNvPr>
          <p:cNvSpPr txBox="1"/>
          <p:nvPr/>
        </p:nvSpPr>
        <p:spPr>
          <a:xfrm>
            <a:off x="2464337" y="72338"/>
            <a:ext cx="76197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9Slide07 IcielBaliho Script" pitchFamily="2" charset="0"/>
                <a:ea typeface="+mn-ea"/>
                <a:cs typeface="Arial" panose="020B0604020202020204" pitchFamily="34" charset="0"/>
              </a:rPr>
              <a:t>EM CÓ BIẾT</a:t>
            </a:r>
          </a:p>
        </p:txBody>
      </p:sp>
      <p:sp>
        <p:nvSpPr>
          <p:cNvPr id="7" name="TextBox 6">
            <a:extLst>
              <a:ext uri="{FF2B5EF4-FFF2-40B4-BE49-F238E27FC236}">
                <a16:creationId xmlns:a16="http://schemas.microsoft.com/office/drawing/2014/main" id="{BF2DAF79-CF79-47EC-9D2F-48AB433C3E26}"/>
              </a:ext>
            </a:extLst>
          </p:cNvPr>
          <p:cNvSpPr txBox="1"/>
          <p:nvPr/>
        </p:nvSpPr>
        <p:spPr>
          <a:xfrm>
            <a:off x="427482" y="2364198"/>
            <a:ext cx="469829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Chạy suốt từ cửa khẩu Hữu Nghị (Lạng S</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ơ</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n) đến Năm Căn (Cà Mau).</a:t>
            </a:r>
          </a:p>
        </p:txBody>
      </p:sp>
      <p:sp>
        <p:nvSpPr>
          <p:cNvPr id="44" name="TextBox 43">
            <a:extLst>
              <a:ext uri="{FF2B5EF4-FFF2-40B4-BE49-F238E27FC236}">
                <a16:creationId xmlns:a16="http://schemas.microsoft.com/office/drawing/2014/main" id="{5AEC5153-93C1-4165-A9ED-1F94CDD8569C}"/>
              </a:ext>
            </a:extLst>
          </p:cNvPr>
          <p:cNvSpPr txBox="1"/>
          <p:nvPr/>
        </p:nvSpPr>
        <p:spPr>
          <a:xfrm>
            <a:off x="418700" y="3181308"/>
            <a:ext cx="465502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Chiều dài: </a:t>
            </a:r>
            <a:r>
              <a:rPr kumimoji="0" lang="en-US" sz="4000" b="0"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rPr>
              <a:t>2.300</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km</a:t>
            </a:r>
          </a:p>
        </p:txBody>
      </p:sp>
      <p:sp>
        <p:nvSpPr>
          <p:cNvPr id="45" name="TextBox 44">
            <a:extLst>
              <a:ext uri="{FF2B5EF4-FFF2-40B4-BE49-F238E27FC236}">
                <a16:creationId xmlns:a16="http://schemas.microsoft.com/office/drawing/2014/main" id="{AD86F18D-B593-438A-8117-B3A46B8DE7CA}"/>
              </a:ext>
            </a:extLst>
          </p:cNvPr>
          <p:cNvSpPr txBox="1"/>
          <p:nvPr/>
        </p:nvSpPr>
        <p:spPr>
          <a:xfrm>
            <a:off x="424733" y="3823136"/>
            <a:ext cx="465502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Nối các vùng kinh tế (trừ vùng Tây Nguyên).</a:t>
            </a:r>
          </a:p>
        </p:txBody>
      </p:sp>
      <p:sp>
        <p:nvSpPr>
          <p:cNvPr id="46" name="TextBox 45">
            <a:extLst>
              <a:ext uri="{FF2B5EF4-FFF2-40B4-BE49-F238E27FC236}">
                <a16:creationId xmlns:a16="http://schemas.microsoft.com/office/drawing/2014/main" id="{278971D1-5DE4-4F67-A8EC-670ADDBF95CB}"/>
              </a:ext>
            </a:extLst>
          </p:cNvPr>
          <p:cNvSpPr txBox="1"/>
          <p:nvPr/>
        </p:nvSpPr>
        <p:spPr>
          <a:xfrm>
            <a:off x="424732" y="4752575"/>
            <a:ext cx="480563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Đi qua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rPr>
              <a:t>hầu hết các trung tâm kinh tế lớn </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của n</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ư</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ớc ta.</a:t>
            </a:r>
          </a:p>
        </p:txBody>
      </p:sp>
      <p:sp>
        <p:nvSpPr>
          <p:cNvPr id="47" name="TextBox 46">
            <a:extLst>
              <a:ext uri="{FF2B5EF4-FFF2-40B4-BE49-F238E27FC236}">
                <a16:creationId xmlns:a16="http://schemas.microsoft.com/office/drawing/2014/main" id="{5A44BCA5-0904-46AA-AC4C-818361C82D10}"/>
              </a:ext>
            </a:extLst>
          </p:cNvPr>
          <p:cNvSpPr txBox="1"/>
          <p:nvPr/>
        </p:nvSpPr>
        <p:spPr>
          <a:xfrm>
            <a:off x="6855485" y="2417070"/>
            <a:ext cx="469829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Trục đ</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ư</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ờng bộ xuyên quốc gia thứ </a:t>
            </a: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rPr>
              <a:t>2.</a:t>
            </a:r>
            <a:endParaRPr kumimoji="0" lang="en-US" sz="2800" b="0"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endParaRPr>
          </a:p>
        </p:txBody>
      </p:sp>
      <p:sp>
        <p:nvSpPr>
          <p:cNvPr id="48" name="TextBox 47">
            <a:extLst>
              <a:ext uri="{FF2B5EF4-FFF2-40B4-BE49-F238E27FC236}">
                <a16:creationId xmlns:a16="http://schemas.microsoft.com/office/drawing/2014/main" id="{D6BEFD4E-A60B-400A-B397-AD2F75B779A6}"/>
              </a:ext>
            </a:extLst>
          </p:cNvPr>
          <p:cNvSpPr txBox="1"/>
          <p:nvPr/>
        </p:nvSpPr>
        <p:spPr>
          <a:xfrm>
            <a:off x="6889714" y="3392248"/>
            <a:ext cx="469829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 Thúc đẩy sự phát triển kinh tế - xã hội của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rPr>
              <a:t>dải đất phía tây </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đất n</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ư</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mn-ea"/>
                <a:cs typeface="Arial" panose="020B0604020202020204" pitchFamily="34" charset="0"/>
              </a:rPr>
              <a:t>ớc..</a:t>
            </a:r>
          </a:p>
        </p:txBody>
      </p:sp>
      <p:pic>
        <p:nvPicPr>
          <p:cNvPr id="50" name="Picture 9">
            <a:extLst>
              <a:ext uri="{FF2B5EF4-FFF2-40B4-BE49-F238E27FC236}">
                <a16:creationId xmlns:a16="http://schemas.microsoft.com/office/drawing/2014/main" id="{32FA42A4-BC78-465F-BE2F-A336E0F17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1752">
            <a:off x="6126155" y="2933206"/>
            <a:ext cx="601370" cy="357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La voiture sport Ford® Mustang Shelby™ GT350™ 2020 | Détails du ...">
            <a:extLst>
              <a:ext uri="{FF2B5EF4-FFF2-40B4-BE49-F238E27FC236}">
                <a16:creationId xmlns:a16="http://schemas.microsoft.com/office/drawing/2014/main" id="{6F9B4D76-5AFE-450B-93B9-1D2110D54BC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1111">
                        <a14:foregroundMark x1="13750" y1="48125" x2="13750" y2="48125"/>
                        <a14:foregroundMark x1="13333" y1="51042" x2="13333" y2="51042"/>
                        <a14:foregroundMark x1="12639" y1="52292" x2="12639" y2="53229"/>
                        <a14:foregroundMark x1="12639" y1="54375" x2="12639" y2="54375"/>
                        <a14:foregroundMark x1="12569" y1="56354" x2="12569" y2="56354"/>
                        <a14:foregroundMark x1="91111" y1="65729" x2="91111" y2="65729"/>
                        <a14:foregroundMark x1="90556" y1="61667" x2="90556" y2="61667"/>
                        <a14:foregroundMark x1="27361" y1="30104" x2="27361" y2="30104"/>
                        <a14:foregroundMark x1="25694" y1="31354" x2="25694" y2="31354"/>
                        <a14:foregroundMark x1="23194" y1="35000" x2="23194" y2="35000"/>
                        <a14:foregroundMark x1="24583" y1="33958" x2="24583" y2="33958"/>
                        <a14:foregroundMark x1="25764" y1="32500" x2="25764" y2="32500"/>
                        <a14:foregroundMark x1="25278" y1="33021" x2="25278" y2="33021"/>
                        <a14:foregroundMark x1="23264" y1="35104" x2="22569" y2="36458"/>
                        <a14:foregroundMark x1="21806" y1="37813" x2="21806" y2="37813"/>
                        <a14:foregroundMark x1="21250" y1="39375" x2="21250" y2="39375"/>
                        <a14:foregroundMark x1="21181" y1="39583" x2="21181" y2="39583"/>
                        <a14:foregroundMark x1="21181" y1="40208" x2="21181" y2="40833"/>
                        <a14:foregroundMark x1="24236" y1="33854" x2="24236" y2="33854"/>
                        <a14:foregroundMark x1="25208" y1="32708" x2="25208" y2="32708"/>
                        <a14:foregroundMark x1="25694" y1="32188" x2="25694" y2="32188"/>
                        <a14:foregroundMark x1="25694" y1="32188" x2="25139" y2="32396"/>
                        <a14:foregroundMark x1="25069" y1="32500" x2="25069" y2="32500"/>
                        <a14:foregroundMark x1="24653" y1="33333" x2="24653" y2="33333"/>
                        <a14:foregroundMark x1="24583" y1="33438" x2="24583" y2="33438"/>
                        <a14:foregroundMark x1="24306" y1="33750" x2="24306" y2="33750"/>
                        <a14:foregroundMark x1="24236" y1="33750" x2="24236" y2="33750"/>
                        <a14:foregroundMark x1="26806" y1="30729" x2="26806" y2="30729"/>
                        <a14:foregroundMark x1="24236" y1="34167" x2="24236" y2="34167"/>
                        <a14:foregroundMark x1="24583" y1="33333" x2="24583" y2="33333"/>
                        <a14:foregroundMark x1="23958" y1="34583" x2="23958" y2="34583"/>
                      </a14:backgroundRemoval>
                    </a14:imgEffect>
                  </a14:imgLayer>
                </a14:imgProps>
              </a:ext>
              <a:ext uri="{28A0092B-C50C-407E-A947-70E740481C1C}">
                <a14:useLocalDpi xmlns:a14="http://schemas.microsoft.com/office/drawing/2010/main" val="0"/>
              </a:ext>
            </a:extLst>
          </a:blip>
          <a:srcRect/>
          <a:stretch>
            <a:fillRect/>
          </a:stretch>
        </p:blipFill>
        <p:spPr bwMode="auto">
          <a:xfrm>
            <a:off x="5333861" y="6000265"/>
            <a:ext cx="1570818" cy="104721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Bus with solid fill">
            <a:extLst>
              <a:ext uri="{FF2B5EF4-FFF2-40B4-BE49-F238E27FC236}">
                <a16:creationId xmlns:a16="http://schemas.microsoft.com/office/drawing/2014/main" id="{CA081B2A-9F05-4FBC-BD21-4622F7CB44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20016" y="4413015"/>
            <a:ext cx="1736322" cy="1736322"/>
          </a:xfrm>
          <a:prstGeom prst="rect">
            <a:avLst/>
          </a:prstGeom>
        </p:spPr>
      </p:pic>
      <p:pic>
        <p:nvPicPr>
          <p:cNvPr id="13" name="Graphic 12" descr="Van with solid fill">
            <a:extLst>
              <a:ext uri="{FF2B5EF4-FFF2-40B4-BE49-F238E27FC236}">
                <a16:creationId xmlns:a16="http://schemas.microsoft.com/office/drawing/2014/main" id="{BB4BD5A0-F235-40D1-83DF-771719ADEF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7310" y="5166804"/>
            <a:ext cx="1207948" cy="12079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1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1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1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1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1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up)">
                                      <p:cBhvr>
                                        <p:cTn id="50" dur="1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up)">
                                      <p:cBhvr>
                                        <p:cTn id="55" dur="1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9" grpId="0"/>
      <p:bldP spid="7" grpId="0"/>
      <p:bldP spid="44" grpId="0"/>
      <p:bldP spid="45" grpId="0"/>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91A8CF-3299-4912-B993-F97B25939AA5}"/>
              </a:ext>
            </a:extLst>
          </p:cNvPr>
          <p:cNvPicPr>
            <a:picLocks noChangeAspect="1"/>
          </p:cNvPicPr>
          <p:nvPr/>
        </p:nvPicPr>
        <p:blipFill>
          <a:blip r:embed="rId2"/>
          <a:stretch>
            <a:fillRect/>
          </a:stretch>
        </p:blipFill>
        <p:spPr>
          <a:xfrm>
            <a:off x="7568813" y="-38138"/>
            <a:ext cx="4584173" cy="6876260"/>
          </a:xfrm>
          <a:prstGeom prst="rect">
            <a:avLst/>
          </a:prstGeom>
        </p:spPr>
      </p:pic>
      <p:pic>
        <p:nvPicPr>
          <p:cNvPr id="2" name="Picture 1">
            <a:extLst>
              <a:ext uri="{FF2B5EF4-FFF2-40B4-BE49-F238E27FC236}">
                <a16:creationId xmlns:a16="http://schemas.microsoft.com/office/drawing/2014/main" id="{743E7630-5781-455B-B2A0-EDC4115F5D48}"/>
              </a:ext>
            </a:extLst>
          </p:cNvPr>
          <p:cNvPicPr>
            <a:picLocks noChangeAspect="1"/>
          </p:cNvPicPr>
          <p:nvPr/>
        </p:nvPicPr>
        <p:blipFill>
          <a:blip r:embed="rId3"/>
          <a:stretch>
            <a:fillRect/>
          </a:stretch>
        </p:blipFill>
        <p:spPr>
          <a:xfrm>
            <a:off x="4340003" y="3725250"/>
            <a:ext cx="3228810" cy="3107730"/>
          </a:xfrm>
          <a:prstGeom prst="rect">
            <a:avLst/>
          </a:prstGeom>
        </p:spPr>
      </p:pic>
      <p:sp>
        <p:nvSpPr>
          <p:cNvPr id="3" name="Rectangle 2">
            <a:extLst>
              <a:ext uri="{FF2B5EF4-FFF2-40B4-BE49-F238E27FC236}">
                <a16:creationId xmlns:a16="http://schemas.microsoft.com/office/drawing/2014/main" id="{8833528E-C465-42C7-B5A1-9FCDE4A0F0E4}"/>
              </a:ext>
            </a:extLst>
          </p:cNvPr>
          <p:cNvSpPr/>
          <p:nvPr/>
        </p:nvSpPr>
        <p:spPr>
          <a:xfrm>
            <a:off x="741541" y="-47135"/>
            <a:ext cx="24529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9Slide07 IcielBaliho Script" pitchFamily="2" charset="0"/>
                <a:ea typeface="+mn-ea"/>
                <a:cs typeface="Arial" panose="020B0604020202020204" pitchFamily="34" charset="0"/>
              </a:rPr>
              <a:t>b. Đường sắt</a:t>
            </a:r>
            <a:endParaRPr kumimoji="0" lang="en-US" sz="4000" b="1" i="0" u="none" strike="noStrike" kern="1200" cap="none" spc="0" normalizeH="0" baseline="0" noProof="0" dirty="0">
              <a:ln>
                <a:noFill/>
              </a:ln>
              <a:solidFill>
                <a:srgbClr val="ED7D31">
                  <a:lumMod val="50000"/>
                </a:srgbClr>
              </a:solidFill>
              <a:effectLst/>
              <a:uLnTx/>
              <a:uFillTx/>
              <a:latin typeface="#9Slide07 IcielBaliho Script" pitchFamily="2" charset="0"/>
              <a:ea typeface="+mn-ea"/>
              <a:cs typeface="Arial" panose="020B0604020202020204" pitchFamily="34" charset="0"/>
            </a:endParaRPr>
          </a:p>
        </p:txBody>
      </p:sp>
      <p:sp>
        <p:nvSpPr>
          <p:cNvPr id="4" name="Rectangle 3">
            <a:extLst>
              <a:ext uri="{FF2B5EF4-FFF2-40B4-BE49-F238E27FC236}">
                <a16:creationId xmlns:a16="http://schemas.microsoft.com/office/drawing/2014/main" id="{5FBC78E0-0175-436E-AE70-833ADB0282DB}"/>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F8665917-7D1D-428C-9951-D018FDE42B7A}"/>
              </a:ext>
            </a:extLst>
          </p:cNvPr>
          <p:cNvSpPr/>
          <p:nvPr/>
        </p:nvSpPr>
        <p:spPr>
          <a:xfrm>
            <a:off x="-28183" y="636734"/>
            <a:ext cx="371768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Tổng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chiều</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dài</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36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3143</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km.</a:t>
            </a:r>
            <a:endParaRPr kumimoji="0" lang="vi-VN"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EE7A1CC-607C-4012-9DE4-1C5848CFCCC2}"/>
              </a:ext>
            </a:extLst>
          </p:cNvPr>
          <p:cNvSpPr/>
          <p:nvPr/>
        </p:nvSpPr>
        <p:spPr>
          <a:xfrm>
            <a:off x="-41218" y="1630290"/>
            <a:ext cx="7346028"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Các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tuyến</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đường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khác</a:t>
            </a:r>
            <a:r>
              <a:rPr kumimoji="0" lang="en-US" sz="2800" b="0" i="0" u="none" strike="noStrike" kern="1200" cap="none" spc="0" normalizeH="0" baseline="0" noProof="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Hà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Nội</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Hải</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Phòng</a:t>
            </a:r>
            <a:r>
              <a:rPr kumimoji="0" lang="en-US" sz="2800" b="0" i="0" u="none" strike="noStrike" kern="1200" cap="none" spc="0" normalizeH="0" baseline="0" noProof="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Hà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Nội</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Lào</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Cai…</a:t>
            </a:r>
            <a:endParaRPr kumimoji="0" lang="vi-VN"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24C9A492-5FAB-4CFE-B8A8-03FADD70EA99}"/>
              </a:ext>
            </a:extLst>
          </p:cNvPr>
          <p:cNvSpPr/>
          <p:nvPr/>
        </p:nvSpPr>
        <p:spPr>
          <a:xfrm>
            <a:off x="-41218" y="1079298"/>
            <a:ext cx="7587504"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Đường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sắt</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Thống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Nhất</a:t>
            </a:r>
            <a:r>
              <a:rPr kumimoji="0" lang="en-US" sz="2800" b="0" i="0" u="none" strike="noStrike" kern="1200" cap="none" spc="0" normalizeH="0" baseline="0" noProof="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Hà</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Nội-Tp.HCM</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dài</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36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1726</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km.</a:t>
            </a:r>
            <a:endParaRPr kumimoji="0" lang="vi-VN"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234AF103-6535-4EB3-838E-C237DB95B7D5}"/>
              </a:ext>
            </a:extLst>
          </p:cNvPr>
          <p:cNvSpPr/>
          <p:nvPr/>
        </p:nvSpPr>
        <p:spPr>
          <a:xfrm>
            <a:off x="-41218" y="2510299"/>
            <a:ext cx="620054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Đường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sắt</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xuyên</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Á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đang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được</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xây</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dựng</a:t>
            </a:r>
            <a:r>
              <a:rPr kumimoji="0" lang="en-US"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SimSun" panose="02010600030101010101" pitchFamily="2" charset="-122"/>
                <a:cs typeface="Arial" panose="020B0604020202020204" pitchFamily="34" charset="0"/>
              </a:rPr>
              <a:t>.</a:t>
            </a:r>
            <a:endParaRPr kumimoji="0" lang="vi-VN" sz="2800" b="0" i="0" u="none" strike="noStrike" kern="1200" cap="none" spc="0" normalizeH="0" baseline="0" noProof="0" dirty="0">
              <a:ln>
                <a:noFill/>
              </a:ln>
              <a:solidFill>
                <a:prstClr val="black">
                  <a:lumMod val="75000"/>
                  <a:lumOff val="25000"/>
                </a:prstClr>
              </a:solidFill>
              <a:effectLst/>
              <a:uLnTx/>
              <a:uFillTx/>
              <a:latin typeface="#9Slide07 IcielBaliho Script" pitchFamily="2" charset="0"/>
              <a:ea typeface="+mn-ea"/>
              <a:cs typeface="Arial" panose="020B0604020202020204" pitchFamily="34" charset="0"/>
            </a:endParaRPr>
          </a:p>
        </p:txBody>
      </p:sp>
      <p:pic>
        <p:nvPicPr>
          <p:cNvPr id="25" name="Picture 24">
            <a:extLst>
              <a:ext uri="{FF2B5EF4-FFF2-40B4-BE49-F238E27FC236}">
                <a16:creationId xmlns:a16="http://schemas.microsoft.com/office/drawing/2014/main" id="{4DA81152-6888-4327-ABE8-6DC24284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8" b="99224" l="9716" r="89836">
                        <a14:foregroundMark x1="28700" y1="71894" x2="28700" y2="71894"/>
                        <a14:foregroundMark x1="30792" y1="75311" x2="30792" y2="75311"/>
                        <a14:foregroundMark x1="25561" y1="76863" x2="25561" y2="76863"/>
                        <a14:foregroundMark x1="25262" y1="75311" x2="25262" y2="75311"/>
                        <a14:foregroundMark x1="25859" y1="73447" x2="25859" y2="73447"/>
                        <a14:foregroundMark x1="22272" y1="81677" x2="22272" y2="81677"/>
                        <a14:foregroundMark x1="19731" y1="88043" x2="19731" y2="88043"/>
                        <a14:foregroundMark x1="17638" y1="87422" x2="17638" y2="87422"/>
                        <a14:foregroundMark x1="76831" y1="86801" x2="76831" y2="86801"/>
                        <a14:foregroundMark x1="75187" y1="77329" x2="75187" y2="77329"/>
                        <a14:foregroundMark x1="72496" y1="75932" x2="72496" y2="75932"/>
                        <a14:foregroundMark x1="69955" y1="72205" x2="69955" y2="72205"/>
                        <a14:foregroundMark x1="67564" y1="70186" x2="67564" y2="70186"/>
                        <a14:foregroundMark x1="44245" y1="62888" x2="43647" y2="61335"/>
                        <a14:foregroundMark x1="29895" y1="48602" x2="29895" y2="48602"/>
                        <a14:foregroundMark x1="30493" y1="45497" x2="30493" y2="45497"/>
                        <a14:foregroundMark x1="29895" y1="48292" x2="29895" y2="48292"/>
                        <a14:foregroundMark x1="29596" y1="50932" x2="29596" y2="50932"/>
                        <a14:foregroundMark x1="28700" y1="49845" x2="28700" y2="49845"/>
                        <a14:foregroundMark x1="28999" y1="45186" x2="28999" y2="45186"/>
                        <a14:foregroundMark x1="71300" y1="49224" x2="71300" y2="49224"/>
                        <a14:foregroundMark x1="70404" y1="46739" x2="70404" y2="46739"/>
                        <a14:foregroundMark x1="71898" y1="50932" x2="71898" y2="50932"/>
                        <a14:foregroundMark x1="69656" y1="72205" x2="69656" y2="72205"/>
                        <a14:foregroundMark x1="69357" y1="72826" x2="69357" y2="73758"/>
                        <a14:foregroundMark x1="67564" y1="81366" x2="67564" y2="81366"/>
                        <a14:foregroundMark x1="66966" y1="87112" x2="66966" y2="87112"/>
                        <a14:foregroundMark x1="64574" y1="88975" x2="64574" y2="88975"/>
                        <a14:foregroundMark x1="56502" y1="88043" x2="56502" y2="88043"/>
                        <a14:foregroundMark x1="52616" y1="86801" x2="52616" y2="86801"/>
                        <a14:foregroundMark x1="38714" y1="74689" x2="38714" y2="74689"/>
                        <a14:foregroundMark x1="41256" y1="75932" x2="42152" y2="76553"/>
                        <a14:foregroundMark x1="43049" y1="76553" x2="43049" y2="76553"/>
                        <a14:foregroundMark x1="52317" y1="76863" x2="52317" y2="76863"/>
                        <a14:foregroundMark x1="55605" y1="77019" x2="55605" y2="77019"/>
                        <a14:foregroundMark x1="62332" y1="77019" x2="62332" y2="77019"/>
                        <a14:foregroundMark x1="64873" y1="76863" x2="64873" y2="76863"/>
                        <a14:foregroundMark x1="73991" y1="75000" x2="73991" y2="75000"/>
                        <a14:foregroundMark x1="78027" y1="81366" x2="78625" y2="82919"/>
                        <a14:foregroundMark x1="80717" y1="88665" x2="81315" y2="89596"/>
                        <a14:foregroundMark x1="84454" y1="93478" x2="84454" y2="93478"/>
                        <a14:foregroundMark x1="85650" y1="96273" x2="85650" y2="96273"/>
                        <a14:foregroundMark x1="85949" y1="97981" x2="85949" y2="97981"/>
                        <a14:foregroundMark x1="74888" y1="98292" x2="74888" y2="98292"/>
                        <a14:foregroundMark x1="62631" y1="98292" x2="62631" y2="98292"/>
                        <a14:foregroundMark x1="47683" y1="97050" x2="47683" y2="97050"/>
                        <a14:foregroundMark x1="38416" y1="95963" x2="38416" y2="95963"/>
                        <a14:foregroundMark x1="34828" y1="95963" x2="34828" y2="95963"/>
                        <a14:foregroundMark x1="40359" y1="83385" x2="40359" y2="83385"/>
                        <a14:foregroundMark x1="44245" y1="76242" x2="44245" y2="76242"/>
                        <a14:foregroundMark x1="44245" y1="76242" x2="44245" y2="76242"/>
                        <a14:foregroundMark x1="52317" y1="76863" x2="52317" y2="76863"/>
                        <a14:foregroundMark x1="58146" y1="77019" x2="58146" y2="77019"/>
                        <a14:foregroundMark x1="61136" y1="77019" x2="61136" y2="77019"/>
                        <a14:foregroundMark x1="64574" y1="77019" x2="64574" y2="77019"/>
                        <a14:foregroundMark x1="71300" y1="77019" x2="71300" y2="77019"/>
                        <a14:foregroundMark x1="71300" y1="77019" x2="71300" y2="77019"/>
                        <a14:foregroundMark x1="72197" y1="72516" x2="72197" y2="72516"/>
                        <a14:foregroundMark x1="71599" y1="68634" x2="71599" y2="68634"/>
                        <a14:foregroundMark x1="28999" y1="70342" x2="28999" y2="70342"/>
                        <a14:foregroundMark x1="28999" y1="73137" x2="28401" y2="74068"/>
                        <a14:foregroundMark x1="23767" y1="80435" x2="23767" y2="80435"/>
                        <a14:foregroundMark x1="23767" y1="80435" x2="23767" y2="80435"/>
                        <a14:foregroundMark x1="43647" y1="76863" x2="43647" y2="76863"/>
                        <a14:foregroundMark x1="46188" y1="76863" x2="46188" y2="76863"/>
                        <a14:foregroundMark x1="51719" y1="76863" x2="51719" y2="76863"/>
                        <a14:foregroundMark x1="79223" y1="83696" x2="79223" y2="83696"/>
                        <a14:foregroundMark x1="53812" y1="81677" x2="53812" y2="81677"/>
                        <a14:foregroundMark x1="51420" y1="81677" x2="51420" y2="81677"/>
                        <a14:foregroundMark x1="21674" y1="85559" x2="21674" y2="85559"/>
                        <a14:foregroundMark x1="17339" y1="90683" x2="17339" y2="90683"/>
                        <a14:foregroundMark x1="14948" y1="94099" x2="14948" y2="94099"/>
                        <a14:foregroundMark x1="13004" y1="95342" x2="13004" y2="95342"/>
                        <a14:foregroundMark x1="16442" y1="88975" x2="16442" y2="88975"/>
                        <a14:foregroundMark x1="19731" y1="83696" x2="19731" y2="83696"/>
                        <a14:foregroundMark x1="40359" y1="85248" x2="40359" y2="85248"/>
                        <a14:foregroundMark x1="43348" y1="80435" x2="43348" y2="80435"/>
                        <a14:foregroundMark x1="52317" y1="80745" x2="52317" y2="80745"/>
                        <a14:foregroundMark x1="56502" y1="81988" x2="56502" y2="81988"/>
                        <a14:foregroundMark x1="62930" y1="82919" x2="62930" y2="82919"/>
                        <a14:foregroundMark x1="70703" y1="83230" x2="70703" y2="83230"/>
                        <a14:foregroundMark x1="69058" y1="94410" x2="69058" y2="94410"/>
                        <a14:foregroundMark x1="50374" y1="90683" x2="50374" y2="90683"/>
                        <a14:foregroundMark x1="38864" y1="88665" x2="38864" y2="88665"/>
                        <a14:foregroundMark x1="38714" y1="88665" x2="38714" y2="88665"/>
                        <a14:foregroundMark x1="27205" y1="90994" x2="27205" y2="90994"/>
                        <a14:foregroundMark x1="27205" y1="90994" x2="27205" y2="90994"/>
                        <a14:foregroundMark x1="36323" y1="97671" x2="36323" y2="97671"/>
                        <a14:foregroundMark x1="46188" y1="94720" x2="48879" y2="96273"/>
                        <a14:foregroundMark x1="54709" y1="86491" x2="54709" y2="86491"/>
                        <a14:foregroundMark x1="43946" y1="86491" x2="43946" y2="86491"/>
                        <a14:foregroundMark x1="32586" y1="88665" x2="32586" y2="88665"/>
                        <a14:foregroundMark x1="31091" y1="88665" x2="31091" y2="88665"/>
                        <a14:foregroundMark x1="36921" y1="89286" x2="36921" y2="89286"/>
                        <a14:foregroundMark x1="48281" y1="89286" x2="48281" y2="89286"/>
                        <a14:foregroundMark x1="51420" y1="89596" x2="51420" y2="89596"/>
                        <a14:foregroundMark x1="61136" y1="89596" x2="61136" y2="89596"/>
                        <a14:foregroundMark x1="65471" y1="89286" x2="65471" y2="89286"/>
                        <a14:foregroundMark x1="46188" y1="72826" x2="46188" y2="72826"/>
                        <a14:foregroundMark x1="44843" y1="72205" x2="44843" y2="72205"/>
                        <a14:foregroundMark x1="31390" y1="71584" x2="31390" y2="71584"/>
                        <a14:foregroundMark x1="43647" y1="71894" x2="43647" y2="71894"/>
                        <a14:foregroundMark x1="52018" y1="72516" x2="52018" y2="72516"/>
                        <a14:foregroundMark x1="54410" y1="72205" x2="54410" y2="72205"/>
                        <a14:foregroundMark x1="50075" y1="72205" x2="50075" y2="72205"/>
                        <a14:foregroundMark x1="45889" y1="81677" x2="45889" y2="81677"/>
                        <a14:foregroundMark x1="45889" y1="81677" x2="45889" y2="81677"/>
                        <a14:foregroundMark x1="38117" y1="81988" x2="38117" y2="81988"/>
                        <a14:foregroundMark x1="30194" y1="82609" x2="30194" y2="82609"/>
                        <a14:foregroundMark x1="26607" y1="81677" x2="26607" y2="81677"/>
                        <a14:foregroundMark x1="43946" y1="81366" x2="43946" y2="81366"/>
                        <a14:foregroundMark x1="54111" y1="81056" x2="54111" y2="81056"/>
                        <a14:foregroundMark x1="61136" y1="80435" x2="61136" y2="80435"/>
                        <a14:foregroundMark x1="66667" y1="80435" x2="68161" y2="80435"/>
                        <a14:foregroundMark x1="82661" y1="88043" x2="82661" y2="88043"/>
                        <a14:foregroundMark x1="84753" y1="94099" x2="85351" y2="97360"/>
                        <a14:foregroundMark x1="86248" y1="98602" x2="86248" y2="98602"/>
                        <a14:foregroundMark x1="87145" y1="95031" x2="87145" y2="95031"/>
                        <a14:foregroundMark x1="88341" y1="97671" x2="88341" y2="97671"/>
                        <a14:foregroundMark x1="78625" y1="90994" x2="78625" y2="90994"/>
                        <a14:foregroundMark x1="79522" y1="90994" x2="79522" y2="90994"/>
                        <a14:foregroundMark x1="80120" y1="90994" x2="80717" y2="92236"/>
                        <a14:foregroundMark x1="81614" y1="92857" x2="81614" y2="92857"/>
                        <a14:foregroundMark x1="74290" y1="81988" x2="74290" y2="81988"/>
                        <a14:foregroundMark x1="74290" y1="81988" x2="74290" y2="81988"/>
                        <a14:foregroundMark x1="74290" y1="81988" x2="74290" y2="81988"/>
                        <a14:foregroundMark x1="78326" y1="92547" x2="78625" y2="93478"/>
                        <a14:foregroundMark x1="72197" y1="92547" x2="72197" y2="92547"/>
                        <a14:foregroundMark x1="70703" y1="92547" x2="70703" y2="92547"/>
                        <a14:foregroundMark x1="68161" y1="92547" x2="68161" y2="92547"/>
                        <a14:foregroundMark x1="66966" y1="99224" x2="66966" y2="99224"/>
                        <a14:foregroundMark x1="53513" y1="98292" x2="53513" y2="98292"/>
                        <a14:foregroundMark x1="41854" y1="97981" x2="41854" y2="97981"/>
                        <a14:foregroundMark x1="33931" y1="97981" x2="33931" y2="97981"/>
                        <a14:foregroundMark x1="28999" y1="97981" x2="28999" y2="97981"/>
                        <a14:foregroundMark x1="26158" y1="97981" x2="26158" y2="97981"/>
                        <a14:foregroundMark x1="52317" y1="97050" x2="52317" y2="97050"/>
                        <a14:foregroundMark x1="60837" y1="97050" x2="60837" y2="97050"/>
                        <a14:foregroundMark x1="66966" y1="97360" x2="66966" y2="97360"/>
                        <a14:foregroundMark x1="15247" y1="92236" x2="15247" y2="92236"/>
                        <a14:foregroundMark x1="13004" y1="96273" x2="13004" y2="96273"/>
                      </a14:backgroundRemoval>
                    </a14:imgEffect>
                  </a14:imgLayer>
                </a14:imgProps>
              </a:ext>
            </a:extLst>
          </a:blip>
          <a:stretch>
            <a:fillRect/>
          </a:stretch>
        </p:blipFill>
        <p:spPr>
          <a:xfrm>
            <a:off x="8997545" y="-348891"/>
            <a:ext cx="941496" cy="906190"/>
          </a:xfrm>
          <a:prstGeom prst="rect">
            <a:avLst/>
          </a:prstGeom>
        </p:spPr>
      </p:pic>
      <p:pic>
        <p:nvPicPr>
          <p:cNvPr id="21" name="Picture 20">
            <a:extLst>
              <a:ext uri="{FF2B5EF4-FFF2-40B4-BE49-F238E27FC236}">
                <a16:creationId xmlns:a16="http://schemas.microsoft.com/office/drawing/2014/main" id="{FF800A6E-6459-481B-92B3-48F11C151927}"/>
              </a:ext>
            </a:extLst>
          </p:cNvPr>
          <p:cNvPicPr>
            <a:picLocks noChangeAspect="1"/>
          </p:cNvPicPr>
          <p:nvPr/>
        </p:nvPicPr>
        <p:blipFill>
          <a:blip r:embed="rId6"/>
          <a:stretch>
            <a:fillRect/>
          </a:stretch>
        </p:blipFill>
        <p:spPr>
          <a:xfrm>
            <a:off x="7554145" y="48167"/>
            <a:ext cx="4579287" cy="6185728"/>
          </a:xfrm>
          <a:prstGeom prst="rect">
            <a:avLst/>
          </a:prstGeom>
        </p:spPr>
      </p:pic>
      <p:grpSp>
        <p:nvGrpSpPr>
          <p:cNvPr id="23" name="Group 22">
            <a:extLst>
              <a:ext uri="{FF2B5EF4-FFF2-40B4-BE49-F238E27FC236}">
                <a16:creationId xmlns:a16="http://schemas.microsoft.com/office/drawing/2014/main" id="{A797DDDA-B2DD-40A1-A403-8C010625D233}"/>
              </a:ext>
            </a:extLst>
          </p:cNvPr>
          <p:cNvGrpSpPr/>
          <p:nvPr/>
        </p:nvGrpSpPr>
        <p:grpSpPr>
          <a:xfrm>
            <a:off x="5883271" y="2417360"/>
            <a:ext cx="6250161" cy="4383971"/>
            <a:chOff x="5887878" y="2392032"/>
            <a:chExt cx="6250161" cy="4383971"/>
          </a:xfrm>
        </p:grpSpPr>
        <p:pic>
          <p:nvPicPr>
            <p:cNvPr id="19" name="Picture 18">
              <a:extLst>
                <a:ext uri="{FF2B5EF4-FFF2-40B4-BE49-F238E27FC236}">
                  <a16:creationId xmlns:a16="http://schemas.microsoft.com/office/drawing/2014/main" id="{D45E4FA7-F25D-445B-A187-13D30AA20F54}"/>
                </a:ext>
              </a:extLst>
            </p:cNvPr>
            <p:cNvPicPr>
              <a:picLocks noChangeAspect="1"/>
            </p:cNvPicPr>
            <p:nvPr/>
          </p:nvPicPr>
          <p:blipFill>
            <a:blip r:embed="rId7"/>
            <a:stretch>
              <a:fillRect/>
            </a:stretch>
          </p:blipFill>
          <p:spPr>
            <a:xfrm>
              <a:off x="5887878" y="2392032"/>
              <a:ext cx="6250161" cy="4383971"/>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5FB62052-42AF-44EA-BBA0-8045D5F80900}"/>
                </a:ext>
              </a:extLst>
            </p:cNvPr>
            <p:cNvPicPr>
              <a:picLocks noChangeAspect="1"/>
            </p:cNvPicPr>
            <p:nvPr/>
          </p:nvPicPr>
          <p:blipFill rotWithShape="1">
            <a:blip r:embed="rId8"/>
            <a:srcRect l="7390" t="-1" r="6610" b="36632"/>
            <a:stretch/>
          </p:blipFill>
          <p:spPr>
            <a:xfrm>
              <a:off x="8191892" y="6277647"/>
              <a:ext cx="1866507" cy="339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6" name="Rectangle 25">
            <a:extLst>
              <a:ext uri="{FF2B5EF4-FFF2-40B4-BE49-F238E27FC236}">
                <a16:creationId xmlns:a16="http://schemas.microsoft.com/office/drawing/2014/main" id="{FFC0C34B-C88A-405A-A69B-E9CC1D4F295B}"/>
              </a:ext>
            </a:extLst>
          </p:cNvPr>
          <p:cNvSpPr/>
          <p:nvPr/>
        </p:nvSpPr>
        <p:spPr>
          <a:xfrm>
            <a:off x="2862846" y="3834918"/>
            <a:ext cx="169849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D</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ự án …</a:t>
            </a:r>
            <a:endParaRPr kumimoji="0" lang="vi-VN" sz="2800" b="0" i="0" u="none" strike="noStrike" kern="1200" cap="none" spc="0" normalizeH="0" baseline="0" noProof="0" dirty="0">
              <a:ln>
                <a:noFill/>
              </a:ln>
              <a:solidFill>
                <a:srgbClr val="FF0000"/>
              </a:solidFill>
              <a:effectLst/>
              <a:uLnTx/>
              <a:uFillTx/>
              <a:latin typeface="#9Slide07 IcielBaliho Script" pitchFamily="2" charset="0"/>
              <a:ea typeface="+mn-ea"/>
              <a:cs typeface="Arial" panose="020B0604020202020204" pitchFamily="34" charset="0"/>
            </a:endParaRPr>
          </a:p>
        </p:txBody>
      </p:sp>
    </p:spTree>
    <p:extLst>
      <p:ext uri="{BB962C8B-B14F-4D97-AF65-F5344CB8AC3E}">
        <p14:creationId xmlns:p14="http://schemas.microsoft.com/office/powerpoint/2010/main" val="122818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250"/>
                                        <p:tgtEl>
                                          <p:spTgt spid="25"/>
                                        </p:tgtEl>
                                      </p:cBhvr>
                                    </p:animEffect>
                                  </p:childTnLst>
                                </p:cTn>
                              </p:par>
                              <p:par>
                                <p:cTn id="23" presetID="0" presetClass="path" presetSubtype="0" fill="hold" nodeType="withEffect">
                                  <p:stCondLst>
                                    <p:cond delay="0"/>
                                  </p:stCondLst>
                                  <p:childTnLst>
                                    <p:animMotion origin="layout" path="M -0.00586 0.0912 C -0.01002 0.10671 -0.0069 0.12384 -0.01107 0.13958 C -0.01211 0.15347 -0.02252 0.16273 -0.01185 0.18564 C -0.01666 0.20833 0.0043 0.21157 0.00521 0.23009 C 0.00964 0.2412 0.0168 0.25393 0.02084 0.26412 C 0.02643 0.26875 0.02604 0.2831 0.03151 0.28773 C 0.03282 0.30139 0.04518 0.31111 0.04636 0.3243 C 0.05222 0.33426 0.0556 0.34722 0.06133 0.35926 C 0.07149 0.37754 0.08698 0.39351 0.09688 0.41203 C 0.10834 0.43495 0.1155 0.44884 0.1237 0.46736 C 0.13282 0.49467 0.1392 0.51342 0.13959 0.53657 C 0.14818 0.55972 0.1444 0.58264 0.1444 0.60902 C 0.14662 0.61504 0.14349 0.6243 0.14571 0.63356 C 0.14571 0.65578 0.14753 0.675 0.14961 0.69814 C 0.14818 0.725 0.13542 0.73032 0.13425 0.7581 C 0.13021 0.77129 0.11953 0.77014 0.11641 0.78379 C 0.10938 0.79305 0.10065 0.79051 0.09388 0.80393 C 0.08412 0.79953 0.0767 0.82731 0.06667 0.82731 C 0.04779 0.8412 0.05404 0.87152 0.03594 0.87592 " pathEditMode="relative" rAng="0" ptsTypes="AAAAAAAAAAAAAAAAAAA">
                                      <p:cBhvr>
                                        <p:cTn id="24" dur="3000" fill="hold"/>
                                        <p:tgtEl>
                                          <p:spTgt spid="25"/>
                                        </p:tgtEl>
                                        <p:attrNameLst>
                                          <p:attrName>ppt_x</p:attrName>
                                          <p:attrName>ppt_y</p:attrName>
                                        </p:attrNameLst>
                                      </p:cBhvr>
                                      <p:rCtr x="7240" y="39236"/>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250"/>
                                        <p:tgtEl>
                                          <p:spTgt spid="17"/>
                                        </p:tgtEl>
                                      </p:cBhvr>
                                    </p:animEffect>
                                  </p:childTnLst>
                                </p:cTn>
                              </p:par>
                              <p:par>
                                <p:cTn id="35" presetID="22" presetClass="entr" presetSubtype="8" fill="hold" nodeType="withEffect">
                                  <p:stCondLst>
                                    <p:cond delay="16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125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290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1250"/>
                                        <p:tgtEl>
                                          <p:spTgt spid="26"/>
                                        </p:tgtEl>
                                      </p:cBhvr>
                                    </p:animEffect>
                                  </p:childTnLst>
                                </p:cTn>
                              </p:par>
                              <p:par>
                                <p:cTn id="43" presetID="22" presetClass="entr" presetSubtype="8" fill="hold" nodeType="withEffect">
                                  <p:stCondLst>
                                    <p:cond delay="43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6F478-32AB-FB2B-834F-CD1A2D3CC17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b. Đường sắt</a:t>
            </a:r>
          </a:p>
        </p:txBody>
      </p:sp>
      <p:pic>
        <p:nvPicPr>
          <p:cNvPr id="4" name="Content Placeholder 3">
            <a:extLst>
              <a:ext uri="{FF2B5EF4-FFF2-40B4-BE49-F238E27FC236}">
                <a16:creationId xmlns:a16="http://schemas.microsoft.com/office/drawing/2014/main" id="{A9BA77C4-F476-FDB3-DDE7-05530040657C}"/>
              </a:ext>
            </a:extLst>
          </p:cNvPr>
          <p:cNvPicPr>
            <a:picLocks noGrp="1" noChangeAspect="1"/>
          </p:cNvPicPr>
          <p:nvPr>
            <p:ph idx="1"/>
          </p:nvPr>
        </p:nvPicPr>
        <p:blipFill>
          <a:blip r:embed="rId2"/>
          <a:stretch>
            <a:fillRect/>
          </a:stretch>
        </p:blipFill>
        <p:spPr>
          <a:xfrm>
            <a:off x="6197724" y="643466"/>
            <a:ext cx="3939884" cy="5568739"/>
          </a:xfrm>
          <a:prstGeom prst="rect">
            <a:avLst/>
          </a:prstGeom>
        </p:spPr>
      </p:pic>
    </p:spTree>
    <p:extLst>
      <p:ext uri="{BB962C8B-B14F-4D97-AF65-F5344CB8AC3E}">
        <p14:creationId xmlns:p14="http://schemas.microsoft.com/office/powerpoint/2010/main" val="317064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gười dân phấn khởi vì Dự án Đường sắt cao tốc Bắc - Nam sắp được trình lên Bộ Chính trị - TV24h">
            <a:hlinkClick r:id="" action="ppaction://media"/>
            <a:extLst>
              <a:ext uri="{FF2B5EF4-FFF2-40B4-BE49-F238E27FC236}">
                <a16:creationId xmlns:a16="http://schemas.microsoft.com/office/drawing/2014/main" id="{1559D444-DC28-4A83-B2FE-EEC3926E12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427" y="380343"/>
            <a:ext cx="11831145" cy="6477657"/>
          </a:xfrm>
          <a:prstGeom prst="rect">
            <a:avLst/>
          </a:prstGeom>
        </p:spPr>
      </p:pic>
    </p:spTree>
    <p:extLst>
      <p:ext uri="{BB962C8B-B14F-4D97-AF65-F5344CB8AC3E}">
        <p14:creationId xmlns:p14="http://schemas.microsoft.com/office/powerpoint/2010/main" val="460641012"/>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DA63E3-2B2D-4D5B-B20B-7FDBB10A03DA}"/>
              </a:ext>
            </a:extLst>
          </p:cNvPr>
          <p:cNvSpPr/>
          <p:nvPr/>
        </p:nvSpPr>
        <p:spPr>
          <a:xfrm>
            <a:off x="0" y="0"/>
            <a:ext cx="2771480" cy="6857999"/>
          </a:xfrm>
          <a:prstGeom prst="rect">
            <a:avLst/>
          </a:prstGeom>
          <a:solidFill>
            <a:srgbClr val="D3EEFC"/>
          </a:solidFill>
          <a:ln>
            <a:solidFill>
              <a:srgbClr val="D3EF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964C730-6B3B-4F31-8A9F-344E402A6CA1}"/>
              </a:ext>
            </a:extLst>
          </p:cNvPr>
          <p:cNvSpPr/>
          <p:nvPr/>
        </p:nvSpPr>
        <p:spPr>
          <a:xfrm>
            <a:off x="946929" y="0"/>
            <a:ext cx="237436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9Slide07 IcielBaliho Script" pitchFamily="2" charset="0"/>
                <a:cs typeface="Arial" panose="020B0604020202020204" pitchFamily="34" charset="0"/>
              </a:rPr>
              <a:t>c</a:t>
            </a:r>
            <a:r>
              <a:rPr kumimoji="0" lang="en-US" sz="3600" b="1" i="0" u="none" strike="noStrike" kern="1200" cap="none" spc="0" normalizeH="0" baseline="0" noProof="0">
                <a:ln>
                  <a:noFill/>
                </a:ln>
                <a:solidFill>
                  <a:srgbClr val="002060"/>
                </a:solidFill>
                <a:effectLst/>
                <a:uLnTx/>
                <a:uFillTx/>
                <a:latin typeface="#9Slide07 IcielBaliho Script" pitchFamily="2" charset="0"/>
                <a:ea typeface="+mn-ea"/>
                <a:cs typeface="Arial" panose="020B0604020202020204" pitchFamily="34" charset="0"/>
              </a:rPr>
              <a:t>. </a:t>
            </a:r>
            <a:r>
              <a:rPr lang="en-US" sz="3600" b="1">
                <a:solidFill>
                  <a:srgbClr val="002060"/>
                </a:solidFill>
                <a:latin typeface="#9Slide07 IcielBaliho Script" pitchFamily="2" charset="0"/>
                <a:cs typeface="Arial" panose="020B0604020202020204" pitchFamily="34" charset="0"/>
              </a:rPr>
              <a:t>Đ</a:t>
            </a:r>
            <a:r>
              <a:rPr kumimoji="0" lang="en-US" sz="3600" b="1" i="0" u="none" strike="noStrike" kern="1200" cap="none" spc="0" normalizeH="0" baseline="0" noProof="0">
                <a:ln>
                  <a:noFill/>
                </a:ln>
                <a:solidFill>
                  <a:srgbClr val="002060"/>
                </a:solidFill>
                <a:effectLst/>
                <a:uLnTx/>
                <a:uFillTx/>
                <a:latin typeface="#9Slide07 IcielBaliho Script" pitchFamily="2" charset="0"/>
                <a:ea typeface="+mn-ea"/>
                <a:cs typeface="Arial" panose="020B0604020202020204" pitchFamily="34" charset="0"/>
              </a:rPr>
              <a:t>ường biển</a:t>
            </a:r>
            <a:endParaRPr kumimoji="0" lang="en-US" sz="3600" b="1" i="0" u="none" strike="noStrike" kern="1200" cap="none" spc="0" normalizeH="0" baseline="0" noProof="0" dirty="0">
              <a:ln>
                <a:noFill/>
              </a:ln>
              <a:solidFill>
                <a:srgbClr val="002060"/>
              </a:solidFill>
              <a:effectLst/>
              <a:uLnTx/>
              <a:uFillTx/>
              <a:latin typeface="#9Slide07 IcielBaliho Script" pitchFamily="2"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13FA053B-AE9E-44B7-8B5D-7F5C1D36BDF4}"/>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E1CE7548-2E87-4451-8971-5A151AA117B3}"/>
              </a:ext>
            </a:extLst>
          </p:cNvPr>
          <p:cNvSpPr/>
          <p:nvPr/>
        </p:nvSpPr>
        <p:spPr>
          <a:xfrm>
            <a:off x="31704" y="831444"/>
            <a:ext cx="4270473" cy="461665"/>
          </a:xfrm>
          <a:prstGeom prst="rect">
            <a:avLst/>
          </a:prstGeom>
          <a:ln w="12700">
            <a:solidFill>
              <a:schemeClr val="tx1"/>
            </a:solidFill>
            <a:prstDash val="dash"/>
          </a:ln>
        </p:spPr>
        <p:txBody>
          <a:bodyPr wrap="square">
            <a:spAutoFit/>
          </a:bodyPr>
          <a:lstStyle/>
          <a:p>
            <a:pPr lvl="0" algn="just"/>
            <a:r>
              <a:rPr kumimoji="0" lang="en-US" sz="24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lang="vi-VN" sz="2400">
                <a:solidFill>
                  <a:prstClr val="black"/>
                </a:solidFill>
                <a:latin typeface="#9Slide07 IcielBaliho Script" pitchFamily="2" charset="0"/>
                <a:ea typeface="SimSun" panose="02010600030101010101" pitchFamily="2" charset="-122"/>
                <a:cs typeface="Arial" panose="020B0604020202020204" pitchFamily="34" charset="0"/>
              </a:rPr>
              <a:t>Nước ta có 34 cảng biển (năm 2021</a:t>
            </a:r>
            <a:r>
              <a:rPr lang="en-US" sz="2400">
                <a:solidFill>
                  <a:prstClr val="black"/>
                </a:solidFill>
                <a:latin typeface="#9Slide07 IcielBaliho Script" pitchFamily="2" charset="0"/>
                <a:ea typeface="SimSun" panose="02010600030101010101" pitchFamily="2" charset="-122"/>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9Slide07 IcielBaliho Script" pitchFamily="2"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775325CC-9448-4429-87B5-03EB16BCB4A1}"/>
              </a:ext>
            </a:extLst>
          </p:cNvPr>
          <p:cNvSpPr/>
          <p:nvPr/>
        </p:nvSpPr>
        <p:spPr>
          <a:xfrm>
            <a:off x="0" y="2353636"/>
            <a:ext cx="4270472" cy="830997"/>
          </a:xfrm>
          <a:prstGeom prst="rect">
            <a:avLst/>
          </a:prstGeom>
          <a:ln w="12700">
            <a:solidFill>
              <a:schemeClr val="tx1"/>
            </a:solidFill>
            <a:prstDash val="dash"/>
          </a:ln>
        </p:spPr>
        <p:txBody>
          <a:bodyPr wrap="square">
            <a:spAutoFit/>
          </a:bodyPr>
          <a:lstStyle/>
          <a:p>
            <a:pPr lvl="0" algn="just"/>
            <a:r>
              <a:rPr kumimoji="0" lang="en-US" sz="24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lang="en-US" sz="2400" noProof="0">
                <a:solidFill>
                  <a:prstClr val="black"/>
                </a:solidFill>
                <a:latin typeface="#9Slide07 IcielBaliho Script" pitchFamily="2" charset="0"/>
                <a:ea typeface="SimSun" panose="02010600030101010101" pitchFamily="2" charset="-122"/>
                <a:cs typeface="Arial" panose="020B0604020202020204" pitchFamily="34" charset="0"/>
              </a:rPr>
              <a:t>H</a:t>
            </a:r>
            <a:r>
              <a:rPr lang="en-US" sz="2400">
                <a:solidFill>
                  <a:prstClr val="black"/>
                </a:solidFill>
                <a:latin typeface="#9Slide07 IcielBaliho Script" pitchFamily="2" charset="0"/>
                <a:ea typeface="SimSun" panose="02010600030101010101" pitchFamily="2" charset="-122"/>
                <a:cs typeface="Arial" panose="020B0604020202020204" pitchFamily="34" charset="0"/>
              </a:rPr>
              <a:t>ai cảng đặc biệt là Hải Phòng và Bà Rịa – Vũng Tàu.</a:t>
            </a:r>
            <a:endParaRPr kumimoji="0" lang="vi-VN" sz="24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7C7983AF-4745-4C34-BBED-E26D9E4B5891}"/>
              </a:ext>
            </a:extLst>
          </p:cNvPr>
          <p:cNvSpPr/>
          <p:nvPr/>
        </p:nvSpPr>
        <p:spPr>
          <a:xfrm>
            <a:off x="0" y="3875829"/>
            <a:ext cx="4270472" cy="1569660"/>
          </a:xfrm>
          <a:prstGeom prst="rect">
            <a:avLst/>
          </a:prstGeom>
          <a:ln w="12700">
            <a:solidFill>
              <a:schemeClr val="tx1"/>
            </a:solidFill>
            <a:prstDash val="dash"/>
          </a:ln>
        </p:spPr>
        <p:txBody>
          <a:bodyPr wrap="square">
            <a:spAutoFit/>
          </a:bodyPr>
          <a:lstStyle/>
          <a:p>
            <a:pPr lvl="0" algn="just"/>
            <a:r>
              <a:rPr kumimoji="0" lang="en-US" sz="24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lang="vi-VN" sz="2400">
                <a:latin typeface="#9Slide07 IcielBaliho Script" pitchFamily="2" charset="0"/>
                <a:ea typeface="SimSun" panose="02010600030101010101" pitchFamily="2" charset="-122"/>
                <a:cs typeface="Arial" panose="020B0604020202020204" pitchFamily="34" charset="0"/>
              </a:rPr>
              <a:t>Một số tuyến đường biển quốc tế quan trọng của nước ta là Hải Phòng – Tô-ky-ô, Thành phố Hồ Chí Minh – Xin-ga-po,...</a:t>
            </a:r>
            <a:endParaRPr kumimoji="0" lang="vi-VN" sz="2400" b="0" i="0" u="none" strike="noStrike" kern="1200" cap="none" spc="0" normalizeH="0" baseline="0" noProof="0" dirty="0">
              <a:ln>
                <a:noFill/>
              </a:ln>
              <a:effectLst/>
              <a:uLnTx/>
              <a:uFillTx/>
              <a:latin typeface="#9Slide07 IcielBaliho Script" pitchFamily="2" charset="0"/>
              <a:cs typeface="Arial" panose="020B0604020202020204" pitchFamily="34" charset="0"/>
            </a:endParaRPr>
          </a:p>
        </p:txBody>
      </p:sp>
      <p:pic>
        <p:nvPicPr>
          <p:cNvPr id="1026" name="Picture 2" descr="Công ty Cổ phần Cảng Hải Phòng - Hải Phòng Port">
            <a:extLst>
              <a:ext uri="{FF2B5EF4-FFF2-40B4-BE49-F238E27FC236}">
                <a16:creationId xmlns:a16="http://schemas.microsoft.com/office/drawing/2014/main" id="{9A86C3E8-7B40-892E-BE0F-60E007986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687" y="0"/>
            <a:ext cx="5406669" cy="3265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18D675-0174-48FB-7D28-1E7257751C28}"/>
              </a:ext>
            </a:extLst>
          </p:cNvPr>
          <p:cNvPicPr>
            <a:picLocks noChangeAspect="1"/>
          </p:cNvPicPr>
          <p:nvPr/>
        </p:nvPicPr>
        <p:blipFill>
          <a:blip r:embed="rId3"/>
          <a:stretch>
            <a:fillRect/>
          </a:stretch>
        </p:blipFill>
        <p:spPr>
          <a:xfrm>
            <a:off x="6414687" y="3569341"/>
            <a:ext cx="5517483" cy="3288657"/>
          </a:xfrm>
          <a:prstGeom prst="rect">
            <a:avLst/>
          </a:prstGeom>
        </p:spPr>
      </p:pic>
      <p:sp>
        <p:nvSpPr>
          <p:cNvPr id="6" name="Rectangle 5">
            <a:extLst>
              <a:ext uri="{FF2B5EF4-FFF2-40B4-BE49-F238E27FC236}">
                <a16:creationId xmlns:a16="http://schemas.microsoft.com/office/drawing/2014/main" id="{5C911F39-73D4-7C1B-55AA-4B72956CF8BF}"/>
              </a:ext>
            </a:extLst>
          </p:cNvPr>
          <p:cNvSpPr/>
          <p:nvPr/>
        </p:nvSpPr>
        <p:spPr>
          <a:xfrm>
            <a:off x="6414687" y="0"/>
            <a:ext cx="2204657" cy="41972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Cảng Hải Phòng</a:t>
            </a:r>
          </a:p>
        </p:txBody>
      </p:sp>
      <p:sp>
        <p:nvSpPr>
          <p:cNvPr id="7" name="Rectangle 6">
            <a:extLst>
              <a:ext uri="{FF2B5EF4-FFF2-40B4-BE49-F238E27FC236}">
                <a16:creationId xmlns:a16="http://schemas.microsoft.com/office/drawing/2014/main" id="{24E5249B-F24B-01CC-0E7C-965A68A6BA2F}"/>
              </a:ext>
            </a:extLst>
          </p:cNvPr>
          <p:cNvSpPr/>
          <p:nvPr/>
        </p:nvSpPr>
        <p:spPr>
          <a:xfrm>
            <a:off x="6414687" y="3569341"/>
            <a:ext cx="3194008" cy="41972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Cảng Bà Rịa – Vũng Tàu</a:t>
            </a:r>
          </a:p>
        </p:txBody>
      </p:sp>
    </p:spTree>
    <p:extLst>
      <p:ext uri="{BB962C8B-B14F-4D97-AF65-F5344CB8AC3E}">
        <p14:creationId xmlns:p14="http://schemas.microsoft.com/office/powerpoint/2010/main" val="60350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2520FD1-0DC5-BDD8-F1F0-04732B3FB97E}"/>
              </a:ext>
            </a:extLst>
          </p:cNvPr>
          <p:cNvPicPr>
            <a:picLocks noGrp="1" noChangeAspect="1"/>
          </p:cNvPicPr>
          <p:nvPr>
            <p:ph idx="1"/>
          </p:nvPr>
        </p:nvPicPr>
        <p:blipFill>
          <a:blip r:embed="rId2"/>
          <a:stretch>
            <a:fillRect/>
          </a:stretch>
        </p:blipFill>
        <p:spPr>
          <a:xfrm>
            <a:off x="2885011" y="643467"/>
            <a:ext cx="6421977"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540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a:extLst>
              <a:ext uri="{FF2B5EF4-FFF2-40B4-BE49-F238E27FC236}">
                <a16:creationId xmlns:a16="http://schemas.microsoft.com/office/drawing/2014/main" id="{124B84A4-8FE5-4135-B13D-C63F33D8E614}"/>
              </a:ext>
            </a:extLst>
          </p:cNvPr>
          <p:cNvSpPr txBox="1">
            <a:spLocks noChangeArrowheads="1"/>
          </p:cNvSpPr>
          <p:nvPr/>
        </p:nvSpPr>
        <p:spPr bwMode="auto">
          <a:xfrm>
            <a:off x="5951095" y="4484989"/>
            <a:ext cx="61311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vi-VN" altLang="en-US" sz="2400" b="1">
                <a:solidFill>
                  <a:srgbClr val="002060"/>
                </a:solidFill>
                <a:latin typeface="#9Slide07 IcielBaliho Script" pitchFamily="2" charset="0"/>
              </a:rPr>
              <a:t> Lưu vực vận tải sông Cửu Long là 4500km.</a:t>
            </a:r>
          </a:p>
          <a:p>
            <a:pPr eaLnBrk="1" hangingPunct="1">
              <a:buFontTx/>
              <a:buChar char="-"/>
            </a:pPr>
            <a:r>
              <a:rPr lang="vi-VN" altLang="en-US" sz="2400" b="1">
                <a:solidFill>
                  <a:srgbClr val="002060"/>
                </a:solidFill>
                <a:latin typeface="#9Slide07 IcielBaliho Script" pitchFamily="2" charset="0"/>
              </a:rPr>
              <a:t> Lưu vực vận tải sông Hồng là 2500km.</a:t>
            </a:r>
            <a:endParaRPr lang="en-US" altLang="en-US" sz="2400" b="1">
              <a:solidFill>
                <a:srgbClr val="002060"/>
              </a:solidFill>
              <a:latin typeface="#9Slide07 IcielBaliho Script" pitchFamily="2" charset="0"/>
            </a:endParaRPr>
          </a:p>
        </p:txBody>
      </p:sp>
      <p:pic>
        <p:nvPicPr>
          <p:cNvPr id="3" name="Picture 2">
            <a:extLst>
              <a:ext uri="{FF2B5EF4-FFF2-40B4-BE49-F238E27FC236}">
                <a16:creationId xmlns:a16="http://schemas.microsoft.com/office/drawing/2014/main" id="{328076B8-A985-4915-9256-5B845D697520}"/>
              </a:ext>
            </a:extLst>
          </p:cNvPr>
          <p:cNvPicPr>
            <a:picLocks noChangeAspect="1"/>
          </p:cNvPicPr>
          <p:nvPr/>
        </p:nvPicPr>
        <p:blipFill>
          <a:blip r:embed="rId2"/>
          <a:stretch>
            <a:fillRect/>
          </a:stretch>
        </p:blipFill>
        <p:spPr>
          <a:xfrm>
            <a:off x="6806428" y="304834"/>
            <a:ext cx="4931000" cy="2780064"/>
          </a:xfrm>
          <a:prstGeom prst="rect">
            <a:avLst/>
          </a:prstGeom>
        </p:spPr>
      </p:pic>
      <p:pic>
        <p:nvPicPr>
          <p:cNvPr id="4" name="Picture 3">
            <a:extLst>
              <a:ext uri="{FF2B5EF4-FFF2-40B4-BE49-F238E27FC236}">
                <a16:creationId xmlns:a16="http://schemas.microsoft.com/office/drawing/2014/main" id="{C6A19A7B-5BBA-4DEB-8F56-1B95C17BC9ED}"/>
              </a:ext>
            </a:extLst>
          </p:cNvPr>
          <p:cNvPicPr>
            <a:picLocks noChangeAspect="1"/>
          </p:cNvPicPr>
          <p:nvPr/>
        </p:nvPicPr>
        <p:blipFill>
          <a:blip r:embed="rId3"/>
          <a:stretch>
            <a:fillRect/>
          </a:stretch>
        </p:blipFill>
        <p:spPr>
          <a:xfrm>
            <a:off x="276396" y="3344640"/>
            <a:ext cx="4926556" cy="3468268"/>
          </a:xfrm>
          <a:prstGeom prst="rect">
            <a:avLst/>
          </a:prstGeom>
        </p:spPr>
      </p:pic>
      <p:sp>
        <p:nvSpPr>
          <p:cNvPr id="5" name="Rectangle 4">
            <a:extLst>
              <a:ext uri="{FF2B5EF4-FFF2-40B4-BE49-F238E27FC236}">
                <a16:creationId xmlns:a16="http://schemas.microsoft.com/office/drawing/2014/main" id="{9B2299E1-7A30-49F6-B16A-4463B6FA308E}"/>
              </a:ext>
            </a:extLst>
          </p:cNvPr>
          <p:cNvSpPr/>
          <p:nvPr/>
        </p:nvSpPr>
        <p:spPr>
          <a:xfrm>
            <a:off x="723697" y="-48287"/>
            <a:ext cx="278473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atin typeface="#9Slide07 IcielBaliho Script" pitchFamily="2" charset="0"/>
                <a:cs typeface="Arial" panose="020B0604020202020204" pitchFamily="34" charset="0"/>
              </a:rPr>
              <a:t>d</a:t>
            </a:r>
            <a:r>
              <a:rPr kumimoji="0" lang="en-US" sz="4000" b="1" i="0" u="none" strike="noStrike" kern="1200" cap="none" spc="0" normalizeH="0" baseline="0" noProof="0">
                <a:ln>
                  <a:noFill/>
                </a:ln>
                <a:effectLst/>
                <a:uLnTx/>
                <a:uFillTx/>
                <a:latin typeface="#9Slide07 IcielBaliho Script" pitchFamily="2" charset="0"/>
                <a:ea typeface="+mn-ea"/>
                <a:cs typeface="Arial" panose="020B0604020202020204" pitchFamily="34" charset="0"/>
              </a:rPr>
              <a:t>. Đường sông</a:t>
            </a:r>
            <a:endParaRPr kumimoji="0" lang="en-US" sz="4000" b="1" i="0" u="none" strike="noStrike" kern="1200" cap="none" spc="0" normalizeH="0" baseline="0" noProof="0" dirty="0">
              <a:ln>
                <a:noFill/>
              </a:ln>
              <a:effectLst/>
              <a:uLnTx/>
              <a:uFillTx/>
              <a:latin typeface="#9Slide07 IcielBaliho Script" pitchFamily="2" charset="0"/>
              <a:ea typeface="+mn-ea"/>
              <a:cs typeface="Arial" panose="020B0604020202020204" pitchFamily="34" charset="0"/>
            </a:endParaRPr>
          </a:p>
        </p:txBody>
      </p:sp>
      <p:sp>
        <p:nvSpPr>
          <p:cNvPr id="7" name="TextBox 6">
            <a:extLst>
              <a:ext uri="{FF2B5EF4-FFF2-40B4-BE49-F238E27FC236}">
                <a16:creationId xmlns:a16="http://schemas.microsoft.com/office/drawing/2014/main" id="{223EE224-760B-4F4D-DB0B-56CBD52C5C99}"/>
              </a:ext>
            </a:extLst>
          </p:cNvPr>
          <p:cNvSpPr txBox="1"/>
          <p:nvPr/>
        </p:nvSpPr>
        <p:spPr>
          <a:xfrm>
            <a:off x="461684" y="1376202"/>
            <a:ext cx="6093500" cy="1200329"/>
          </a:xfrm>
          <a:prstGeom prst="rect">
            <a:avLst/>
          </a:prstGeom>
          <a:noFill/>
        </p:spPr>
        <p:txBody>
          <a:bodyPr wrap="square">
            <a:spAutoFit/>
          </a:bodyPr>
          <a:lstStyle/>
          <a:p>
            <a:pPr algn="just"/>
            <a:r>
              <a:rPr lang="en-US" sz="2400">
                <a:solidFill>
                  <a:srgbClr val="0070C0"/>
                </a:solidFill>
                <a:latin typeface="#9Slide07 IcielBaliho Script" pitchFamily="2" charset="0"/>
              </a:rPr>
              <a:t>- </a:t>
            </a:r>
            <a:r>
              <a:rPr lang="vi-VN" sz="2400">
                <a:solidFill>
                  <a:srgbClr val="0070C0"/>
                </a:solidFill>
                <a:latin typeface="#9Slide07 IcielBaliho Script" pitchFamily="2" charset="0"/>
              </a:rPr>
              <a:t>Các tuyến đường sông được phát triển trên một số hệ thống sông lớn là hệ thống sông Hồng, hệ thống sông Cửu Long</a:t>
            </a:r>
            <a:r>
              <a:rPr lang="vi-VN">
                <a:solidFill>
                  <a:srgbClr val="0070C0"/>
                </a:solidFill>
              </a:rPr>
              <a:t>.</a:t>
            </a:r>
            <a:endParaRPr lang="en-US">
              <a:solidFill>
                <a:srgbClr val="0070C0"/>
              </a:solidFill>
            </a:endParaRPr>
          </a:p>
        </p:txBody>
      </p:sp>
    </p:spTree>
    <p:extLst>
      <p:ext uri="{BB962C8B-B14F-4D97-AF65-F5344CB8AC3E}">
        <p14:creationId xmlns:p14="http://schemas.microsoft.com/office/powerpoint/2010/main" val="1640566327"/>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4213281" y="2394857"/>
            <a:ext cx="4308559" cy="4653244"/>
          </a:xfrm>
          <a:prstGeom prst="rect">
            <a:avLst/>
          </a:prstGeom>
        </p:spPr>
      </p:pic>
      <p:pic>
        <p:nvPicPr>
          <p:cNvPr id="5" name="!!traidat" descr="Logo&#10;&#10;Description automatically generated with low confidence">
            <a:extLst>
              <a:ext uri="{FF2B5EF4-FFF2-40B4-BE49-F238E27FC236}">
                <a16:creationId xmlns:a16="http://schemas.microsoft.com/office/drawing/2014/main" id="{6287C42B-E3D2-4D23-A8F1-88C6C4C191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839003" y="1597378"/>
            <a:ext cx="4534293" cy="4897036"/>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05819" y="0"/>
            <a:ext cx="2586182"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pic>
        <p:nvPicPr>
          <p:cNvPr id="24" name="Picture 23">
            <a:extLst>
              <a:ext uri="{FF2B5EF4-FFF2-40B4-BE49-F238E27FC236}">
                <a16:creationId xmlns:a16="http://schemas.microsoft.com/office/drawing/2014/main" id="{3265454F-8537-4A76-AD25-EDC3D565BDB5}"/>
              </a:ext>
            </a:extLst>
          </p:cNvPr>
          <p:cNvPicPr>
            <a:picLocks noChangeAspect="1"/>
          </p:cNvPicPr>
          <p:nvPr/>
        </p:nvPicPr>
        <p:blipFill>
          <a:blip r:embed="rId7"/>
          <a:stretch>
            <a:fillRect/>
          </a:stretch>
        </p:blipFill>
        <p:spPr>
          <a:xfrm>
            <a:off x="564572" y="807761"/>
            <a:ext cx="2515863" cy="2515863"/>
          </a:xfrm>
          <a:prstGeom prst="hept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Plus Sign 24">
            <a:extLst>
              <a:ext uri="{FF2B5EF4-FFF2-40B4-BE49-F238E27FC236}">
                <a16:creationId xmlns:a16="http://schemas.microsoft.com/office/drawing/2014/main" id="{75540FB5-7BC3-4E26-8518-8DA2C5FBE6BE}"/>
              </a:ext>
            </a:extLst>
          </p:cNvPr>
          <p:cNvSpPr/>
          <p:nvPr/>
        </p:nvSpPr>
        <p:spPr>
          <a:xfrm>
            <a:off x="3392042" y="1597378"/>
            <a:ext cx="1533525" cy="1466249"/>
          </a:xfrm>
          <a:prstGeom prst="mathPlus">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53814" y="1686949"/>
            <a:ext cx="1579277" cy="1096608"/>
          </a:xfrm>
          <a:prstGeom prst="mathEqual">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Mì chính là gì ? Những lưu ý khi dùng mì chính - DTBTAAu">
            <a:extLst>
              <a:ext uri="{FF2B5EF4-FFF2-40B4-BE49-F238E27FC236}">
                <a16:creationId xmlns:a16="http://schemas.microsoft.com/office/drawing/2014/main" id="{36C0725A-B794-419F-A934-C7C866D7C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7025" y="804319"/>
            <a:ext cx="3359073" cy="2519305"/>
          </a:xfrm>
          <a:prstGeom prst="foldedCorner">
            <a:avLst>
              <a:gd name="adj" fmla="val 28388"/>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B</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Ư</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Í</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Tree>
    <p:extLst>
      <p:ext uri="{BB962C8B-B14F-4D97-AF65-F5344CB8AC3E}">
        <p14:creationId xmlns:p14="http://schemas.microsoft.com/office/powerpoint/2010/main" val="114535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bg/>
                                          </p:spTgt>
                                        </p:tgtEl>
                                        <p:attrNameLst>
                                          <p:attrName>style.visibility</p:attrName>
                                        </p:attrNameLst>
                                      </p:cBhvr>
                                      <p:to>
                                        <p:strVal val="visible"/>
                                      </p:to>
                                    </p:set>
                                    <p:animEffect transition="in" filter="wipe(left)">
                                      <p:cBhvr>
                                        <p:cTn id="16" dur="1000"/>
                                        <p:tgtEl>
                                          <p:spTgt spid="28">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wipe(left)">
                                      <p:cBhvr>
                                        <p:cTn id="19" dur="1000"/>
                                        <p:tgtEl>
                                          <p:spTgt spid="28">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
                                            <p:bg/>
                                          </p:spTgt>
                                        </p:tgtEl>
                                        <p:attrNameLst>
                                          <p:attrName>style.visibility</p:attrName>
                                        </p:attrNameLst>
                                      </p:cBhvr>
                                      <p:to>
                                        <p:strVal val="visible"/>
                                      </p:to>
                                    </p:set>
                                    <p:animEffect transition="in" filter="wipe(left)">
                                      <p:cBhvr>
                                        <p:cTn id="22" dur="1000"/>
                                        <p:tgtEl>
                                          <p:spTgt spid="29">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wipe(left)">
                                      <p:cBhvr>
                                        <p:cTn id="25" dur="1000"/>
                                        <p:tgtEl>
                                          <p:spTgt spid="29">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bg/>
                                          </p:spTgt>
                                        </p:tgtEl>
                                        <p:attrNameLst>
                                          <p:attrName>style.visibility</p:attrName>
                                        </p:attrNameLst>
                                      </p:cBhvr>
                                      <p:to>
                                        <p:strVal val="visible"/>
                                      </p:to>
                                    </p:set>
                                    <p:animEffect transition="in" filter="wipe(left)">
                                      <p:cBhvr>
                                        <p:cTn id="28" dur="1000"/>
                                        <p:tgtEl>
                                          <p:spTgt spid="30">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1000"/>
                                        <p:tgtEl>
                                          <p:spTgt spid="30">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bg/>
                                          </p:spTgt>
                                        </p:tgtEl>
                                        <p:attrNameLst>
                                          <p:attrName>style.visibility</p:attrName>
                                        </p:attrNameLst>
                                      </p:cBhvr>
                                      <p:to>
                                        <p:strVal val="visible"/>
                                      </p:to>
                                    </p:set>
                                    <p:animEffect transition="in" filter="wipe(left)">
                                      <p:cBhvr>
                                        <p:cTn id="34" dur="1000"/>
                                        <p:tgtEl>
                                          <p:spTgt spid="31">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Effect transition="in" filter="wipe(left)">
                                      <p:cBhvr>
                                        <p:cTn id="37" dur="1000"/>
                                        <p:tgtEl>
                                          <p:spTgt spid="31">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bg/>
                                          </p:spTgt>
                                        </p:tgtEl>
                                        <p:attrNameLst>
                                          <p:attrName>style.visibility</p:attrName>
                                        </p:attrNameLst>
                                      </p:cBhvr>
                                      <p:to>
                                        <p:strVal val="visible"/>
                                      </p:to>
                                    </p:set>
                                    <p:animEffect transition="in" filter="wipe(left)">
                                      <p:cBhvr>
                                        <p:cTn id="40" dur="1000"/>
                                        <p:tgtEl>
                                          <p:spTgt spid="32">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1000"/>
                                        <p:tgtEl>
                                          <p:spTgt spid="32">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bg/>
                                          </p:spTgt>
                                        </p:tgtEl>
                                        <p:attrNameLst>
                                          <p:attrName>style.visibility</p:attrName>
                                        </p:attrNameLst>
                                      </p:cBhvr>
                                      <p:to>
                                        <p:strVal val="visible"/>
                                      </p:to>
                                    </p:set>
                                    <p:animEffect transition="in" filter="wipe(left)">
                                      <p:cBhvr>
                                        <p:cTn id="46" dur="1000"/>
                                        <p:tgtEl>
                                          <p:spTgt spid="33">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left)">
                                      <p:cBhvr>
                                        <p:cTn id="49" dur="1000"/>
                                        <p:tgtEl>
                                          <p:spTgt spid="33">
                                            <p:txEl>
                                              <p:pRg st="0" end="0"/>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
                                            <p:bg/>
                                          </p:spTgt>
                                        </p:tgtEl>
                                        <p:attrNameLst>
                                          <p:attrName>style.visibility</p:attrName>
                                        </p:attrNameLst>
                                      </p:cBhvr>
                                      <p:to>
                                        <p:strVal val="visible"/>
                                      </p:to>
                                    </p:set>
                                    <p:animEffect transition="in" filter="wipe(left)">
                                      <p:cBhvr>
                                        <p:cTn id="52" dur="1000"/>
                                        <p:tgtEl>
                                          <p:spTgt spid="34">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left)">
                                      <p:cBhvr>
                                        <p:cTn id="55" dur="1000"/>
                                        <p:tgtEl>
                                          <p:spTgt spid="34">
                                            <p:txEl>
                                              <p:pRg st="0" end="0"/>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bg/>
                                          </p:spTgt>
                                        </p:tgtEl>
                                        <p:attrNameLst>
                                          <p:attrName>style.visibility</p:attrName>
                                        </p:attrNameLst>
                                      </p:cBhvr>
                                      <p:to>
                                        <p:strVal val="visible"/>
                                      </p:to>
                                    </p:set>
                                    <p:animEffect transition="in" filter="wipe(left)">
                                      <p:cBhvr>
                                        <p:cTn id="58" dur="1000"/>
                                        <p:tgtEl>
                                          <p:spTgt spid="35">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animEffect transition="in" filter="wipe(left)">
                                      <p:cBhvr>
                                        <p:cTn id="61"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a16="http://schemas.microsoft.com/office/drawing/2014/main"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583EB3-6123-4386-BB12-81D67FDF573F}"/>
                </a:ext>
              </a:extLst>
            </p:cNvPr>
            <p:cNvSpPr txBox="1"/>
            <p:nvPr/>
          </p:nvSpPr>
          <p:spPr>
            <a:xfrm>
              <a:off x="2692923" y="6324525"/>
              <a:ext cx="7337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B</a:t>
              </a:r>
              <a:r>
                <a:rPr kumimoji="0" lang="vi-VN"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ản đồ hạ tầng đường thủy nội địa khu v</a:t>
              </a:r>
              <a:r>
                <a:rPr kumimoji="0" lang="en-US"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ực</a:t>
              </a:r>
              <a:r>
                <a:rPr kumimoji="0" lang="vi-VN"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 phía Bắc</a:t>
              </a:r>
              <a:endParaRPr kumimoji="0" lang="en-US"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endParaRPr>
            </a:p>
          </p:txBody>
        </p:sp>
      </p:grpSp>
      <p:grpSp>
        <p:nvGrpSpPr>
          <p:cNvPr id="5" name="Group 4">
            <a:extLst>
              <a:ext uri="{FF2B5EF4-FFF2-40B4-BE49-F238E27FC236}">
                <a16:creationId xmlns:a16="http://schemas.microsoft.com/office/drawing/2014/main"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a16="http://schemas.microsoft.com/office/drawing/2014/main"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3F30C0-CF92-4258-AB3E-FD977D3C431E}"/>
                </a:ext>
              </a:extLst>
            </p:cNvPr>
            <p:cNvSpPr txBox="1"/>
            <p:nvPr/>
          </p:nvSpPr>
          <p:spPr>
            <a:xfrm>
              <a:off x="2818615" y="0"/>
              <a:ext cx="7239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Bản đồ hạ </a:t>
              </a:r>
              <a:r>
                <a:rPr kumimoji="0" lang="vi-VN" sz="32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tầng</a:t>
              </a:r>
              <a:r>
                <a:rPr kumimoji="0" lang="vi-VN"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rPr>
                <a:t> đường thủy nội địa khu vực phía Nam</a:t>
              </a:r>
              <a:endParaRPr kumimoji="0" lang="en-US" sz="2800" b="0" i="0" u="none" strike="noStrike" kern="1200" cap="none" spc="0" normalizeH="0" baseline="0" noProof="0">
                <a:ln>
                  <a:noFill/>
                </a:ln>
                <a:solidFill>
                  <a:prstClr val="black"/>
                </a:solidFill>
                <a:effectLst/>
                <a:highlight>
                  <a:srgbClr val="FFFF00"/>
                </a:highlight>
                <a:uLnTx/>
                <a:uFillTx/>
                <a:latin typeface="#9Slide07 IcielBaliho Script" pitchFamily="2" charset="0"/>
                <a:ea typeface="+mn-ea"/>
                <a:cs typeface="+mn-cs"/>
              </a:endParaRPr>
            </a:p>
          </p:txBody>
        </p:sp>
      </p:grpSp>
      <p:sp>
        <p:nvSpPr>
          <p:cNvPr id="14" name="Rectangle 13">
            <a:extLst>
              <a:ext uri="{FF2B5EF4-FFF2-40B4-BE49-F238E27FC236}">
                <a16:creationId xmlns:a16="http://schemas.microsoft.com/office/drawing/2014/main"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745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Skytrax: VNA ghi điểm danh giá nhờ phát triển hàng không nhân văn ...">
            <a:extLst>
              <a:ext uri="{FF2B5EF4-FFF2-40B4-BE49-F238E27FC236}">
                <a16:creationId xmlns:a16="http://schemas.microsoft.com/office/drawing/2014/main" id="{065D98CD-55D6-44D8-9189-EDA2A3BE5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6" r="972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27DEC23-952E-4A5D-9EBF-91C42653BA2B}"/>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5096F69-D629-4DC7-A7B1-3B2945B2540F}"/>
              </a:ext>
            </a:extLst>
          </p:cNvPr>
          <p:cNvSpPr txBox="1"/>
          <p:nvPr/>
        </p:nvSpPr>
        <p:spPr>
          <a:xfrm>
            <a:off x="8497026" y="333915"/>
            <a:ext cx="47008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9Slide07 IcielBaliho Script" pitchFamily="2" charset="0"/>
                <a:cs typeface="Arial" panose="020B0604020202020204" pitchFamily="34" charset="0"/>
              </a:rPr>
              <a:t>d</a:t>
            </a:r>
            <a:r>
              <a:rPr kumimoji="0" lang="en-US" sz="3600" b="1" i="0" u="none" strike="noStrike" kern="1200" cap="none" spc="0" normalizeH="0" baseline="0" noProof="0">
                <a:ln>
                  <a:noFill/>
                </a:ln>
                <a:solidFill>
                  <a:srgbClr val="FF0000"/>
                </a:solidFill>
                <a:effectLst/>
                <a:uLnTx/>
                <a:uFillTx/>
                <a:latin typeface="#9Slide07 IcielBaliho Script" pitchFamily="2" charset="0"/>
                <a:ea typeface="+mn-ea"/>
                <a:cs typeface="Arial" panose="020B0604020202020204" pitchFamily="34" charset="0"/>
              </a:rPr>
              <a:t>) </a:t>
            </a:r>
            <a:r>
              <a:rPr kumimoji="0" lang="en-US" sz="3600" b="1" i="0" u="none" strike="noStrike" kern="1200" cap="none" spc="0" normalizeH="0" baseline="0" noProof="0" dirty="0">
                <a:ln>
                  <a:noFill/>
                </a:ln>
                <a:solidFill>
                  <a:srgbClr val="FF0000"/>
                </a:solidFill>
                <a:effectLst/>
                <a:uLnTx/>
                <a:uFillTx/>
                <a:latin typeface="#9Slide07 IcielBaliho Script" pitchFamily="2" charset="0"/>
                <a:ea typeface="+mn-ea"/>
                <a:cs typeface="Arial" panose="020B0604020202020204" pitchFamily="34" charset="0"/>
              </a:rPr>
              <a:t>Đ</a:t>
            </a:r>
            <a:r>
              <a:rPr kumimoji="0" lang="vi-VN" sz="3600" b="1" i="0" u="none" strike="noStrike" kern="1200" cap="none" spc="0" normalizeH="0" baseline="0" noProof="0" dirty="0">
                <a:ln>
                  <a:noFill/>
                </a:ln>
                <a:solidFill>
                  <a:srgbClr val="FF0000"/>
                </a:solidFill>
                <a:effectLst/>
                <a:uLnTx/>
                <a:uFillTx/>
                <a:latin typeface="#9Slide07 IcielBaliho Script" pitchFamily="2" charset="0"/>
                <a:ea typeface="+mn-ea"/>
                <a:cs typeface="Arial" panose="020B0604020202020204" pitchFamily="34" charset="0"/>
              </a:rPr>
              <a:t>ường hàng không</a:t>
            </a:r>
          </a:p>
        </p:txBody>
      </p:sp>
      <p:sp>
        <p:nvSpPr>
          <p:cNvPr id="15" name="Rectangle 14">
            <a:extLst>
              <a:ext uri="{FF2B5EF4-FFF2-40B4-BE49-F238E27FC236}">
                <a16:creationId xmlns:a16="http://schemas.microsoft.com/office/drawing/2014/main" id="{484FE4DE-7080-44ED-8245-1E2948AB9930}"/>
              </a:ext>
            </a:extLst>
          </p:cNvPr>
          <p:cNvSpPr/>
          <p:nvPr/>
        </p:nvSpPr>
        <p:spPr>
          <a:xfrm>
            <a:off x="741521" y="92484"/>
            <a:ext cx="741318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Là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ngành</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non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trẻ</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nhưng</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có</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bước</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tiến</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nhanh</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nhờ</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chiến</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lược</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phát</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triển</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táo</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bạo</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nhanh</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chóng</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hiện</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đại</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hóa</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cơ</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sở</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vật</a:t>
            </a:r>
            <a:r>
              <a:rPr kumimoji="0" lang="en-US" sz="2400" b="0" i="0" u="none" strike="noStrike" kern="1200" cap="none" spc="0" normalizeH="0" baseline="0" noProof="0" dirty="0">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FFFF00"/>
                </a:solidFill>
                <a:effectLst/>
                <a:uLnTx/>
                <a:uFillTx/>
                <a:latin typeface="#9Slide07 IcielBaliho Script" pitchFamily="2" charset="0"/>
                <a:ea typeface="SimSun" panose="02010600030101010101" pitchFamily="2" charset="-122"/>
                <a:cs typeface="Arial" panose="020B0604020202020204" pitchFamily="34" charset="0"/>
              </a:rPr>
              <a:t>chất</a:t>
            </a:r>
            <a:r>
              <a:rPr kumimoji="0" lang="en-US" sz="2400" b="0" i="0" u="none" strike="noStrike" kern="1200" cap="none" spc="0" normalizeH="0" baseline="0" noProof="0" dirty="0">
                <a:ln>
                  <a:noFill/>
                </a:ln>
                <a:solidFill>
                  <a:prstClr val="white"/>
                </a:solidFill>
                <a:effectLst/>
                <a:uLnTx/>
                <a:uFillTx/>
                <a:latin typeface="#9Slide07 IcielBaliho Script" pitchFamily="2" charset="0"/>
                <a:ea typeface="SimSun" panose="02010600030101010101" pitchFamily="2" charset="-122"/>
                <a:cs typeface="Arial" panose="020B0604020202020204" pitchFamily="34" charset="0"/>
              </a:rPr>
              <a:t>.</a:t>
            </a:r>
            <a:endParaRPr kumimoji="0" lang="vi-VN" sz="2400" b="0" i="0" u="none" strike="noStrike" kern="1200" cap="none" spc="0" normalizeH="0" baseline="0" noProof="0" dirty="0">
              <a:ln>
                <a:noFill/>
              </a:ln>
              <a:solidFill>
                <a:prstClr val="white"/>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ADAE3C4D-18AF-4656-8B68-BBB5E86B187B}"/>
              </a:ext>
            </a:extLst>
          </p:cNvPr>
          <p:cNvSpPr/>
          <p:nvPr/>
        </p:nvSpPr>
        <p:spPr>
          <a:xfrm>
            <a:off x="10017316" y="1913910"/>
            <a:ext cx="192426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12</a:t>
            </a:r>
            <a:r>
              <a:rPr kumimoji="0" lang="en-US" sz="3200" b="0"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nội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địa</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9Slide07 IcielBaliho Script" pitchFamily="2"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26889544-316E-45FA-B7C7-7FA52D4F2FD6}"/>
              </a:ext>
            </a:extLst>
          </p:cNvPr>
          <p:cNvSpPr/>
          <p:nvPr/>
        </p:nvSpPr>
        <p:spPr>
          <a:xfrm>
            <a:off x="3848222" y="4716821"/>
            <a:ext cx="272542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3</a:t>
            </a:r>
            <a:r>
              <a:rPr kumimoji="0" lang="en-US" sz="36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đầu</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mối</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chủ</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yếu</a:t>
            </a:r>
            <a:endParaRPr kumimoji="0" lang="vi-VN" sz="2400" b="0" i="0" u="none" strike="noStrike" kern="1200" cap="none" spc="0" normalizeH="0" baseline="0" noProof="0" dirty="0">
              <a:ln>
                <a:noFill/>
              </a:ln>
              <a:solidFill>
                <a:prstClr val="black"/>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19" name="Rectangle 18">
            <a:extLst>
              <a:ext uri="{FF2B5EF4-FFF2-40B4-BE49-F238E27FC236}">
                <a16:creationId xmlns:a16="http://schemas.microsoft.com/office/drawing/2014/main" id="{70310DB9-90E5-41E8-8BA6-3AE7F745B834}"/>
              </a:ext>
            </a:extLst>
          </p:cNvPr>
          <p:cNvSpPr/>
          <p:nvPr/>
        </p:nvSpPr>
        <p:spPr>
          <a:xfrm>
            <a:off x="9271579" y="1262958"/>
            <a:ext cx="2241319"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22</a:t>
            </a:r>
            <a:r>
              <a:rPr kumimoji="0" lang="en-US" sz="3600" b="0"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   sân </a:t>
            </a:r>
            <a:r>
              <a:rPr kumimoji="0" lang="en-US" sz="2800" b="0" i="0" u="none" strike="noStrike" kern="1200" cap="none" spc="0" normalizeH="0" baseline="0" noProof="0" dirty="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bay </a:t>
            </a:r>
          </a:p>
        </p:txBody>
      </p:sp>
      <p:sp>
        <p:nvSpPr>
          <p:cNvPr id="20" name="Rectangle 19">
            <a:extLst>
              <a:ext uri="{FF2B5EF4-FFF2-40B4-BE49-F238E27FC236}">
                <a16:creationId xmlns:a16="http://schemas.microsoft.com/office/drawing/2014/main" id="{97860E8C-D99F-4812-B0E2-0D46C3387127}"/>
              </a:ext>
            </a:extLst>
          </p:cNvPr>
          <p:cNvSpPr/>
          <p:nvPr/>
        </p:nvSpPr>
        <p:spPr>
          <a:xfrm>
            <a:off x="10103457" y="939910"/>
            <a:ext cx="188705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9Slide07 IcielBaliho Script" pitchFamily="2" charset="0"/>
                <a:ea typeface="SimSun" panose="02010600030101010101" pitchFamily="2" charset="-122"/>
                <a:cs typeface="Arial" panose="020B0604020202020204" pitchFamily="34" charset="0"/>
              </a:rPr>
              <a:t>10</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quốc </a:t>
            </a:r>
            <a:r>
              <a:rPr kumimoji="0" lang="en-US" sz="2800" b="0" i="0" u="none" strike="noStrike" kern="1200" cap="none" spc="0" normalizeH="0" baseline="0" noProof="0" dirty="0" err="1">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tế</a:t>
            </a:r>
            <a:r>
              <a:rPr kumimoji="0" lang="en-US" sz="2800" b="0" i="0" u="none" strike="noStrike" kern="1200" cap="none" spc="0" normalizeH="0" baseline="0" noProof="0" dirty="0">
                <a:ln>
                  <a:noFill/>
                </a:ln>
                <a:solidFill>
                  <a:prstClr val="black"/>
                </a:solidFill>
                <a:effectLst/>
                <a:uLnTx/>
                <a:uFillTx/>
                <a:latin typeface="#9Slide07 IcielBaliho Script" pitchFamily="2" charset="0"/>
                <a:ea typeface="SimSun" panose="02010600030101010101" pitchFamily="2" charset="-122"/>
                <a:cs typeface="Arial" panose="020B0604020202020204" pitchFamily="34" charset="0"/>
              </a:rPr>
              <a:t> </a:t>
            </a:r>
          </a:p>
        </p:txBody>
      </p:sp>
      <p:sp>
        <p:nvSpPr>
          <p:cNvPr id="4" name="Hexagon 3">
            <a:extLst>
              <a:ext uri="{FF2B5EF4-FFF2-40B4-BE49-F238E27FC236}">
                <a16:creationId xmlns:a16="http://schemas.microsoft.com/office/drawing/2014/main" id="{C1550EAF-B662-47E3-8715-C572177C0903}"/>
              </a:ext>
            </a:extLst>
          </p:cNvPr>
          <p:cNvSpPr/>
          <p:nvPr/>
        </p:nvSpPr>
        <p:spPr>
          <a:xfrm>
            <a:off x="9955141" y="2016424"/>
            <a:ext cx="735911" cy="653669"/>
          </a:xfrm>
          <a:prstGeom prst="hex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9553329-D9C7-40C5-A86B-60DD2FFEAC0C}"/>
              </a:ext>
            </a:extLst>
          </p:cNvPr>
          <p:cNvSpPr/>
          <p:nvPr/>
        </p:nvSpPr>
        <p:spPr>
          <a:xfrm>
            <a:off x="4832158" y="4132046"/>
            <a:ext cx="19242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9Slide07 IcielBaliho Script" pitchFamily="2" charset="0"/>
                <a:ea typeface="SimSun" panose="02010600030101010101" pitchFamily="2" charset="-122"/>
                <a:cs typeface="Arial" panose="020B0604020202020204" pitchFamily="34" charset="0"/>
              </a:rPr>
              <a:t>Hà Nội</a:t>
            </a:r>
            <a:endParaRPr kumimoji="0" lang="vi-VN" sz="1800" b="0" i="0" u="none" strike="noStrike" kern="1200" cap="none" spc="0" normalizeH="0" baseline="0" noProof="0" dirty="0">
              <a:ln>
                <a:noFill/>
              </a:ln>
              <a:solidFill>
                <a:srgbClr val="002060"/>
              </a:solidFill>
              <a:effectLst/>
              <a:uLnTx/>
              <a:uFillTx/>
              <a:latin typeface="#9Slide07 IcielBaliho Script" pitchFamily="2"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76DB8FEE-C3D1-46FC-8C07-1E6892AA51EF}"/>
              </a:ext>
            </a:extLst>
          </p:cNvPr>
          <p:cNvSpPr/>
          <p:nvPr/>
        </p:nvSpPr>
        <p:spPr>
          <a:xfrm>
            <a:off x="5164740" y="5878329"/>
            <a:ext cx="15929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9Slide07 IcielBaliho Script" pitchFamily="2" charset="0"/>
                <a:ea typeface="SimSun" panose="02010600030101010101" pitchFamily="2" charset="-122"/>
                <a:cs typeface="Arial" panose="020B0604020202020204" pitchFamily="34" charset="0"/>
              </a:rPr>
              <a:t>Tp.HCM</a:t>
            </a:r>
            <a:endParaRPr kumimoji="0" lang="vi-VN" sz="1800" b="0" i="0" u="none" strike="noStrike" kern="1200" cap="none" spc="0" normalizeH="0" baseline="0" noProof="0" dirty="0">
              <a:ln>
                <a:noFill/>
              </a:ln>
              <a:solidFill>
                <a:srgbClr val="002060"/>
              </a:solidFill>
              <a:effectLst/>
              <a:uLnTx/>
              <a:uFillTx/>
              <a:latin typeface="#9Slide07 IcielBaliho Script" pitchFamily="2"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93A14074-5150-4179-8B02-60890E2F2E3F}"/>
              </a:ext>
            </a:extLst>
          </p:cNvPr>
          <p:cNvGrpSpPr/>
          <p:nvPr/>
        </p:nvGrpSpPr>
        <p:grpSpPr>
          <a:xfrm>
            <a:off x="5810775" y="4112977"/>
            <a:ext cx="1807789" cy="2683963"/>
            <a:chOff x="4767451" y="107056"/>
            <a:chExt cx="4537781" cy="5998156"/>
          </a:xfrm>
        </p:grpSpPr>
        <p:pic>
          <p:nvPicPr>
            <p:cNvPr id="27" name="Picture 26">
              <a:extLst>
                <a:ext uri="{FF2B5EF4-FFF2-40B4-BE49-F238E27FC236}">
                  <a16:creationId xmlns:a16="http://schemas.microsoft.com/office/drawing/2014/main" id="{FD87D7AA-EF67-43D0-8535-CB1EDF000F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34" b="98335" l="9709" r="94175">
                          <a14:foregroundMark x1="44903" y1="8579" x2="44903" y2="8579"/>
                          <a14:foregroundMark x1="46117" y1="5634" x2="46117" y2="5634"/>
                          <a14:foregroundMark x1="71359" y1="19846" x2="71359" y2="19846"/>
                          <a14:foregroundMark x1="75485" y1="17542" x2="75485" y2="17542"/>
                          <a14:foregroundMark x1="75728" y1="19590" x2="75728" y2="19590"/>
                          <a14:foregroundMark x1="66019" y1="21127" x2="66019" y2="21127"/>
                          <a14:foregroundMark x1="70631" y1="20743" x2="70631" y2="20743"/>
                          <a14:foregroundMark x1="69660" y1="20615" x2="69660" y2="20615"/>
                          <a14:foregroundMark x1="74515" y1="19462" x2="74515" y2="19462"/>
                          <a14:foregroundMark x1="73058" y1="19590" x2="73058" y2="19590"/>
                          <a14:foregroundMark x1="68447" y1="19846" x2="68447" y2="19846"/>
                          <a14:foregroundMark x1="92718" y1="69270" x2="92718" y2="69270"/>
                          <a14:foregroundMark x1="92718" y1="73624" x2="92718" y2="73624"/>
                          <a14:foregroundMark x1="94175" y1="72983" x2="94175" y2="72983"/>
                          <a14:foregroundMark x1="91748" y1="68118" x2="91748" y2="68118"/>
                          <a14:foregroundMark x1="92233" y1="75544" x2="92233" y2="75544"/>
                          <a14:foregroundMark x1="93204" y1="76056" x2="93204" y2="76056"/>
                          <a14:foregroundMark x1="88592" y1="86428" x2="88592" y2="86428"/>
                          <a14:foregroundMark x1="61165" y1="97951" x2="61165" y2="97951"/>
                          <a14:foregroundMark x1="40049" y1="98335" x2="40049" y2="98335"/>
                          <a14:foregroundMark x1="29612" y1="88476" x2="29612" y2="88476"/>
                          <a14:foregroundMark x1="38107" y1="91037" x2="38107" y2="91037"/>
                          <a14:foregroundMark x1="35194" y1="91805" x2="35194" y2="91805"/>
                          <a14:foregroundMark x1="32282" y1="90525" x2="32282" y2="90525"/>
                          <a14:foregroundMark x1="23786" y1="94238" x2="23786" y2="94238"/>
                          <a14:foregroundMark x1="9951" y1="10371" x2="9951" y2="10371"/>
                          <a14:foregroundMark x1="73786" y1="18054" x2="73786" y2="18054"/>
                          <a14:foregroundMark x1="90534" y1="55698" x2="90534" y2="55698"/>
                          <a14:foregroundMark x1="86650" y1="55314" x2="86650" y2="55314"/>
                          <a14:foregroundMark x1="83010" y1="51985" x2="83010" y2="51985"/>
                        </a14:backgroundRemoval>
                      </a14:imgEffect>
                    </a14:imgLayer>
                  </a14:imgProps>
                </a:ext>
              </a:extLst>
            </a:blip>
            <a:stretch>
              <a:fillRect/>
            </a:stretch>
          </p:blipFill>
          <p:spPr>
            <a:xfrm>
              <a:off x="4767451" y="107056"/>
              <a:ext cx="3370211" cy="5998156"/>
            </a:xfrm>
            <a:prstGeom prst="rect">
              <a:avLst/>
            </a:prstGeom>
          </p:spPr>
        </p:pic>
        <p:pic>
          <p:nvPicPr>
            <p:cNvPr id="28" name="Picture 27">
              <a:extLst>
                <a:ext uri="{FF2B5EF4-FFF2-40B4-BE49-F238E27FC236}">
                  <a16:creationId xmlns:a16="http://schemas.microsoft.com/office/drawing/2014/main" id="{89E86B15-E729-44AB-9E77-DAC8956E5BB8}"/>
                </a:ext>
              </a:extLst>
            </p:cNvPr>
            <p:cNvPicPr>
              <a:picLocks noChangeAspect="1"/>
            </p:cNvPicPr>
            <p:nvPr/>
          </p:nvPicPr>
          <p:blipFill rotWithShape="1">
            <a:blip r:embed="rId5"/>
            <a:srcRect l="13172"/>
            <a:stretch/>
          </p:blipFill>
          <p:spPr>
            <a:xfrm>
              <a:off x="8717270" y="4705718"/>
              <a:ext cx="587962" cy="597240"/>
            </a:xfrm>
            <a:prstGeom prst="roundRect">
              <a:avLst>
                <a:gd name="adj" fmla="val 20692"/>
              </a:avLst>
            </a:prstGeom>
          </p:spPr>
        </p:pic>
        <p:pic>
          <p:nvPicPr>
            <p:cNvPr id="29" name="Picture 28">
              <a:extLst>
                <a:ext uri="{FF2B5EF4-FFF2-40B4-BE49-F238E27FC236}">
                  <a16:creationId xmlns:a16="http://schemas.microsoft.com/office/drawing/2014/main" id="{CF377308-822C-48CE-9A02-3A3E7898024A}"/>
                </a:ext>
              </a:extLst>
            </p:cNvPr>
            <p:cNvPicPr>
              <a:picLocks noChangeAspect="1"/>
            </p:cNvPicPr>
            <p:nvPr/>
          </p:nvPicPr>
          <p:blipFill>
            <a:blip r:embed="rId6"/>
            <a:stretch>
              <a:fillRect/>
            </a:stretch>
          </p:blipFill>
          <p:spPr>
            <a:xfrm>
              <a:off x="8298091" y="3106133"/>
              <a:ext cx="587962" cy="525098"/>
            </a:xfrm>
            <a:prstGeom prst="roundRect">
              <a:avLst/>
            </a:prstGeom>
          </p:spPr>
        </p:pic>
      </p:grpSp>
      <p:sp>
        <p:nvSpPr>
          <p:cNvPr id="25" name="Rectangle 24">
            <a:extLst>
              <a:ext uri="{FF2B5EF4-FFF2-40B4-BE49-F238E27FC236}">
                <a16:creationId xmlns:a16="http://schemas.microsoft.com/office/drawing/2014/main" id="{C52552B0-A502-48DF-9F6C-A3D6701D9818}"/>
              </a:ext>
            </a:extLst>
          </p:cNvPr>
          <p:cNvSpPr/>
          <p:nvPr/>
        </p:nvSpPr>
        <p:spPr>
          <a:xfrm>
            <a:off x="6945260" y="5310829"/>
            <a:ext cx="14221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9Slide07 IcielBaliho Script" pitchFamily="2" charset="0"/>
                <a:ea typeface="SimSun" panose="02010600030101010101" pitchFamily="2" charset="-122"/>
                <a:cs typeface="Arial" panose="020B0604020202020204" pitchFamily="34" charset="0"/>
              </a:rPr>
              <a:t>Đà Nẵng</a:t>
            </a:r>
            <a:endParaRPr kumimoji="0" lang="vi-VN" sz="1600" b="0" i="0" u="none" strike="noStrike" kern="1200" cap="none" spc="0" normalizeH="0" baseline="0" noProof="0" dirty="0">
              <a:ln>
                <a:noFill/>
              </a:ln>
              <a:solidFill>
                <a:srgbClr val="002060"/>
              </a:solidFill>
              <a:effectLst/>
              <a:uLnTx/>
              <a:uFillTx/>
              <a:latin typeface="#9Slide07 IcielBaliho Script" pitchFamily="2" charset="0"/>
              <a:ea typeface="+mn-ea"/>
              <a:cs typeface="Arial" panose="020B0604020202020204" pitchFamily="34" charset="0"/>
            </a:endParaRPr>
          </a:p>
        </p:txBody>
      </p:sp>
      <p:pic>
        <p:nvPicPr>
          <p:cNvPr id="7" name="Picture 4" descr="Làm Rõ Câu Hỏi Trong Giải Bài Tarot">
            <a:extLst>
              <a:ext uri="{FF2B5EF4-FFF2-40B4-BE49-F238E27FC236}">
                <a16:creationId xmlns:a16="http://schemas.microsoft.com/office/drawing/2014/main" id="{B10682F0-AB15-4D23-99B0-E9B1DBACB2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4958" y="3838778"/>
            <a:ext cx="2999900" cy="169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48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6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130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2250"/>
                                        <p:tgtEl>
                                          <p:spTgt spid="23"/>
                                        </p:tgtEl>
                                      </p:cBhvr>
                                    </p:animEffect>
                                  </p:childTnLst>
                                </p:cTn>
                              </p:par>
                              <p:par>
                                <p:cTn id="39" presetID="22" presetClass="entr" presetSubtype="8" fill="hold" grpId="0" nodeType="withEffect">
                                  <p:stCondLst>
                                    <p:cond delay="29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2750"/>
                                        <p:tgtEl>
                                          <p:spTgt spid="25"/>
                                        </p:tgtEl>
                                      </p:cBhvr>
                                    </p:animEffect>
                                  </p:childTnLst>
                                </p:cTn>
                              </p:par>
                              <p:par>
                                <p:cTn id="42" presetID="22" presetClass="entr" presetSubtype="8" fill="hold" grpId="0" nodeType="withEffect">
                                  <p:stCondLst>
                                    <p:cond delay="530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2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7A991C-4E10-4F86-9100-A995A879DE76}"/>
              </a:ext>
            </a:extLst>
          </p:cNvPr>
          <p:cNvPicPr>
            <a:picLocks noChangeAspect="1"/>
          </p:cNvPicPr>
          <p:nvPr/>
        </p:nvPicPr>
        <p:blipFill rotWithShape="1">
          <a:blip r:embed="rId2"/>
          <a:srcRect b="21890"/>
          <a:stretch/>
        </p:blipFill>
        <p:spPr>
          <a:xfrm>
            <a:off x="20" y="1282"/>
            <a:ext cx="12191980" cy="6856718"/>
          </a:xfrm>
          <a:prstGeom prst="rect">
            <a:avLst/>
          </a:prstGeom>
        </p:spPr>
      </p:pic>
    </p:spTree>
    <p:extLst>
      <p:ext uri="{BB962C8B-B14F-4D97-AF65-F5344CB8AC3E}">
        <p14:creationId xmlns:p14="http://schemas.microsoft.com/office/powerpoint/2010/main" val="3624198424"/>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151244-BD1D-4F31-9047-4469803BB7F2}"/>
              </a:ext>
            </a:extLst>
          </p:cNvPr>
          <p:cNvGrpSpPr/>
          <p:nvPr/>
        </p:nvGrpSpPr>
        <p:grpSpPr>
          <a:xfrm>
            <a:off x="179882" y="-120965"/>
            <a:ext cx="10958286" cy="2230268"/>
            <a:chOff x="798285" y="4000312"/>
            <a:chExt cx="10958286" cy="2230268"/>
          </a:xfrm>
        </p:grpSpPr>
        <p:pic>
          <p:nvPicPr>
            <p:cNvPr id="5" name="Picture 4" descr="Viễn thông cần thiết như thế nào trong cuộc sống">
              <a:extLst>
                <a:ext uri="{FF2B5EF4-FFF2-40B4-BE49-F238E27FC236}">
                  <a16:creationId xmlns:a16="http://schemas.microsoft.com/office/drawing/2014/main" id="{48CC3D2D-BBF5-422B-A83B-5B1EEACA76A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Off-page Connector 5">
              <a:extLst>
                <a:ext uri="{FF2B5EF4-FFF2-40B4-BE49-F238E27FC236}">
                  <a16:creationId xmlns:a16="http://schemas.microsoft.com/office/drawing/2014/main" id="{720AFEDA-6550-4D28-989A-8368598AE70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C37FA35-4A20-4C1E-8A87-315F04C321D0}"/>
                </a:ext>
              </a:extLst>
            </p:cNvPr>
            <p:cNvSpPr txBox="1"/>
            <p:nvPr/>
          </p:nvSpPr>
          <p:spPr>
            <a:xfrm>
              <a:off x="6119794" y="4746546"/>
              <a:ext cx="47884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white"/>
                  </a:solidFill>
                  <a:latin typeface="#9Slide03 Ample" panose="02000000000000000000" pitchFamily="2" charset="0"/>
                </a:rPr>
                <a:t>b</a:t>
              </a:r>
              <a:r>
                <a:rPr kumimoji="0" lang="en-US" sz="4000" b="0" i="0" u="none" strike="noStrike" kern="1200" cap="none" spc="0" normalizeH="0" baseline="0" noProof="0">
                  <a:ln>
                    <a:noFill/>
                  </a:ln>
                  <a:solidFill>
                    <a:prstClr val="white"/>
                  </a:solidFill>
                  <a:effectLst/>
                  <a:uLnTx/>
                  <a:uFillTx/>
                  <a:latin typeface="#9Slide03 Bebas Neue ZSmall" panose="020B0606020202050201" pitchFamily="34" charset="0"/>
                  <a:ea typeface="+mn-ea"/>
                  <a:cs typeface="+mn-cs"/>
                </a:rPr>
                <a:t>. BƯU CHÍNH VIỄN THÔNG</a:t>
              </a:r>
            </a:p>
          </p:txBody>
        </p:sp>
      </p:grpSp>
      <p:sp>
        <p:nvSpPr>
          <p:cNvPr id="15" name="TextBox 14">
            <a:extLst>
              <a:ext uri="{FF2B5EF4-FFF2-40B4-BE49-F238E27FC236}">
                <a16:creationId xmlns:a16="http://schemas.microsoft.com/office/drawing/2014/main" id="{078EC64D-6138-406F-ADDD-5D18A7CB3E77}"/>
              </a:ext>
            </a:extLst>
          </p:cNvPr>
          <p:cNvSpPr txBox="1"/>
          <p:nvPr/>
        </p:nvSpPr>
        <p:spPr>
          <a:xfrm>
            <a:off x="532357" y="1750441"/>
            <a:ext cx="11696054" cy="4955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highlight>
                  <a:srgbClr val="01114D"/>
                </a:highlight>
                <a:uLnTx/>
                <a:uFillTx/>
                <a:latin typeface="#9Slide07 IcielBaliho Script" pitchFamily="2" charset="0"/>
                <a:ea typeface="+mn-ea"/>
                <a:cs typeface="+mn-cs"/>
              </a:rPr>
              <a:t>THẢO LUẬN CẶP</a:t>
            </a:r>
            <a:r>
              <a:rPr kumimoji="0" lang="en-US" sz="2800" b="0" i="0" u="none" strike="noStrike" kern="1200" cap="none" spc="0" normalizeH="0" baseline="0" noProof="0">
                <a:ln>
                  <a:noFill/>
                </a:ln>
                <a:solidFill>
                  <a:srgbClr val="00021B"/>
                </a:solidFill>
                <a:effectLst/>
                <a:highlight>
                  <a:srgbClr val="01114D"/>
                </a:highlight>
                <a:uLnTx/>
                <a:uFillTx/>
                <a:latin typeface="#9Slide07 IcielBaliho Script" pitchFamily="2" charset="0"/>
                <a:ea typeface="+mn-ea"/>
                <a:cs typeface="+mn-cs"/>
              </a:rPr>
              <a:t> </a:t>
            </a: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Hoạt động chuyển đổi số, đầu tư có chiều sâu cho công nghệ và phát triển các loại hình dịch vụ mới được ưu tiên hàng đầu. Năm 2021, hơn 1 triệu km cáp quang được triển khai đến tận thôn bản, xã phường trên cả nước. Vùng phủ 4G phục vụ 99,5% dân số, Việt Nam là 1 trong 5 nước triển khai thương mại mạng di động 5G và sản xuất thiết bị 5G đầu tiên trên thế giới, tỉ lệ hộ gia đình có kết nối internet đạt 74,8% (năm 2021), cao hơn mức trung bình của thế giới 1,4 lần. Các doanh nghiệp đẩy mạnh đầu tư ra nước ngoài và đạt được kết quả tốt. Các thị trường nhận đầu tư chủ yếu ở châu Phi, Đông Nam Á và Nam Á.</a:t>
            </a: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1. Đoạn văn bản trên đề cập đến hoạt động dịch vụ nào?.................</a:t>
            </a:r>
            <a:r>
              <a:rPr kumimoji="0" lang="en-US" sz="2400" b="0" i="0" u="none" strike="noStrike" kern="1200" cap="none" spc="0" normalizeH="0" baseline="0" noProof="0">
                <a:ln>
                  <a:noFill/>
                </a:ln>
                <a:solidFill>
                  <a:srgbClr val="00021B"/>
                </a:solidFill>
                <a:effectLst/>
                <a:uLnTx/>
                <a:uFillTx/>
                <a:latin typeface="#9Slide07 IcielBaliho Script" pitchFamily="2" charset="0"/>
                <a:ea typeface="+mn-ea"/>
                <a:cs typeface="+mn-cs"/>
              </a:rPr>
              <a:t>....................</a:t>
            </a:r>
            <a:endPar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2. Việc phủ internet đến tận thôn bản, xã phường tác động như thế nào đến các hoạt động dịch vụ ở nước ta?..............................</a:t>
            </a:r>
            <a:endParaRPr kumimoji="0" lang="en-US" sz="2400" b="0" i="0" u="none" strike="noStrike" kern="1200" cap="none" spc="0" normalizeH="0" baseline="0" noProof="0">
              <a:ln>
                <a:noFill/>
              </a:ln>
              <a:solidFill>
                <a:srgbClr val="00021B"/>
              </a:solidFill>
              <a:effectLst/>
              <a:uLnTx/>
              <a:uFillTx/>
              <a:latin typeface="#9Slide07 IcielBaliho Script"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3. Đoạn văn bản cho thấy hoạt động dịch vụ trên phát triển theo hướng nào?.............. </a:t>
            </a: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4. Thông tin từ đoạn văn bản trên em có suy nghĩ gì về định hướng nghề nghiệp của mình? </a:t>
            </a:r>
          </a:p>
          <a:p>
            <a:pPr marR="0" lvl="0" algn="just"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rPr>
              <a:t>…………………</a:t>
            </a:r>
            <a:r>
              <a:rPr kumimoji="0" lang="en-US" sz="2400" b="0" i="0" u="none" strike="noStrike" kern="1200" cap="none" spc="0" normalizeH="0" baseline="0" noProof="0">
                <a:ln>
                  <a:noFill/>
                </a:ln>
                <a:solidFill>
                  <a:srgbClr val="00021B"/>
                </a:solidFill>
                <a:effectLst/>
                <a:uLnTx/>
                <a:uFillTx/>
                <a:latin typeface="#9Slide07 IcielBaliho Script" pitchFamily="2" charset="0"/>
                <a:ea typeface="+mn-ea"/>
                <a:cs typeface="+mn-cs"/>
              </a:rPr>
              <a:t>…………….</a:t>
            </a:r>
            <a:endParaRPr kumimoji="0" lang="vi-VN" sz="2400" b="0" i="0" u="none" strike="noStrike" kern="1200" cap="none" spc="0" normalizeH="0" baseline="0" noProof="0">
              <a:ln>
                <a:noFill/>
              </a:ln>
              <a:solidFill>
                <a:srgbClr val="00021B"/>
              </a:solidFill>
              <a:effectLst/>
              <a:uLnTx/>
              <a:uFillTx/>
              <a:latin typeface="#9Slide07 IcielBaliho Script" pitchFamily="2" charset="0"/>
              <a:ea typeface="+mn-ea"/>
              <a:cs typeface="+mn-cs"/>
            </a:endParaRPr>
          </a:p>
        </p:txBody>
      </p:sp>
      <p:sp>
        <p:nvSpPr>
          <p:cNvPr id="2" name="TextBox 1">
            <a:extLst>
              <a:ext uri="{FF2B5EF4-FFF2-40B4-BE49-F238E27FC236}">
                <a16:creationId xmlns:a16="http://schemas.microsoft.com/office/drawing/2014/main" id="{8AA7F5AB-BABC-C733-5C99-2C25DE3F2069}"/>
              </a:ext>
            </a:extLst>
          </p:cNvPr>
          <p:cNvSpPr txBox="1"/>
          <p:nvPr/>
        </p:nvSpPr>
        <p:spPr>
          <a:xfrm>
            <a:off x="6974237" y="4362494"/>
            <a:ext cx="1321196" cy="461665"/>
          </a:xfrm>
          <a:prstGeom prst="rect">
            <a:avLst/>
          </a:prstGeom>
          <a:noFill/>
        </p:spPr>
        <p:txBody>
          <a:bodyPr wrap="none" rtlCol="0">
            <a:spAutoFit/>
          </a:bodyPr>
          <a:lstStyle/>
          <a:p>
            <a:r>
              <a:rPr lang="en-US" sz="2400">
                <a:solidFill>
                  <a:srgbClr val="FF0000"/>
                </a:solidFill>
                <a:latin typeface="#9Slide07 IcielBaliho Script" pitchFamily="2" charset="0"/>
              </a:rPr>
              <a:t>Viễn thông</a:t>
            </a:r>
          </a:p>
        </p:txBody>
      </p:sp>
      <p:sp>
        <p:nvSpPr>
          <p:cNvPr id="3" name="TextBox 2">
            <a:extLst>
              <a:ext uri="{FF2B5EF4-FFF2-40B4-BE49-F238E27FC236}">
                <a16:creationId xmlns:a16="http://schemas.microsoft.com/office/drawing/2014/main" id="{17B43336-91EE-CF02-D889-E0C21F6D979A}"/>
              </a:ext>
            </a:extLst>
          </p:cNvPr>
          <p:cNvSpPr txBox="1"/>
          <p:nvPr/>
        </p:nvSpPr>
        <p:spPr>
          <a:xfrm>
            <a:off x="1097796" y="4980506"/>
            <a:ext cx="7736237" cy="461665"/>
          </a:xfrm>
          <a:prstGeom prst="rect">
            <a:avLst/>
          </a:prstGeom>
          <a:noFill/>
        </p:spPr>
        <p:txBody>
          <a:bodyPr wrap="square" rtlCol="0">
            <a:spAutoFit/>
          </a:bodyPr>
          <a:lstStyle/>
          <a:p>
            <a:r>
              <a:rPr lang="en-US" sz="2400">
                <a:solidFill>
                  <a:srgbClr val="FF0000"/>
                </a:solidFill>
                <a:latin typeface="#9Slide07 IcielBaliho Script" pitchFamily="2" charset="0"/>
              </a:rPr>
              <a:t>Dịch vụ ngày càng phát triển</a:t>
            </a:r>
          </a:p>
        </p:txBody>
      </p:sp>
      <p:sp>
        <p:nvSpPr>
          <p:cNvPr id="8" name="TextBox 7">
            <a:extLst>
              <a:ext uri="{FF2B5EF4-FFF2-40B4-BE49-F238E27FC236}">
                <a16:creationId xmlns:a16="http://schemas.microsoft.com/office/drawing/2014/main" id="{9B806252-4788-8A38-3DDB-17CD9A943AB2}"/>
              </a:ext>
            </a:extLst>
          </p:cNvPr>
          <p:cNvSpPr txBox="1"/>
          <p:nvPr/>
        </p:nvSpPr>
        <p:spPr>
          <a:xfrm>
            <a:off x="8919274" y="5416446"/>
            <a:ext cx="1201120" cy="461665"/>
          </a:xfrm>
          <a:prstGeom prst="rect">
            <a:avLst/>
          </a:prstGeom>
          <a:noFill/>
        </p:spPr>
        <p:txBody>
          <a:bodyPr wrap="square" rtlCol="0">
            <a:spAutoFit/>
          </a:bodyPr>
          <a:lstStyle/>
          <a:p>
            <a:r>
              <a:rPr lang="en-US" sz="2400">
                <a:solidFill>
                  <a:srgbClr val="FF0000"/>
                </a:solidFill>
                <a:latin typeface="#9Slide07 IcielBaliho Script" pitchFamily="2" charset="0"/>
              </a:rPr>
              <a:t>Tích cực</a:t>
            </a:r>
          </a:p>
        </p:txBody>
      </p:sp>
      <p:sp>
        <p:nvSpPr>
          <p:cNvPr id="12" name="TextBox 11">
            <a:extLst>
              <a:ext uri="{FF2B5EF4-FFF2-40B4-BE49-F238E27FC236}">
                <a16:creationId xmlns:a16="http://schemas.microsoft.com/office/drawing/2014/main" id="{00A7FF3C-2923-76C3-13D0-34936FBDEB2A}"/>
              </a:ext>
            </a:extLst>
          </p:cNvPr>
          <p:cNvSpPr txBox="1"/>
          <p:nvPr/>
        </p:nvSpPr>
        <p:spPr>
          <a:xfrm>
            <a:off x="764583" y="6155241"/>
            <a:ext cx="5439906" cy="461665"/>
          </a:xfrm>
          <a:prstGeom prst="rect">
            <a:avLst/>
          </a:prstGeom>
          <a:noFill/>
        </p:spPr>
        <p:txBody>
          <a:bodyPr wrap="square" rtlCol="0">
            <a:spAutoFit/>
          </a:bodyPr>
          <a:lstStyle/>
          <a:p>
            <a:r>
              <a:rPr lang="en-US" sz="2400">
                <a:solidFill>
                  <a:srgbClr val="FF0000"/>
                </a:solidFill>
                <a:latin typeface="#9Slide07 IcielBaliho Script" pitchFamily="2" charset="0"/>
              </a:rPr>
              <a:t>IT, công nghệ số,….. </a:t>
            </a:r>
          </a:p>
        </p:txBody>
      </p:sp>
    </p:spTree>
    <p:extLst>
      <p:ext uri="{BB962C8B-B14F-4D97-AF65-F5344CB8AC3E}">
        <p14:creationId xmlns:p14="http://schemas.microsoft.com/office/powerpoint/2010/main" val="427222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22DBCF-4300-4B37-9A5A-D1EA0FEEAC16}"/>
              </a:ext>
            </a:extLst>
          </p:cNvPr>
          <p:cNvSpPr/>
          <p:nvPr/>
        </p:nvSpPr>
        <p:spPr>
          <a:xfrm>
            <a:off x="576206" y="2149289"/>
            <a:ext cx="4781589" cy="3429000"/>
          </a:xfrm>
          <a:prstGeom prst="rect">
            <a:avLst/>
          </a:prstGeom>
        </p:spPr>
        <p:txBody>
          <a:bodyPr vert="horz" lIns="91440" tIns="45720" rIns="91440" bIns="45720" rtlCol="0">
            <a:noAutofit/>
          </a:bodyPr>
          <a:lstStyle/>
          <a:p>
            <a:pPr algn="just">
              <a:lnSpc>
                <a:spcPct val="120000"/>
              </a:lnSpc>
              <a:spcAft>
                <a:spcPts val="600"/>
              </a:spcAft>
            </a:pPr>
            <a:r>
              <a:rPr lang="vi-VN" sz="2200" b="1">
                <a:solidFill>
                  <a:srgbClr val="FF0066"/>
                </a:solidFill>
                <a:latin typeface="#9Slide02 Noi dung rat dai" panose="02000000000000000000" pitchFamily="2" charset="0"/>
                <a:ea typeface="#9Slide02 Noi dung rat dai" panose="02000000000000000000" pitchFamily="2" charset="0"/>
              </a:rPr>
              <a:t>Hoạt động bưu chính</a:t>
            </a:r>
            <a:r>
              <a:rPr lang="vi-VN" sz="2200">
                <a:latin typeface="#9Slide02 Noi dung rat dai" panose="02000000000000000000" pitchFamily="2" charset="0"/>
                <a:ea typeface="#9Slide02 Noi dung rat dai" panose="02000000000000000000" pitchFamily="2" charset="0"/>
              </a:rPr>
              <a:t> </a:t>
            </a:r>
            <a:r>
              <a:rPr lang="vi-VN" sz="2200">
                <a:solidFill>
                  <a:srgbClr val="0000FF"/>
                </a:solidFill>
                <a:latin typeface="#9Slide02 Noi dung rat dai" panose="02000000000000000000" pitchFamily="2" charset="0"/>
                <a:ea typeface="#9Slide02 Noi dung rat dai" panose="02000000000000000000" pitchFamily="2" charset="0"/>
              </a:rPr>
              <a:t>gồm các hoạt động đầu tư, kinh doanh, cung ứng, sử dụng dịch vụ bưu chính, dịch vụ bưu chính công ích, tem bưu chính.</a:t>
            </a:r>
            <a:endParaRPr lang="en-US" sz="2200">
              <a:solidFill>
                <a:srgbClr val="0000FF"/>
              </a:solidFill>
              <a:latin typeface="#9Slide02 Noi dung rat dai" panose="02000000000000000000" pitchFamily="2" charset="0"/>
              <a:ea typeface="#9Slide02 Noi dung rat dai" panose="02000000000000000000" pitchFamily="2" charset="0"/>
            </a:endParaRPr>
          </a:p>
          <a:p>
            <a:pPr algn="just">
              <a:lnSpc>
                <a:spcPct val="120000"/>
              </a:lnSpc>
              <a:spcAft>
                <a:spcPts val="600"/>
              </a:spcAft>
            </a:pPr>
            <a:r>
              <a:rPr lang="en-US" sz="2200" b="1">
                <a:solidFill>
                  <a:srgbClr val="FF0066"/>
                </a:solidFill>
                <a:latin typeface="#9Slide02 Noi dung rat dai" panose="02000000000000000000" pitchFamily="2" charset="0"/>
                <a:ea typeface="#9Slide02 Noi dung rat dai" panose="02000000000000000000" pitchFamily="2" charset="0"/>
              </a:rPr>
              <a:t>Viễn thông </a:t>
            </a:r>
            <a:r>
              <a:rPr lang="en-US" sz="2200">
                <a:solidFill>
                  <a:srgbClr val="0000FF"/>
                </a:solidFill>
                <a:latin typeface="#9Slide02 Noi dung rat dai" panose="02000000000000000000" pitchFamily="2" charset="0"/>
                <a:ea typeface="#9Slide02 Noi dung rat dai" panose="02000000000000000000" pitchFamily="2" charset="0"/>
              </a:rPr>
              <a:t>là việc gửi, truyền, nhận và xử lý ký hiệu, tín hiệu, số liệu, chữ viết, hình ảnh, âm thanh hoặc dạng thông tin khác bằng đường cáp, sóng vô tuyến điện, phương tiện quang học và phương tiện điện từ khác.</a:t>
            </a:r>
          </a:p>
        </p:txBody>
      </p:sp>
      <p:pic>
        <p:nvPicPr>
          <p:cNvPr id="2052" name="Picture 4" descr="Trang chủ Lắp Đặt Internet VNPT - Tổng Đài VNPT">
            <a:extLst>
              <a:ext uri="{FF2B5EF4-FFF2-40B4-BE49-F238E27FC236}">
                <a16:creationId xmlns:a16="http://schemas.microsoft.com/office/drawing/2014/main" id="{5A4FE7FD-6C30-461D-8D31-B61BDCB4FC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87683" y="305741"/>
            <a:ext cx="4553622" cy="5553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2C1DCA-90F4-48A7-BEC6-709F9ABA86E9}"/>
              </a:ext>
            </a:extLst>
          </p:cNvPr>
          <p:cNvSpPr/>
          <p:nvPr/>
        </p:nvSpPr>
        <p:spPr>
          <a:xfrm>
            <a:off x="678831" y="854741"/>
            <a:ext cx="4576340" cy="954107"/>
          </a:xfrm>
          <a:prstGeom prst="rect">
            <a:avLst/>
          </a:prstGeom>
        </p:spPr>
        <p:txBody>
          <a:bodyPr wrap="square">
            <a:spAutoFit/>
          </a:bodyPr>
          <a:lstStyle/>
          <a:p>
            <a:pPr lvl="0" algn="ctr">
              <a:defRPr/>
            </a:pPr>
            <a:r>
              <a:rPr lang="en-US" sz="2800">
                <a:solidFill>
                  <a:srgbClr val="FF0066"/>
                </a:solidFill>
                <a:latin typeface="#9Slide07 IcielBaliho Script" pitchFamily="2" charset="0"/>
              </a:rPr>
              <a:t>Vai trò của ngành b</a:t>
            </a:r>
            <a:r>
              <a:rPr lang="vi-VN" sz="2800">
                <a:solidFill>
                  <a:srgbClr val="FF0066"/>
                </a:solidFill>
                <a:latin typeface="#9Slide07 IcielBaliho Script" pitchFamily="2" charset="0"/>
              </a:rPr>
              <a:t>ư</a:t>
            </a:r>
            <a:r>
              <a:rPr lang="en-US" sz="2800">
                <a:solidFill>
                  <a:srgbClr val="FF0066"/>
                </a:solidFill>
                <a:latin typeface="#9Slide07 IcielBaliho Script" pitchFamily="2" charset="0"/>
              </a:rPr>
              <a:t>u chính viễn thông trong đời sống và sản xuất?</a:t>
            </a:r>
          </a:p>
        </p:txBody>
      </p:sp>
    </p:spTree>
    <p:extLst>
      <p:ext uri="{BB962C8B-B14F-4D97-AF65-F5344CB8AC3E}">
        <p14:creationId xmlns:p14="http://schemas.microsoft.com/office/powerpoint/2010/main" val="3827503690"/>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222E41-AAC9-416C-8610-5E2E47F30579}"/>
              </a:ext>
            </a:extLst>
          </p:cNvPr>
          <p:cNvSpPr/>
          <p:nvPr/>
        </p:nvSpPr>
        <p:spPr>
          <a:xfrm>
            <a:off x="412834" y="724987"/>
            <a:ext cx="5644055" cy="1569660"/>
          </a:xfrm>
          <a:prstGeom prst="rect">
            <a:avLst/>
          </a:prstGeom>
        </p:spPr>
        <p:txBody>
          <a:bodyPr wrap="square">
            <a:spAutoFit/>
          </a:bodyPr>
          <a:lstStyle/>
          <a:p>
            <a:pPr algn="just"/>
            <a:r>
              <a:rPr lang="vi-VN" sz="2400">
                <a:solidFill>
                  <a:srgbClr val="002060"/>
                </a:solidFill>
                <a:latin typeface="#9Slide02 Noi dung rat dai" panose="02000000000000000000" pitchFamily="2" charset="0"/>
                <a:ea typeface="#9Slide02 Noi dung rat dai" panose="02000000000000000000" pitchFamily="2" charset="0"/>
              </a:rPr>
              <a:t>- Bưu chính viễn thông là ngành quan trọng, góp phần vào việc nâng cao đời sống người dân, tăng trưởng kinh tế và hội nhập quốc tế.</a:t>
            </a:r>
            <a:endParaRPr lang="en-US" sz="2400">
              <a:solidFill>
                <a:srgbClr val="002060"/>
              </a:solidFill>
              <a:latin typeface="#9Slide02 Noi dung rat dai" panose="02000000000000000000" pitchFamily="2" charset="0"/>
              <a:ea typeface="#9Slide02 Noi dung rat dai" panose="02000000000000000000" pitchFamily="2" charset="0"/>
            </a:endParaRPr>
          </a:p>
        </p:txBody>
      </p:sp>
      <p:pic>
        <p:nvPicPr>
          <p:cNvPr id="7" name="Picture 6">
            <a:extLst>
              <a:ext uri="{FF2B5EF4-FFF2-40B4-BE49-F238E27FC236}">
                <a16:creationId xmlns:a16="http://schemas.microsoft.com/office/drawing/2014/main" id="{72D169BD-1E4D-4956-9862-C137A51B4FC4}"/>
              </a:ext>
            </a:extLst>
          </p:cNvPr>
          <p:cNvPicPr>
            <a:picLocks noChangeAspect="1"/>
          </p:cNvPicPr>
          <p:nvPr/>
        </p:nvPicPr>
        <p:blipFill>
          <a:blip r:embed="rId2"/>
          <a:stretch>
            <a:fillRect/>
          </a:stretch>
        </p:blipFill>
        <p:spPr>
          <a:xfrm>
            <a:off x="6469892" y="724987"/>
            <a:ext cx="5496908" cy="3533726"/>
          </a:xfrm>
          <a:prstGeom prst="rect">
            <a:avLst/>
          </a:prstGeom>
        </p:spPr>
      </p:pic>
      <p:pic>
        <p:nvPicPr>
          <p:cNvPr id="9" name="Picture 8">
            <a:extLst>
              <a:ext uri="{FF2B5EF4-FFF2-40B4-BE49-F238E27FC236}">
                <a16:creationId xmlns:a16="http://schemas.microsoft.com/office/drawing/2014/main" id="{62B60805-6E38-415D-B189-2F20AA23D112}"/>
              </a:ext>
            </a:extLst>
          </p:cNvPr>
          <p:cNvPicPr>
            <a:picLocks noChangeAspect="1"/>
          </p:cNvPicPr>
          <p:nvPr/>
        </p:nvPicPr>
        <p:blipFill>
          <a:blip r:embed="rId3"/>
          <a:stretch>
            <a:fillRect/>
          </a:stretch>
        </p:blipFill>
        <p:spPr>
          <a:xfrm>
            <a:off x="1202767" y="4044085"/>
            <a:ext cx="2870904" cy="1799100"/>
          </a:xfrm>
          <a:prstGeom prst="rect">
            <a:avLst/>
          </a:prstGeom>
        </p:spPr>
      </p:pic>
    </p:spTree>
    <p:extLst>
      <p:ext uri="{BB962C8B-B14F-4D97-AF65-F5344CB8AC3E}">
        <p14:creationId xmlns:p14="http://schemas.microsoft.com/office/powerpoint/2010/main" val="1409332040"/>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67342-E74F-4C5B-8C14-6DDF8F48D0CF}"/>
              </a:ext>
            </a:extLst>
          </p:cNvPr>
          <p:cNvPicPr>
            <a:picLocks noChangeAspect="1"/>
          </p:cNvPicPr>
          <p:nvPr/>
        </p:nvPicPr>
        <p:blipFill>
          <a:blip r:embed="rId2"/>
          <a:stretch>
            <a:fillRect/>
          </a:stretch>
        </p:blipFill>
        <p:spPr>
          <a:xfrm>
            <a:off x="275239" y="164880"/>
            <a:ext cx="11754376" cy="6519699"/>
          </a:xfrm>
          <a:prstGeom prst="rect">
            <a:avLst/>
          </a:prstGeom>
        </p:spPr>
      </p:pic>
    </p:spTree>
    <p:extLst>
      <p:ext uri="{BB962C8B-B14F-4D97-AF65-F5344CB8AC3E}">
        <p14:creationId xmlns:p14="http://schemas.microsoft.com/office/powerpoint/2010/main" val="186030599"/>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a16="http://schemas.microsoft.com/office/drawing/2014/main"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a16="http://schemas.microsoft.com/office/drawing/2014/main"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a16="http://schemas.microsoft.com/office/drawing/2014/main" id="{93F9F10C-AA44-40C4-8D06-74916067CFF2}"/>
              </a:ext>
            </a:extLst>
          </p:cNvPr>
          <p:cNvSpPr/>
          <p:nvPr/>
        </p:nvSpPr>
        <p:spPr>
          <a:xfrm>
            <a:off x="1464608" y="5687204"/>
            <a:ext cx="3904343" cy="923330"/>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9Slide07 IcielBaliho Script" pitchFamily="2" charset="0"/>
                <a:ea typeface="SimSun" panose="02010600030101010101" pitchFamily="2" charset="-122"/>
                <a:cs typeface="Arial" panose="020B0604020202020204" pitchFamily="34" charset="0"/>
              </a:rPr>
              <a:t>EM CÓ BIẾT?</a:t>
            </a:r>
            <a:endParaRPr kumimoji="0" lang="vi-VN" sz="5400" b="0" i="0" u="none" strike="noStrike" kern="1200" cap="none" spc="0" normalizeH="0" baseline="0" noProof="0" dirty="0">
              <a:ln>
                <a:noFill/>
              </a:ln>
              <a:solidFill>
                <a:srgbClr val="C00000"/>
              </a:solidFill>
              <a:effectLst/>
              <a:uLnTx/>
              <a:uFillTx/>
              <a:latin typeface="#9Slide07 IcielBaliho Script" pitchFamily="2"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a16="http://schemas.microsoft.com/office/drawing/2014/main"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a16="http://schemas.microsoft.com/office/drawing/2014/main" id="{73471EBC-70D8-42AA-A6F7-2895B43769A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a16="http://schemas.microsoft.com/office/drawing/2014/main"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58E21A3-F59B-4C9C-B73C-9A754ABB4C15}"/>
                </a:ext>
              </a:extLst>
            </p:cNvPr>
            <p:cNvSpPr txBox="1"/>
            <p:nvPr/>
          </p:nvSpPr>
          <p:spPr>
            <a:xfrm>
              <a:off x="6560456" y="4746546"/>
              <a:ext cx="4347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Bebas Neue ZSmall" panose="020B0606020202050201" pitchFamily="34" charset="0"/>
                  <a:ea typeface="+mn-ea"/>
                  <a:cs typeface="+mn-cs"/>
                </a:rPr>
                <a:t> BƯU CHÍNH VIỄN THÔNG</a:t>
              </a:r>
            </a:p>
          </p:txBody>
        </p:sp>
      </p:grpSp>
    </p:spTree>
    <p:extLst>
      <p:ext uri="{BB962C8B-B14F-4D97-AF65-F5344CB8AC3E}">
        <p14:creationId xmlns:p14="http://schemas.microsoft.com/office/powerpoint/2010/main" val="12773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Viettel phát sóng trạm 5G đầu tiên, tốc độ tương đương mạng 5G của Mỹ">
            <a:extLst>
              <a:ext uri="{FF2B5EF4-FFF2-40B4-BE49-F238E27FC236}">
                <a16:creationId xmlns:a16="http://schemas.microsoft.com/office/drawing/2014/main" id="{6212D0F8-9EE9-47B5-8DF1-93C76CEB3AFD}"/>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3962" r="1672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ông tin tài khoảnTập đoàn Công nghiệp – Viễn thông Quân đội - Viettelnet">
            <a:extLst>
              <a:ext uri="{FF2B5EF4-FFF2-40B4-BE49-F238E27FC236}">
                <a16:creationId xmlns:a16="http://schemas.microsoft.com/office/drawing/2014/main" id="{90E26019-6D14-461E-8172-6B0587332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58" r="32835"/>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51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282271" y="1726395"/>
            <a:ext cx="5107624" cy="551623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95021" y="0"/>
            <a:ext cx="2196980" cy="1208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470483" y="1066227"/>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39003" y="1250355"/>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Ễ</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T</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Ô</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3074" name="Picture 2" descr="Tìm hiểu về bệnh viễn thị">
            <a:extLst>
              <a:ext uri="{FF2B5EF4-FFF2-40B4-BE49-F238E27FC236}">
                <a16:creationId xmlns:a16="http://schemas.microsoft.com/office/drawing/2014/main" id="{ED8D52D2-979E-4CCC-82DC-152A5631E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8" y="897233"/>
            <a:ext cx="3341801" cy="1613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Cây thông Noel cao cấp cao 90cm và 120cm giá chỉ còn 250k">
            <a:extLst>
              <a:ext uri="{FF2B5EF4-FFF2-40B4-BE49-F238E27FC236}">
                <a16:creationId xmlns:a16="http://schemas.microsoft.com/office/drawing/2014/main" id="{B97CD635-5218-486E-9349-0037D755F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4943" y="127758"/>
            <a:ext cx="3341802" cy="33418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664354" y="1162632"/>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V</a:t>
            </a:r>
          </a:p>
        </p:txBody>
      </p:sp>
    </p:spTree>
    <p:extLst>
      <p:ext uri="{BB962C8B-B14F-4D97-AF65-F5344CB8AC3E}">
        <p14:creationId xmlns:p14="http://schemas.microsoft.com/office/powerpoint/2010/main" val="135465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9659-68D6-424A-A231-D6BB0F8E260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C942249-5159-4843-8019-DC7808B213A2}"/>
              </a:ext>
            </a:extLst>
          </p:cNvPr>
          <p:cNvSpPr>
            <a:spLocks noGrp="1"/>
          </p:cNvSpPr>
          <p:nvPr>
            <p:ph type="subTitle" idx="1"/>
          </p:nvPr>
        </p:nvSpPr>
        <p:spPr/>
        <p:txBody>
          <a:bodyPr/>
          <a:lstStyle/>
          <a:p>
            <a:endParaRPr lang="en-US"/>
          </a:p>
        </p:txBody>
      </p:sp>
      <p:sp>
        <p:nvSpPr>
          <p:cNvPr id="12" name="Chỗ dành sẵn cho Ngày tháng 3">
            <a:extLst>
              <a:ext uri="{FF2B5EF4-FFF2-40B4-BE49-F238E27FC236}">
                <a16:creationId xmlns:a16="http://schemas.microsoft.com/office/drawing/2014/main" id="{42C96EF3-DA56-4ABA-BE90-2DD60ADC1B2C}"/>
              </a:ext>
            </a:extLst>
          </p:cNvPr>
          <p:cNvSpPr>
            <a:spLocks noGrp="1"/>
          </p:cNvSpPr>
          <p:nvPr>
            <p:ph type="dt" sz="half" idx="10"/>
          </p:nvPr>
        </p:nvSpPr>
        <p:spPr/>
        <p:txBody>
          <a:bodyPr/>
          <a:lstStyle/>
          <a:p>
            <a:pPr>
              <a:defRPr/>
            </a:pPr>
            <a:fld id="{225EE225-58E8-4265-AF43-59E65841D392}" type="datetime1">
              <a:rPr lang="vi-VN">
                <a:solidFill>
                  <a:prstClr val="black">
                    <a:tint val="75000"/>
                  </a:prstClr>
                </a:solidFill>
                <a:latin typeface="Arial" panose="020B0604020202020204" pitchFamily="34" charset="0"/>
              </a:rPr>
              <a:pPr>
                <a:defRPr/>
              </a:pPr>
              <a:t>25/07/2024</a:t>
            </a:fld>
            <a:endParaRPr lang="vi-VN">
              <a:solidFill>
                <a:prstClr val="black">
                  <a:tint val="75000"/>
                </a:prstClr>
              </a:solidFill>
              <a:latin typeface="Arial" panose="020B0604020202020204" pitchFamily="34" charset="0"/>
            </a:endParaRPr>
          </a:p>
        </p:txBody>
      </p:sp>
      <p:sp>
        <p:nvSpPr>
          <p:cNvPr id="14" name="Chỗ dành sẵn cho Số hiệu Bản chiếu 5">
            <a:extLst>
              <a:ext uri="{FF2B5EF4-FFF2-40B4-BE49-F238E27FC236}">
                <a16:creationId xmlns:a16="http://schemas.microsoft.com/office/drawing/2014/main" id="{224315B2-B25A-452A-950D-13F3805B1546}"/>
              </a:ext>
            </a:extLst>
          </p:cNvPr>
          <p:cNvSpPr>
            <a:spLocks noGrp="1"/>
          </p:cNvSpPr>
          <p:nvPr>
            <p:ph type="sldNum" sz="quarter" idx="12"/>
          </p:nvPr>
        </p:nvSpPr>
        <p:spPr/>
        <p:txBody>
          <a:bodyPr/>
          <a:lstStyle/>
          <a:p>
            <a:pPr fontAlgn="base">
              <a:spcBef>
                <a:spcPct val="0"/>
              </a:spcBef>
              <a:spcAft>
                <a:spcPct val="0"/>
              </a:spcAft>
            </a:pPr>
            <a:fld id="{7D614133-071E-41FD-A917-E269C36CDC98}" type="slidenum">
              <a:rPr lang="vi-VN" altLang="vi-VN">
                <a:latin typeface="Arial" panose="020B0604020202020204" pitchFamily="34" charset="0"/>
                <a:cs typeface="Arial" panose="020B0604020202020204" pitchFamily="34" charset="0"/>
              </a:rPr>
              <a:pPr fontAlgn="base">
                <a:spcBef>
                  <a:spcPct val="0"/>
                </a:spcBef>
                <a:spcAft>
                  <a:spcPct val="0"/>
                </a:spcAft>
              </a:pPr>
              <a:t>50</a:t>
            </a:fld>
            <a:endParaRPr lang="vi-VN" altLang="vi-VN">
              <a:latin typeface="Arial" panose="020B0604020202020204" pitchFamily="34" charset="0"/>
              <a:cs typeface="Arial" panose="020B0604020202020204" pitchFamily="34" charset="0"/>
            </a:endParaRPr>
          </a:p>
        </p:txBody>
      </p:sp>
      <p:pic>
        <p:nvPicPr>
          <p:cNvPr id="32770" name="Picture 16" descr="img-1205140648-1">
            <a:extLst>
              <a:ext uri="{FF2B5EF4-FFF2-40B4-BE49-F238E27FC236}">
                <a16:creationId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 y="3505199"/>
            <a:ext cx="6172201" cy="325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400" y="3551582"/>
            <a:ext cx="5943600" cy="33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248400" y="0"/>
            <a:ext cx="5943600" cy="34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id="{F1782156-EFC0-42FB-8F75-4CB294AC94C3}"/>
              </a:ext>
            </a:extLst>
          </p:cNvPr>
          <p:cNvSpPr txBox="1">
            <a:spLocks noChangeArrowheads="1"/>
          </p:cNvSpPr>
          <p:nvPr/>
        </p:nvSpPr>
        <p:spPr bwMode="auto">
          <a:xfrm>
            <a:off x="225287" y="3505200"/>
            <a:ext cx="11661913" cy="461665"/>
          </a:xfrm>
          <a:prstGeom prst="rect">
            <a:avLst/>
          </a:prstGeom>
          <a:noFill/>
          <a:ln w="9525">
            <a:noFill/>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FF00"/>
                </a:solidFill>
                <a:latin typeface="Times New Roman" panose="02020603050405020304" pitchFamily="18" charset="0"/>
              </a:rPr>
              <a:t>VỆ TINH VINASÁT 1 &amp; 2 CỦA VIỄN THÔNG VIỆT NAM TRÊN QUỸ ĐẠO</a:t>
            </a:r>
          </a:p>
        </p:txBody>
      </p:sp>
      <p:sp>
        <p:nvSpPr>
          <p:cNvPr id="32775" name="Text Box 24">
            <a:extLst>
              <a:ext uri="{FF2B5EF4-FFF2-40B4-BE49-F238E27FC236}">
                <a16:creationId xmlns:a16="http://schemas.microsoft.com/office/drawing/2014/main" id="{6CF4A9FD-46D2-4371-ADE9-F19B88A645E8}"/>
              </a:ext>
            </a:extLst>
          </p:cNvPr>
          <p:cNvSpPr txBox="1">
            <a:spLocks noChangeArrowheads="1"/>
          </p:cNvSpPr>
          <p:nvPr/>
        </p:nvSpPr>
        <p:spPr bwMode="auto">
          <a:xfrm>
            <a:off x="7620000" y="1"/>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endParaRPr lang="en-US" altLang="vi-VN" sz="2400">
              <a:solidFill>
                <a:prstClr val="black"/>
              </a:solidFill>
              <a:latin typeface="Times New Roman" panose="02020603050405020304" pitchFamily="18" charset="0"/>
            </a:endParaRPr>
          </a:p>
        </p:txBody>
      </p:sp>
      <p:sp>
        <p:nvSpPr>
          <p:cNvPr id="32776" name="Text Box 25">
            <a:extLst>
              <a:ext uri="{FF2B5EF4-FFF2-40B4-BE49-F238E27FC236}">
                <a16:creationId xmlns:a16="http://schemas.microsoft.com/office/drawing/2014/main" id="{09266B30-4D82-4AF5-A41F-C5FFE4D0BBF1}"/>
              </a:ext>
            </a:extLst>
          </p:cNvPr>
          <p:cNvSpPr txBox="1">
            <a:spLocks noChangeArrowheads="1"/>
          </p:cNvSpPr>
          <p:nvPr/>
        </p:nvSpPr>
        <p:spPr bwMode="auto">
          <a:xfrm>
            <a:off x="7543800" y="1"/>
            <a:ext cx="24615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3200" b="1">
                <a:solidFill>
                  <a:srgbClr val="FFFF00"/>
                </a:solidFill>
                <a:latin typeface="Times New Roman" panose="02020603050405020304" pitchFamily="18" charset="0"/>
              </a:rPr>
              <a:t>19/4/2008</a:t>
            </a:r>
          </a:p>
        </p:txBody>
      </p:sp>
      <p:sp>
        <p:nvSpPr>
          <p:cNvPr id="32777" name="Text Box 26">
            <a:extLst>
              <a:ext uri="{FF2B5EF4-FFF2-40B4-BE49-F238E27FC236}">
                <a16:creationId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b="1">
                <a:solidFill>
                  <a:srgbClr val="FFFF00"/>
                </a:solidFill>
                <a:latin typeface="Times New Roman" panose="02020603050405020304" pitchFamily="18" charset="0"/>
              </a:rPr>
              <a:t>16/5/2012</a:t>
            </a:r>
          </a:p>
        </p:txBody>
      </p:sp>
    </p:spTree>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box(in)">
                                      <p:cBhvr>
                                        <p:cTn id="7" dur="2000"/>
                                        <p:tgtEl>
                                          <p:spTgt spid="419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box(in)">
                                      <p:cBhvr>
                                        <p:cTn id="12" dur="2000"/>
                                        <p:tgtEl>
                                          <p:spTgt spid="327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6"/>
                                        </p:tgtEl>
                                        <p:attrNameLst>
                                          <p:attrName>style.visibility</p:attrName>
                                        </p:attrNameLst>
                                      </p:cBhvr>
                                      <p:to>
                                        <p:strVal val="visible"/>
                                      </p:to>
                                    </p:set>
                                    <p:animEffect transition="in" filter="box(in)">
                                      <p:cBhvr>
                                        <p:cTn id="17" dur="2000"/>
                                        <p:tgtEl>
                                          <p:spTgt spid="3277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770"/>
                                        </p:tgtEl>
                                        <p:attrNameLst>
                                          <p:attrName>style.visibility</p:attrName>
                                        </p:attrNameLst>
                                      </p:cBhvr>
                                      <p:to>
                                        <p:strVal val="visible"/>
                                      </p:to>
                                    </p:set>
                                    <p:animEffect transition="in" filter="box(in)">
                                      <p:cBhvr>
                                        <p:cTn id="22" dur="2000"/>
                                        <p:tgtEl>
                                          <p:spTgt spid="3277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2771"/>
                                        </p:tgtEl>
                                        <p:attrNameLst>
                                          <p:attrName>style.visibility</p:attrName>
                                        </p:attrNameLst>
                                      </p:cBhvr>
                                      <p:to>
                                        <p:strVal val="visible"/>
                                      </p:to>
                                    </p:set>
                                    <p:animEffect transition="in" filter="box(in)">
                                      <p:cBhvr>
                                        <p:cTn id="27" dur="2000"/>
                                        <p:tgtEl>
                                          <p:spTgt spid="3277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777"/>
                                        </p:tgtEl>
                                        <p:attrNameLst>
                                          <p:attrName>style.visibility</p:attrName>
                                        </p:attrNameLst>
                                      </p:cBhvr>
                                      <p:to>
                                        <p:strVal val="visible"/>
                                      </p:to>
                                    </p:set>
                                    <p:animEffect transition="in" filter="box(in)">
                                      <p:cBhvr>
                                        <p:cTn id="32" dur="2000"/>
                                        <p:tgtEl>
                                          <p:spTgt spid="3277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25687"/>
                                        </p:tgtEl>
                                        <p:attrNameLst>
                                          <p:attrName>style.visibility</p:attrName>
                                        </p:attrNameLst>
                                      </p:cBhvr>
                                      <p:to>
                                        <p:strVal val="visible"/>
                                      </p:to>
                                    </p:set>
                                    <p:animEffect transition="in" filter="box(in)">
                                      <p:cBhvr>
                                        <p:cTn id="37" dur="2000"/>
                                        <p:tgtEl>
                                          <p:spTgt spid="625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87" grpId="0"/>
      <p:bldP spid="32776" grpId="0"/>
      <p:bldP spid="3277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1"/>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3" name="Text Box 3"/>
          <p:cNvSpPr txBox="1">
            <a:spLocks noChangeArrowheads="1"/>
          </p:cNvSpPr>
          <p:nvPr/>
        </p:nvSpPr>
        <p:spPr bwMode="auto">
          <a:xfrm>
            <a:off x="1524000" y="4800601"/>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4" name="Text Box 4"/>
          <p:cNvSpPr txBox="1">
            <a:spLocks noChangeArrowheads="1"/>
          </p:cNvSpPr>
          <p:nvPr/>
        </p:nvSpPr>
        <p:spPr bwMode="auto">
          <a:xfrm>
            <a:off x="3886200" y="4876801"/>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75260" y="15716"/>
            <a:ext cx="1752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r="8930"/>
          <a:stretch/>
        </p:blipFill>
        <p:spPr bwMode="auto">
          <a:xfrm>
            <a:off x="3966210" y="-7143"/>
            <a:ext cx="388239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459605" y="0"/>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7917178" y="3417970"/>
            <a:ext cx="41833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0" name="Text Box 20"/>
          <p:cNvSpPr txBox="1">
            <a:spLocks noChangeArrowheads="1"/>
          </p:cNvSpPr>
          <p:nvPr/>
        </p:nvSpPr>
        <p:spPr bwMode="auto">
          <a:xfrm>
            <a:off x="8095296" y="3561160"/>
            <a:ext cx="1371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val="0"/>
              </a:ext>
            </a:extLst>
          </a:blip>
          <a:srcRect l="7061" t="8159" r="14984" b="7954"/>
          <a:stretch/>
        </p:blipFill>
        <p:spPr bwMode="auto">
          <a:xfrm>
            <a:off x="7890510" y="15716"/>
            <a:ext cx="4191000" cy="33066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406" y="3447814"/>
            <a:ext cx="3846194" cy="3403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8095296" y="62390"/>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MUA SẮM TRỰC TUYẾN</a:t>
            </a:r>
          </a:p>
        </p:txBody>
      </p:sp>
      <p:sp>
        <p:nvSpPr>
          <p:cNvPr id="17" name="Text Box 18"/>
          <p:cNvSpPr txBox="1">
            <a:spLocks noChangeArrowheads="1"/>
          </p:cNvSpPr>
          <p:nvPr/>
        </p:nvSpPr>
        <p:spPr bwMode="auto">
          <a:xfrm>
            <a:off x="4062012" y="3610769"/>
            <a:ext cx="134954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BÁO CHÍ</a:t>
            </a:r>
          </a:p>
        </p:txBody>
      </p:sp>
      <p:sp>
        <p:nvSpPr>
          <p:cNvPr id="76821" name="Text Box 21"/>
          <p:cNvSpPr txBox="1">
            <a:spLocks noChangeArrowheads="1"/>
          </p:cNvSpPr>
          <p:nvPr/>
        </p:nvSpPr>
        <p:spPr bwMode="auto">
          <a:xfrm>
            <a:off x="4724400" y="3200401"/>
            <a:ext cx="28956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solidFill>
                  <a:srgbClr val="FF0000"/>
                </a:solidFill>
                <a:latin typeface="Times New Roman" panose="02020603050405020304" pitchFamily="18" charset="0"/>
              </a:rPr>
              <a:t>DỊCH VỤ BƯU CHÍNH</a:t>
            </a:r>
          </a:p>
        </p:txBody>
      </p:sp>
    </p:spTree>
    <p:extLst>
      <p:ext uri="{BB962C8B-B14F-4D97-AF65-F5344CB8AC3E}">
        <p14:creationId xmlns:p14="http://schemas.microsoft.com/office/powerpoint/2010/main" val="80128036"/>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6821"/>
                                        </p:tgtEl>
                                        <p:attrNameLst>
                                          <p:attrName>style.visibility</p:attrName>
                                        </p:attrNameLst>
                                      </p:cBhvr>
                                      <p:to>
                                        <p:strVal val="visible"/>
                                      </p:to>
                                    </p:set>
                                    <p:animEffect transition="in" filter="box(in)">
                                      <p:cBhvr>
                                        <p:cTn id="7" dur="2000"/>
                                        <p:tgtEl>
                                          <p:spTgt spid="76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D188EF1-7AF0-4E3D-B18E-09804FDD4610}"/>
              </a:ext>
            </a:extLst>
          </p:cNvPr>
          <p:cNvSpPr/>
          <p:nvPr/>
        </p:nvSpPr>
        <p:spPr>
          <a:xfrm>
            <a:off x="3342288" y="450221"/>
            <a:ext cx="5044965" cy="7209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0000"/>
                </a:solidFill>
                <a:latin typeface="#9Slide07 IcielBaliho Script" pitchFamily="2" charset="0"/>
              </a:rPr>
              <a:t>BƯU CHÍNH VIỄN THÔNG</a:t>
            </a:r>
            <a:endParaRPr lang="en-US" sz="3600">
              <a:solidFill>
                <a:srgbClr val="FF0000"/>
              </a:solidFill>
              <a:latin typeface="#9Slide07 IcielBaliho Script" pitchFamily="2" charset="0"/>
            </a:endParaRPr>
          </a:p>
        </p:txBody>
      </p:sp>
      <p:sp>
        <p:nvSpPr>
          <p:cNvPr id="5" name="Rectangle 4">
            <a:extLst>
              <a:ext uri="{FF2B5EF4-FFF2-40B4-BE49-F238E27FC236}">
                <a16:creationId xmlns:a16="http://schemas.microsoft.com/office/drawing/2014/main" id="{F8F8CFB5-E41A-450C-A016-53B2C952430E}"/>
              </a:ext>
            </a:extLst>
          </p:cNvPr>
          <p:cNvSpPr/>
          <p:nvPr/>
        </p:nvSpPr>
        <p:spPr>
          <a:xfrm>
            <a:off x="620109" y="1224629"/>
            <a:ext cx="11312061" cy="4536819"/>
          </a:xfrm>
          <a:prstGeom prst="rect">
            <a:avLst/>
          </a:prstGeom>
        </p:spPr>
        <p:txBody>
          <a:bodyPr wrap="square">
            <a:spAutoFit/>
          </a:bodyPr>
          <a:lstStyle/>
          <a:p>
            <a:pPr algn="just">
              <a:lnSpc>
                <a:spcPct val="150000"/>
              </a:lnSpc>
            </a:pPr>
            <a:r>
              <a:rPr lang="vi-VN" sz="2800">
                <a:solidFill>
                  <a:srgbClr val="FF0000"/>
                </a:solidFill>
                <a:latin typeface="#9Slide02 Noi dung rat dai" panose="02000000000000000000" pitchFamily="2" charset="0"/>
                <a:ea typeface="#9Slide02 Noi dung rat dai" panose="02000000000000000000" pitchFamily="2" charset="0"/>
              </a:rPr>
              <a:t>- Thành tựu</a:t>
            </a:r>
            <a:r>
              <a:rPr lang="vi-VN" sz="2800">
                <a:solidFill>
                  <a:srgbClr val="002060"/>
                </a:solidFill>
                <a:latin typeface="#9Slide02 Noi dung rat dai" panose="02000000000000000000" pitchFamily="2" charset="0"/>
                <a:ea typeface="#9Slide02 Noi dung rat dai" panose="02000000000000000000" pitchFamily="2" charset="0"/>
              </a:rPr>
              <a:t>: phát triển nhanh, liên tục.</a:t>
            </a:r>
          </a:p>
          <a:p>
            <a:pPr algn="just">
              <a:lnSpc>
                <a:spcPct val="150000"/>
              </a:lnSpc>
            </a:pPr>
            <a:r>
              <a:rPr lang="vi-VN" sz="2800">
                <a:solidFill>
                  <a:srgbClr val="FF0000"/>
                </a:solidFill>
                <a:latin typeface="#9Slide02 Noi dung rat dai" panose="02000000000000000000" pitchFamily="2" charset="0"/>
                <a:ea typeface="#9Slide02 Noi dung rat dai" panose="02000000000000000000" pitchFamily="2" charset="0"/>
              </a:rPr>
              <a:t>- Hiện trạng phát triển</a:t>
            </a:r>
            <a:r>
              <a:rPr lang="vi-VN" sz="2800">
                <a:solidFill>
                  <a:srgbClr val="002060"/>
                </a:solidFill>
                <a:latin typeface="#9Slide02 Noi dung rat dai" panose="02000000000000000000" pitchFamily="2" charset="0"/>
                <a:ea typeface="#9Slide02 Noi dung rat dai" panose="02000000000000000000" pitchFamily="2" charset="0"/>
              </a:rPr>
              <a:t>: hoạt động hiệu quả hơn, mang lại giá trị kinh tế – xã hội lớn; dẫn đầu xu hướng số hoá và hiện đại hoá trên cả nước.</a:t>
            </a:r>
          </a:p>
          <a:p>
            <a:pPr algn="just">
              <a:lnSpc>
                <a:spcPct val="150000"/>
              </a:lnSpc>
            </a:pPr>
            <a:r>
              <a:rPr lang="vi-VN" sz="2800">
                <a:solidFill>
                  <a:srgbClr val="FF0000"/>
                </a:solidFill>
                <a:latin typeface="#9Slide02 Noi dung rat dai" panose="02000000000000000000" pitchFamily="2" charset="0"/>
                <a:ea typeface="#9Slide02 Noi dung rat dai" panose="02000000000000000000" pitchFamily="2" charset="0"/>
              </a:rPr>
              <a:t>– Phân bố</a:t>
            </a:r>
            <a:r>
              <a:rPr lang="vi-VN" sz="2800">
                <a:solidFill>
                  <a:srgbClr val="002060"/>
                </a:solidFill>
                <a:latin typeface="#9Slide02 Noi dung rat dai" panose="02000000000000000000" pitchFamily="2" charset="0"/>
                <a:ea typeface="#9Slide02 Noi dung rat dai" panose="02000000000000000000" pitchFamily="2" charset="0"/>
              </a:rPr>
              <a:t>: mạng lưới bưu chính viễn thông phủ khắp cả nước; hình thành 2 trung tâm bưu chính viễn thông lớn là Hà Nội, Thành phố Hồ Chí Minh.</a:t>
            </a:r>
          </a:p>
          <a:p>
            <a:pPr algn="just">
              <a:lnSpc>
                <a:spcPct val="150000"/>
              </a:lnSpc>
            </a:pPr>
            <a:endParaRPr lang="en-US" sz="2800">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125979643"/>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346841" y="570331"/>
            <a:ext cx="5749158" cy="2387600"/>
          </a:xfrm>
          <a:solidFill>
            <a:schemeClr val="bg1"/>
          </a:solidFill>
          <a:ln>
            <a:solidFill>
              <a:schemeClr val="bg1"/>
            </a:solidFill>
          </a:ln>
        </p:spPr>
        <p:txBody>
          <a:bodyPr>
            <a:normAutofit/>
          </a:bodyPr>
          <a:lstStyle/>
          <a:p>
            <a:r>
              <a:rPr lang="nl-NL" sz="4000" dirty="0">
                <a:solidFill>
                  <a:srgbClr val="FF0000"/>
                </a:solidFill>
                <a:latin typeface="#9Slide07 IcielBaliho Script" pitchFamily="2" charset="0"/>
                <a:cs typeface="Times New Roman" panose="02020603050405020304" pitchFamily="18" charset="0"/>
              </a:rPr>
              <a:t>Việc phát triển dịch vụ điện thoại, mạng Internet tác động như thế nào đến đời sống kinh tế -  xã hội nước ta? </a:t>
            </a:r>
            <a:endParaRPr lang="en-US" sz="4000" dirty="0">
              <a:solidFill>
                <a:srgbClr val="FF0000"/>
              </a:solidFill>
              <a:latin typeface="#9Slide07 IcielBaliho Script" pitchFamily="2" charset="0"/>
              <a:cs typeface="Times New Roman" panose="02020603050405020304" pitchFamily="18" charset="0"/>
            </a:endParaRPr>
          </a:p>
        </p:txBody>
      </p:sp>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758" y="406400"/>
            <a:ext cx="5353878" cy="32547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8427" y="3900069"/>
            <a:ext cx="10815145" cy="1938992"/>
          </a:xfrm>
          <a:prstGeom prst="rect">
            <a:avLst/>
          </a:prstGeom>
        </p:spPr>
        <p:txBody>
          <a:bodyPr wrap="square">
            <a:spAutoFit/>
          </a:bodyPr>
          <a:lstStyle/>
          <a:p>
            <a:pPr algn="just">
              <a:tabLst>
                <a:tab pos="114300" algn="l"/>
                <a:tab pos="228600" algn="l"/>
                <a:tab pos="360045" algn="l"/>
                <a:tab pos="540385" algn="l"/>
                <a:tab pos="914400" algn="l"/>
              </a:tabLst>
            </a:pPr>
            <a:r>
              <a:rPr lang="en-US" sz="2400" b="1" dirty="0">
                <a:solidFill>
                  <a:srgbClr val="0070C0"/>
                </a:solidFill>
                <a:latin typeface="#9Slide02 Noi dung rat dai" panose="02000000000000000000" pitchFamily="2" charset="0"/>
                <a:ea typeface="#9Slide02 Noi dung rat dai" panose="02000000000000000000" pitchFamily="2" charset="0"/>
              </a:rPr>
              <a:t>* </a:t>
            </a:r>
            <a:r>
              <a:rPr lang="en-US" sz="2400" b="1" dirty="0" err="1">
                <a:solidFill>
                  <a:srgbClr val="0070C0"/>
                </a:solidFill>
                <a:latin typeface="#9Slide02 Noi dung rat dai" panose="02000000000000000000" pitchFamily="2" charset="0"/>
                <a:ea typeface="#9Slide02 Noi dung rat dai" panose="02000000000000000000" pitchFamily="2" charset="0"/>
              </a:rPr>
              <a:t>Tích</a:t>
            </a:r>
            <a:r>
              <a:rPr lang="en-US" sz="2400" b="1" dirty="0">
                <a:solidFill>
                  <a:srgbClr val="0070C0"/>
                </a:solidFill>
                <a:latin typeface="#9Slide02 Noi dung rat dai" panose="02000000000000000000" pitchFamily="2" charset="0"/>
                <a:ea typeface="#9Slide02 Noi dung rat dai" panose="02000000000000000000" pitchFamily="2" charset="0"/>
              </a:rPr>
              <a:t> </a:t>
            </a:r>
            <a:r>
              <a:rPr lang="en-US" sz="2400" b="1" dirty="0" err="1">
                <a:solidFill>
                  <a:srgbClr val="0070C0"/>
                </a:solidFill>
                <a:latin typeface="#9Slide02 Noi dung rat dai" panose="02000000000000000000" pitchFamily="2" charset="0"/>
                <a:ea typeface="#9Slide02 Noi dung rat dai" panose="02000000000000000000" pitchFamily="2" charset="0"/>
              </a:rPr>
              <a:t>cực</a:t>
            </a:r>
            <a:r>
              <a:rPr lang="en-US" sz="2400" b="1" dirty="0">
                <a:solidFill>
                  <a:srgbClr val="0070C0"/>
                </a:solidFill>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Liên</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lạc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trao</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đổi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thông</a:t>
            </a:r>
            <a:r>
              <a:rPr lang="en-US" sz="2400" dirty="0">
                <a:latin typeface="#9Slide02 Noi dung rat dai" panose="02000000000000000000" pitchFamily="2" charset="0"/>
                <a:ea typeface="#9Slide02 Noi dung rat dai" panose="02000000000000000000" pitchFamily="2" charset="0"/>
              </a:rPr>
              <a:t> tin </a:t>
            </a:r>
            <a:r>
              <a:rPr lang="en-US" sz="2400" dirty="0" err="1">
                <a:latin typeface="#9Slide02 Noi dung rat dai" panose="02000000000000000000" pitchFamily="2" charset="0"/>
                <a:ea typeface="#9Slide02 Noi dung rat dai" panose="02000000000000000000" pitchFamily="2" charset="0"/>
              </a:rPr>
              <a:t>nhanh</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chóng</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tìm</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kiếm</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thông</a:t>
            </a:r>
            <a:r>
              <a:rPr lang="en-US" sz="2400" dirty="0">
                <a:latin typeface="#9Slide02 Noi dung rat dai" panose="02000000000000000000" pitchFamily="2" charset="0"/>
                <a:ea typeface="#9Slide02 Noi dung rat dai" panose="02000000000000000000" pitchFamily="2" charset="0"/>
              </a:rPr>
              <a:t> tin, </a:t>
            </a:r>
            <a:r>
              <a:rPr lang="en-US" sz="2400" dirty="0" err="1">
                <a:latin typeface="#9Slide02 Noi dung rat dai" panose="02000000000000000000" pitchFamily="2" charset="0"/>
                <a:ea typeface="#9Slide02 Noi dung rat dai" panose="02000000000000000000" pitchFamily="2" charset="0"/>
              </a:rPr>
              <a:t>học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tập</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mở</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rộng</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quan</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hệ</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mọi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mặt</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với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thế</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giới</a:t>
            </a:r>
            <a:r>
              <a:rPr lang="en-US" sz="2400" dirty="0">
                <a:latin typeface="#9Slide02 Noi dung rat dai" panose="02000000000000000000" pitchFamily="2" charset="0"/>
                <a:ea typeface="#9Slide02 Noi dung rat dai" panose="02000000000000000000" pitchFamily="2" charset="0"/>
              </a:rPr>
              <a:t>…</a:t>
            </a:r>
          </a:p>
          <a:p>
            <a:r>
              <a:rPr lang="en-US" sz="2400" b="1" dirty="0">
                <a:solidFill>
                  <a:srgbClr val="FF0000"/>
                </a:solidFill>
                <a:latin typeface="#9Slide02 Noi dung rat dai" panose="02000000000000000000" pitchFamily="2" charset="0"/>
                <a:ea typeface="#9Slide02 Noi dung rat dai" panose="02000000000000000000" pitchFamily="2" charset="0"/>
              </a:rPr>
              <a:t>* </a:t>
            </a:r>
            <a:r>
              <a:rPr lang="en-US" sz="2400" b="1" dirty="0" err="1">
                <a:solidFill>
                  <a:srgbClr val="FF0000"/>
                </a:solidFill>
                <a:latin typeface="#9Slide02 Noi dung rat dai" panose="02000000000000000000" pitchFamily="2" charset="0"/>
                <a:ea typeface="#9Slide02 Noi dung rat dai" panose="02000000000000000000" pitchFamily="2" charset="0"/>
              </a:rPr>
              <a:t>Tiêu</a:t>
            </a:r>
            <a:r>
              <a:rPr lang="en-US" sz="2400" b="1" dirty="0">
                <a:solidFill>
                  <a:srgbClr val="FF0000"/>
                </a:solidFill>
                <a:latin typeface="#9Slide02 Noi dung rat dai" panose="02000000000000000000" pitchFamily="2" charset="0"/>
                <a:ea typeface="#9Slide02 Noi dung rat dai" panose="02000000000000000000" pitchFamily="2" charset="0"/>
              </a:rPr>
              <a:t> </a:t>
            </a:r>
            <a:r>
              <a:rPr lang="en-US" sz="2400" b="1" dirty="0" err="1">
                <a:solidFill>
                  <a:srgbClr val="FF0000"/>
                </a:solidFill>
                <a:latin typeface="#9Slide02 Noi dung rat dai" panose="02000000000000000000" pitchFamily="2" charset="0"/>
                <a:ea typeface="#9Slide02 Noi dung rat dai" panose="02000000000000000000" pitchFamily="2" charset="0"/>
              </a:rPr>
              <a:t>cực</a:t>
            </a:r>
            <a:r>
              <a:rPr lang="en-US" sz="2400" b="1" dirty="0">
                <a:solidFill>
                  <a:srgbClr val="FF0000"/>
                </a:solidFill>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Khó</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kiểm</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soát</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thông</a:t>
            </a:r>
            <a:r>
              <a:rPr lang="en-US" sz="2400" dirty="0">
                <a:latin typeface="#9Slide02 Noi dung rat dai" panose="02000000000000000000" pitchFamily="2" charset="0"/>
                <a:ea typeface="#9Slide02 Noi dung rat dai" panose="02000000000000000000" pitchFamily="2" charset="0"/>
              </a:rPr>
              <a:t> tin </a:t>
            </a:r>
            <a:r>
              <a:rPr lang="en-US" sz="2400" dirty="0" err="1">
                <a:latin typeface="#9Slide02 Noi dung rat dai" panose="02000000000000000000" pitchFamily="2" charset="0"/>
                <a:ea typeface="#9Slide02 Noi dung rat dai" panose="02000000000000000000" pitchFamily="2" charset="0"/>
              </a:rPr>
              <a:t>nên</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một</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số</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thông</a:t>
            </a:r>
            <a:r>
              <a:rPr lang="en-US" sz="2400" dirty="0">
                <a:latin typeface="#9Slide02 Noi dung rat dai" panose="02000000000000000000" pitchFamily="2" charset="0"/>
                <a:ea typeface="#9Slide02 Noi dung rat dai" panose="02000000000000000000" pitchFamily="2" charset="0"/>
              </a:rPr>
              <a:t> tin </a:t>
            </a:r>
            <a:r>
              <a:rPr lang="en-US" sz="2400" dirty="0" err="1">
                <a:latin typeface="#9Slide02 Noi dung rat dai" panose="02000000000000000000" pitchFamily="2" charset="0"/>
                <a:ea typeface="#9Slide02 Noi dung rat dai" panose="02000000000000000000" pitchFamily="2" charset="0"/>
              </a:rPr>
              <a:t>ch</a:t>
            </a:r>
            <a:r>
              <a:rPr lang="vi-VN" sz="2400" dirty="0">
                <a:latin typeface="#9Slide02 Noi dung rat dai" panose="02000000000000000000" pitchFamily="2" charset="0"/>
                <a:ea typeface="#9Slide02 Noi dung rat dai" panose="02000000000000000000" pitchFamily="2" charset="0"/>
              </a:rPr>
              <a:t>ư</a:t>
            </a:r>
            <a:r>
              <a:rPr lang="en-US" sz="2400" dirty="0">
                <a:latin typeface="#9Slide02 Noi dung rat dai" panose="02000000000000000000" pitchFamily="2" charset="0"/>
                <a:ea typeface="#9Slide02 Noi dung rat dai" panose="02000000000000000000" pitchFamily="2" charset="0"/>
              </a:rPr>
              <a:t>a </a:t>
            </a:r>
            <a:r>
              <a:rPr lang="en-US" sz="2400" dirty="0" err="1">
                <a:latin typeface="#9Slide02 Noi dung rat dai" panose="02000000000000000000" pitchFamily="2" charset="0"/>
                <a:ea typeface="#9Slide02 Noi dung rat dai" panose="02000000000000000000" pitchFamily="2" charset="0"/>
              </a:rPr>
              <a:t>chính</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xác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hình</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ảnh</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bạo</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lực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nguy</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hại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đối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với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mọi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lứa</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tuổi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hội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chứng</a:t>
            </a:r>
            <a:r>
              <a:rPr lang="en-US" sz="2400" dirty="0">
                <a:latin typeface="#9Slide02 Noi dung rat dai" panose="02000000000000000000" pitchFamily="2" charset="0"/>
                <a:ea typeface="#9Slide02 Noi dung rat dai" panose="02000000000000000000" pitchFamily="2" charset="0"/>
              </a:rPr>
              <a:t> </a:t>
            </a:r>
            <a:r>
              <a:rPr lang="en-US" sz="2400" i="1" dirty="0" err="1">
                <a:solidFill>
                  <a:srgbClr val="FF0000"/>
                </a:solidFill>
                <a:latin typeface="#9Slide02 Noi dung rat dai" panose="02000000000000000000" pitchFamily="2" charset="0"/>
                <a:ea typeface="#9Slide02 Noi dung rat dai" panose="02000000000000000000" pitchFamily="2" charset="0"/>
              </a:rPr>
              <a:t>nghiện</a:t>
            </a:r>
            <a:r>
              <a:rPr lang="en-US" sz="2400" dirty="0">
                <a:solidFill>
                  <a:srgbClr val="FF0000"/>
                </a:solidFill>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điện</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thoại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đặc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biệt</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là</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các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điện</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thoại</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thông</a:t>
            </a:r>
            <a:r>
              <a:rPr lang="en-US" sz="2400" dirty="0">
                <a:latin typeface="#9Slide02 Noi dung rat dai" panose="02000000000000000000" pitchFamily="2" charset="0"/>
                <a:ea typeface="#9Slide02 Noi dung rat dai" panose="02000000000000000000" pitchFamily="2" charset="0"/>
              </a:rPr>
              <a:t> minh, </a:t>
            </a:r>
            <a:r>
              <a:rPr lang="en-US" sz="2400" dirty="0" err="1">
                <a:latin typeface="#9Slide02 Noi dung rat dai" panose="02000000000000000000" pitchFamily="2" charset="0"/>
                <a:ea typeface="#9Slide02 Noi dung rat dai" panose="02000000000000000000" pitchFamily="2" charset="0"/>
                <a:cs typeface="Times New Roman" panose="02020603050405020304" pitchFamily="18" charset="0"/>
              </a:rPr>
              <a:t>có</a:t>
            </a:r>
            <a:r>
              <a:rPr lang="vi-VN" sz="2400" dirty="0">
                <a:latin typeface="#9Slide02 Noi dung rat dai" panose="02000000000000000000" pitchFamily="2" charset="0"/>
                <a:ea typeface="#9Slide02 Noi dung rat dai" panose="02000000000000000000" pitchFamily="2" charset="0"/>
                <a:cs typeface="Times New Roman" panose="02020603050405020304" pitchFamily="18" charset="0"/>
              </a:rPr>
              <a:t> nhiều người bị cuốn vào các trò chơi trực tuyế</a:t>
            </a:r>
            <a:r>
              <a:rPr lang="en-US" sz="2400" dirty="0">
                <a:latin typeface="#9Slide02 Noi dung rat dai" panose="02000000000000000000" pitchFamily="2" charset="0"/>
                <a:ea typeface="#9Slide02 Noi dung rat dai" panose="02000000000000000000" pitchFamily="2" charset="0"/>
                <a:cs typeface="Times New Roman" panose="02020603050405020304" pitchFamily="18" charset="0"/>
              </a:rPr>
              <a:t>n </a:t>
            </a:r>
            <a:r>
              <a:rPr lang="en-US" sz="2400" dirty="0" err="1">
                <a:latin typeface="#9Slide02 Noi dung rat dai" panose="02000000000000000000" pitchFamily="2" charset="0"/>
                <a:ea typeface="#9Slide02 Noi dung rat dai" panose="02000000000000000000" pitchFamily="2" charset="0"/>
              </a:rPr>
              <a:t>nhất</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là</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học</a:t>
            </a:r>
            <a:r>
              <a:rPr lang="en-US" sz="2400" dirty="0">
                <a:latin typeface="#9Slide02 Noi dung rat dai" panose="02000000000000000000" pitchFamily="2" charset="0"/>
                <a:ea typeface="#9Slide02 Noi dung rat dai" panose="02000000000000000000" pitchFamily="2" charset="0"/>
              </a:rPr>
              <a:t> </a:t>
            </a:r>
            <a:r>
              <a:rPr lang="en-US" sz="2400" dirty="0" err="1">
                <a:latin typeface="#9Slide02 Noi dung rat dai" panose="02000000000000000000" pitchFamily="2" charset="0"/>
                <a:ea typeface="#9Slide02 Noi dung rat dai" panose="02000000000000000000" pitchFamily="2" charset="0"/>
              </a:rPr>
              <a:t>sinh</a:t>
            </a:r>
            <a:r>
              <a:rPr lang="en-US" sz="2400" dirty="0">
                <a:latin typeface="#9Slide02 Noi dung rat dai" panose="02000000000000000000" pitchFamily="2" charset="0"/>
                <a:ea typeface="#9Slide02 Noi dung rat dai" panose="02000000000000000000" pitchFamily="2" charset="0"/>
              </a:rPr>
              <a:t>.</a:t>
            </a:r>
            <a:endParaRPr lang="en-US" sz="2400" dirty="0">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6048052"/>
      </p:ext>
    </p:extLst>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0178"/>
                                        </p:tgtEl>
                                        <p:attrNameLst>
                                          <p:attrName>style.visibility</p:attrName>
                                        </p:attrNameLst>
                                      </p:cBhvr>
                                      <p:to>
                                        <p:strVal val="visible"/>
                                      </p:to>
                                    </p:set>
                                    <p:animEffect transition="in" filter="box(in)">
                                      <p:cBhvr>
                                        <p:cTn id="12" dur="2000"/>
                                        <p:tgtEl>
                                          <p:spTgt spid="501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F27C-D95A-43D4-8A98-0BFB6EBD48C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B3DDECC-C4F7-48DD-A4C9-22E40EDFCE00}"/>
              </a:ext>
            </a:extLst>
          </p:cNvPr>
          <p:cNvSpPr>
            <a:spLocks noGrp="1"/>
          </p:cNvSpPr>
          <p:nvPr>
            <p:ph type="subTitle" idx="1"/>
          </p:nvPr>
        </p:nvSpPr>
        <p:spPr/>
        <p:txBody>
          <a:bodyPr/>
          <a:lstStyle/>
          <a:p>
            <a:endParaRPr lang="en-US"/>
          </a:p>
        </p:txBody>
      </p:sp>
      <p:sp>
        <p:nvSpPr>
          <p:cNvPr id="8" name="Chỗ dành sẵn cho Ngày tháng 3">
            <a:extLst>
              <a:ext uri="{FF2B5EF4-FFF2-40B4-BE49-F238E27FC236}">
                <a16:creationId xmlns:a16="http://schemas.microsoft.com/office/drawing/2014/main" id="{BB22CACD-68D0-4EE8-A26F-EC3626B10FDE}"/>
              </a:ext>
            </a:extLst>
          </p:cNvPr>
          <p:cNvSpPr>
            <a:spLocks noGrp="1"/>
          </p:cNvSpPr>
          <p:nvPr>
            <p:ph type="dt" sz="half" idx="10"/>
          </p:nvPr>
        </p:nvSpPr>
        <p:spPr/>
        <p:txBody>
          <a:bodyPr/>
          <a:lstStyle/>
          <a:p>
            <a:pPr>
              <a:defRPr/>
            </a:pPr>
            <a:fld id="{03D3CD3C-345B-4E72-918E-0F2D8E02A7BA}" type="datetime1">
              <a:rPr lang="vi-VN">
                <a:solidFill>
                  <a:prstClr val="black">
                    <a:tint val="75000"/>
                  </a:prstClr>
                </a:solidFill>
                <a:latin typeface="Arial" panose="020B0604020202020204" pitchFamily="34" charset="0"/>
              </a:rPr>
              <a:pPr>
                <a:defRPr/>
              </a:pPr>
              <a:t>25/07/2024</a:t>
            </a:fld>
            <a:endParaRPr lang="vi-VN">
              <a:solidFill>
                <a:prstClr val="black">
                  <a:tint val="75000"/>
                </a:prstClr>
              </a:solidFill>
              <a:latin typeface="Arial" panose="020B0604020202020204" pitchFamily="34" charset="0"/>
            </a:endParaRPr>
          </a:p>
        </p:txBody>
      </p:sp>
      <p:sp>
        <p:nvSpPr>
          <p:cNvPr id="10" name="Chỗ dành sẵn cho Số hiệu Bản chiếu 5">
            <a:extLst>
              <a:ext uri="{FF2B5EF4-FFF2-40B4-BE49-F238E27FC236}">
                <a16:creationId xmlns:a16="http://schemas.microsoft.com/office/drawing/2014/main" id="{82D8CDBA-00B4-4CF2-9B09-56B6A29DF5E7}"/>
              </a:ext>
            </a:extLst>
          </p:cNvPr>
          <p:cNvSpPr>
            <a:spLocks noGrp="1"/>
          </p:cNvSpPr>
          <p:nvPr>
            <p:ph type="sldNum" sz="quarter" idx="12"/>
          </p:nvPr>
        </p:nvSpPr>
        <p:spPr/>
        <p:txBody>
          <a:bodyPr/>
          <a:lstStyle/>
          <a:p>
            <a:pPr fontAlgn="base">
              <a:spcBef>
                <a:spcPct val="0"/>
              </a:spcBef>
              <a:spcAft>
                <a:spcPct val="0"/>
              </a:spcAft>
            </a:pPr>
            <a:fld id="{AAAF741A-9DA9-4BB5-987D-FC89AD8BB164}" type="slidenum">
              <a:rPr lang="vi-VN" altLang="vi-VN">
                <a:latin typeface="Arial" panose="020B0604020202020204" pitchFamily="34" charset="0"/>
                <a:cs typeface="Arial" panose="020B0604020202020204" pitchFamily="34" charset="0"/>
              </a:rPr>
              <a:pPr fontAlgn="base">
                <a:spcBef>
                  <a:spcPct val="0"/>
                </a:spcBef>
                <a:spcAft>
                  <a:spcPct val="0"/>
                </a:spcAft>
              </a:pPr>
              <a:t>54</a:t>
            </a:fld>
            <a:endParaRPr lang="vi-VN" altLang="vi-VN">
              <a:latin typeface="Arial" panose="020B0604020202020204" pitchFamily="34" charset="0"/>
              <a:cs typeface="Arial" panose="020B0604020202020204" pitchFamily="34" charset="0"/>
            </a:endParaRPr>
          </a:p>
        </p:txBody>
      </p:sp>
      <p:pic>
        <p:nvPicPr>
          <p:cNvPr id="38914" name="Picture 4" descr="cai-nghien-game">
            <a:extLst>
              <a:ext uri="{FF2B5EF4-FFF2-40B4-BE49-F238E27FC236}">
                <a16:creationId xmlns:a16="http://schemas.microsoft.com/office/drawing/2014/main" id="{96259B53-E6C5-4154-8C54-A4FE4F5B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05200"/>
            <a:ext cx="605293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7" descr="1300081465_1046">
            <a:extLst>
              <a:ext uri="{FF2B5EF4-FFF2-40B4-BE49-F238E27FC236}">
                <a16:creationId xmlns:a16="http://schemas.microsoft.com/office/drawing/2014/main" id="{904132A7-321D-4D0A-8637-7C9FCE22BAC3}"/>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9800" y="76198"/>
            <a:ext cx="605293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2" descr="game2">
            <a:extLst>
              <a:ext uri="{FF2B5EF4-FFF2-40B4-BE49-F238E27FC236}">
                <a16:creationId xmlns:a16="http://schemas.microsoft.com/office/drawing/2014/main" id="{E5AF7A17-607D-44CF-9411-03D334E2F38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0" y="76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5" descr="1735128313-1-300110auE1">
            <a:extLst>
              <a:ext uri="{FF2B5EF4-FFF2-40B4-BE49-F238E27FC236}">
                <a16:creationId xmlns:a16="http://schemas.microsoft.com/office/drawing/2014/main" id="{C5613616-7FB8-4423-AE85-FF422B10D66D}"/>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26">
            <a:extLst>
              <a:ext uri="{FF2B5EF4-FFF2-40B4-BE49-F238E27FC236}">
                <a16:creationId xmlns:a16="http://schemas.microsoft.com/office/drawing/2014/main" id="{01FB97E2-3EA6-4AFD-9D41-EBF2D0E9080E}"/>
              </a:ext>
            </a:extLst>
          </p:cNvPr>
          <p:cNvSpPr txBox="1">
            <a:spLocks noChangeArrowheads="1"/>
          </p:cNvSpPr>
          <p:nvPr/>
        </p:nvSpPr>
        <p:spPr bwMode="auto">
          <a:xfrm>
            <a:off x="1245704" y="3124200"/>
            <a:ext cx="8680174"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3200">
                <a:solidFill>
                  <a:srgbClr val="0000FF"/>
                </a:solidFill>
                <a:latin typeface="Times New Roman" panose="02020603050405020304" pitchFamily="18" charset="0"/>
              </a:rPr>
              <a:t> </a:t>
            </a:r>
            <a:r>
              <a:rPr lang="en-US" altLang="vi-VN" sz="3200" b="1">
                <a:solidFill>
                  <a:srgbClr val="FF0000"/>
                </a:solidFill>
                <a:latin typeface="Times New Roman" panose="02020603050405020304" pitchFamily="18" charset="0"/>
              </a:rPr>
              <a:t>CHƠI GAME ĐỦ LỨA TU</a:t>
            </a:r>
            <a:r>
              <a:rPr lang="vi-VN" altLang="vi-VN" sz="3200" b="1">
                <a:solidFill>
                  <a:srgbClr val="FF0000"/>
                </a:solidFill>
                <a:latin typeface="Times New Roman" panose="02020603050405020304" pitchFamily="18" charset="0"/>
              </a:rPr>
              <a:t>ỔI</a:t>
            </a:r>
            <a:r>
              <a:rPr lang="en-US" altLang="vi-VN" sz="3200" b="1">
                <a:solidFill>
                  <a:srgbClr val="FF0000"/>
                </a:solidFill>
                <a:latin typeface="Times New Roman" panose="02020603050405020304" pitchFamily="18" charset="0"/>
              </a:rPr>
              <a:t>, Ở KHẮP NƠI</a:t>
            </a:r>
          </a:p>
        </p:txBody>
      </p:sp>
    </p:spTree>
  </p:cSld>
  <p:clrMapOvr>
    <a:masterClrMapping/>
  </p:clrMapOvr>
  <mc:AlternateContent xmlns:mc="http://schemas.openxmlformats.org/markup-compatibility/2006" xmlns:p14="http://schemas.microsoft.com/office/powerpoint/2010/main">
    <mc:Choice Requires="p14">
      <p:transition spd="slow" p14:dur="800" advTm="41338">
        <p:diamond/>
      </p:transition>
    </mc:Choice>
    <mc:Fallback xmlns="">
      <p:transition spd="slow" advTm="41338">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ox(in)">
                                      <p:cBhvr>
                                        <p:cTn id="7" dur="2000"/>
                                        <p:tgtEl>
                                          <p:spTgt spid="389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box(in)">
                                      <p:cBhvr>
                                        <p:cTn id="12" dur="2000"/>
                                        <p:tgtEl>
                                          <p:spTgt spid="389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917"/>
                                        </p:tgtEl>
                                        <p:attrNameLst>
                                          <p:attrName>style.visibility</p:attrName>
                                        </p:attrNameLst>
                                      </p:cBhvr>
                                      <p:to>
                                        <p:strVal val="visible"/>
                                      </p:to>
                                    </p:set>
                                    <p:animEffect transition="in" filter="box(in)">
                                      <p:cBhvr>
                                        <p:cTn id="17" dur="2000"/>
                                        <p:tgtEl>
                                          <p:spTgt spid="389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8914"/>
                                        </p:tgtEl>
                                        <p:attrNameLst>
                                          <p:attrName>style.visibility</p:attrName>
                                        </p:attrNameLst>
                                      </p:cBhvr>
                                      <p:to>
                                        <p:strVal val="visible"/>
                                      </p:to>
                                    </p:set>
                                    <p:animEffect transition="in" filter="box(in)">
                                      <p:cBhvr>
                                        <p:cTn id="22" dur="2000"/>
                                        <p:tgtEl>
                                          <p:spTgt spid="389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8918"/>
                                        </p:tgtEl>
                                        <p:attrNameLst>
                                          <p:attrName>style.visibility</p:attrName>
                                        </p:attrNameLst>
                                      </p:cBhvr>
                                      <p:to>
                                        <p:strVal val="visible"/>
                                      </p:to>
                                    </p:set>
                                    <p:animEffect transition="in" filter="box(in)">
                                      <p:cBhvr>
                                        <p:cTn id="27" dur="2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1547155" y="575807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3281" y="111245"/>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DAE3D-B89B-4F0B-8A99-82B15D44E92D}"/>
              </a:ext>
            </a:extLst>
          </p:cNvPr>
          <p:cNvSpPr txBox="1"/>
          <p:nvPr/>
        </p:nvSpPr>
        <p:spPr>
          <a:xfrm>
            <a:off x="4491661" y="3429000"/>
            <a:ext cx="6885761" cy="1200329"/>
          </a:xfrm>
          <a:prstGeom prst="rect">
            <a:avLst/>
          </a:prstGeom>
          <a:noFill/>
        </p:spPr>
        <p:txBody>
          <a:bodyPr wrap="square" rtlCol="0">
            <a:spAutoFit/>
          </a:bodyPr>
          <a:lstStyle/>
          <a:p>
            <a:r>
              <a:rPr lang="en-US" sz="7200" b="1">
                <a:solidFill>
                  <a:srgbClr val="2DB380"/>
                </a:solidFill>
                <a:latin typeface="Shadows Into Light" panose="02000000000000000000" pitchFamily="2" charset="0"/>
              </a:rPr>
              <a:t>Ai nhanh h</a:t>
            </a:r>
            <a:r>
              <a:rPr lang="vi-VN" sz="7200" b="1">
                <a:solidFill>
                  <a:srgbClr val="2DB380"/>
                </a:solidFill>
                <a:latin typeface="Shadows Into Light" panose="02000000000000000000" pitchFamily="2" charset="0"/>
              </a:rPr>
              <a:t>ơ</a:t>
            </a:r>
            <a:r>
              <a:rPr lang="en-US" sz="7200" b="1">
                <a:solidFill>
                  <a:srgbClr val="2DB380"/>
                </a:solidFill>
                <a:latin typeface="Shadows Into Light" panose="02000000000000000000" pitchFamily="2" charset="0"/>
              </a:rPr>
              <a:t>n?</a:t>
            </a:r>
            <a:endParaRPr lang="en-US" sz="7200" b="1" dirty="0">
              <a:solidFill>
                <a:srgbClr val="2DB380"/>
              </a:solidFill>
              <a:latin typeface="Shadows Into Light" panose="02000000000000000000" pitchFamily="2" charset="0"/>
            </a:endParaRP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Berlin Sans FB Demi" panose="020E0802020502020306" pitchFamily="34" charset="0"/>
            </a:endParaRPr>
          </a:p>
        </p:txBody>
      </p:sp>
      <p:sp>
        <p:nvSpPr>
          <p:cNvPr id="11" name="TextBox 10">
            <a:extLst>
              <a:ext uri="{FF2B5EF4-FFF2-40B4-BE49-F238E27FC236}">
                <a16:creationId xmlns:a16="http://schemas.microsoft.com/office/drawing/2014/main" id="{606FBFFD-253D-41CA-9903-4F00FD60A510}"/>
              </a:ext>
            </a:extLst>
          </p:cNvPr>
          <p:cNvSpPr txBox="1"/>
          <p:nvPr/>
        </p:nvSpPr>
        <p:spPr>
          <a:xfrm>
            <a:off x="434471" y="562392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sp>
        <p:nvSpPr>
          <p:cNvPr id="24" name="Rectangle: Rounded Corners 23">
            <a:extLst>
              <a:ext uri="{FF2B5EF4-FFF2-40B4-BE49-F238E27FC236}">
                <a16:creationId xmlns:a16="http://schemas.microsoft.com/office/drawing/2014/main" id="{E03E35BB-CDC0-442A-9FA9-8209DF5FB1E3}"/>
              </a:ext>
            </a:extLst>
          </p:cNvPr>
          <p:cNvSpPr/>
          <p:nvPr/>
        </p:nvSpPr>
        <p:spPr>
          <a:xfrm>
            <a:off x="4563246" y="1810672"/>
            <a:ext cx="6154209" cy="125128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0" i="0" u="none" strike="noStrike" kern="0" cap="none" spc="0" normalizeH="0" baseline="0" noProof="0">
                <a:ln>
                  <a:noFill/>
                </a:ln>
                <a:solidFill>
                  <a:srgbClr val="FF3399"/>
                </a:solidFill>
                <a:effectLst/>
                <a:uLnTx/>
                <a:uFillTx/>
                <a:latin typeface="#9Slide07 IcielCadena" panose="02000503000000020004" pitchFamily="2" charset="0"/>
                <a:ea typeface="+mn-ea"/>
                <a:cs typeface="+mn-cs"/>
              </a:rPr>
              <a:t>LUYỆN TẬP</a:t>
            </a:r>
          </a:p>
        </p:txBody>
      </p:sp>
    </p:spTree>
    <p:custDataLst>
      <p:tags r:id="rId1"/>
    </p:custDataLst>
    <p:extLst>
      <p:ext uri="{BB962C8B-B14F-4D97-AF65-F5344CB8AC3E}">
        <p14:creationId xmlns:p14="http://schemas.microsoft.com/office/powerpoint/2010/main" val="213409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738D58-643F-4053-AF11-E9DEC9B3010D}"/>
              </a:ext>
            </a:extLst>
          </p:cNvPr>
          <p:cNvGrpSpPr/>
          <p:nvPr/>
        </p:nvGrpSpPr>
        <p:grpSpPr>
          <a:xfrm>
            <a:off x="3067624" y="83815"/>
            <a:ext cx="6056752" cy="716771"/>
            <a:chOff x="1399309" y="32676"/>
            <a:chExt cx="9393381" cy="716771"/>
          </a:xfrm>
        </p:grpSpPr>
        <p:sp>
          <p:nvSpPr>
            <p:cNvPr id="3" name="Rectangle: Rounded Corners 2">
              <a:extLst>
                <a:ext uri="{FF2B5EF4-FFF2-40B4-BE49-F238E27FC236}">
                  <a16:creationId xmlns:a16="http://schemas.microsoft.com/office/drawing/2014/main" id="{C7666C75-6F59-47D3-970F-DC214D1C2F5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7 IcielBaliho Script"/>
                <a:ea typeface="+mn-ea"/>
                <a:cs typeface="+mn-cs"/>
              </a:endParaRPr>
            </a:p>
          </p:txBody>
        </p:sp>
        <p:sp>
          <p:nvSpPr>
            <p:cNvPr id="4" name="TextBox 3">
              <a:extLst>
                <a:ext uri="{FF2B5EF4-FFF2-40B4-BE49-F238E27FC236}">
                  <a16:creationId xmlns:a16="http://schemas.microsoft.com/office/drawing/2014/main" id="{1A9A9A0F-6CB1-4A61-9920-487D8C250F3F}"/>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AI NHANH H</a:t>
              </a:r>
              <a:r>
                <a:rPr kumimoji="0" lang="vi-VN"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Ơ</a:t>
              </a: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a:t>
              </a:r>
            </a:p>
          </p:txBody>
        </p:sp>
      </p:grpSp>
      <p:sp>
        <p:nvSpPr>
          <p:cNvPr id="5" name="Rectangle 4">
            <a:extLst>
              <a:ext uri="{FF2B5EF4-FFF2-40B4-BE49-F238E27FC236}">
                <a16:creationId xmlns:a16="http://schemas.microsoft.com/office/drawing/2014/main" id="{3A8072B2-0E40-4524-824D-0002FAA90939}"/>
              </a:ext>
            </a:extLst>
          </p:cNvPr>
          <p:cNvSpPr/>
          <p:nvPr/>
        </p:nvSpPr>
        <p:spPr>
          <a:xfrm>
            <a:off x="191039" y="847117"/>
            <a:ext cx="1174254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srgbClr val="376D19"/>
                </a:solidFill>
                <a:effectLst/>
                <a:uLnTx/>
                <a:uFillTx/>
                <a:latin typeface="#9Slide07 IcielBaliho Script"/>
                <a:ea typeface="+mn-ea"/>
                <a:cs typeface="+mn-cs"/>
              </a:rPr>
              <a:t>Điền đúng (Đ) hoặc sai (S) vào        ở cuối các câu dưới đây:</a:t>
            </a:r>
            <a:endParaRPr kumimoji="0" lang="en-US" sz="2600" b="0" i="0" u="none" strike="noStrike" kern="1200" cap="none" spc="0" normalizeH="0" baseline="0" noProof="0" dirty="0">
              <a:ln>
                <a:noFill/>
              </a:ln>
              <a:solidFill>
                <a:srgbClr val="376D19"/>
              </a:solidFill>
              <a:effectLst/>
              <a:uLnTx/>
              <a:uFillTx/>
              <a:latin typeface="#9Slide07 IcielBaliho Script"/>
              <a:ea typeface="+mn-ea"/>
              <a:cs typeface="+mn-cs"/>
            </a:endParaRPr>
          </a:p>
        </p:txBody>
      </p:sp>
      <p:sp>
        <p:nvSpPr>
          <p:cNvPr id="6" name="Rectangle 5">
            <a:extLst>
              <a:ext uri="{FF2B5EF4-FFF2-40B4-BE49-F238E27FC236}">
                <a16:creationId xmlns:a16="http://schemas.microsoft.com/office/drawing/2014/main" id="{E2D4C639-6ACD-443A-83D0-09FCF32ED01E}"/>
              </a:ext>
            </a:extLst>
          </p:cNvPr>
          <p:cNvSpPr/>
          <p:nvPr/>
        </p:nvSpPr>
        <p:spPr>
          <a:xfrm>
            <a:off x="3987384" y="886923"/>
            <a:ext cx="383700" cy="42223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7" name="Rectangle 6">
            <a:extLst>
              <a:ext uri="{FF2B5EF4-FFF2-40B4-BE49-F238E27FC236}">
                <a16:creationId xmlns:a16="http://schemas.microsoft.com/office/drawing/2014/main" id="{7AE5AD24-7B4C-4075-B8C1-26220D5FCC89}"/>
              </a:ext>
            </a:extLst>
          </p:cNvPr>
          <p:cNvSpPr/>
          <p:nvPr/>
        </p:nvSpPr>
        <p:spPr>
          <a:xfrm>
            <a:off x="156475" y="1429598"/>
            <a:ext cx="12122881" cy="492443"/>
          </a:xfrm>
          <a:prstGeom prst="rect">
            <a:avLst/>
          </a:prstGeom>
        </p:spPr>
        <p:txBody>
          <a:bodyPr wrap="square">
            <a:spAutoFit/>
          </a:bodyPr>
          <a:lstStyle/>
          <a:p>
            <a:pPr lvl="0"/>
            <a:r>
              <a:rPr kumimoji="0" lang="it-IT" sz="2600" b="0" i="0" u="none" strike="noStrike" kern="1200" cap="none" spc="0" normalizeH="0" baseline="0" noProof="0" dirty="0">
                <a:ln>
                  <a:noFill/>
                </a:ln>
                <a:solidFill>
                  <a:srgbClr val="002060"/>
                </a:solidFill>
                <a:effectLst/>
                <a:uLnTx/>
                <a:uFillTx/>
                <a:latin typeface="#9Slide07 IcielBaliho Script"/>
              </a:rPr>
              <a:t>A</a:t>
            </a:r>
            <a:r>
              <a:rPr kumimoji="0" lang="it-IT" sz="2600" b="0" i="0" u="none" strike="noStrike" kern="1200" cap="none" spc="0" normalizeH="0" baseline="0" noProof="0">
                <a:ln>
                  <a:noFill/>
                </a:ln>
                <a:solidFill>
                  <a:srgbClr val="002060"/>
                </a:solidFill>
                <a:effectLst/>
                <a:uLnTx/>
                <a:uFillTx/>
                <a:latin typeface="#9Slide07 IcielBaliho Script"/>
              </a:rPr>
              <a:t>. </a:t>
            </a:r>
            <a:r>
              <a:rPr lang="it-IT" sz="2600">
                <a:solidFill>
                  <a:srgbClr val="002060"/>
                </a:solidFill>
              </a:rPr>
              <a:t>Những vùng có kinh tế phát triển thì hoạt động dịch vụ cũng đa dạng</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8" name="Rectangle 7">
            <a:extLst>
              <a:ext uri="{FF2B5EF4-FFF2-40B4-BE49-F238E27FC236}">
                <a16:creationId xmlns:a16="http://schemas.microsoft.com/office/drawing/2014/main" id="{CD256606-B13E-4F3D-ADD3-6131EBBA7DF6}"/>
              </a:ext>
            </a:extLst>
          </p:cNvPr>
          <p:cNvSpPr/>
          <p:nvPr/>
        </p:nvSpPr>
        <p:spPr>
          <a:xfrm>
            <a:off x="156475" y="1841055"/>
            <a:ext cx="12122881" cy="492443"/>
          </a:xfrm>
          <a:prstGeom prst="rect">
            <a:avLst/>
          </a:prstGeom>
        </p:spPr>
        <p:txBody>
          <a:bodyPr wrap="square">
            <a:spAutoFit/>
          </a:bodyPr>
          <a:lstStyle/>
          <a:p>
            <a:pPr lvl="0"/>
            <a:r>
              <a:rPr kumimoji="0" lang="it-IT" sz="2600" b="0" i="0" u="none" strike="noStrike" kern="1200" cap="none" spc="0" normalizeH="0" baseline="0" noProof="0" dirty="0">
                <a:ln>
                  <a:noFill/>
                </a:ln>
                <a:solidFill>
                  <a:srgbClr val="002060"/>
                </a:solidFill>
                <a:effectLst/>
                <a:uLnTx/>
                <a:uFillTx/>
                <a:latin typeface="#9Slide07 IcielBaliho Script"/>
              </a:rPr>
              <a:t>B</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Chất lượng nguồn lao động tăng lên có ảnh hưởng quyết định đến sự phát triển của ngành dịch vụ</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9" name="Rectangle 8">
            <a:extLst>
              <a:ext uri="{FF2B5EF4-FFF2-40B4-BE49-F238E27FC236}">
                <a16:creationId xmlns:a16="http://schemas.microsoft.com/office/drawing/2014/main" id="{0FCD46E1-F857-4024-BF53-6F593A3CB541}"/>
              </a:ext>
            </a:extLst>
          </p:cNvPr>
          <p:cNvSpPr/>
          <p:nvPr/>
        </p:nvSpPr>
        <p:spPr>
          <a:xfrm>
            <a:off x="150484" y="2267051"/>
            <a:ext cx="12122881" cy="492443"/>
          </a:xfrm>
          <a:prstGeom prst="rect">
            <a:avLst/>
          </a:prstGeom>
        </p:spPr>
        <p:txBody>
          <a:bodyPr wrap="square">
            <a:spAutoFit/>
          </a:bodyPr>
          <a:lstStyle/>
          <a:p>
            <a:pPr lvl="0"/>
            <a:r>
              <a:rPr kumimoji="0" lang="it-IT" sz="2600" b="0" i="0" u="none" strike="noStrike" kern="1200" cap="none" spc="0" normalizeH="0" baseline="0" noProof="0" dirty="0">
                <a:ln>
                  <a:noFill/>
                </a:ln>
                <a:solidFill>
                  <a:srgbClr val="002060"/>
                </a:solidFill>
                <a:effectLst/>
                <a:uLnTx/>
                <a:uFillTx/>
                <a:latin typeface="#9Slide07 IcielBaliho Script"/>
              </a:rPr>
              <a:t>C</a:t>
            </a:r>
            <a:r>
              <a:rPr kumimoji="0" lang="it-IT" sz="2600" b="0" i="0" u="none" strike="noStrike" kern="1200" cap="none" spc="0" normalizeH="0" baseline="0" noProof="0">
                <a:ln>
                  <a:noFill/>
                </a:ln>
                <a:solidFill>
                  <a:srgbClr val="002060"/>
                </a:solidFill>
                <a:effectLst/>
                <a:uLnTx/>
                <a:uFillTx/>
                <a:latin typeface="#9Slide07 IcielBaliho Script"/>
              </a:rPr>
              <a:t>. </a:t>
            </a:r>
            <a:r>
              <a:rPr lang="it-IT" sz="2600">
                <a:solidFill>
                  <a:srgbClr val="002060"/>
                </a:solidFill>
              </a:rPr>
              <a:t>Khí hậu nhiệt đới tạo nên tính mùa cho hoạt động dịch vụ</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0" name="Rectangle 9">
            <a:extLst>
              <a:ext uri="{FF2B5EF4-FFF2-40B4-BE49-F238E27FC236}">
                <a16:creationId xmlns:a16="http://schemas.microsoft.com/office/drawing/2014/main" id="{DA838489-CF45-4EE2-B988-739749484334}"/>
              </a:ext>
            </a:extLst>
          </p:cNvPr>
          <p:cNvSpPr/>
          <p:nvPr/>
        </p:nvSpPr>
        <p:spPr>
          <a:xfrm>
            <a:off x="144493" y="2727698"/>
            <a:ext cx="12122881" cy="492443"/>
          </a:xfrm>
          <a:prstGeom prst="rect">
            <a:avLst/>
          </a:prstGeom>
        </p:spPr>
        <p:txBody>
          <a:bodyPr wrap="square">
            <a:spAutoFit/>
          </a:bodyPr>
          <a:lstStyle/>
          <a:p>
            <a:pPr lvl="0"/>
            <a:r>
              <a:rPr kumimoji="0" lang="it-IT" sz="2600" b="0" i="0" u="none" strike="noStrike" kern="1200" cap="none" spc="0" normalizeH="0" baseline="0" noProof="0" dirty="0">
                <a:ln>
                  <a:noFill/>
                </a:ln>
                <a:solidFill>
                  <a:srgbClr val="002060"/>
                </a:solidFill>
                <a:effectLst/>
                <a:uLnTx/>
                <a:uFillTx/>
                <a:latin typeface="#9Slide07 IcielBaliho Script"/>
              </a:rPr>
              <a:t>D</a:t>
            </a:r>
            <a:r>
              <a:rPr kumimoji="0" lang="it-IT" sz="2600" b="0" i="0" u="none" strike="noStrike" kern="1200" cap="none" spc="0" normalizeH="0" baseline="0" noProof="0">
                <a:ln>
                  <a:noFill/>
                </a:ln>
                <a:solidFill>
                  <a:srgbClr val="002060"/>
                </a:solidFill>
                <a:effectLst/>
                <a:uLnTx/>
                <a:uFillTx/>
                <a:latin typeface="#9Slide07 IcielBaliho Script"/>
              </a:rPr>
              <a:t>. </a:t>
            </a:r>
            <a:r>
              <a:rPr lang="it-IT" sz="2600">
                <a:solidFill>
                  <a:srgbClr val="002060"/>
                </a:solidFill>
              </a:rPr>
              <a:t>Đô thị có hạ tầng hiện đại trở thành trung tâm đổi mới sáng tạo ngành dịch vụ.</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1" name="Rectangle 10">
            <a:extLst>
              <a:ext uri="{FF2B5EF4-FFF2-40B4-BE49-F238E27FC236}">
                <a16:creationId xmlns:a16="http://schemas.microsoft.com/office/drawing/2014/main" id="{9FDE967F-3CF8-4F67-867C-45116EC39440}"/>
              </a:ext>
            </a:extLst>
          </p:cNvPr>
          <p:cNvSpPr/>
          <p:nvPr/>
        </p:nvSpPr>
        <p:spPr>
          <a:xfrm>
            <a:off x="8641125" y="1429598"/>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2" name="Rectangle 11">
            <a:extLst>
              <a:ext uri="{FF2B5EF4-FFF2-40B4-BE49-F238E27FC236}">
                <a16:creationId xmlns:a16="http://schemas.microsoft.com/office/drawing/2014/main" id="{17966478-B337-4B08-9FEE-043033C073F7}"/>
              </a:ext>
            </a:extLst>
          </p:cNvPr>
          <p:cNvSpPr/>
          <p:nvPr/>
        </p:nvSpPr>
        <p:spPr>
          <a:xfrm>
            <a:off x="11933588" y="1865517"/>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3" name="Rectangle 12">
            <a:extLst>
              <a:ext uri="{FF2B5EF4-FFF2-40B4-BE49-F238E27FC236}">
                <a16:creationId xmlns:a16="http://schemas.microsoft.com/office/drawing/2014/main" id="{F4606FD0-583C-45C1-92CA-E4C9EB5827E4}"/>
              </a:ext>
            </a:extLst>
          </p:cNvPr>
          <p:cNvSpPr/>
          <p:nvPr/>
        </p:nvSpPr>
        <p:spPr>
          <a:xfrm>
            <a:off x="7434870" y="2351913"/>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4" name="Rectangle 13">
            <a:extLst>
              <a:ext uri="{FF2B5EF4-FFF2-40B4-BE49-F238E27FC236}">
                <a16:creationId xmlns:a16="http://schemas.microsoft.com/office/drawing/2014/main" id="{CAD44C84-59A0-42A8-8BE1-E486AB1E0BBC}"/>
              </a:ext>
            </a:extLst>
          </p:cNvPr>
          <p:cNvSpPr/>
          <p:nvPr/>
        </p:nvSpPr>
        <p:spPr>
          <a:xfrm>
            <a:off x="1193170" y="6045014"/>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5" name="Rectangle 14">
            <a:extLst>
              <a:ext uri="{FF2B5EF4-FFF2-40B4-BE49-F238E27FC236}">
                <a16:creationId xmlns:a16="http://schemas.microsoft.com/office/drawing/2014/main" id="{CB5D5677-6378-E60C-1419-84B58CC14163}"/>
              </a:ext>
            </a:extLst>
          </p:cNvPr>
          <p:cNvSpPr/>
          <p:nvPr/>
        </p:nvSpPr>
        <p:spPr>
          <a:xfrm>
            <a:off x="150484" y="3216940"/>
            <a:ext cx="12122881" cy="492443"/>
          </a:xfrm>
          <a:prstGeom prst="rect">
            <a:avLst/>
          </a:prstGeom>
        </p:spPr>
        <p:txBody>
          <a:bodyPr wrap="square">
            <a:spAutoFit/>
          </a:bodyPr>
          <a:lstStyle/>
          <a:p>
            <a:pPr lvl="0"/>
            <a:r>
              <a:rPr lang="it-IT" sz="2600" dirty="0">
                <a:solidFill>
                  <a:srgbClr val="002060"/>
                </a:solidFill>
                <a:latin typeface="#9Slide07 IcielBaliho Script"/>
              </a:rPr>
              <a:t>E</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Các hiệp định thương mại giúp nước ta mở rộng thị trường và hội nhập quốc tế</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6" name="Rectangle 15">
            <a:extLst>
              <a:ext uri="{FF2B5EF4-FFF2-40B4-BE49-F238E27FC236}">
                <a16:creationId xmlns:a16="http://schemas.microsoft.com/office/drawing/2014/main" id="{4ABE29DA-E58B-EA48-CA6C-54C8A8F4F3C6}"/>
              </a:ext>
            </a:extLst>
          </p:cNvPr>
          <p:cNvSpPr/>
          <p:nvPr/>
        </p:nvSpPr>
        <p:spPr>
          <a:xfrm>
            <a:off x="144492" y="3707401"/>
            <a:ext cx="12122881" cy="492443"/>
          </a:xfrm>
          <a:prstGeom prst="rect">
            <a:avLst/>
          </a:prstGeom>
        </p:spPr>
        <p:txBody>
          <a:bodyPr wrap="square">
            <a:spAutoFit/>
          </a:bodyPr>
          <a:lstStyle/>
          <a:p>
            <a:pPr lvl="0"/>
            <a:r>
              <a:rPr lang="it-IT" sz="2600" dirty="0">
                <a:solidFill>
                  <a:srgbClr val="002060"/>
                </a:solidFill>
                <a:latin typeface="#9Slide07 IcielBaliho Script"/>
              </a:rPr>
              <a:t>F</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Dịch cụ bưu chính viễn thông truyền thống đang dần thay thế bằng dịch vụ số.</a:t>
            </a:r>
            <a:r>
              <a:rPr lang="it-IT" sz="2600">
                <a:solidFill>
                  <a:srgbClr val="002060"/>
                </a:solidFill>
              </a:rPr>
              <a:t>.</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7" name="Rectangle 16">
            <a:extLst>
              <a:ext uri="{FF2B5EF4-FFF2-40B4-BE49-F238E27FC236}">
                <a16:creationId xmlns:a16="http://schemas.microsoft.com/office/drawing/2014/main" id="{7EAB3A37-1952-D2CA-281A-578BA105EA96}"/>
              </a:ext>
            </a:extLst>
          </p:cNvPr>
          <p:cNvSpPr/>
          <p:nvPr/>
        </p:nvSpPr>
        <p:spPr>
          <a:xfrm>
            <a:off x="144492" y="4210924"/>
            <a:ext cx="12122881" cy="492443"/>
          </a:xfrm>
          <a:prstGeom prst="rect">
            <a:avLst/>
          </a:prstGeom>
        </p:spPr>
        <p:txBody>
          <a:bodyPr wrap="square">
            <a:spAutoFit/>
          </a:bodyPr>
          <a:lstStyle/>
          <a:p>
            <a:pPr lvl="0"/>
            <a:r>
              <a:rPr lang="it-IT" sz="2600" noProof="0" dirty="0">
                <a:solidFill>
                  <a:srgbClr val="002060"/>
                </a:solidFill>
                <a:latin typeface="#9Slide07 IcielBaliho Script"/>
              </a:rPr>
              <a:t>G</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Các dịch vụ bưu chính viễn thông hiện đại tập trung tại các đô thị.</a:t>
            </a:r>
            <a:r>
              <a:rPr lang="it-IT" sz="2600">
                <a:solidFill>
                  <a:srgbClr val="002060"/>
                </a:solidFill>
              </a:rPr>
              <a:t>.</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8" name="Rectangle 17">
            <a:extLst>
              <a:ext uri="{FF2B5EF4-FFF2-40B4-BE49-F238E27FC236}">
                <a16:creationId xmlns:a16="http://schemas.microsoft.com/office/drawing/2014/main" id="{288746C1-CE0D-B2CA-6CB1-4FA5EF2D1856}"/>
              </a:ext>
            </a:extLst>
          </p:cNvPr>
          <p:cNvSpPr/>
          <p:nvPr/>
        </p:nvSpPr>
        <p:spPr>
          <a:xfrm>
            <a:off x="144492" y="4714690"/>
            <a:ext cx="12122881" cy="892552"/>
          </a:xfrm>
          <a:prstGeom prst="rect">
            <a:avLst/>
          </a:prstGeom>
        </p:spPr>
        <p:txBody>
          <a:bodyPr wrap="square">
            <a:spAutoFit/>
          </a:bodyPr>
          <a:lstStyle/>
          <a:p>
            <a:pPr lvl="0"/>
            <a:r>
              <a:rPr lang="it-IT" sz="2600" dirty="0">
                <a:solidFill>
                  <a:srgbClr val="002060"/>
                </a:solidFill>
                <a:latin typeface="#9Slide07 IcielBaliho Script"/>
              </a:rPr>
              <a:t>H</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Các dịch vụ viễn thông mới như: cung câó phòng ảo để dạy học trực tuyến, thanh toán trực tuyến… chưa thật sụ phát triển.</a:t>
            </a:r>
            <a:r>
              <a:rPr lang="it-IT" sz="2600">
                <a:solidFill>
                  <a:srgbClr val="002060"/>
                </a:solidFill>
              </a:rPr>
              <a:t>.</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19" name="Rectangle 18">
            <a:extLst>
              <a:ext uri="{FF2B5EF4-FFF2-40B4-BE49-F238E27FC236}">
                <a16:creationId xmlns:a16="http://schemas.microsoft.com/office/drawing/2014/main" id="{3881CD14-7306-F37A-AF61-3DDDC4A1D5DA}"/>
              </a:ext>
            </a:extLst>
          </p:cNvPr>
          <p:cNvSpPr/>
          <p:nvPr/>
        </p:nvSpPr>
        <p:spPr>
          <a:xfrm>
            <a:off x="144491" y="5627900"/>
            <a:ext cx="12122881" cy="892552"/>
          </a:xfrm>
          <a:prstGeom prst="rect">
            <a:avLst/>
          </a:prstGeom>
        </p:spPr>
        <p:txBody>
          <a:bodyPr wrap="square">
            <a:spAutoFit/>
          </a:bodyPr>
          <a:lstStyle/>
          <a:p>
            <a:pPr lvl="0"/>
            <a:r>
              <a:rPr lang="it-IT" sz="2600" dirty="0">
                <a:solidFill>
                  <a:srgbClr val="002060"/>
                </a:solidFill>
                <a:latin typeface="#9Slide07 IcielBaliho Script"/>
              </a:rPr>
              <a:t>I</a:t>
            </a:r>
            <a:r>
              <a:rPr kumimoji="0" lang="it-IT" sz="2600" b="0" i="0" u="none" strike="noStrike" kern="1200" cap="none" spc="0" normalizeH="0" baseline="0" noProof="0">
                <a:ln>
                  <a:noFill/>
                </a:ln>
                <a:solidFill>
                  <a:srgbClr val="002060"/>
                </a:solidFill>
                <a:effectLst/>
                <a:uLnTx/>
                <a:uFillTx/>
                <a:latin typeface="#9Slide07 IcielBaliho Script"/>
              </a:rPr>
              <a:t>. </a:t>
            </a:r>
            <a:r>
              <a:rPr lang="vi-VN" sz="2600">
                <a:solidFill>
                  <a:srgbClr val="002060"/>
                </a:solidFill>
              </a:rPr>
              <a:t>Sự hợp tác giữa ngành bưu chính với các ngành sản xuất và dịch vụ khác giúp nâng cao hiệu quả kinh tế.</a:t>
            </a:r>
            <a:endParaRPr kumimoji="0" lang="en-US" sz="2600" b="0" i="0" u="none" strike="noStrike" kern="1200" cap="none" spc="0" normalizeH="0" baseline="0" noProof="0" dirty="0">
              <a:ln>
                <a:noFill/>
              </a:ln>
              <a:solidFill>
                <a:srgbClr val="002060"/>
              </a:solidFill>
              <a:effectLst/>
              <a:uLnTx/>
              <a:uFillTx/>
              <a:latin typeface="#9Slide07 IcielBaliho Script"/>
            </a:endParaRPr>
          </a:p>
        </p:txBody>
      </p:sp>
      <p:sp>
        <p:nvSpPr>
          <p:cNvPr id="20" name="Rectangle 19">
            <a:extLst>
              <a:ext uri="{FF2B5EF4-FFF2-40B4-BE49-F238E27FC236}">
                <a16:creationId xmlns:a16="http://schemas.microsoft.com/office/drawing/2014/main" id="{C55109D0-0E11-2769-350C-4053073816CB}"/>
              </a:ext>
            </a:extLst>
          </p:cNvPr>
          <p:cNvSpPr/>
          <p:nvPr/>
        </p:nvSpPr>
        <p:spPr>
          <a:xfrm>
            <a:off x="9905835" y="2716375"/>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1" name="Rectangle 20">
            <a:extLst>
              <a:ext uri="{FF2B5EF4-FFF2-40B4-BE49-F238E27FC236}">
                <a16:creationId xmlns:a16="http://schemas.microsoft.com/office/drawing/2014/main" id="{8A5A655D-D1E4-D4A2-DC0A-CE1059B5DD21}"/>
              </a:ext>
            </a:extLst>
          </p:cNvPr>
          <p:cNvSpPr/>
          <p:nvPr/>
        </p:nvSpPr>
        <p:spPr>
          <a:xfrm>
            <a:off x="9885597" y="3239613"/>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2" name="Rectangle 21">
            <a:extLst>
              <a:ext uri="{FF2B5EF4-FFF2-40B4-BE49-F238E27FC236}">
                <a16:creationId xmlns:a16="http://schemas.microsoft.com/office/drawing/2014/main" id="{4FE23C22-2F6E-1029-2B84-B42A639FA7D5}"/>
              </a:ext>
            </a:extLst>
          </p:cNvPr>
          <p:cNvSpPr/>
          <p:nvPr/>
        </p:nvSpPr>
        <p:spPr>
          <a:xfrm>
            <a:off x="9715708" y="3736174"/>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3" name="Rectangle 22">
            <a:extLst>
              <a:ext uri="{FF2B5EF4-FFF2-40B4-BE49-F238E27FC236}">
                <a16:creationId xmlns:a16="http://schemas.microsoft.com/office/drawing/2014/main" id="{DD5BE1DC-4E9F-ABB1-12B7-8E438FD303EF}"/>
              </a:ext>
            </a:extLst>
          </p:cNvPr>
          <p:cNvSpPr/>
          <p:nvPr/>
        </p:nvSpPr>
        <p:spPr>
          <a:xfrm>
            <a:off x="8471236" y="4231509"/>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4" name="Rectangle 23">
            <a:extLst>
              <a:ext uri="{FF2B5EF4-FFF2-40B4-BE49-F238E27FC236}">
                <a16:creationId xmlns:a16="http://schemas.microsoft.com/office/drawing/2014/main" id="{23418AE8-1173-3EE8-D72D-1B42ED5EBA22}"/>
              </a:ext>
            </a:extLst>
          </p:cNvPr>
          <p:cNvSpPr/>
          <p:nvPr/>
        </p:nvSpPr>
        <p:spPr>
          <a:xfrm>
            <a:off x="3077366" y="5173447"/>
            <a:ext cx="339777" cy="4047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5" name="TextBox 24">
            <a:extLst>
              <a:ext uri="{FF2B5EF4-FFF2-40B4-BE49-F238E27FC236}">
                <a16:creationId xmlns:a16="http://schemas.microsoft.com/office/drawing/2014/main" id="{1603F15D-BE0F-370C-B400-88B0FDE79793}"/>
              </a:ext>
            </a:extLst>
          </p:cNvPr>
          <p:cNvSpPr txBox="1"/>
          <p:nvPr/>
        </p:nvSpPr>
        <p:spPr>
          <a:xfrm>
            <a:off x="8615096" y="1408000"/>
            <a:ext cx="365806" cy="492443"/>
          </a:xfrm>
          <a:prstGeom prst="rect">
            <a:avLst/>
          </a:prstGeom>
          <a:noFill/>
        </p:spPr>
        <p:txBody>
          <a:bodyPr wrap="none" rtlCol="0">
            <a:spAutoFit/>
          </a:bodyPr>
          <a:lstStyle/>
          <a:p>
            <a:r>
              <a:rPr lang="en-US" sz="2600">
                <a:solidFill>
                  <a:srgbClr val="FF0000"/>
                </a:solidFill>
              </a:rPr>
              <a:t>Đ</a:t>
            </a:r>
          </a:p>
        </p:txBody>
      </p:sp>
      <p:sp>
        <p:nvSpPr>
          <p:cNvPr id="26" name="TextBox 25">
            <a:extLst>
              <a:ext uri="{FF2B5EF4-FFF2-40B4-BE49-F238E27FC236}">
                <a16:creationId xmlns:a16="http://schemas.microsoft.com/office/drawing/2014/main" id="{3E97AB62-3643-37AA-3F46-4E2470E21A91}"/>
              </a:ext>
            </a:extLst>
          </p:cNvPr>
          <p:cNvSpPr txBox="1"/>
          <p:nvPr/>
        </p:nvSpPr>
        <p:spPr>
          <a:xfrm>
            <a:off x="3077366" y="5160966"/>
            <a:ext cx="343364" cy="492443"/>
          </a:xfrm>
          <a:prstGeom prst="rect">
            <a:avLst/>
          </a:prstGeom>
          <a:noFill/>
        </p:spPr>
        <p:txBody>
          <a:bodyPr wrap="none" rtlCol="0">
            <a:spAutoFit/>
          </a:bodyPr>
          <a:lstStyle/>
          <a:p>
            <a:r>
              <a:rPr lang="en-US" sz="2600">
                <a:solidFill>
                  <a:srgbClr val="FF0000"/>
                </a:solidFill>
              </a:rPr>
              <a:t>S</a:t>
            </a:r>
          </a:p>
        </p:txBody>
      </p:sp>
      <p:sp>
        <p:nvSpPr>
          <p:cNvPr id="27" name="TextBox 26">
            <a:extLst>
              <a:ext uri="{FF2B5EF4-FFF2-40B4-BE49-F238E27FC236}">
                <a16:creationId xmlns:a16="http://schemas.microsoft.com/office/drawing/2014/main" id="{EBD2C7FA-7B6E-DBB7-76F5-D2087793B452}"/>
              </a:ext>
            </a:extLst>
          </p:cNvPr>
          <p:cNvSpPr txBox="1"/>
          <p:nvPr/>
        </p:nvSpPr>
        <p:spPr>
          <a:xfrm>
            <a:off x="11927597" y="1859470"/>
            <a:ext cx="365806" cy="492443"/>
          </a:xfrm>
          <a:prstGeom prst="rect">
            <a:avLst/>
          </a:prstGeom>
          <a:noFill/>
        </p:spPr>
        <p:txBody>
          <a:bodyPr wrap="none" rtlCol="0">
            <a:spAutoFit/>
          </a:bodyPr>
          <a:lstStyle/>
          <a:p>
            <a:r>
              <a:rPr lang="en-US" sz="2600">
                <a:solidFill>
                  <a:srgbClr val="FF0000"/>
                </a:solidFill>
              </a:rPr>
              <a:t>Đ</a:t>
            </a:r>
          </a:p>
        </p:txBody>
      </p:sp>
      <p:sp>
        <p:nvSpPr>
          <p:cNvPr id="28" name="TextBox 27">
            <a:extLst>
              <a:ext uri="{FF2B5EF4-FFF2-40B4-BE49-F238E27FC236}">
                <a16:creationId xmlns:a16="http://schemas.microsoft.com/office/drawing/2014/main" id="{7C3AB64F-A1C3-327C-699F-24430F73DF08}"/>
              </a:ext>
            </a:extLst>
          </p:cNvPr>
          <p:cNvSpPr txBox="1"/>
          <p:nvPr/>
        </p:nvSpPr>
        <p:spPr>
          <a:xfrm>
            <a:off x="7434870" y="2308058"/>
            <a:ext cx="365806" cy="492443"/>
          </a:xfrm>
          <a:prstGeom prst="rect">
            <a:avLst/>
          </a:prstGeom>
          <a:noFill/>
        </p:spPr>
        <p:txBody>
          <a:bodyPr wrap="none" rtlCol="0">
            <a:spAutoFit/>
          </a:bodyPr>
          <a:lstStyle/>
          <a:p>
            <a:r>
              <a:rPr lang="en-US" sz="2600">
                <a:solidFill>
                  <a:srgbClr val="FF0000"/>
                </a:solidFill>
              </a:rPr>
              <a:t>Đ</a:t>
            </a:r>
          </a:p>
        </p:txBody>
      </p:sp>
      <p:sp>
        <p:nvSpPr>
          <p:cNvPr id="29" name="TextBox 28">
            <a:extLst>
              <a:ext uri="{FF2B5EF4-FFF2-40B4-BE49-F238E27FC236}">
                <a16:creationId xmlns:a16="http://schemas.microsoft.com/office/drawing/2014/main" id="{8B762936-8150-3DE8-C0A3-29F22607889C}"/>
              </a:ext>
            </a:extLst>
          </p:cNvPr>
          <p:cNvSpPr txBox="1"/>
          <p:nvPr/>
        </p:nvSpPr>
        <p:spPr>
          <a:xfrm>
            <a:off x="9905835" y="2683490"/>
            <a:ext cx="365806" cy="492443"/>
          </a:xfrm>
          <a:prstGeom prst="rect">
            <a:avLst/>
          </a:prstGeom>
          <a:noFill/>
        </p:spPr>
        <p:txBody>
          <a:bodyPr wrap="none" rtlCol="0">
            <a:spAutoFit/>
          </a:bodyPr>
          <a:lstStyle/>
          <a:p>
            <a:r>
              <a:rPr lang="en-US" sz="2600">
                <a:solidFill>
                  <a:srgbClr val="FF0000"/>
                </a:solidFill>
              </a:rPr>
              <a:t>Đ</a:t>
            </a:r>
          </a:p>
        </p:txBody>
      </p:sp>
      <p:sp>
        <p:nvSpPr>
          <p:cNvPr id="30" name="TextBox 29">
            <a:extLst>
              <a:ext uri="{FF2B5EF4-FFF2-40B4-BE49-F238E27FC236}">
                <a16:creationId xmlns:a16="http://schemas.microsoft.com/office/drawing/2014/main" id="{56495E76-3E45-96B3-2513-F291E0CE82CD}"/>
              </a:ext>
            </a:extLst>
          </p:cNvPr>
          <p:cNvSpPr txBox="1"/>
          <p:nvPr/>
        </p:nvSpPr>
        <p:spPr>
          <a:xfrm>
            <a:off x="9875172" y="3194454"/>
            <a:ext cx="365806" cy="492443"/>
          </a:xfrm>
          <a:prstGeom prst="rect">
            <a:avLst/>
          </a:prstGeom>
          <a:noFill/>
        </p:spPr>
        <p:txBody>
          <a:bodyPr wrap="none" rtlCol="0">
            <a:spAutoFit/>
          </a:bodyPr>
          <a:lstStyle/>
          <a:p>
            <a:r>
              <a:rPr lang="en-US" sz="2600">
                <a:solidFill>
                  <a:srgbClr val="FF0000"/>
                </a:solidFill>
              </a:rPr>
              <a:t>Đ</a:t>
            </a:r>
          </a:p>
        </p:txBody>
      </p:sp>
      <p:sp>
        <p:nvSpPr>
          <p:cNvPr id="31" name="TextBox 30">
            <a:extLst>
              <a:ext uri="{FF2B5EF4-FFF2-40B4-BE49-F238E27FC236}">
                <a16:creationId xmlns:a16="http://schemas.microsoft.com/office/drawing/2014/main" id="{B765DA31-6C6C-EC06-C8BF-59064F6642A6}"/>
              </a:ext>
            </a:extLst>
          </p:cNvPr>
          <p:cNvSpPr txBox="1"/>
          <p:nvPr/>
        </p:nvSpPr>
        <p:spPr>
          <a:xfrm>
            <a:off x="9692269" y="3733999"/>
            <a:ext cx="365806" cy="492443"/>
          </a:xfrm>
          <a:prstGeom prst="rect">
            <a:avLst/>
          </a:prstGeom>
          <a:noFill/>
        </p:spPr>
        <p:txBody>
          <a:bodyPr wrap="none" rtlCol="0">
            <a:spAutoFit/>
          </a:bodyPr>
          <a:lstStyle/>
          <a:p>
            <a:r>
              <a:rPr lang="en-US" sz="2600">
                <a:solidFill>
                  <a:srgbClr val="FF0000"/>
                </a:solidFill>
              </a:rPr>
              <a:t>Đ</a:t>
            </a:r>
          </a:p>
        </p:txBody>
      </p:sp>
      <p:sp>
        <p:nvSpPr>
          <p:cNvPr id="32" name="TextBox 31">
            <a:extLst>
              <a:ext uri="{FF2B5EF4-FFF2-40B4-BE49-F238E27FC236}">
                <a16:creationId xmlns:a16="http://schemas.microsoft.com/office/drawing/2014/main" id="{75A46934-FB4F-0145-A340-163F605F0AA0}"/>
              </a:ext>
            </a:extLst>
          </p:cNvPr>
          <p:cNvSpPr txBox="1"/>
          <p:nvPr/>
        </p:nvSpPr>
        <p:spPr>
          <a:xfrm>
            <a:off x="8432193" y="4196643"/>
            <a:ext cx="365806" cy="492443"/>
          </a:xfrm>
          <a:prstGeom prst="rect">
            <a:avLst/>
          </a:prstGeom>
          <a:noFill/>
        </p:spPr>
        <p:txBody>
          <a:bodyPr wrap="none" rtlCol="0">
            <a:spAutoFit/>
          </a:bodyPr>
          <a:lstStyle/>
          <a:p>
            <a:r>
              <a:rPr lang="en-US" sz="2600">
                <a:solidFill>
                  <a:srgbClr val="FF0000"/>
                </a:solidFill>
              </a:rPr>
              <a:t>Đ</a:t>
            </a:r>
          </a:p>
        </p:txBody>
      </p:sp>
      <p:sp>
        <p:nvSpPr>
          <p:cNvPr id="33" name="TextBox 32">
            <a:extLst>
              <a:ext uri="{FF2B5EF4-FFF2-40B4-BE49-F238E27FC236}">
                <a16:creationId xmlns:a16="http://schemas.microsoft.com/office/drawing/2014/main" id="{D672F991-3902-7903-AF4C-16AF5FED7CE6}"/>
              </a:ext>
            </a:extLst>
          </p:cNvPr>
          <p:cNvSpPr txBox="1"/>
          <p:nvPr/>
        </p:nvSpPr>
        <p:spPr>
          <a:xfrm>
            <a:off x="1167141" y="6001159"/>
            <a:ext cx="365806" cy="492443"/>
          </a:xfrm>
          <a:prstGeom prst="rect">
            <a:avLst/>
          </a:prstGeom>
          <a:noFill/>
        </p:spPr>
        <p:txBody>
          <a:bodyPr wrap="none" rtlCol="0">
            <a:spAutoFit/>
          </a:bodyPr>
          <a:lstStyle/>
          <a:p>
            <a:r>
              <a:rPr lang="en-US" sz="2600">
                <a:solidFill>
                  <a:srgbClr val="FF0000"/>
                </a:solidFill>
              </a:rPr>
              <a:t>Đ</a:t>
            </a:r>
          </a:p>
        </p:txBody>
      </p:sp>
    </p:spTree>
    <p:extLst>
      <p:ext uri="{BB962C8B-B14F-4D97-AF65-F5344CB8AC3E}">
        <p14:creationId xmlns:p14="http://schemas.microsoft.com/office/powerpoint/2010/main" val="80136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75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75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75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randombar(horizontal)">
                                      <p:cBhvr>
                                        <p:cTn id="54" dur="750"/>
                                        <p:tgtEl>
                                          <p:spTgt spid="1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inVertic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750"/>
                                        <p:tgtEl>
                                          <p:spTgt spid="1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randombar(horizontal)">
                                      <p:cBhvr>
                                        <p:cTn id="80" dur="750"/>
                                        <p:tgtEl>
                                          <p:spTgt spid="1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arn(inVertical)">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arn(inVertical)">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randombar(horizontal)">
                                      <p:cBhvr>
                                        <p:cTn id="93" dur="750"/>
                                        <p:tgtEl>
                                          <p:spTgt spid="17"/>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barn(inVertical)">
                                      <p:cBhvr>
                                        <p:cTn id="96" dur="500"/>
                                        <p:tgtEl>
                                          <p:spTgt spid="23"/>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randombar(horizontal)">
                                      <p:cBhvr>
                                        <p:cTn id="106" dur="750"/>
                                        <p:tgtEl>
                                          <p:spTgt spid="1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barn(inVertical)">
                                      <p:cBhvr>
                                        <p:cTn id="109" dur="500"/>
                                        <p:tgtEl>
                                          <p:spTgt spid="24"/>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barn(inVertical)">
                                      <p:cBhvr>
                                        <p:cTn id="114" dur="500"/>
                                        <p:tgtEl>
                                          <p:spTgt spid="26"/>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randombar(horizontal)">
                                      <p:cBhvr>
                                        <p:cTn id="119" dur="750"/>
                                        <p:tgtEl>
                                          <p:spTgt spid="19"/>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barn(inVertical)">
                                      <p:cBhvr>
                                        <p:cTn id="122" dur="500"/>
                                        <p:tgtEl>
                                          <p:spTgt spid="14"/>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barn(inVertical)">
                                      <p:cBhvr>
                                        <p:cTn id="1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P spid="11" grpId="0" animBg="1"/>
      <p:bldP spid="12" grpId="0" animBg="1"/>
      <p:bldP spid="13" grpId="0" animBg="1"/>
      <p:bldP spid="14" grpId="0" animBg="1"/>
      <p:bldP spid="15" grpId="0"/>
      <p:bldP spid="16" grpId="0"/>
      <p:bldP spid="17" grpId="0"/>
      <p:bldP spid="18" grpId="0"/>
      <p:bldP spid="19" grpId="0"/>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fferent&#10;&#10;Description automatically generated">
            <a:extLst>
              <a:ext uri="{FF2B5EF4-FFF2-40B4-BE49-F238E27FC236}">
                <a16:creationId xmlns:a16="http://schemas.microsoft.com/office/drawing/2014/main" id="{831B7F95-0F36-42B3-9920-2CAA3275A725}"/>
              </a:ext>
            </a:extLst>
          </p:cNvPr>
          <p:cNvPicPr>
            <a:picLocks noChangeAspect="1"/>
          </p:cNvPicPr>
          <p:nvPr/>
        </p:nvPicPr>
        <p:blipFill>
          <a:blip r:embed="rId2"/>
          <a:stretch>
            <a:fillRect/>
          </a:stretch>
        </p:blipFill>
        <p:spPr>
          <a:xfrm>
            <a:off x="858871" y="692331"/>
            <a:ext cx="748443" cy="732958"/>
          </a:xfrm>
          <a:prstGeom prst="rect">
            <a:avLst/>
          </a:prstGeom>
        </p:spPr>
      </p:pic>
      <p:sp>
        <p:nvSpPr>
          <p:cNvPr id="75" name="Right Triangle 74">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ight Triangle 78">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ight Triangle 82">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Shape&#10;&#10;Description automatically generated">
            <a:extLst>
              <a:ext uri="{FF2B5EF4-FFF2-40B4-BE49-F238E27FC236}">
                <a16:creationId xmlns:a16="http://schemas.microsoft.com/office/drawing/2014/main" id="{983D6EAC-8C72-43A0-85E8-3E98B137A2C8}"/>
              </a:ext>
            </a:extLst>
          </p:cNvPr>
          <p:cNvPicPr>
            <a:picLocks noChangeAspect="1"/>
          </p:cNvPicPr>
          <p:nvPr/>
        </p:nvPicPr>
        <p:blipFill>
          <a:blip r:embed="rId3"/>
          <a:stretch>
            <a:fillRect/>
          </a:stretch>
        </p:blipFill>
        <p:spPr>
          <a:xfrm>
            <a:off x="6956408" y="838606"/>
            <a:ext cx="1639193" cy="1845611"/>
          </a:xfrm>
          <a:prstGeom prst="rect">
            <a:avLst/>
          </a:prstGeom>
        </p:spPr>
      </p:pic>
      <p:sp>
        <p:nvSpPr>
          <p:cNvPr id="87" name="Right Triangle 86">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B291962D-AE31-449E-8E2F-A79CA07184FC}"/>
              </a:ext>
            </a:extLst>
          </p:cNvPr>
          <p:cNvPicPr>
            <a:picLocks noChangeAspect="1"/>
          </p:cNvPicPr>
          <p:nvPr/>
        </p:nvPicPr>
        <p:blipFill>
          <a:blip r:embed="rId4"/>
          <a:stretch>
            <a:fillRect/>
          </a:stretch>
        </p:blipFill>
        <p:spPr>
          <a:xfrm>
            <a:off x="1063896" y="3037579"/>
            <a:ext cx="1523141" cy="1554016"/>
          </a:xfrm>
          <a:prstGeom prst="rect">
            <a:avLst/>
          </a:prstGeom>
        </p:spPr>
      </p:pic>
      <p:sp>
        <p:nvSpPr>
          <p:cNvPr id="89" name="Rectangle 88">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ight Triangle 90">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Viễn thông sẽ là ngành có sức tăng trưởng mạnh nhất trong năm 2020 - MVietQ">
            <a:extLst>
              <a:ext uri="{FF2B5EF4-FFF2-40B4-BE49-F238E27FC236}">
                <a16:creationId xmlns:a16="http://schemas.microsoft.com/office/drawing/2014/main" id="{08774A7B-BCA6-4920-B940-5E0BFD76021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63382" y="1639389"/>
            <a:ext cx="1899689" cy="104482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ấy phép kinh doanh dịch vụ viễn thông và phí quyền hoạt động viễn thông">
            <a:extLst>
              <a:ext uri="{FF2B5EF4-FFF2-40B4-BE49-F238E27FC236}">
                <a16:creationId xmlns:a16="http://schemas.microsoft.com/office/drawing/2014/main" id="{03649B0D-F84F-4793-B8D6-832DF22B007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25834" y="3114713"/>
            <a:ext cx="2396155" cy="1371798"/>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53FBE108-BC9C-405E-8163-9D99ABBC5418}"/>
              </a:ext>
            </a:extLst>
          </p:cNvPr>
          <p:cNvPicPr>
            <a:picLocks noGrp="1" noChangeAspect="1"/>
          </p:cNvPicPr>
          <p:nvPr>
            <p:ph idx="1"/>
          </p:nvPr>
        </p:nvPicPr>
        <p:blipFill>
          <a:blip r:embed="rId7"/>
          <a:stretch>
            <a:fillRect/>
          </a:stretch>
        </p:blipFill>
        <p:spPr>
          <a:xfrm>
            <a:off x="9134891" y="2265082"/>
            <a:ext cx="2033281" cy="2288408"/>
          </a:xfrm>
          <a:prstGeom prst="rect">
            <a:avLst/>
          </a:prstGeom>
        </p:spPr>
      </p:pic>
      <p:sp>
        <p:nvSpPr>
          <p:cNvPr id="97" name="Right Triangle 96">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2BD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A0B5D7C-3A7A-4D8B-850C-68CBD4C3D450}"/>
              </a:ext>
            </a:extLst>
          </p:cNvPr>
          <p:cNvSpPr txBox="1"/>
          <p:nvPr/>
        </p:nvSpPr>
        <p:spPr>
          <a:xfrm>
            <a:off x="-47824" y="-28461"/>
            <a:ext cx="122398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9Slide07 Nokia" panose="02040603050506020204" pitchFamily="18" charset="0"/>
                <a:ea typeface="+mn-ea"/>
                <a:cs typeface="Arial" panose="020B0604020202020204" pitchFamily="34" charset="0"/>
              </a:rPr>
              <a:t>VẬN DỤNG</a:t>
            </a:r>
            <a:endParaRPr kumimoji="0" lang="en-US" sz="4800" b="1" i="0" u="none" strike="noStrike" kern="1200" cap="none" spc="0" normalizeH="0" baseline="0" noProof="0">
              <a:ln>
                <a:noFill/>
              </a:ln>
              <a:solidFill>
                <a:prstClr val="white"/>
              </a:solidFill>
              <a:effectLst/>
              <a:uLnTx/>
              <a:uFillTx/>
              <a:latin typeface="#9Slide07 Nokia" panose="02040603050506020204" pitchFamily="18" charset="0"/>
              <a:ea typeface="+mn-ea"/>
              <a:cs typeface="Arial" panose="020B0604020202020204" pitchFamily="34" charset="0"/>
            </a:endParaRPr>
          </a:p>
        </p:txBody>
      </p:sp>
      <p:sp>
        <p:nvSpPr>
          <p:cNvPr id="25" name="TextBox 24">
            <a:extLst>
              <a:ext uri="{FF2B5EF4-FFF2-40B4-BE49-F238E27FC236}">
                <a16:creationId xmlns:a16="http://schemas.microsoft.com/office/drawing/2014/main" id="{C65D5B98-7C47-47A2-A9AF-64FD4454A007}"/>
              </a:ext>
            </a:extLst>
          </p:cNvPr>
          <p:cNvSpPr txBox="1"/>
          <p:nvPr/>
        </p:nvSpPr>
        <p:spPr>
          <a:xfrm>
            <a:off x="-1170661" y="4559966"/>
            <a:ext cx="8099322" cy="39446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3348B"/>
              </a:solidFill>
              <a:effectLst/>
              <a:uLnTx/>
              <a:uFillTx/>
              <a:latin typeface="#9Slide07 IcielBaliho Script" pitchFamily="2" charset="0"/>
              <a:ea typeface="Times New Roman" panose="02020603050405020304" pitchFamily="18" charset="0"/>
              <a:cs typeface="+mn-cs"/>
            </a:endParaRPr>
          </a:p>
        </p:txBody>
      </p:sp>
      <p:sp>
        <p:nvSpPr>
          <p:cNvPr id="6" name="Cube 5">
            <a:extLst>
              <a:ext uri="{FF2B5EF4-FFF2-40B4-BE49-F238E27FC236}">
                <a16:creationId xmlns:a16="http://schemas.microsoft.com/office/drawing/2014/main" id="{54BF743E-A316-4EDF-B0CD-223753C33C91}"/>
              </a:ext>
            </a:extLst>
          </p:cNvPr>
          <p:cNvSpPr/>
          <p:nvPr/>
        </p:nvSpPr>
        <p:spPr>
          <a:xfrm>
            <a:off x="2183887" y="5131164"/>
            <a:ext cx="7866649" cy="147505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buFont typeface="Wingdings" panose="05000000000000000000" pitchFamily="2" charset="2"/>
              <a:buChar char="Ø"/>
            </a:pPr>
            <a:r>
              <a:rPr kumimoji="0" lang="en-US" sz="2200" b="0" i="0" u="none" strike="noStrike" kern="1200" cap="none" spc="0" normalizeH="0" baseline="0" noProof="0">
                <a:ln>
                  <a:noFill/>
                </a:ln>
                <a:solidFill>
                  <a:srgbClr val="2E2D4A"/>
                </a:solidFill>
                <a:effectLst/>
                <a:uLnTx/>
                <a:uFillTx/>
                <a:latin typeface="#9Slide07 IcielBaliho Script" pitchFamily="2" charset="0"/>
                <a:ea typeface="Cambria" panose="02040503050406030204" pitchFamily="18" charset="0"/>
                <a:cs typeface="Cambria" panose="02040503050406030204" pitchFamily="18" charset="0"/>
              </a:rPr>
              <a:t>Nhiệm</a:t>
            </a:r>
            <a:r>
              <a:rPr kumimoji="0" lang="en-US" sz="2200" b="0" i="0" u="none" strike="noStrike" kern="1200" cap="none" spc="0" normalizeH="0" noProof="0">
                <a:ln>
                  <a:noFill/>
                </a:ln>
                <a:solidFill>
                  <a:srgbClr val="2E2D4A"/>
                </a:solidFill>
                <a:effectLst/>
                <a:uLnTx/>
                <a:uFillTx/>
                <a:latin typeface="#9Slide07 IcielBaliho Script" pitchFamily="2" charset="0"/>
                <a:ea typeface="Cambria" panose="02040503050406030204" pitchFamily="18" charset="0"/>
                <a:cs typeface="Cambria" panose="02040503050406030204" pitchFamily="18" charset="0"/>
              </a:rPr>
              <a:t> vụ</a:t>
            </a:r>
            <a:r>
              <a:rPr kumimoji="0" lang="en-US" sz="2200" b="0" i="0" u="none" strike="noStrike" kern="1200" cap="none" spc="0" normalizeH="0" baseline="0" noProof="0">
                <a:ln>
                  <a:noFill/>
                </a:ln>
                <a:solidFill>
                  <a:srgbClr val="2E2D4A"/>
                </a:solidFill>
                <a:effectLst/>
                <a:uLnTx/>
                <a:uFillTx/>
                <a:latin typeface="#9Slide07 IcielBaliho Script" pitchFamily="2" charset="0"/>
                <a:ea typeface="Cambria" panose="02040503050406030204" pitchFamily="18" charset="0"/>
                <a:cs typeface="Cambria" panose="02040503050406030204" pitchFamily="18" charset="0"/>
              </a:rPr>
              <a:t>: </a:t>
            </a:r>
            <a:r>
              <a:rPr lang="vi-VN" sz="2200">
                <a:solidFill>
                  <a:srgbClr val="2E2D4A"/>
                </a:solidFill>
                <a:latin typeface="#9Slide07 IcielBaliho Script" pitchFamily="2" charset="0"/>
                <a:ea typeface="Cambria" panose="02040503050406030204" pitchFamily="18" charset="0"/>
                <a:cs typeface="Cambria" panose="02040503050406030204" pitchFamily="18" charset="0"/>
              </a:rPr>
              <a:t>về nhà tìm hiểu thông tin về hai vệ tinh viễn thông đang hoạt động của Việt Nam.</a:t>
            </a:r>
            <a:endParaRPr kumimoji="0" lang="en-US" sz="220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864460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2158611" y="2641600"/>
            <a:ext cx="3962773" cy="427979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0687" y="0"/>
            <a:ext cx="2351314" cy="12932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584136" y="1596442"/>
            <a:ext cx="1533525" cy="1466249"/>
          </a:xfrm>
          <a:prstGeom prst="mathPlus">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12715" y="1811778"/>
            <a:ext cx="1579277" cy="1096608"/>
          </a:xfrm>
          <a:prstGeom prst="mathEqual">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À</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Ó</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A</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742877" y="1596442"/>
            <a:ext cx="4534293" cy="4897036"/>
          </a:xfrm>
          <a:prstGeom prst="rect">
            <a:avLst/>
          </a:prstGeom>
        </p:spPr>
      </p:pic>
      <p:sp>
        <p:nvSpPr>
          <p:cNvPr id="27" name="!!Rectangle 11">
            <a:extLst>
              <a:ext uri="{FF2B5EF4-FFF2-40B4-BE49-F238E27FC236}">
                <a16:creationId xmlns:a16="http://schemas.microsoft.com/office/drawing/2014/main" id="{0957739A-96EB-4DA3-9DE3-69CBEDE0D593}"/>
              </a:ext>
            </a:extLst>
          </p:cNvPr>
          <p:cNvSpPr/>
          <p:nvPr/>
        </p:nvSpPr>
        <p:spPr>
          <a:xfrm>
            <a:off x="199399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6146" name="Picture 2" descr="Bộ đồ chơi đồ hàng bàn ghế nấu ăn bằng nhựa Vĩnh Phát">
            <a:extLst>
              <a:ext uri="{FF2B5EF4-FFF2-40B4-BE49-F238E27FC236}">
                <a16:creationId xmlns:a16="http://schemas.microsoft.com/office/drawing/2014/main" id="{B6FD768F-B2D1-4726-BE52-DBA12E904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08" y="833872"/>
            <a:ext cx="3517545" cy="3517545"/>
          </a:xfrm>
          <a:prstGeom prst="teardrop">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6148" name="Picture 4" descr="Kỹ thuật an toàn xử lý hóa chất trong phòng thí nghiệp hóa học">
            <a:extLst>
              <a:ext uri="{FF2B5EF4-FFF2-40B4-BE49-F238E27FC236}">
                <a16:creationId xmlns:a16="http://schemas.microsoft.com/office/drawing/2014/main" id="{9AC244BD-A7E5-4F51-BA02-43EA141A2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4477" y="1115910"/>
            <a:ext cx="4053649" cy="2690609"/>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9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10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
                                            <p:bg/>
                                          </p:spTgt>
                                        </p:tgtEl>
                                        <p:attrNameLst>
                                          <p:attrName>style.visibility</p:attrName>
                                        </p:attrNameLst>
                                      </p:cBhvr>
                                      <p:to>
                                        <p:strVal val="visible"/>
                                      </p:to>
                                    </p:set>
                                    <p:animEffect transition="in" filter="wipe(left)">
                                      <p:cBhvr>
                                        <p:cTn id="19" dur="1000"/>
                                        <p:tgtEl>
                                          <p:spTgt spid="29">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left)">
                                      <p:cBhvr>
                                        <p:cTn id="22" dur="1000"/>
                                        <p:tgtEl>
                                          <p:spTgt spid="29">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bg/>
                                          </p:spTgt>
                                        </p:tgtEl>
                                        <p:attrNameLst>
                                          <p:attrName>style.visibility</p:attrName>
                                        </p:attrNameLst>
                                      </p:cBhvr>
                                      <p:to>
                                        <p:strVal val="visible"/>
                                      </p:to>
                                    </p:set>
                                    <p:animEffect transition="in" filter="wipe(left)">
                                      <p:cBhvr>
                                        <p:cTn id="25" dur="1000"/>
                                        <p:tgtEl>
                                          <p:spTgt spid="30">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wipe(left)">
                                      <p:cBhvr>
                                        <p:cTn id="28" dur="1000"/>
                                        <p:tgtEl>
                                          <p:spTgt spid="30">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bg/>
                                          </p:spTgt>
                                        </p:tgtEl>
                                        <p:attrNameLst>
                                          <p:attrName>style.visibility</p:attrName>
                                        </p:attrNameLst>
                                      </p:cBhvr>
                                      <p:to>
                                        <p:strVal val="visible"/>
                                      </p:to>
                                    </p:set>
                                    <p:animEffect transition="in" filter="wipe(left)">
                                      <p:cBhvr>
                                        <p:cTn id="31" dur="1000"/>
                                        <p:tgtEl>
                                          <p:spTgt spid="31">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left)">
                                      <p:cBhvr>
                                        <p:cTn id="34" dur="1000"/>
                                        <p:tgtEl>
                                          <p:spTgt spid="31">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2">
                                            <p:bg/>
                                          </p:spTgt>
                                        </p:tgtEl>
                                        <p:attrNameLst>
                                          <p:attrName>style.visibility</p:attrName>
                                        </p:attrNameLst>
                                      </p:cBhvr>
                                      <p:to>
                                        <p:strVal val="visible"/>
                                      </p:to>
                                    </p:set>
                                    <p:animEffect transition="in" filter="wipe(left)">
                                      <p:cBhvr>
                                        <p:cTn id="37" dur="1000"/>
                                        <p:tgtEl>
                                          <p:spTgt spid="32">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wipe(left)">
                                      <p:cBhvr>
                                        <p:cTn id="40" dur="1000"/>
                                        <p:tgtEl>
                                          <p:spTgt spid="3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3">
                                            <p:bg/>
                                          </p:spTgt>
                                        </p:tgtEl>
                                        <p:attrNameLst>
                                          <p:attrName>style.visibility</p:attrName>
                                        </p:attrNameLst>
                                      </p:cBhvr>
                                      <p:to>
                                        <p:strVal val="visible"/>
                                      </p:to>
                                    </p:set>
                                    <p:animEffect transition="in" filter="wipe(left)">
                                      <p:cBhvr>
                                        <p:cTn id="43" dur="1000"/>
                                        <p:tgtEl>
                                          <p:spTgt spid="33">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wipe(left)">
                                      <p:cBhvr>
                                        <p:cTn id="46" dur="1000"/>
                                        <p:tgtEl>
                                          <p:spTgt spid="33">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4">
                                            <p:bg/>
                                          </p:spTgt>
                                        </p:tgtEl>
                                        <p:attrNameLst>
                                          <p:attrName>style.visibility</p:attrName>
                                        </p:attrNameLst>
                                      </p:cBhvr>
                                      <p:to>
                                        <p:strVal val="visible"/>
                                      </p:to>
                                    </p:set>
                                    <p:animEffect transition="in" filter="wipe(left)">
                                      <p:cBhvr>
                                        <p:cTn id="49" dur="100"/>
                                        <p:tgtEl>
                                          <p:spTgt spid="34">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left)">
                                      <p:cBhvr>
                                        <p:cTn id="52"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nimBg="1"/>
      <p:bldP spid="30" grpId="0" build="p" animBg="1"/>
      <p:bldP spid="31" grpId="0" build="p" animBg="1"/>
      <p:bldP spid="32" grpId="0" build="p" animBg="1"/>
      <p:bldP spid="33" grpId="0" build="p" animBg="1"/>
      <p:bldP spid="34" grpId="0" build="p"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6799116" y="2299950"/>
            <a:ext cx="4585239" cy="4952058"/>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0687" y="0"/>
            <a:ext cx="2351314" cy="12932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584136" y="1596442"/>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12715" y="181177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V</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Ậ</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T</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Ả</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800922" y="1596442"/>
            <a:ext cx="4534293" cy="4897036"/>
          </a:xfrm>
          <a:prstGeom prst="rect">
            <a:avLst/>
          </a:prstGeom>
        </p:spPr>
      </p:pic>
      <p:pic>
        <p:nvPicPr>
          <p:cNvPr id="5122" name="Picture 2" descr="Tâm lý giao dịch - Tại sao phần lớn Trader thất bại - Phần 6 | TraderViet">
            <a:extLst>
              <a:ext uri="{FF2B5EF4-FFF2-40B4-BE49-F238E27FC236}">
                <a16:creationId xmlns:a16="http://schemas.microsoft.com/office/drawing/2014/main" id="{3D67F677-6A2E-4C60-A1FC-C5EFC4CE8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82" y="1057703"/>
            <a:ext cx="3600969" cy="2583003"/>
          </a:xfrm>
          <a:prstGeom prst="cube">
            <a:avLst/>
          </a:prstGeom>
          <a:noFill/>
          <a:extLst>
            <a:ext uri="{909E8E84-426E-40DD-AFC4-6F175D3DCCD1}">
              <a14:hiddenFill xmlns:a14="http://schemas.microsoft.com/office/drawing/2010/main">
                <a:solidFill>
                  <a:srgbClr val="FFFFFF"/>
                </a:solidFill>
              </a14:hiddenFill>
            </a:ext>
          </a:extLst>
        </p:spPr>
      </p:pic>
      <p:pic>
        <p:nvPicPr>
          <p:cNvPr id="5124" name="Picture 4" descr="1972 - Phụ nữ tải đạn ra chiến trường tỉnh Quảng Trị - a photo on Flickriver">
            <a:extLst>
              <a:ext uri="{FF2B5EF4-FFF2-40B4-BE49-F238E27FC236}">
                <a16:creationId xmlns:a16="http://schemas.microsoft.com/office/drawing/2014/main" id="{9359435D-6FED-414E-9806-3D1C075A67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391" y="1014339"/>
            <a:ext cx="4007656" cy="2665248"/>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1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bg/>
                                          </p:spTgt>
                                        </p:tgtEl>
                                        <p:attrNameLst>
                                          <p:attrName>style.visibility</p:attrName>
                                        </p:attrNameLst>
                                      </p:cBhvr>
                                      <p:to>
                                        <p:strVal val="visible"/>
                                      </p:to>
                                    </p:set>
                                    <p:animEffect transition="in" filter="wipe(left)">
                                      <p:cBhvr>
                                        <p:cTn id="16" dur="1000"/>
                                        <p:tgtEl>
                                          <p:spTgt spid="29">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1000"/>
                                        <p:tgtEl>
                                          <p:spTgt spid="29">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0">
                                            <p:bg/>
                                          </p:spTgt>
                                        </p:tgtEl>
                                        <p:attrNameLst>
                                          <p:attrName>style.visibility</p:attrName>
                                        </p:attrNameLst>
                                      </p:cBhvr>
                                      <p:to>
                                        <p:strVal val="visible"/>
                                      </p:to>
                                    </p:set>
                                    <p:animEffect transition="in" filter="wipe(left)">
                                      <p:cBhvr>
                                        <p:cTn id="22" dur="1000"/>
                                        <p:tgtEl>
                                          <p:spTgt spid="30">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Effect transition="in" filter="wipe(left)">
                                      <p:cBhvr>
                                        <p:cTn id="25" dur="1000"/>
                                        <p:tgtEl>
                                          <p:spTgt spid="30">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1">
                                            <p:bg/>
                                          </p:spTgt>
                                        </p:tgtEl>
                                        <p:attrNameLst>
                                          <p:attrName>style.visibility</p:attrName>
                                        </p:attrNameLst>
                                      </p:cBhvr>
                                      <p:to>
                                        <p:strVal val="visible"/>
                                      </p:to>
                                    </p:set>
                                    <p:animEffect transition="in" filter="wipe(left)">
                                      <p:cBhvr>
                                        <p:cTn id="28" dur="1000"/>
                                        <p:tgtEl>
                                          <p:spTgt spid="31">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animEffect transition="in" filter="wipe(left)">
                                      <p:cBhvr>
                                        <p:cTn id="31" dur="1000"/>
                                        <p:tgtEl>
                                          <p:spTgt spid="31">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2">
                                            <p:bg/>
                                          </p:spTgt>
                                        </p:tgtEl>
                                        <p:attrNameLst>
                                          <p:attrName>style.visibility</p:attrName>
                                        </p:attrNameLst>
                                      </p:cBhvr>
                                      <p:to>
                                        <p:strVal val="visible"/>
                                      </p:to>
                                    </p:set>
                                    <p:animEffect transition="in" filter="wipe(left)">
                                      <p:cBhvr>
                                        <p:cTn id="34" dur="1000"/>
                                        <p:tgtEl>
                                          <p:spTgt spid="32">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wipe(left)">
                                      <p:cBhvr>
                                        <p:cTn id="37" dur="1000"/>
                                        <p:tgtEl>
                                          <p:spTgt spid="32">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3">
                                            <p:bg/>
                                          </p:spTgt>
                                        </p:tgtEl>
                                        <p:attrNameLst>
                                          <p:attrName>style.visibility</p:attrName>
                                        </p:attrNameLst>
                                      </p:cBhvr>
                                      <p:to>
                                        <p:strVal val="visible"/>
                                      </p:to>
                                    </p:set>
                                    <p:animEffect transition="in" filter="wipe(left)">
                                      <p:cBhvr>
                                        <p:cTn id="40" dur="1000"/>
                                        <p:tgtEl>
                                          <p:spTgt spid="33">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animEffect transition="in" filter="wipe(left)">
                                      <p:cBhvr>
                                        <p:cTn id="43" dur="1000"/>
                                        <p:tgtEl>
                                          <p:spTgt spid="33">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4">
                                            <p:bg/>
                                          </p:spTgt>
                                        </p:tgtEl>
                                        <p:attrNameLst>
                                          <p:attrName>style.visibility</p:attrName>
                                        </p:attrNameLst>
                                      </p:cBhvr>
                                      <p:to>
                                        <p:strVal val="visible"/>
                                      </p:to>
                                    </p:set>
                                    <p:animEffect transition="in" filter="wipe(left)">
                                      <p:cBhvr>
                                        <p:cTn id="46" dur="1000"/>
                                        <p:tgtEl>
                                          <p:spTgt spid="34">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left)">
                                      <p:cBhvr>
                                        <p:cTn id="49"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nimBg="1"/>
      <p:bldP spid="30" grpId="0" build="p" animBg="1"/>
      <p:bldP spid="31" grpId="0" build="p" animBg="1"/>
      <p:bldP spid="32" grpId="0" build="p" animBg="1"/>
      <p:bldP spid="33" grpId="0" build="p" animBg="1"/>
      <p:bldP spid="3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980121" y="1892569"/>
            <a:ext cx="5107624" cy="551623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95021" y="0"/>
            <a:ext cx="2196980" cy="1208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312009" y="142194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9127722" y="160676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À</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K</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Á</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664354" y="1726395"/>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12290" name="Picture 2" descr="Củ Hành Tím Chữa Bệnh Gì – Hành Tím Lột Vỏ Công Dụng Chữa Bệnh –  Thdcanada.com.vn">
            <a:extLst>
              <a:ext uri="{FF2B5EF4-FFF2-40B4-BE49-F238E27FC236}">
                <a16:creationId xmlns:a16="http://schemas.microsoft.com/office/drawing/2014/main" id="{0F335793-4348-4C0A-AD89-C625CB7D3C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667" b="98833" l="9250" r="90750">
                        <a14:foregroundMark x1="36750" y1="92500" x2="36750" y2="92500"/>
                        <a14:foregroundMark x1="53250" y1="95333" x2="53250" y2="95333"/>
                        <a14:foregroundMark x1="50625" y1="94333" x2="50625" y2="94333"/>
                        <a14:foregroundMark x1="39500" y1="96833" x2="39500" y2="96833"/>
                        <a14:foregroundMark x1="9250" y1="75000" x2="9250" y2="75000"/>
                        <a14:foregroundMark x1="10000" y1="45833" x2="10000" y2="45833"/>
                        <a14:foregroundMark x1="39875" y1="5333" x2="39875" y2="5333"/>
                        <a14:foregroundMark x1="40750" y1="1833" x2="40750" y2="1833"/>
                        <a14:foregroundMark x1="40250" y1="5167" x2="40250" y2="5167"/>
                        <a14:foregroundMark x1="54375" y1="14000" x2="54375" y2="14000"/>
                        <a14:foregroundMark x1="54375" y1="16500" x2="54375" y2="16500"/>
                        <a14:foregroundMark x1="78750" y1="29833" x2="78750" y2="29833"/>
                        <a14:foregroundMark x1="85125" y1="26000" x2="85125" y2="26000"/>
                        <a14:foregroundMark x1="90750" y1="53833" x2="90750" y2="53833"/>
                        <a14:foregroundMark x1="78000" y1="31333" x2="78000" y2="31333"/>
                        <a14:foregroundMark x1="34750" y1="3833" x2="34750" y2="3833"/>
                        <a14:foregroundMark x1="54375" y1="98833" x2="54375" y2="98833"/>
                        <a14:backgroundMark x1="67375" y1="94833" x2="67375" y2="94833"/>
                        <a14:backgroundMark x1="47500" y1="97833" x2="47500" y2="97833"/>
                      </a14:backgroundRemoval>
                    </a14:imgEffect>
                  </a14:imgLayer>
                </a14:imgProps>
              </a:ext>
              <a:ext uri="{28A0092B-C50C-407E-A947-70E740481C1C}">
                <a14:useLocalDpi xmlns:a14="http://schemas.microsoft.com/office/drawing/2010/main" val="0"/>
              </a:ext>
            </a:extLst>
          </a:blip>
          <a:srcRect/>
          <a:stretch>
            <a:fillRect/>
          </a:stretch>
        </p:blipFill>
        <p:spPr bwMode="auto">
          <a:xfrm>
            <a:off x="196024" y="432983"/>
            <a:ext cx="3449098" cy="258682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2294" name="Picture 6" descr="Chim Khách Vàm Sát. - Samgoshare">
            <a:extLst>
              <a:ext uri="{FF2B5EF4-FFF2-40B4-BE49-F238E27FC236}">
                <a16:creationId xmlns:a16="http://schemas.microsoft.com/office/drawing/2014/main" id="{48540572-8053-4A11-87D1-21328A8000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2228" y="540525"/>
            <a:ext cx="4345494" cy="2888475"/>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1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a16="http://schemas.microsoft.com/office/drawing/2014/main"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7 IcielBaliho Script"/>
                <a:ea typeface="+mn-ea"/>
                <a:cs typeface="+mn-cs"/>
              </a:endParaRPr>
            </a:p>
          </p:txBody>
        </p:sp>
        <p:sp>
          <p:nvSpPr>
            <p:cNvPr id="4" name="TextBox 3">
              <a:extLst>
                <a:ext uri="{FF2B5EF4-FFF2-40B4-BE49-F238E27FC236}">
                  <a16:creationId xmlns:a16="http://schemas.microsoft.com/office/drawing/2014/main"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CUỘC SỐNG QUANH TA</a:t>
              </a:r>
            </a:p>
          </p:txBody>
        </p:sp>
      </p:grpSp>
      <p:sp>
        <p:nvSpPr>
          <p:cNvPr id="5" name="Rectangle 4">
            <a:extLst>
              <a:ext uri="{FF2B5EF4-FFF2-40B4-BE49-F238E27FC236}">
                <a16:creationId xmlns:a16="http://schemas.microsoft.com/office/drawing/2014/main" id="{E5CA5155-1157-4603-8B3B-33BD92019CAF}"/>
              </a:ext>
            </a:extLst>
          </p:cNvPr>
          <p:cNvSpPr/>
          <p:nvPr/>
        </p:nvSpPr>
        <p:spPr>
          <a:xfrm>
            <a:off x="6096000" y="1079542"/>
            <a:ext cx="5927042" cy="5356979"/>
          </a:xfrm>
          <a:prstGeom prst="rect">
            <a:avLst/>
          </a:prstGeom>
          <a:ln>
            <a:solidFill>
              <a:srgbClr val="8D4D0B"/>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Chuyện</a:t>
            </a:r>
            <a:r>
              <a:rPr kumimoji="0" lang="en-US" sz="3200" b="1"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đời</a:t>
            </a:r>
            <a:r>
              <a:rPr kumimoji="0" lang="en-US" sz="3200" b="1"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sống</a:t>
            </a:r>
            <a:r>
              <a:rPr kumimoji="0" lang="vi-VN" sz="3200" b="1"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C00000"/>
              </a:solidFill>
              <a:effectLst/>
              <a:uLnTx/>
              <a:uFillTx/>
              <a:latin typeface="#9Slide07 IcielBaliho Script"/>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 Khi nhà em trồng nhiều rau, số lượng nhiều có nhu cầu </a:t>
            </a:r>
            <a:r>
              <a:rPr kumimoji="0" lang="vi-VN" sz="3200" b="0"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bán</a:t>
            </a: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em phải làm sao để bán được sản phẩm?</a:t>
            </a:r>
            <a:endParaRPr kumimoji="0" lang="en-US" sz="3200" b="0" i="0" u="none" strike="noStrike" kern="1200" cap="none" spc="0" normalizeH="0" baseline="0" noProof="0" dirty="0">
              <a:ln>
                <a:noFill/>
              </a:ln>
              <a:solidFill>
                <a:srgbClr val="002060"/>
              </a:solidFill>
              <a:effectLst/>
              <a:uLnTx/>
              <a:uFillTx/>
              <a:latin typeface="#9Slide07 IcielBaliho Script"/>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 Khi gia đình em có người bị </a:t>
            </a:r>
            <a:r>
              <a:rPr kumimoji="0" lang="vi-VN" sz="3200" b="0"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đau ốm</a:t>
            </a: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em tìm đến đâu để giải quyết?</a:t>
            </a:r>
            <a:endParaRPr kumimoji="0" lang="en-US" sz="3200" b="0" i="0" u="none" strike="noStrike" kern="1200" cap="none" spc="0" normalizeH="0" baseline="0" noProof="0" dirty="0">
              <a:ln>
                <a:noFill/>
              </a:ln>
              <a:solidFill>
                <a:srgbClr val="002060"/>
              </a:solidFill>
              <a:effectLst/>
              <a:uLnTx/>
              <a:uFillTx/>
              <a:latin typeface="#9Slide07 IcielBaliho Script"/>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 - Khi gia đình em có nhu cầu đi </a:t>
            </a:r>
            <a:r>
              <a:rPr kumimoji="0" lang="vi-VN" sz="3200" b="0" i="0" u="none" strike="noStrike" kern="1200" cap="none" spc="0" normalizeH="0" baseline="0" noProof="0" dirty="0">
                <a:ln>
                  <a:noFill/>
                </a:ln>
                <a:solidFill>
                  <a:srgbClr val="C00000"/>
                </a:solidFill>
                <a:effectLst/>
                <a:uLnTx/>
                <a:uFillTx/>
                <a:latin typeface="#9Slide07 IcielBaliho Script"/>
                <a:ea typeface="Cambria" panose="02040503050406030204" pitchFamily="18" charset="0"/>
                <a:cs typeface="Times New Roman" panose="02020603050405020304" pitchFamily="18" charset="0"/>
              </a:rPr>
              <a:t>du lịch </a:t>
            </a:r>
            <a:r>
              <a:rPr kumimoji="0" lang="vi-VN" sz="3200" b="0" i="0" u="none" strike="noStrike" kern="1200" cap="none" spc="0" normalizeH="0" baseline="0" noProof="0" dirty="0">
                <a:ln>
                  <a:noFill/>
                </a:ln>
                <a:solidFill>
                  <a:srgbClr val="002060"/>
                </a:solidFill>
                <a:effectLst/>
                <a:uLnTx/>
                <a:uFillTx/>
                <a:latin typeface="#9Slide07 IcielBaliho Script"/>
                <a:ea typeface="Cambria" panose="02040503050406030204" pitchFamily="18" charset="0"/>
                <a:cs typeface="Times New Roman" panose="02020603050405020304" pitchFamily="18" charset="0"/>
              </a:rPr>
              <a:t>ở Đà Nẵng trong mùa hè tới, gia đình em cần chuẩn bị những gì?</a:t>
            </a:r>
            <a:endPar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endParaRPr>
          </a:p>
        </p:txBody>
      </p:sp>
      <p:sp>
        <p:nvSpPr>
          <p:cNvPr id="6" name="Rectangle 5">
            <a:extLst>
              <a:ext uri="{FF2B5EF4-FFF2-40B4-BE49-F238E27FC236}">
                <a16:creationId xmlns:a16="http://schemas.microsoft.com/office/drawing/2014/main" id="{CADF60E7-40CA-48E0-99AB-01978E2B2EB0}"/>
              </a:ext>
            </a:extLst>
          </p:cNvPr>
          <p:cNvSpPr/>
          <p:nvPr/>
        </p:nvSpPr>
        <p:spPr>
          <a:xfrm>
            <a:off x="336383" y="1218410"/>
            <a:ext cx="5500322" cy="2123658"/>
          </a:xfrm>
          <a:prstGeom prst="rect">
            <a:avLst/>
          </a:prstGeom>
          <a:solidFill>
            <a:schemeClr val="accent5">
              <a:lumMod val="20000"/>
              <a:lumOff val="80000"/>
            </a:schemeClr>
          </a:solidFill>
          <a:ln>
            <a:solidFill>
              <a:srgbClr val="7030A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Tất</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cả</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các</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hoạt</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động</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kinh</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tế</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7 IcielBaliho Script"/>
                <a:ea typeface="+mn-ea"/>
                <a:cs typeface="+mn-cs"/>
              </a:rPr>
              <a:t>không</a:t>
            </a:r>
            <a:r>
              <a:rPr kumimoji="0" lang="en-US" sz="28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7 IcielBaliho Script"/>
                <a:ea typeface="+mn-ea"/>
                <a:cs typeface="+mn-cs"/>
              </a:rPr>
              <a:t>thuộc</a:t>
            </a:r>
            <a:r>
              <a:rPr kumimoji="0" lang="en-US" sz="28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về</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nhóm</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ngành</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7 IcielBaliho Script"/>
                <a:ea typeface="+mn-ea"/>
                <a:cs typeface="+mn-cs"/>
              </a:rPr>
              <a:t>nông</a:t>
            </a:r>
            <a:r>
              <a:rPr kumimoji="0" lang="en-US" sz="28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lâm</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thuỷ</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sản</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và</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nhóm</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ngành</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7 IcielBaliho Script"/>
                <a:ea typeface="+mn-ea"/>
                <a:cs typeface="+mn-cs"/>
              </a:rPr>
              <a:t>công</a:t>
            </a:r>
            <a:r>
              <a:rPr kumimoji="0" lang="en-US" sz="28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7 IcielBaliho Script"/>
                <a:ea typeface="+mn-ea"/>
                <a:cs typeface="+mn-cs"/>
              </a:rPr>
              <a:t>nghiệp</a:t>
            </a:r>
            <a:r>
              <a:rPr kumimoji="0" lang="en-US" sz="28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thì</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đều</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thuộc</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nhóm</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800" b="0" i="0" u="none" strike="noStrike" kern="1200" cap="none" spc="0" normalizeH="0" baseline="0" noProof="0" dirty="0" err="1">
                <a:ln>
                  <a:noFill/>
                </a:ln>
                <a:solidFill>
                  <a:srgbClr val="002060"/>
                </a:solidFill>
                <a:effectLst/>
                <a:uLnTx/>
                <a:uFillTx/>
                <a:latin typeface="#9Slide07 IcielBaliho Script"/>
                <a:ea typeface="+mn-ea"/>
                <a:cs typeface="+mn-cs"/>
              </a:rPr>
              <a:t>ngành</a:t>
            </a:r>
            <a:r>
              <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IcielBaliho Script"/>
                <a:ea typeface="+mn-ea"/>
                <a:cs typeface="+mn-cs"/>
              </a:rPr>
              <a:t>dịch</a:t>
            </a:r>
            <a:r>
              <a:rPr kumimoji="0" lang="en-US" sz="4400" b="1" i="0" u="none" strike="noStrike" kern="1200" cap="none" spc="0" normalizeH="0" baseline="0" noProof="0" dirty="0">
                <a:ln>
                  <a:noFill/>
                </a:ln>
                <a:solidFill>
                  <a:srgbClr val="FF0000"/>
                </a:solidFill>
                <a:effectLst/>
                <a:uLnTx/>
                <a:uFillTx/>
                <a:latin typeface="#9Slide07 IcielBaliho Script"/>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IcielBaliho Script"/>
                <a:ea typeface="+mn-ea"/>
                <a:cs typeface="+mn-cs"/>
              </a:rPr>
              <a:t>vụ</a:t>
            </a:r>
            <a:endParaRPr kumimoji="0" lang="en-US" sz="2800" b="0" i="0" u="none" strike="noStrike" kern="1200" cap="none" spc="0" normalizeH="0" baseline="0" noProof="0" dirty="0">
              <a:ln>
                <a:noFill/>
              </a:ln>
              <a:solidFill>
                <a:srgbClr val="002060"/>
              </a:solidFill>
              <a:effectLst/>
              <a:uLnTx/>
              <a:uFillTx/>
              <a:latin typeface="#9Slide07 IcielBaliho Script"/>
              <a:ea typeface="+mn-ea"/>
              <a:cs typeface="+mn-cs"/>
            </a:endParaRPr>
          </a:p>
        </p:txBody>
      </p:sp>
      <p:sp>
        <p:nvSpPr>
          <p:cNvPr id="7" name="Rectangle 6">
            <a:extLst>
              <a:ext uri="{FF2B5EF4-FFF2-40B4-BE49-F238E27FC236}">
                <a16:creationId xmlns:a16="http://schemas.microsoft.com/office/drawing/2014/main" id="{1CFB5158-6890-4197-9C59-71ACEACFCF58}"/>
              </a:ext>
            </a:extLst>
          </p:cNvPr>
          <p:cNvSpPr/>
          <p:nvPr/>
        </p:nvSpPr>
        <p:spPr>
          <a:xfrm>
            <a:off x="336383" y="4364585"/>
            <a:ext cx="5500322" cy="1569660"/>
          </a:xfrm>
          <a:prstGeom prst="rect">
            <a:avLst/>
          </a:prstGeom>
          <a:solidFill>
            <a:schemeClr val="accent4">
              <a:lumMod val="20000"/>
              <a:lumOff val="80000"/>
            </a:schemeClr>
          </a:solidFill>
          <a:ln>
            <a:solidFill>
              <a:srgbClr val="7030A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Dịch</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vụ</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là</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các</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hoạt</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động</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7 IcielBaliho Script"/>
                <a:ea typeface="+mn-ea"/>
                <a:cs typeface="+mn-cs"/>
              </a:rPr>
              <a:t>đáp</a:t>
            </a:r>
            <a:r>
              <a:rPr kumimoji="0" lang="en-US" sz="32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7 IcielBaliho Script"/>
                <a:ea typeface="+mn-ea"/>
                <a:cs typeface="+mn-cs"/>
              </a:rPr>
              <a:t>ứng</a:t>
            </a:r>
            <a:r>
              <a:rPr kumimoji="0" lang="en-US" sz="32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7 IcielBaliho Script"/>
                <a:ea typeface="+mn-ea"/>
                <a:cs typeface="+mn-cs"/>
              </a:rPr>
              <a:t>nhu</a:t>
            </a:r>
            <a:r>
              <a:rPr kumimoji="0" lang="en-US" sz="32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7 IcielBaliho Script"/>
                <a:ea typeface="+mn-ea"/>
                <a:cs typeface="+mn-cs"/>
              </a:rPr>
              <a:t>cầu</a:t>
            </a:r>
            <a:r>
              <a:rPr kumimoji="0" lang="en-US" sz="32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sản</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xuất</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và</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sinh</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hoạt</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err="1">
                <a:ln>
                  <a:noFill/>
                </a:ln>
                <a:solidFill>
                  <a:srgbClr val="002060"/>
                </a:solidFill>
                <a:effectLst/>
                <a:uLnTx/>
                <a:uFillTx/>
                <a:latin typeface="#9Slide07 IcielBaliho Script"/>
                <a:ea typeface="+mn-ea"/>
                <a:cs typeface="+mn-cs"/>
              </a:rPr>
              <a:t>của</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3200" b="0" i="0" u="none" strike="noStrike" kern="1200" cap="none" spc="0" normalizeH="0" baseline="0" noProof="0" dirty="0">
                <a:ln>
                  <a:noFill/>
                </a:ln>
                <a:solidFill>
                  <a:srgbClr val="C00000"/>
                </a:solidFill>
                <a:effectLst/>
                <a:uLnTx/>
                <a:uFillTx/>
                <a:latin typeface="#9Slide07 IcielBaliho Script"/>
                <a:ea typeface="+mn-ea"/>
                <a:cs typeface="+mn-cs"/>
              </a:rPr>
              <a:t>con </a:t>
            </a:r>
            <a:r>
              <a:rPr kumimoji="0" lang="en-US" sz="3200" b="0" i="0" u="none" strike="noStrike" kern="1200" cap="none" spc="0" normalizeH="0" baseline="0" noProof="0" dirty="0" err="1">
                <a:ln>
                  <a:noFill/>
                </a:ln>
                <a:solidFill>
                  <a:srgbClr val="C00000"/>
                </a:solidFill>
                <a:effectLst/>
                <a:uLnTx/>
                <a:uFillTx/>
                <a:latin typeface="#9Slide07 IcielBaliho Script"/>
                <a:ea typeface="+mn-ea"/>
                <a:cs typeface="+mn-cs"/>
              </a:rPr>
              <a:t>người</a:t>
            </a:r>
            <a:r>
              <a:rPr kumimoji="0" lang="en-US" sz="3200" b="0" i="0" u="none" strike="noStrike" kern="1200" cap="none" spc="0" normalizeH="0" baseline="0" noProof="0" dirty="0">
                <a:ln>
                  <a:noFill/>
                </a:ln>
                <a:solidFill>
                  <a:srgbClr val="002060"/>
                </a:solidFill>
                <a:effectLst/>
                <a:uLnTx/>
                <a:uFillTx/>
                <a:latin typeface="#9Slide07 IcielBaliho Script"/>
                <a:ea typeface="+mn-ea"/>
                <a:cs typeface="+mn-cs"/>
              </a:rPr>
              <a:t>.</a:t>
            </a:r>
          </a:p>
        </p:txBody>
      </p:sp>
      <p:sp>
        <p:nvSpPr>
          <p:cNvPr id="8" name="Arrow: Down 7">
            <a:extLst>
              <a:ext uri="{FF2B5EF4-FFF2-40B4-BE49-F238E27FC236}">
                <a16:creationId xmlns:a16="http://schemas.microsoft.com/office/drawing/2014/main" id="{54293A31-DEFA-4830-B4CD-363D1A31C903}"/>
              </a:ext>
            </a:extLst>
          </p:cNvPr>
          <p:cNvSpPr/>
          <p:nvPr/>
        </p:nvSpPr>
        <p:spPr>
          <a:xfrm>
            <a:off x="2784143" y="3429000"/>
            <a:ext cx="313899" cy="78815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Tree>
    <p:extLst>
      <p:ext uri="{BB962C8B-B14F-4D97-AF65-F5344CB8AC3E}">
        <p14:creationId xmlns:p14="http://schemas.microsoft.com/office/powerpoint/2010/main" val="33419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up)">
                                      <p:cBhvr>
                                        <p:cTn id="26" dur="125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
                                        </p:tgtEl>
                                        <p:attrNameLst>
                                          <p:attrName>ppt_y</p:attrName>
                                        </p:attrNameLst>
                                      </p:cBhvr>
                                      <p:tavLst>
                                        <p:tav tm="0">
                                          <p:val>
                                            <p:strVal val="#ppt_y"/>
                                          </p:val>
                                        </p:tav>
                                        <p:tav tm="100000">
                                          <p:val>
                                            <p:strVal val="#ppt_y"/>
                                          </p:val>
                                        </p:tav>
                                      </p:tavLst>
                                    </p:anim>
                                    <p:anim calcmode="lin" valueType="num">
                                      <p:cBhvr>
                                        <p:cTn id="3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1250"/>
                                        <p:tgtEl>
                                          <p:spTgt spid="8"/>
                                        </p:tgtEl>
                                      </p:cBhvr>
                                    </p:animEffect>
                                  </p:childTnLst>
                                </p:cTn>
                              </p:par>
                            </p:childTnLst>
                          </p:cTn>
                        </p:par>
                        <p:par>
                          <p:cTn id="41" fill="hold">
                            <p:stCondLst>
                              <p:cond delay="12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7"/>
                                        </p:tgtEl>
                                        <p:attrNameLst>
                                          <p:attrName>ppt_y</p:attrName>
                                        </p:attrNameLst>
                                      </p:cBhvr>
                                      <p:tavLst>
                                        <p:tav tm="0">
                                          <p:val>
                                            <p:strVal val="#ppt_y"/>
                                          </p:val>
                                        </p:tav>
                                        <p:tav tm="100000">
                                          <p:val>
                                            <p:strVal val="#ppt_y"/>
                                          </p:val>
                                        </p:tav>
                                      </p:tavLst>
                                    </p:anim>
                                    <p:anim calcmode="lin" valueType="num">
                                      <p:cBhvr>
                                        <p:cTn id="4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9">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1112</TotalTime>
  <Words>3018</Words>
  <Application>Microsoft Office PowerPoint</Application>
  <PresentationFormat>Widescreen</PresentationFormat>
  <Paragraphs>382</Paragraphs>
  <Slides>57</Slides>
  <Notes>13</Notes>
  <HiddenSlides>0</HiddenSlides>
  <MMClips>2</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57</vt:i4>
      </vt:variant>
    </vt:vector>
  </HeadingPairs>
  <TitlesOfParts>
    <vt:vector size="84" baseType="lpstr">
      <vt:lpstr>#9Slide02 Noi dung rat dai</vt:lpstr>
      <vt:lpstr>#9Slide03 Ample</vt:lpstr>
      <vt:lpstr>#9Slide03 Bebas Neue ZSmall</vt:lpstr>
      <vt:lpstr>#9Slide03 Roboto Condensed</vt:lpstr>
      <vt:lpstr>#9Slide07 IcielBaliho Script</vt:lpstr>
      <vt:lpstr>#9Slide07 IcielBaliho Script (Body)</vt:lpstr>
      <vt:lpstr>#9Slide07 IcielCadena</vt:lpstr>
      <vt:lpstr>#9Slide07 Itim</vt:lpstr>
      <vt:lpstr>#9Slide07 Nokia</vt:lpstr>
      <vt:lpstr>#9Slide07 SFU Rhythm</vt:lpstr>
      <vt:lpstr>#9Slide07 Stormtrooper</vt:lpstr>
      <vt:lpstr>Aptos</vt:lpstr>
      <vt:lpstr>Aptos Display</vt:lpstr>
      <vt:lpstr>Arial</vt:lpstr>
      <vt:lpstr>Berlin Sans FB Demi</vt:lpstr>
      <vt:lpstr>Calibri</vt:lpstr>
      <vt:lpstr>Calibri Light</vt:lpstr>
      <vt:lpstr>Roboto</vt:lpstr>
      <vt:lpstr>Shadows Into Light</vt:lpstr>
      <vt:lpstr>Times New Roman</vt:lpstr>
      <vt:lpstr>VNI-Ariston</vt:lpstr>
      <vt:lpstr>Wingdings</vt:lpstr>
      <vt:lpstr>Office Theme</vt:lpstr>
      <vt:lpstr>1_Office Theme</vt:lpstr>
      <vt:lpstr>2_Office Theme</vt:lpstr>
      <vt:lpstr>3_Office Theme</vt:lpstr>
      <vt:lpstr>4_Office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Đường sắt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Việc phát triển dịch vụ điện thoại, mạng Internet tác động như thế nào đến đời sống kinh tế -  xã hội nước ta?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 PHAM THIEN TRUC</dc:creator>
  <cp:lastModifiedBy>NGUYEN PHAM THIEN TRUC</cp:lastModifiedBy>
  <cp:revision>6</cp:revision>
  <dcterms:created xsi:type="dcterms:W3CDTF">2024-07-01T09:34:01Z</dcterms:created>
  <dcterms:modified xsi:type="dcterms:W3CDTF">2024-07-25T14:52:33Z</dcterms:modified>
</cp:coreProperties>
</file>