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2" d="100"/>
          <a:sy n="62" d="100"/>
        </p:scale>
        <p:origin x="-750" y="-2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26/2/2024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26/2/2024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9.png"/><Relationship Id="rId7"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1.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15.jpe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1.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905000"/>
            <a:ext cx="8521298" cy="43434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09600" y="2133600"/>
            <a:ext cx="8153400" cy="3262432"/>
          </a:xfrm>
          <a:prstGeom prst="rect">
            <a:avLst/>
          </a:prstGeom>
        </p:spPr>
        <p:txBody>
          <a:bodyPr wrap="square">
            <a:spAutoFit/>
          </a:bodyPr>
          <a:lstStyle/>
          <a:p>
            <a:pPr algn="just">
              <a:spcBef>
                <a:spcPts val="600"/>
              </a:spcBef>
              <a:spcAft>
                <a:spcPts val="0"/>
              </a:spcAft>
            </a:pPr>
            <a:r>
              <a:rPr lang="vi-VN" sz="2800" b="1" dirty="0" smtClean="0">
                <a:latin typeface="Cambria" pitchFamily="18" charset="0"/>
                <a:ea typeface="Cambria" pitchFamily="18" charset="0"/>
                <a:cs typeface="Times New Roman"/>
              </a:rPr>
              <a:t>* Đa </a:t>
            </a:r>
            <a:r>
              <a:rPr lang="vi-VN" sz="2800" b="1" dirty="0">
                <a:latin typeface="Cambria" pitchFamily="18" charset="0"/>
                <a:ea typeface="Cambria" pitchFamily="18" charset="0"/>
                <a:cs typeface="Times New Roman"/>
              </a:rPr>
              <a:t>dạng về thành phần loài: </a:t>
            </a:r>
            <a:r>
              <a:rPr lang="en-US" sz="2800" dirty="0" err="1" smtClean="0">
                <a:latin typeface="Cambria" pitchFamily="18" charset="0"/>
                <a:ea typeface="Cambria" pitchFamily="18" charset="0"/>
                <a:cs typeface="Times New Roman"/>
              </a:rPr>
              <a:t>có</a:t>
            </a:r>
            <a:r>
              <a:rPr lang="en-US" sz="2800" dirty="0" smtClean="0">
                <a:latin typeface="Cambria" pitchFamily="18" charset="0"/>
                <a:ea typeface="Cambria" pitchFamily="18" charset="0"/>
                <a:cs typeface="Times New Roman"/>
              </a:rPr>
              <a:t> h</a:t>
            </a:r>
            <a:r>
              <a:rPr lang="vi-VN" sz="2800" dirty="0" smtClean="0">
                <a:latin typeface="Cambria" pitchFamily="18" charset="0"/>
                <a:ea typeface="Cambria" pitchFamily="18" charset="0"/>
                <a:cs typeface="Times New Roman"/>
              </a:rPr>
              <a:t>ơn </a:t>
            </a:r>
            <a:r>
              <a:rPr lang="vi-VN" sz="2800" dirty="0">
                <a:latin typeface="Cambria" pitchFamily="18" charset="0"/>
                <a:ea typeface="Cambria" pitchFamily="18" charset="0"/>
                <a:cs typeface="Times New Roman"/>
              </a:rPr>
              <a:t>50.000 </a:t>
            </a:r>
            <a:r>
              <a:rPr lang="vi-VN" sz="2800">
                <a:latin typeface="Cambria" pitchFamily="18" charset="0"/>
                <a:ea typeface="Cambria" pitchFamily="18" charset="0"/>
                <a:cs typeface="Times New Roman"/>
              </a:rPr>
              <a:t>loài </a:t>
            </a:r>
            <a:r>
              <a:rPr lang="vi-VN" sz="2800" smtClean="0">
                <a:latin typeface="Cambria" pitchFamily="18" charset="0"/>
                <a:ea typeface="Cambria" pitchFamily="18" charset="0"/>
                <a:cs typeface="Times New Roman"/>
              </a:rPr>
              <a:t>động thực </a:t>
            </a:r>
            <a:r>
              <a:rPr lang="vi-VN" sz="2800" dirty="0">
                <a:latin typeface="Cambria" pitchFamily="18" charset="0"/>
                <a:ea typeface="Cambria" pitchFamily="18" charset="0"/>
                <a:cs typeface="Times New Roman"/>
              </a:rPr>
              <a:t>vật, trong đó </a:t>
            </a:r>
            <a:r>
              <a:rPr lang="en-US" sz="2800" dirty="0" err="1" smtClean="0">
                <a:latin typeface="Cambria" pitchFamily="18" charset="0"/>
                <a:ea typeface="Cambria" pitchFamily="18" charset="0"/>
                <a:cs typeface="Times New Roman"/>
              </a:rPr>
              <a:t>có</a:t>
            </a:r>
            <a:r>
              <a:rPr lang="en-US" sz="2800" dirty="0" smtClean="0">
                <a:latin typeface="Cambria" pitchFamily="18" charset="0"/>
                <a:ea typeface="Cambria" pitchFamily="18" charset="0"/>
                <a:cs typeface="Times New Roman"/>
              </a:rPr>
              <a:t> </a:t>
            </a:r>
            <a:r>
              <a:rPr lang="en-US" sz="2800" dirty="0" err="1" smtClean="0">
                <a:latin typeface="Cambria" pitchFamily="18" charset="0"/>
                <a:ea typeface="Cambria" pitchFamily="18" charset="0"/>
                <a:cs typeface="Times New Roman"/>
              </a:rPr>
              <a:t>nhiều</a:t>
            </a:r>
            <a:r>
              <a:rPr lang="en-US" sz="2800" dirty="0" smtClean="0">
                <a:latin typeface="Cambria" pitchFamily="18" charset="0"/>
                <a:ea typeface="Cambria" pitchFamily="18" charset="0"/>
                <a:cs typeface="Times New Roman"/>
              </a:rPr>
              <a:t> </a:t>
            </a:r>
            <a:r>
              <a:rPr lang="en-US" sz="2800" dirty="0" err="1" smtClean="0">
                <a:latin typeface="Cambria" pitchFamily="18" charset="0"/>
                <a:ea typeface="Cambria" pitchFamily="18" charset="0"/>
                <a:cs typeface="Times New Roman"/>
              </a:rPr>
              <a:t>loài</a:t>
            </a:r>
            <a:r>
              <a:rPr lang="en-US" sz="2800" dirty="0">
                <a:latin typeface="Cambria" pitchFamily="18" charset="0"/>
                <a:ea typeface="Cambria" pitchFamily="18" charset="0"/>
                <a:cs typeface="Times New Roman"/>
              </a:rPr>
              <a:t> </a:t>
            </a:r>
            <a:r>
              <a:rPr lang="vi-VN" sz="2800" dirty="0" smtClean="0">
                <a:latin typeface="Cambria" pitchFamily="18" charset="0"/>
                <a:ea typeface="Cambria" pitchFamily="18" charset="0"/>
                <a:cs typeface="Times New Roman"/>
              </a:rPr>
              <a:t>quý hiếm</a:t>
            </a:r>
            <a:r>
              <a:rPr lang="en-US" sz="2800" dirty="0" smtClean="0">
                <a:latin typeface="Cambria" pitchFamily="18" charset="0"/>
                <a:ea typeface="Cambria" pitchFamily="18" charset="0"/>
                <a:cs typeface="Times New Roman"/>
              </a:rPr>
              <a:t> </a:t>
            </a:r>
            <a:endParaRPr lang="vi-VN" sz="2800" dirty="0" smtClean="0">
              <a:latin typeface="Cambria" pitchFamily="18" charset="0"/>
              <a:ea typeface="Cambria" pitchFamily="18" charset="0"/>
              <a:cs typeface="Times New Roman"/>
            </a:endParaRPr>
          </a:p>
          <a:p>
            <a:pPr algn="just">
              <a:spcBef>
                <a:spcPts val="600"/>
              </a:spcBef>
              <a:spcAft>
                <a:spcPts val="0"/>
              </a:spcAft>
            </a:pPr>
            <a:r>
              <a:rPr lang="vi-VN" sz="2800" b="1" dirty="0" smtClean="0">
                <a:latin typeface="Cambria" pitchFamily="18" charset="0"/>
                <a:ea typeface="Cambria" pitchFamily="18" charset="0"/>
                <a:cs typeface="Times New Roman"/>
              </a:rPr>
              <a:t>* </a:t>
            </a:r>
            <a:r>
              <a:rPr lang="vi-VN" sz="2800" b="1" dirty="0">
                <a:latin typeface="Cambria" pitchFamily="18" charset="0"/>
                <a:ea typeface="Cambria" pitchFamily="18" charset="0"/>
                <a:cs typeface="Times New Roman"/>
              </a:rPr>
              <a:t>Đa dạng về nguồn gen di truyền</a:t>
            </a:r>
            <a:r>
              <a:rPr lang="vi-VN" sz="2800" dirty="0">
                <a:latin typeface="Cambria" pitchFamily="18" charset="0"/>
                <a:ea typeface="Cambria" pitchFamily="18" charset="0"/>
                <a:cs typeface="Times New Roman"/>
              </a:rPr>
              <a:t>: </a:t>
            </a:r>
            <a:r>
              <a:rPr lang="en-US" sz="2800" dirty="0" smtClean="0">
                <a:latin typeface="Cambria" pitchFamily="18" charset="0"/>
                <a:ea typeface="Cambria" pitchFamily="18" charset="0"/>
                <a:cs typeface="Times New Roman"/>
              </a:rPr>
              <a:t>t</a:t>
            </a:r>
            <a:r>
              <a:rPr lang="vi-VN" sz="2800" dirty="0" smtClean="0">
                <a:latin typeface="Cambria" pitchFamily="18" charset="0"/>
                <a:ea typeface="Cambria" pitchFamily="18" charset="0"/>
                <a:cs typeface="Times New Roman"/>
              </a:rPr>
              <a:t>rong </a:t>
            </a:r>
            <a:r>
              <a:rPr lang="vi-VN" sz="28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800" b="1" dirty="0">
                <a:latin typeface="Cambria" pitchFamily="18" charset="0"/>
                <a:ea typeface="Cambria" pitchFamily="18" charset="0"/>
                <a:cs typeface="Times New Roman"/>
              </a:rPr>
              <a:t>* Đa dạng về hệ sinh </a:t>
            </a:r>
            <a:r>
              <a:rPr lang="vi-VN" sz="2800" b="1" dirty="0" smtClean="0">
                <a:latin typeface="Cambria" pitchFamily="18" charset="0"/>
                <a:ea typeface="Cambria" pitchFamily="18" charset="0"/>
                <a:cs typeface="Times New Roman"/>
              </a:rPr>
              <a:t>thái:</a:t>
            </a:r>
            <a:r>
              <a:rPr lang="en-US" sz="2800" b="1" dirty="0" smtClean="0">
                <a:latin typeface="Cambria" pitchFamily="18" charset="0"/>
                <a:ea typeface="Cambria" pitchFamily="18" charset="0"/>
                <a:cs typeface="Times New Roman"/>
              </a:rPr>
              <a:t> h</a:t>
            </a:r>
            <a:r>
              <a:rPr lang="vi-VN" sz="2800" dirty="0" smtClean="0">
                <a:latin typeface="Cambria" pitchFamily="18" charset="0"/>
                <a:ea typeface="Cambria" pitchFamily="18" charset="0"/>
                <a:cs typeface="Times New Roman"/>
              </a:rPr>
              <a:t>ệ </a:t>
            </a:r>
            <a:r>
              <a:rPr lang="vi-VN" sz="2800" dirty="0">
                <a:latin typeface="Cambria" pitchFamily="18" charset="0"/>
                <a:ea typeface="Cambria" pitchFamily="18" charset="0"/>
                <a:cs typeface="Times New Roman"/>
              </a:rPr>
              <a:t>sinh thái tự nhiên trên </a:t>
            </a:r>
            <a:r>
              <a:rPr lang="vi-VN" sz="2800" dirty="0" smtClean="0">
                <a:latin typeface="Cambria" pitchFamily="18" charset="0"/>
                <a:ea typeface="Cambria" pitchFamily="18" charset="0"/>
                <a:cs typeface="Times New Roman"/>
              </a:rPr>
              <a:t>cạn</a:t>
            </a:r>
            <a:r>
              <a:rPr lang="en-US" sz="2800" dirty="0" smtClean="0">
                <a:latin typeface="Cambria" pitchFamily="18" charset="0"/>
                <a:ea typeface="Cambria" pitchFamily="18" charset="0"/>
                <a:cs typeface="Times New Roman"/>
              </a:rPr>
              <a:t>, </a:t>
            </a:r>
            <a:r>
              <a:rPr lang="vi-VN" sz="2800" dirty="0" smtClean="0">
                <a:latin typeface="Cambria" pitchFamily="18" charset="0"/>
                <a:ea typeface="Cambria" pitchFamily="18" charset="0"/>
                <a:cs typeface="Times New Roman"/>
              </a:rPr>
              <a:t>dưới nước</a:t>
            </a:r>
            <a:r>
              <a:rPr lang="en-US" sz="2800" dirty="0" smtClean="0">
                <a:latin typeface="Cambria" pitchFamily="18" charset="0"/>
                <a:ea typeface="Cambria" pitchFamily="18" charset="0"/>
                <a:cs typeface="Times New Roman"/>
              </a:rPr>
              <a:t> </a:t>
            </a:r>
            <a:r>
              <a:rPr lang="en-US" sz="2800" dirty="0" err="1" smtClean="0">
                <a:latin typeface="Cambria" pitchFamily="18" charset="0"/>
                <a:ea typeface="Cambria" pitchFamily="18" charset="0"/>
                <a:cs typeface="Times New Roman"/>
              </a:rPr>
              <a:t>và</a:t>
            </a:r>
            <a:r>
              <a:rPr lang="en-US" sz="2800" dirty="0" smtClean="0">
                <a:latin typeface="Cambria" pitchFamily="18" charset="0"/>
                <a:ea typeface="Cambria" pitchFamily="18" charset="0"/>
                <a:cs typeface="Times New Roman"/>
              </a:rPr>
              <a:t> c</a:t>
            </a:r>
            <a:r>
              <a:rPr lang="vi-VN" sz="2800" dirty="0" smtClean="0">
                <a:latin typeface="Cambria" pitchFamily="18" charset="0"/>
                <a:ea typeface="Cambria" pitchFamily="18" charset="0"/>
                <a:cs typeface="Times New Roman"/>
              </a:rPr>
              <a:t>ác </a:t>
            </a:r>
            <a:r>
              <a:rPr lang="vi-VN" sz="2800" dirty="0">
                <a:latin typeface="Cambria" pitchFamily="18" charset="0"/>
                <a:ea typeface="Cambria" pitchFamily="18" charset="0"/>
                <a:cs typeface="Times New Roman"/>
              </a:rPr>
              <a:t>hệ sinh thái nông </a:t>
            </a:r>
            <a:r>
              <a:rPr lang="vi-VN" sz="2800" dirty="0" smtClean="0">
                <a:latin typeface="Cambria" pitchFamily="18" charset="0"/>
                <a:ea typeface="Cambria" pitchFamily="18" charset="0"/>
                <a:cs typeface="Times New Roman"/>
              </a:rPr>
              <a:t>nghiệp</a:t>
            </a:r>
            <a:r>
              <a:rPr lang="en-US" sz="2800" dirty="0" smtClean="0">
                <a:latin typeface="Cambria" pitchFamily="18" charset="0"/>
                <a:ea typeface="Cambria" pitchFamily="18" charset="0"/>
                <a:cs typeface="Times New Roman"/>
              </a:rPr>
              <a:t>.</a:t>
            </a:r>
            <a:endParaRPr lang="vi-VN" sz="28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xmlns=""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Đa </a:t>
            </a:r>
            <a:r>
              <a:rPr lang="vi-VN" sz="2200" b="1" dirty="0">
                <a:solidFill>
                  <a:srgbClr val="FF0000"/>
                </a:solidFill>
                <a:latin typeface="Cambria" pitchFamily="18" charset="0"/>
                <a:ea typeface="Cambria" pitchFamily="18" charset="0"/>
                <a:cs typeface="Times New Roman"/>
              </a:rPr>
              <a:t>dạng sinh học ở nước ta đang bị suy giảm</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số lượng cá thể, loài sinh </a:t>
            </a:r>
            <a:r>
              <a:rPr lang="vi-VN" sz="2200" dirty="0" smtClean="0">
                <a:latin typeface="Cambria" pitchFamily="18" charset="0"/>
                <a:ea typeface="Cambria" pitchFamily="18" charset="0"/>
                <a:cs typeface="Times New Roman"/>
              </a:rPr>
              <a:t>vật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Suy giảm về hệ sinh thái</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Suy </a:t>
            </a:r>
            <a:r>
              <a:rPr lang="vi-VN" sz="2200" dirty="0">
                <a:latin typeface="Cambria" pitchFamily="18" charset="0"/>
                <a:ea typeface="Cambria" pitchFamily="18" charset="0"/>
                <a:cs typeface="Times New Roman"/>
              </a:rPr>
              <a:t>giảm về nguồn </a:t>
            </a:r>
            <a:r>
              <a:rPr lang="vi-VN" sz="2200" dirty="0" smtClean="0">
                <a:latin typeface="Cambria" pitchFamily="18" charset="0"/>
                <a:ea typeface="Cambria" pitchFamily="18" charset="0"/>
                <a:cs typeface="Times New Roman"/>
              </a:rPr>
              <a:t>gen</a:t>
            </a:r>
            <a:r>
              <a:rPr lang="en-US" sz="2200" dirty="0" smtClean="0">
                <a:latin typeface="Cambria" pitchFamily="18" charset="0"/>
                <a:ea typeface="Cambria" pitchFamily="18" charset="0"/>
                <a:cs typeface="Times New Roman"/>
              </a:rPr>
              <a:t>.</a:t>
            </a:r>
          </a:p>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Nguyên </a:t>
            </a:r>
            <a:r>
              <a:rPr lang="vi-VN" sz="2200" b="1" dirty="0">
                <a:solidFill>
                  <a:srgbClr val="FF0000"/>
                </a:solidFill>
                <a:latin typeface="Cambria" pitchFamily="18" charset="0"/>
                <a:ea typeface="Cambria" pitchFamily="18" charset="0"/>
                <a:cs typeface="Times New Roman"/>
              </a:rPr>
              <a:t>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2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Xây dựng các khu bảo tồn thiên nhiên và vườn quốc gia, trồng và bảo vệ rừng, nâng cao ý thức người dân.</a:t>
            </a:r>
          </a:p>
          <a:p>
            <a:pPr algn="just">
              <a:spcBef>
                <a:spcPts val="600"/>
              </a:spcBef>
              <a:spcAft>
                <a:spcPts val="0"/>
              </a:spcAft>
            </a:pPr>
            <a:r>
              <a:rPr lang="vi-VN" sz="2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itchFamily="18" charset="0"/>
                <a:ea typeface="Cambria" pitchFamily="18" charset="0"/>
              </a:rPr>
              <a:t>VƯỜN QUỐC GIA </a:t>
            </a:r>
            <a:r>
              <a:rPr lang="en-US" sz="1750" b="1" dirty="0" smtClean="0">
                <a:solidFill>
                  <a:srgbClr val="0D30DD"/>
                </a:solidFill>
                <a:latin typeface="Cambria" pitchFamily="18" charset="0"/>
                <a:ea typeface="Cambria" pitchFamily="18" charset="0"/>
              </a:rPr>
              <a:t>MŨI </a:t>
            </a:r>
            <a:r>
              <a:rPr lang="vi-VN" sz="1750" b="1" dirty="0" smtClean="0">
                <a:solidFill>
                  <a:srgbClr val="0D30DD"/>
                </a:solidFill>
                <a:latin typeface="Cambria" pitchFamily="18" charset="0"/>
                <a:ea typeface="Cambria" pitchFamily="18" charset="0"/>
              </a:rPr>
              <a:t>CÀ MAU</a:t>
            </a:r>
          </a:p>
          <a:p>
            <a:pPr algn="just"/>
            <a:r>
              <a:rPr lang="vi-VN" sz="1750" dirty="0" smtClean="0">
                <a:latin typeface="Cambria" pitchFamily="18" charset="0"/>
                <a:ea typeface="Cambria" pitchFamily="18" charset="0"/>
              </a:rPr>
              <a:t>      </a:t>
            </a:r>
            <a:r>
              <a:rPr lang="vi-VN" sz="1750" dirty="0">
                <a:latin typeface="Cambria" pitchFamily="18" charset="0"/>
                <a:ea typeface="Cambria" pitchFamily="18" charset="0"/>
              </a:rPr>
              <a:t>Vườn quốc gia </a:t>
            </a:r>
            <a:r>
              <a:rPr lang="en-US" sz="1750" dirty="0" err="1" smtClean="0">
                <a:latin typeface="Cambria" pitchFamily="18" charset="0"/>
                <a:ea typeface="Cambria" pitchFamily="18" charset="0"/>
              </a:rPr>
              <a:t>Mũi</a:t>
            </a:r>
            <a:r>
              <a:rPr lang="en-US" sz="1750" dirty="0" smtClean="0">
                <a:latin typeface="Cambria" pitchFamily="18" charset="0"/>
                <a:ea typeface="Cambria" pitchFamily="18" charset="0"/>
              </a:rPr>
              <a:t> </a:t>
            </a:r>
            <a:r>
              <a:rPr lang="vi-VN" sz="1750" dirty="0" smtClean="0">
                <a:latin typeface="Cambria" pitchFamily="18" charset="0"/>
                <a:ea typeface="Cambria" pitchFamily="18" charset="0"/>
              </a:rPr>
              <a:t>Cà </a:t>
            </a:r>
            <a:r>
              <a:rPr lang="vi-VN" sz="1750" dirty="0">
                <a:latin typeface="Cambria" pitchFamily="18" charset="0"/>
                <a:ea typeface="Cambria"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SINH VẬT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10</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5639</TotalTime>
  <Words>1931</Words>
  <Application>Microsoft Office PowerPoint</Application>
  <PresentationFormat>On-screen Show (4:3)</PresentationFormat>
  <Paragraphs>164</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429</cp:revision>
  <dcterms:created xsi:type="dcterms:W3CDTF">2016-02-15T14:28:12Z</dcterms:created>
  <dcterms:modified xsi:type="dcterms:W3CDTF">2024-02-26T03:16:24Z</dcterms:modified>
</cp:coreProperties>
</file>