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625" r:id="rId19"/>
    <p:sldId id="626" r:id="rId20"/>
    <p:sldId id="617" r:id="rId21"/>
    <p:sldId id="624" r:id="rId22"/>
    <p:sldId id="623" r:id="rId23"/>
    <p:sldId id="622" r:id="rId24"/>
    <p:sldId id="621" r:id="rId25"/>
    <p:sldId id="620" r:id="rId26"/>
    <p:sldId id="619" r:id="rId27"/>
    <p:sldId id="618" r:id="rId28"/>
    <p:sldId id="627" r:id="rId29"/>
    <p:sldId id="628" r:id="rId30"/>
    <p:sldId id="630" r:id="rId31"/>
    <p:sldId id="635" r:id="rId32"/>
    <p:sldId id="639" r:id="rId33"/>
    <p:sldId id="636" r:id="rId34"/>
    <p:sldId id="637" r:id="rId35"/>
    <p:sldId id="616" r:id="rId36"/>
    <p:sldId id="640" r:id="rId37"/>
    <p:sldId id="641" r:id="rId38"/>
    <p:sldId id="643" r:id="rId39"/>
    <p:sldId id="644" r:id="rId40"/>
    <p:sldId id="645" r:id="rId41"/>
    <p:sldId id="646" r:id="rId42"/>
    <p:sldId id="647" r:id="rId43"/>
    <p:sldId id="651" r:id="rId44"/>
    <p:sldId id="652" r:id="rId45"/>
    <p:sldId id="653" r:id="rId46"/>
    <p:sldId id="604" r:id="rId47"/>
    <p:sldId id="606" r:id="rId48"/>
    <p:sldId id="607" r:id="rId49"/>
    <p:sldId id="608" r:id="rId50"/>
    <p:sldId id="609" r:id="rId51"/>
    <p:sldId id="610" r:id="rId52"/>
    <p:sldId id="611" r:id="rId53"/>
    <p:sldId id="595" r:id="rId54"/>
    <p:sldId id="537" r:id="rId55"/>
    <p:sldId id="596" r:id="rId56"/>
    <p:sldId id="615"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D30DD"/>
    <a:srgbClr val="FFCCFF"/>
    <a:srgbClr val="BCFCD4"/>
    <a:srgbClr val="33CCFF"/>
    <a:srgbClr val="99FF66"/>
    <a:srgbClr val="009900"/>
    <a:srgbClr val="F11BAA"/>
    <a:srgbClr val="00FF00"/>
    <a:srgbClr val="11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3" d="100"/>
          <a:sy n="83" d="100"/>
        </p:scale>
        <p:origin x="1459"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smtClean="0">
            <a:solidFill>
              <a:schemeClr val="tx1"/>
            </a:solidFill>
            <a:effectLst/>
            <a:latin typeface="Cambria" pitchFamily="18" charset="0"/>
            <a:ea typeface="Cambria" pitchFamily="18" charset="0"/>
            <a:cs typeface="Times New Roman"/>
          </a:endParaRPr>
        </a:p>
        <a:p>
          <a:pPr algn="just"/>
          <a:r>
            <a:rPr lang="vi-VN" sz="1800" b="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smtClean="0">
              <a:solidFill>
                <a:schemeClr val="tx1"/>
              </a:solidFill>
              <a:latin typeface="Cambria" pitchFamily="18" charset="0"/>
              <a:ea typeface="Cambria" pitchFamily="18" charset="0"/>
            </a:rPr>
            <a:t>- Nội thuỷ </a:t>
          </a:r>
          <a:r>
            <a:rPr lang="vi-VN" sz="18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smtClean="0">
            <a:solidFill>
              <a:schemeClr val="tx1"/>
            </a:solidFill>
            <a:latin typeface="Cambria" pitchFamily="18" charset="0"/>
            <a:ea typeface="Cambria" pitchFamily="18" charset="0"/>
          </a:endParaRPr>
        </a:p>
        <a:p>
          <a:pPr algn="just"/>
          <a:r>
            <a:rPr lang="vi-VN" sz="1800" b="1" dirty="0" smtClean="0">
              <a:solidFill>
                <a:schemeClr val="tx1"/>
              </a:solidFill>
              <a:latin typeface="Cambria" pitchFamily="18" charset="0"/>
              <a:ea typeface="Cambria" pitchFamily="18" charset="0"/>
            </a:rPr>
            <a:t>- Lãnh hải </a:t>
          </a:r>
          <a:r>
            <a:rPr lang="vi-VN" sz="18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4263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8BEC6C5-19D8-44B8-AD35-366F25A135A4}" type="presOf" srcId="{9DA92A08-ED37-48A9-A0DD-F521D2142CD2}" destId="{C7497E28-FAE4-42DA-8D9D-5B4659273D7A}" srcOrd="0" destOrd="0" presId="urn:microsoft.com/office/officeart/2008/layout/VerticalCurvedList"/>
    <dgm:cxn modelId="{59DF7864-BC33-49BE-B927-88CFDD679D22}" type="presOf" srcId="{9B38993F-91D9-4E45-89FE-E7C2053BB052}" destId="{A0E9B536-5134-4AC7-990D-17E1F41843B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12ED2A65-8E53-46B4-AA56-5A6D7C1FBDDD}" type="presOf" srcId="{75A2E02A-7769-4E94-8561-8178449CF35B}" destId="{534504B8-3AD3-4D7F-BA10-772C4BC9F4DA}"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Vùng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tiếp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giáp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lãnh</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hải</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vùng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biển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tiếp</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liền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nằm</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Việt</a:t>
          </a:r>
          <a:r>
            <a:rPr lang="en-US" sz="1600" b="0" dirty="0" smtClean="0">
              <a:solidFill>
                <a:schemeClr val="tx1"/>
              </a:solidFill>
              <a:effectLst/>
              <a:latin typeface="Cambria" pitchFamily="18" charset="0"/>
              <a:ea typeface="Cambria" pitchFamily="18" charset="0"/>
              <a:cs typeface="Times New Roman"/>
            </a:rPr>
            <a:t> Nam,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chiều</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rộng</a:t>
          </a:r>
          <a:r>
            <a:rPr lang="en-US" sz="1600" b="0" dirty="0" smtClean="0">
              <a:solidFill>
                <a:schemeClr val="tx1"/>
              </a:solidFill>
              <a:effectLst/>
              <a:latin typeface="Cambria" pitchFamily="18" charset="0"/>
              <a:ea typeface="Cambria" pitchFamily="18" charset="0"/>
              <a:cs typeface="Times New Roman"/>
            </a:rPr>
            <a:t> 12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lí</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tính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từ</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ranh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giới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của</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a:t>
          </a:r>
        </a:p>
        <a:p>
          <a:pPr algn="just"/>
          <a:r>
            <a:rPr lang="vi-VN" sz="1600" b="1" dirty="0" smtClean="0">
              <a:solidFill>
                <a:schemeClr val="tx1"/>
              </a:solidFill>
              <a:effectLst/>
              <a:latin typeface="Cambria" pitchFamily="18" charset="0"/>
              <a:ea typeface="Cambria" pitchFamily="18" charset="0"/>
              <a:cs typeface="Times New Roman"/>
            </a:rPr>
            <a:t>- Vùng đặc quyền kinh tế </a:t>
          </a:r>
          <a:r>
            <a:rPr lang="vi-VN" sz="1600" b="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smtClean="0">
              <a:solidFill>
                <a:schemeClr val="tx1"/>
              </a:solidFill>
              <a:effectLst/>
              <a:latin typeface="Cambria" pitchFamily="18" charset="0"/>
              <a:ea typeface="Cambria" pitchFamily="18" charset="0"/>
              <a:cs typeface="Times New Roman"/>
            </a:rPr>
            <a:t>Thềm lục địa Việt Nam </a:t>
          </a:r>
          <a:r>
            <a:rPr lang="vi-VN" sz="1600" b="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A6DA07E-F3EE-46CF-8518-59DFCAA3D9FF}"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C4AD510F-086F-47E4-B0F5-41618A5BC95E}" type="presOf" srcId="{75A2E02A-7769-4E94-8561-8178449CF35B}" destId="{534504B8-3AD3-4D7F-BA10-772C4BC9F4D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9C5E535-C290-4271-8D50-19C6D509D9E1}" type="presOf" srcId="{2EA4557B-2359-4BA8-9F14-A6ECB8DAC4AB}" destId="{DD97E049-4A6C-47F8-8707-C5FFDBF743ED}" srcOrd="0" destOrd="0" presId="urn:microsoft.com/office/officeart/2008/layout/VerticalCurvedList"/>
    <dgm:cxn modelId="{295A6F00-91FE-4B51-9398-B75E42046630}"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25</a:t>
            </a:fld>
            <a:endParaRPr lang="en-US"/>
          </a:p>
        </p:txBody>
      </p:sp>
    </p:spTree>
    <p:extLst>
      <p:ext uri="{BB962C8B-B14F-4D97-AF65-F5344CB8AC3E}">
        <p14:creationId xmlns:p14="http://schemas.microsoft.com/office/powerpoint/2010/main" val="388785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azi.vn/edu/exercise/1734103/tam-giac-chau-la-g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vi.wikipedia.org/wiki/%C4%90%C3%B4ng_Nam_%C3%81"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63.png"/><Relationship Id="rId4" Type="http://schemas.openxmlformats.org/officeDocument/2006/relationships/image" Target="../media/image10.jpeg"/><Relationship Id="rId9" Type="http://schemas.openxmlformats.org/officeDocument/2006/relationships/image" Target="../media/image13.jpeg"/></Relationships>
</file>

<file path=ppt/slides/_rels/slide4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5.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63.png"/><Relationship Id="rId4" Type="http://schemas.openxmlformats.org/officeDocument/2006/relationships/image" Target="../media/image10.jpeg"/><Relationship Id="rId9"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4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0.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7.png"/><Relationship Id="rId5" Type="http://schemas.openxmlformats.org/officeDocument/2006/relationships/image" Target="../media/image11.png"/><Relationship Id="rId10" Type="http://schemas.openxmlformats.org/officeDocument/2006/relationships/image" Target="../media/image66.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9.png"/><Relationship Id="rId5" Type="http://schemas.openxmlformats.org/officeDocument/2006/relationships/image" Target="../media/image11.png"/><Relationship Id="rId10" Type="http://schemas.openxmlformats.org/officeDocument/2006/relationships/image" Target="../media/image68.png"/><Relationship Id="rId4" Type="http://schemas.openxmlformats.org/officeDocument/2006/relationships/image" Target="../media/image10.jpeg"/><Relationship Id="rId9" Type="http://schemas.openxmlformats.org/officeDocument/2006/relationships/image" Target="../media/image13.jpeg"/></Relationships>
</file>

<file path=ppt/slides/_rels/slide5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71.png"/><Relationship Id="rId5" Type="http://schemas.openxmlformats.org/officeDocument/2006/relationships/image" Target="../media/image11.png"/><Relationship Id="rId10" Type="http://schemas.openxmlformats.org/officeDocument/2006/relationships/image" Target="../media/image70.png"/><Relationship Id="rId4" Type="http://schemas.openxmlformats.org/officeDocument/2006/relationships/image" Target="../media/image10.jpeg"/><Relationship Id="rId9" Type="http://schemas.openxmlformats.org/officeDocument/2006/relationships/image" Target="../media/image13.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5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67.png"/><Relationship Id="rId4" Type="http://schemas.openxmlformats.org/officeDocument/2006/relationships/image" Target="../media/image10.jpeg"/><Relationship Id="rId9"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7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smtClean="0">
                <a:solidFill>
                  <a:srgbClr val="0D30DD"/>
                </a:solidFill>
                <a:latin typeface="Cambria" panose="02040503050406030204" pitchFamily="18" charset="0"/>
                <a:ea typeface="Cambria" panose="02040503050406030204" pitchFamily="18" charset="0"/>
              </a:rPr>
              <a:t>Atlat</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Địa</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lí</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Việt</a:t>
            </a:r>
            <a:r>
              <a:rPr lang="en-US" sz="2100" b="1" dirty="0" smtClean="0">
                <a:solidFill>
                  <a:srgbClr val="0D30DD"/>
                </a:solidFill>
                <a:latin typeface="Cambria" panose="02040503050406030204" pitchFamily="18" charset="0"/>
                <a:ea typeface="Cambria" panose="02040503050406030204" pitchFamily="18" charset="0"/>
              </a:rPr>
              <a:t> Nam </a:t>
            </a:r>
            <a:r>
              <a:rPr lang="en-US" sz="2100" b="1" dirty="0" err="1" smtClean="0">
                <a:solidFill>
                  <a:srgbClr val="0D30DD"/>
                </a:solidFill>
                <a:latin typeface="Cambria" panose="02040503050406030204" pitchFamily="18" charset="0"/>
                <a:ea typeface="Cambria" panose="02040503050406030204" pitchFamily="18" charset="0"/>
              </a:rPr>
              <a:t>và</a:t>
            </a:r>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kiến </a:t>
            </a:r>
            <a:r>
              <a:rPr lang="vi-VN" sz="2100" b="1" dirty="0">
                <a:solidFill>
                  <a:srgbClr val="0D30DD"/>
                </a:solidFill>
                <a:latin typeface="Cambria" panose="02040503050406030204" pitchFamily="18" charset="0"/>
                <a:ea typeface="Cambria" panose="02040503050406030204" pitchFamily="18" charset="0"/>
              </a:rPr>
              <a:t>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15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11.2-11.4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Times New Roman"/>
                <a:ea typeface="Times New Roman"/>
              </a:rPr>
              <a:t>- Cho </a:t>
            </a:r>
            <a:r>
              <a:rPr lang="en-US" sz="1900" i="1" dirty="0" err="1" smtClean="0">
                <a:solidFill>
                  <a:srgbClr val="FF0000"/>
                </a:solidFill>
                <a:latin typeface="Times New Roman"/>
                <a:ea typeface="Times New Roman"/>
              </a:rPr>
              <a:t>biết</a:t>
            </a:r>
            <a:r>
              <a:rPr lang="en-US" sz="1900" i="1" dirty="0" smtClean="0">
                <a:solidFill>
                  <a:srgbClr val="FF0000"/>
                </a:solidFill>
                <a:latin typeface="Times New Roman"/>
                <a:ea typeface="Times New Roman"/>
              </a:rPr>
              <a:t> v</a:t>
            </a:r>
            <a:r>
              <a:rPr lang="vi-VN" sz="1900" i="1" dirty="0" smtClean="0">
                <a:solidFill>
                  <a:srgbClr val="FF0000"/>
                </a:solidFill>
                <a:latin typeface="Times New Roman"/>
                <a:ea typeface="Times New Roman"/>
              </a:rPr>
              <a:t>ùng </a:t>
            </a:r>
            <a:r>
              <a:rPr lang="vi-VN" sz="1900" i="1" dirty="0">
                <a:solidFill>
                  <a:srgbClr val="FF0000"/>
                </a:solidFill>
                <a:latin typeface="Times New Roman"/>
                <a:ea typeface="Times New Roman"/>
              </a:rPr>
              <a:t>biển nước ta gồm những bộ phận nào? </a:t>
            </a:r>
            <a:endParaRPr lang="en-US" sz="1900" i="1" dirty="0" smtClean="0">
              <a:solidFill>
                <a:srgbClr val="FF0000"/>
              </a:solidFill>
              <a:latin typeface="Times New Roman"/>
              <a:ea typeface="Times New Roman"/>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căn cứ xác định vùng biển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đ</a:t>
            </a:r>
            <a:r>
              <a:rPr lang="vi-VN" sz="1900" i="1" dirty="0" smtClean="0">
                <a:solidFill>
                  <a:srgbClr val="FF0000"/>
                </a:solidFill>
                <a:latin typeface="Cambria" panose="02040503050406030204" pitchFamily="18" charset="0"/>
                <a:ea typeface="Cambria" panose="02040503050406030204" pitchFamily="18" charset="0"/>
              </a:rPr>
              <a:t>ường </a:t>
            </a:r>
            <a:r>
              <a:rPr lang="vi-VN" sz="1900" i="1" dirty="0">
                <a:solidFill>
                  <a:srgbClr val="FF0000"/>
                </a:solidFill>
                <a:latin typeface="Cambria" panose="02040503050406030204" pitchFamily="18" charset="0"/>
                <a:ea typeface="Cambria" panose="02040503050406030204" pitchFamily="18" charset="0"/>
              </a:rPr>
              <a:t>cơ sở là gì? Xác định các mốc đường cơ sở trên biển dùng để tính chiều rộng lãnh hải của lục địa nước ta.</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ội </a:t>
            </a:r>
            <a:r>
              <a:rPr lang="vi-VN" sz="1900" i="1" dirty="0">
                <a:solidFill>
                  <a:srgbClr val="FF0000"/>
                </a:solidFill>
                <a:latin typeface="Cambria" panose="02040503050406030204" pitchFamily="18" charset="0"/>
                <a:ea typeface="Cambria" panose="02040503050406030204" pitchFamily="18" charset="0"/>
              </a:rPr>
              <a:t>thủy và lãnh hải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11.2-11.4</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v</a:t>
            </a:r>
            <a:r>
              <a:rPr lang="vi-VN" sz="1900" i="1" dirty="0" smtClean="0">
                <a:solidFill>
                  <a:srgbClr val="FF0000"/>
                </a:solidFill>
                <a:latin typeface="Cambria" panose="02040503050406030204" pitchFamily="18" charset="0"/>
                <a:ea typeface="Cambria" panose="02040503050406030204" pitchFamily="18" charset="0"/>
              </a:rPr>
              <a:t>ùng </a:t>
            </a:r>
            <a:r>
              <a:rPr lang="vi-VN" sz="1900" i="1" dirty="0">
                <a:solidFill>
                  <a:srgbClr val="FF0000"/>
                </a:solidFill>
                <a:latin typeface="Cambria" panose="02040503050406030204" pitchFamily="18" charset="0"/>
                <a:ea typeface="Cambria" panose="02040503050406030204" pitchFamily="18" charset="0"/>
              </a:rPr>
              <a:t>tiếp giáp lãnh hải và vùng đặc quyền kinh tế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khái niệm thềm lục địa VN</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cách xác định thềm lục địa khi mép ngoài của rìa lục địa này cách đường cơ sở chưa đủ 200 hải lí và khi mép ngoài của rìa lục địa này vượt quá 200 hải lí tính từ đường cơ sở</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gày </a:t>
            </a:r>
            <a:r>
              <a:rPr lang="vi-VN" sz="1900" i="1" dirty="0">
                <a:solidFill>
                  <a:srgbClr val="FF0000"/>
                </a:solidFill>
                <a:latin typeface="Cambria" panose="02040503050406030204" pitchFamily="18" charset="0"/>
                <a:ea typeface="Cambria" panose="02040503050406030204" pitchFamily="18" charset="0"/>
              </a:rPr>
              <a:t>25/12/2020 hiệp định gì đã được kí kết? Xác định đường phân chia vịnh Bắc Bộ giữa Việt Nam và Trung Quốc.</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VÙNG BIỂN VIỆT NAM Ở </a:t>
            </a:r>
            <a:r>
              <a:rPr lang="vi-VN" sz="2400" b="1" dirty="0" smtClean="0">
                <a:solidFill>
                  <a:srgbClr val="0D30DD"/>
                </a:solidFill>
                <a:latin typeface="Cambria" pitchFamily="18" charset="0"/>
              </a:rPr>
              <a:t>BIỂN </a:t>
            </a:r>
            <a:r>
              <a:rPr lang="vi-VN" sz="2400" b="1" dirty="0">
                <a:solidFill>
                  <a:srgbClr val="0D30DD"/>
                </a:solidFill>
                <a:latin typeface="Cambria" pitchFamily="18" charset="0"/>
              </a:rPr>
              <a:t>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Đường </a:t>
            </a:r>
            <a:r>
              <a:rPr lang="vi-VN" sz="2400" dirty="0">
                <a:latin typeface="Cambria" pitchFamily="18" charset="0"/>
                <a:ea typeface="Cambria" pitchFamily="18" charset="0"/>
              </a:rPr>
              <a:t>phân định vịnh Bắc Bộ giữa Việt Nam và Trung Quốc được xác định bằng 21 điểm có tọa độ xác định, nối tuần tự với nhau bằng </a:t>
            </a:r>
            <a:r>
              <a:rPr lang="vi-VN" sz="2400" dirty="0" smtClean="0">
                <a:latin typeface="Cambria" pitchFamily="18" charset="0"/>
                <a:ea typeface="Cambria" pitchFamily="18" charset="0"/>
              </a:rPr>
              <a:t>các</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đoạn </a:t>
            </a:r>
            <a:r>
              <a:rPr lang="vi-VN" sz="2400" dirty="0">
                <a:latin typeface="Cambria" pitchFamily="18" charset="0"/>
                <a:ea typeface="Cambria" pitchFamily="18" charset="0"/>
              </a:rPr>
              <a:t>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Đường </a:t>
            </a:r>
            <a:r>
              <a:rPr lang="vi-VN" sz="1900" dirty="0">
                <a:latin typeface="Cambria" pitchFamily="18" charset="0"/>
                <a:ea typeface="Cambria" pitchFamily="18" charset="0"/>
              </a:rPr>
              <a:t>cơ sở để tính chiều rộng lãnh hải VN là đường thẳng gãy khúc, nối liền các điểm từ 0 – A11</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r>
              <a:rPr lang="vi-VN" sz="1900" dirty="0" smtClean="0">
                <a:latin typeface="Cambria" pitchFamily="18" charset="0"/>
                <a:ea typeface="Cambria" pitchFamily="18" charset="0"/>
              </a:rPr>
              <a:t>.</a:t>
            </a:r>
            <a:endParaRPr lang="vi-VN" sz="19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smtClean="0">
                <a:latin typeface="Cambria" pitchFamily="18" charset="0"/>
                <a:ea typeface="Cambria" pitchFamily="18" charset="0"/>
              </a:rPr>
              <a:t>- </a:t>
            </a:r>
            <a:r>
              <a:rPr lang="vi-VN" sz="1900" b="1" dirty="0" smtClean="0">
                <a:latin typeface="Cambria" pitchFamily="18" charset="0"/>
                <a:ea typeface="Cambria" pitchFamily="18" charset="0"/>
              </a:rPr>
              <a:t>Thềm </a:t>
            </a:r>
            <a:r>
              <a:rPr lang="vi-VN" sz="1900" b="1" dirty="0">
                <a:latin typeface="Cambria" pitchFamily="18" charset="0"/>
                <a:ea typeface="Cambria" pitchFamily="18" charset="0"/>
              </a:rPr>
              <a:t>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30238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91482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oàn cảnh Bờ Biển Việt Nam   Nhìn từ trên cao_360P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838200"/>
            <a:ext cx="8045450" cy="4525963"/>
          </a:xfrm>
        </p:spPr>
      </p:pic>
      <p:sp>
        <p:nvSpPr>
          <p:cNvPr id="2" name="TextBox 1"/>
          <p:cNvSpPr txBox="1"/>
          <p:nvPr/>
        </p:nvSpPr>
        <p:spPr>
          <a:xfrm>
            <a:off x="0" y="152400"/>
            <a:ext cx="8915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Xem</a:t>
            </a:r>
            <a:r>
              <a:rPr lang="en-US" sz="2400" dirty="0" smtClean="0">
                <a:latin typeface="Times New Roman" panose="02020603050405020304" pitchFamily="18" charset="0"/>
                <a:cs typeface="Times New Roman" panose="02020603050405020304" pitchFamily="18" charset="0"/>
              </a:rPr>
              <a:t> video, </a:t>
            </a:r>
            <a:r>
              <a:rPr lang="en-US" sz="2400" dirty="0" err="1" smtClean="0">
                <a:latin typeface="Times New Roman" panose="02020603050405020304" pitchFamily="18" charset="0"/>
                <a:cs typeface="Times New Roman" panose="02020603050405020304" pitchFamily="18" charset="0"/>
              </a:rPr>
              <a:t>ghi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t>
            </a:r>
            <a:r>
              <a:rPr lang="en-US" sz="2400" dirty="0" err="1" smtClean="0">
                <a:latin typeface="Times New Roman" panose="02020603050405020304" pitchFamily="18" charset="0"/>
                <a:cs typeface="Times New Roman" panose="02020603050405020304" pitchFamily="18" charset="0"/>
              </a:rPr>
              <a:t>iệt</a:t>
            </a:r>
            <a:r>
              <a:rPr lang="en-US" sz="2400" dirty="0" smtClean="0">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9211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Trò</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Đoán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anose="02020603050405020304" pitchFamily="18" charset="0"/>
                <a:cs typeface="Times New Roman" panose="02020603050405020304" pitchFamily="18" charset="0"/>
              </a:rPr>
              <a:t>Qua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ven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745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23103"/>
            <a:ext cx="4572000" cy="2992042"/>
          </a:xfrm>
          <a:prstGeom prst="rect">
            <a:avLst/>
          </a:prstGeom>
        </p:spPr>
      </p:pic>
      <p:pic>
        <p:nvPicPr>
          <p:cNvPr id="5" name="Picture 4"/>
          <p:cNvPicPr>
            <a:picLocks noChangeAspect="1"/>
          </p:cNvPicPr>
          <p:nvPr/>
        </p:nvPicPr>
        <p:blipFill>
          <a:blip r:embed="rId3"/>
          <a:stretch>
            <a:fillRect/>
          </a:stretch>
        </p:blipFill>
        <p:spPr>
          <a:xfrm>
            <a:off x="4572000" y="3429000"/>
            <a:ext cx="4419600" cy="2892308"/>
          </a:xfrm>
          <a:prstGeom prst="rect">
            <a:avLst/>
          </a:prstGeom>
        </p:spPr>
      </p:pic>
      <p:sp>
        <p:nvSpPr>
          <p:cNvPr id="6" name="TextBox 5"/>
          <p:cNvSpPr txBox="1"/>
          <p:nvPr/>
        </p:nvSpPr>
        <p:spPr>
          <a:xfrm>
            <a:off x="4572000" y="423104"/>
            <a:ext cx="4495800" cy="707886"/>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hưởng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0" y="5334000"/>
            <a:ext cx="4495800" cy="1015663"/>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bồi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quá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bồi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bùn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483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091166" cy="2895600"/>
          </a:xfrm>
          <a:prstGeom prst="rect">
            <a:avLst/>
          </a:prstGeom>
        </p:spPr>
      </p:pic>
      <p:pic>
        <p:nvPicPr>
          <p:cNvPr id="5" name="Picture 4"/>
          <p:cNvPicPr>
            <a:picLocks noChangeAspect="1"/>
          </p:cNvPicPr>
          <p:nvPr/>
        </p:nvPicPr>
        <p:blipFill>
          <a:blip r:embed="rId3"/>
          <a:stretch>
            <a:fillRect/>
          </a:stretch>
        </p:blipFill>
        <p:spPr>
          <a:xfrm>
            <a:off x="3308140" y="2895600"/>
            <a:ext cx="5732470" cy="3416952"/>
          </a:xfrm>
          <a:prstGeom prst="rect">
            <a:avLst/>
          </a:prstGeom>
        </p:spPr>
      </p:pic>
      <p:sp>
        <p:nvSpPr>
          <p:cNvPr id="6" name="TextBox 5"/>
          <p:cNvSpPr txBox="1"/>
          <p:nvPr/>
        </p:nvSpPr>
        <p:spPr>
          <a:xfrm>
            <a:off x="914400" y="2895600"/>
            <a:ext cx="974947" cy="400110"/>
          </a:xfrm>
          <a:prstGeom prst="rect">
            <a:avLst/>
          </a:prstGeom>
          <a:noFill/>
        </p:spPr>
        <p:txBody>
          <a:bodyPr wrap="none" rtlCol="0">
            <a:spAutoFit/>
          </a:bodyPr>
          <a:lstStyle/>
          <a:p>
            <a:r>
              <a:rPr lang="en-US" sz="2000" dirty="0" err="1" smtClean="0">
                <a:latin typeface="Times New Roman" panose="02020603050405020304" pitchFamily="18" charset="0"/>
                <a:cs typeface="Times New Roman" panose="02020603050405020304" pitchFamily="18" charset="0"/>
              </a:rPr>
              <a:t>Cồn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cát</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269260" y="6294264"/>
            <a:ext cx="1593706" cy="400110"/>
          </a:xfrm>
          <a:prstGeom prst="rect">
            <a:avLst/>
          </a:prstGeom>
          <a:noFill/>
        </p:spPr>
        <p:txBody>
          <a:bodyPr wrap="none" rtlCol="0">
            <a:spAutoFit/>
          </a:bodyPr>
          <a:lstStyle/>
          <a:p>
            <a:r>
              <a:rPr lang="en-US" sz="2000" dirty="0" err="1" smtClean="0">
                <a:latin typeface="Times New Roman" panose="02020603050405020304" pitchFamily="18" charset="0"/>
                <a:cs typeface="Times New Roman" panose="02020603050405020304" pitchFamily="18" charset="0"/>
              </a:rPr>
              <a:t>Bãi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phẳng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73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457200"/>
          </a:xfrm>
        </p:spPr>
        <p:txBody>
          <a:bodyPr>
            <a:normAutofit/>
          </a:bodyPr>
          <a:lstStyle/>
          <a:p>
            <a:r>
              <a:rPr lang="en-US" sz="2000" dirty="0" err="1">
                <a:solidFill>
                  <a:srgbClr val="101518"/>
                </a:solidFill>
                <a:latin typeface="Times New Roman" panose="02020603050405020304" pitchFamily="18" charset="0"/>
                <a:cs typeface="Times New Roman" panose="02020603050405020304" pitchFamily="18" charset="0"/>
              </a:rPr>
              <a:t>Vịnh</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là</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vùng</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smtClean="0">
                <a:solidFill>
                  <a:srgbClr val="101518"/>
                </a:solidFill>
                <a:latin typeface="Times New Roman" panose="02020603050405020304" pitchFamily="18" charset="0"/>
                <a:cs typeface="Times New Roman" panose="02020603050405020304" pitchFamily="18" charset="0"/>
              </a:rPr>
              <a:t>nước</a:t>
            </a:r>
            <a:r>
              <a:rPr lang="en-US" sz="2000" dirty="0" smtClean="0">
                <a:solidFill>
                  <a:srgbClr val="101518"/>
                </a:solidFill>
                <a:latin typeface="Times New Roman" panose="02020603050405020304" pitchFamily="18" charset="0"/>
                <a:cs typeface="Times New Roman" panose="02020603050405020304" pitchFamily="18" charset="0"/>
              </a:rPr>
              <a:t> </a:t>
            </a:r>
            <a:r>
              <a:rPr lang="en-US" sz="2000" dirty="0" err="1" smtClean="0">
                <a:solidFill>
                  <a:srgbClr val="101518"/>
                </a:solidFill>
                <a:latin typeface="Times New Roman" panose="02020603050405020304" pitchFamily="18" charset="0"/>
                <a:cs typeface="Times New Roman" panose="02020603050405020304" pitchFamily="18" charset="0"/>
              </a:rPr>
              <a:t>lõm</a:t>
            </a:r>
            <a:r>
              <a:rPr lang="en-US" sz="2000" dirty="0" smtClean="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sâu</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rõ</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rệt</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vào</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đất</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liền</a:t>
            </a:r>
            <a:endParaRPr lang="en-US"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9396" y="762000"/>
            <a:ext cx="4515196" cy="3210806"/>
          </a:xfrm>
          <a:prstGeom prst="rect">
            <a:avLst/>
          </a:prstGeom>
        </p:spPr>
      </p:pic>
      <p:pic>
        <p:nvPicPr>
          <p:cNvPr id="8" name="Picture 7"/>
          <p:cNvPicPr>
            <a:picLocks noChangeAspect="1"/>
          </p:cNvPicPr>
          <p:nvPr/>
        </p:nvPicPr>
        <p:blipFill>
          <a:blip r:embed="rId3"/>
          <a:stretch>
            <a:fillRect/>
          </a:stretch>
        </p:blipFill>
        <p:spPr>
          <a:xfrm>
            <a:off x="4495800" y="2667000"/>
            <a:ext cx="4648200" cy="3634751"/>
          </a:xfrm>
          <a:prstGeom prst="rect">
            <a:avLst/>
          </a:prstGeom>
        </p:spPr>
      </p:pic>
    </p:spTree>
    <p:extLst>
      <p:ext uri="{BB962C8B-B14F-4D97-AF65-F5344CB8AC3E}">
        <p14:creationId xmlns:p14="http://schemas.microsoft.com/office/powerpoint/2010/main" val="38012980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64782" cy="1143000"/>
          </a:xfrm>
        </p:spPr>
        <p:txBody>
          <a:bodyPr>
            <a:normAutofit fontScale="90000"/>
          </a:bodyPr>
          <a:lstStyle/>
          <a:p>
            <a:pPr algn="l"/>
            <a:r>
              <a:rPr lang="en-US" sz="2200" dirty="0" smtClean="0">
                <a:solidFill>
                  <a:srgbClr val="4D5156"/>
                </a:solidFill>
                <a:latin typeface="Times New Roman" panose="02020603050405020304" pitchFamily="18" charset="0"/>
                <a:cs typeface="Times New Roman" panose="02020603050405020304" pitchFamily="18" charset="0"/>
              </a:rPr>
              <a:t/>
            </a:r>
            <a:br>
              <a:rPr lang="en-US" sz="2200" dirty="0" smtClean="0">
                <a:solidFill>
                  <a:srgbClr val="4D5156"/>
                </a:solidFill>
                <a:latin typeface="Times New Roman" panose="02020603050405020304" pitchFamily="18" charset="0"/>
                <a:cs typeface="Times New Roman" panose="02020603050405020304" pitchFamily="18" charset="0"/>
              </a:rPr>
            </a:br>
            <a:r>
              <a:rPr lang="en-US" sz="2200" dirty="0">
                <a:solidFill>
                  <a:srgbClr val="4D5156"/>
                </a:solidFill>
                <a:latin typeface="Times New Roman" panose="02020603050405020304" pitchFamily="18" charset="0"/>
                <a:cs typeface="Times New Roman" panose="02020603050405020304" pitchFamily="18" charset="0"/>
              </a:rPr>
              <a:t/>
            </a:r>
            <a:br>
              <a:rPr lang="en-US" sz="2200" dirty="0">
                <a:solidFill>
                  <a:srgbClr val="4D5156"/>
                </a:solidFill>
                <a:latin typeface="Times New Roman" panose="02020603050405020304" pitchFamily="18" charset="0"/>
                <a:cs typeface="Times New Roman" panose="02020603050405020304" pitchFamily="18" charset="0"/>
              </a:rPr>
            </a:br>
            <a:r>
              <a:rPr lang="en-US" sz="2200" dirty="0" smtClean="0">
                <a:solidFill>
                  <a:srgbClr val="4D5156"/>
                </a:solidFill>
                <a:latin typeface="Times New Roman" panose="02020603050405020304" pitchFamily="18" charset="0"/>
                <a:cs typeface="Times New Roman" panose="02020603050405020304" pitchFamily="18" charset="0"/>
              </a:rPr>
              <a:t/>
            </a:r>
            <a:br>
              <a:rPr lang="en-US" sz="2200" dirty="0" smtClean="0">
                <a:solidFill>
                  <a:srgbClr val="4D5156"/>
                </a:solidFill>
                <a:latin typeface="Times New Roman" panose="02020603050405020304" pitchFamily="18" charset="0"/>
                <a:cs typeface="Times New Roman" panose="02020603050405020304" pitchFamily="18" charset="0"/>
              </a:rPr>
            </a:br>
            <a:r>
              <a:rPr lang="vi-VN" sz="2200" dirty="0" smtClean="0">
                <a:latin typeface="Times New Roman" panose="02020603050405020304" pitchFamily="18" charset="0"/>
                <a:cs typeface="Times New Roman" panose="02020603050405020304" pitchFamily="18" charset="0"/>
              </a:rPr>
              <a:t>Tam </a:t>
            </a:r>
            <a:r>
              <a:rPr lang="vi-VN" sz="2200" dirty="0">
                <a:latin typeface="Times New Roman" panose="02020603050405020304" pitchFamily="18" charset="0"/>
                <a:cs typeface="Times New Roman" panose="02020603050405020304" pitchFamily="18" charset="0"/>
              </a:rPr>
              <a:t>giác châu, hay còn gọi là đồng bằng châu thổ, là một dạng địa hình thấp và bằng phẳng được hình thành tại cửa sông, nơi dòng sông đổ ra biển hoặc hồ.</a:t>
            </a:r>
            <a:r>
              <a:rPr lang="vi-VN" sz="2200" dirty="0">
                <a:latin typeface="Roboto"/>
              </a:rPr>
              <a:t/>
            </a:r>
            <a:br>
              <a:rPr lang="vi-VN" sz="2200" dirty="0">
                <a:latin typeface="Roboto"/>
              </a:rPr>
            </a:br>
            <a:r>
              <a:rPr lang="vi-VN" dirty="0">
                <a:solidFill>
                  <a:srgbClr val="1A0DAB"/>
                </a:solidFill>
                <a:latin typeface="Roboto"/>
                <a:hlinkClick r:id="rId3"/>
              </a:rPr>
              <a:t/>
            </a:r>
            <a:br>
              <a:rPr lang="vi-VN" dirty="0">
                <a:solidFill>
                  <a:srgbClr val="1A0DAB"/>
                </a:solidFill>
                <a:latin typeface="Roboto"/>
                <a:hlinkClick r:id="rId3"/>
              </a:rPr>
            </a:br>
            <a:endParaRPr lang="en-US" dirty="0"/>
          </a:p>
        </p:txBody>
      </p:sp>
      <p:pic>
        <p:nvPicPr>
          <p:cNvPr id="4" name="Picture 3"/>
          <p:cNvPicPr>
            <a:picLocks noChangeAspect="1"/>
          </p:cNvPicPr>
          <p:nvPr/>
        </p:nvPicPr>
        <p:blipFill>
          <a:blip r:embed="rId4"/>
          <a:stretch>
            <a:fillRect/>
          </a:stretch>
        </p:blipFill>
        <p:spPr>
          <a:xfrm>
            <a:off x="-13162" y="838200"/>
            <a:ext cx="4762500" cy="3105150"/>
          </a:xfrm>
          <a:prstGeom prst="rect">
            <a:avLst/>
          </a:prstGeom>
        </p:spPr>
      </p:pic>
      <p:pic>
        <p:nvPicPr>
          <p:cNvPr id="5" name="Picture 4"/>
          <p:cNvPicPr>
            <a:picLocks noChangeAspect="1"/>
          </p:cNvPicPr>
          <p:nvPr/>
        </p:nvPicPr>
        <p:blipFill>
          <a:blip r:embed="rId5"/>
          <a:stretch>
            <a:fillRect/>
          </a:stretch>
        </p:blipFill>
        <p:spPr>
          <a:xfrm>
            <a:off x="4395182" y="836815"/>
            <a:ext cx="4791075" cy="5429250"/>
          </a:xfrm>
          <a:prstGeom prst="rect">
            <a:avLst/>
          </a:prstGeom>
        </p:spPr>
      </p:pic>
      <p:pic>
        <p:nvPicPr>
          <p:cNvPr id="6" name="Picture 5"/>
          <p:cNvPicPr>
            <a:picLocks noChangeAspect="1"/>
          </p:cNvPicPr>
          <p:nvPr/>
        </p:nvPicPr>
        <p:blipFill>
          <a:blip r:embed="rId6"/>
          <a:stretch>
            <a:fillRect/>
          </a:stretch>
        </p:blipFill>
        <p:spPr>
          <a:xfrm>
            <a:off x="1066800" y="3943350"/>
            <a:ext cx="2790825" cy="2095500"/>
          </a:xfrm>
          <a:prstGeom prst="rect">
            <a:avLst/>
          </a:prstGeom>
        </p:spPr>
      </p:pic>
      <p:pic>
        <p:nvPicPr>
          <p:cNvPr id="7" name="Picture 6"/>
          <p:cNvPicPr>
            <a:picLocks noChangeAspect="1"/>
          </p:cNvPicPr>
          <p:nvPr/>
        </p:nvPicPr>
        <p:blipFill>
          <a:blip r:embed="rId4"/>
          <a:stretch>
            <a:fillRect/>
          </a:stretch>
        </p:blipFill>
        <p:spPr>
          <a:xfrm>
            <a:off x="0" y="838200"/>
            <a:ext cx="4762500" cy="3105150"/>
          </a:xfrm>
          <a:prstGeom prst="rect">
            <a:avLst/>
          </a:prstGeom>
        </p:spPr>
      </p:pic>
      <p:pic>
        <p:nvPicPr>
          <p:cNvPr id="8" name="Picture 7"/>
          <p:cNvPicPr>
            <a:picLocks noChangeAspect="1"/>
          </p:cNvPicPr>
          <p:nvPr/>
        </p:nvPicPr>
        <p:blipFill>
          <a:blip r:embed="rId6"/>
          <a:stretch>
            <a:fillRect/>
          </a:stretch>
        </p:blipFill>
        <p:spPr>
          <a:xfrm>
            <a:off x="1079962" y="3943350"/>
            <a:ext cx="2790825" cy="2095500"/>
          </a:xfrm>
          <a:prstGeom prst="rect">
            <a:avLst/>
          </a:prstGeom>
        </p:spPr>
      </p:pic>
      <p:pic>
        <p:nvPicPr>
          <p:cNvPr id="9" name="Picture 8"/>
          <p:cNvPicPr>
            <a:picLocks noChangeAspect="1"/>
          </p:cNvPicPr>
          <p:nvPr/>
        </p:nvPicPr>
        <p:blipFill>
          <a:blip r:embed="rId5"/>
          <a:stretch>
            <a:fillRect/>
          </a:stretch>
        </p:blipFill>
        <p:spPr>
          <a:xfrm>
            <a:off x="4341841" y="836815"/>
            <a:ext cx="4791075" cy="5429250"/>
          </a:xfrm>
          <a:prstGeom prst="rect">
            <a:avLst/>
          </a:prstGeom>
        </p:spPr>
      </p:pic>
      <p:pic>
        <p:nvPicPr>
          <p:cNvPr id="10" name="Picture 9"/>
          <p:cNvPicPr>
            <a:picLocks noChangeAspect="1"/>
          </p:cNvPicPr>
          <p:nvPr/>
        </p:nvPicPr>
        <p:blipFill>
          <a:blip r:embed="rId4"/>
          <a:stretch>
            <a:fillRect/>
          </a:stretch>
        </p:blipFill>
        <p:spPr>
          <a:xfrm>
            <a:off x="-53341" y="838200"/>
            <a:ext cx="4762500" cy="3105150"/>
          </a:xfrm>
          <a:prstGeom prst="rect">
            <a:avLst/>
          </a:prstGeom>
        </p:spPr>
      </p:pic>
      <p:pic>
        <p:nvPicPr>
          <p:cNvPr id="11" name="Picture 10"/>
          <p:cNvPicPr>
            <a:picLocks noChangeAspect="1"/>
          </p:cNvPicPr>
          <p:nvPr/>
        </p:nvPicPr>
        <p:blipFill>
          <a:blip r:embed="rId6"/>
          <a:stretch>
            <a:fillRect/>
          </a:stretch>
        </p:blipFill>
        <p:spPr>
          <a:xfrm>
            <a:off x="1026621" y="3943350"/>
            <a:ext cx="2790825" cy="2095500"/>
          </a:xfrm>
          <a:prstGeom prst="rect">
            <a:avLst/>
          </a:prstGeom>
        </p:spPr>
      </p:pic>
    </p:spTree>
    <p:extLst>
      <p:ext uri="{BB962C8B-B14F-4D97-AF65-F5344CB8AC3E}">
        <p14:creationId xmlns:p14="http://schemas.microsoft.com/office/powerpoint/2010/main" val="100612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1341438"/>
          </a:xfrm>
        </p:spPr>
        <p:txBody>
          <a:bodyPr>
            <a:noAutofit/>
          </a:bodyPr>
          <a:lstStyle/>
          <a:p>
            <a:pPr algn="l"/>
            <a:r>
              <a:rPr lang="vi-VN" sz="2000" b="1" dirty="0">
                <a:solidFill>
                  <a:srgbClr val="4D5156"/>
                </a:solidFill>
              </a:rPr>
              <a:t>Đầm phá là một vùng đất thấp, thường bị bao quanh bởi đất cao và nước. Nó có thể hình thành từ các vùng sông ngập, đồng cỏ hoặc từ sự xâm nhập mặn từ biển.</a:t>
            </a:r>
            <a:endParaRPr lang="en-US" sz="2000" b="1" dirty="0"/>
          </a:p>
        </p:txBody>
      </p:sp>
      <p:pic>
        <p:nvPicPr>
          <p:cNvPr id="4" name="Content Placeholder 3"/>
          <p:cNvPicPr>
            <a:picLocks noGrp="1" noChangeAspect="1"/>
          </p:cNvPicPr>
          <p:nvPr>
            <p:ph idx="1"/>
          </p:nvPr>
        </p:nvPicPr>
        <p:blipFill>
          <a:blip r:embed="rId2"/>
          <a:stretch>
            <a:fillRect/>
          </a:stretch>
        </p:blipFill>
        <p:spPr>
          <a:xfrm>
            <a:off x="383493" y="1219199"/>
            <a:ext cx="4042095" cy="3581399"/>
          </a:xfrm>
          <a:prstGeom prst="rect">
            <a:avLst/>
          </a:prstGeom>
        </p:spPr>
      </p:pic>
      <p:pic>
        <p:nvPicPr>
          <p:cNvPr id="5" name="Picture 4"/>
          <p:cNvPicPr>
            <a:picLocks noChangeAspect="1"/>
          </p:cNvPicPr>
          <p:nvPr/>
        </p:nvPicPr>
        <p:blipFill>
          <a:blip r:embed="rId3"/>
          <a:stretch>
            <a:fillRect/>
          </a:stretch>
        </p:blipFill>
        <p:spPr>
          <a:xfrm>
            <a:off x="4610100" y="1219200"/>
            <a:ext cx="4132395" cy="3581399"/>
          </a:xfrm>
          <a:prstGeom prst="rect">
            <a:avLst/>
          </a:prstGeom>
        </p:spPr>
      </p:pic>
      <p:sp>
        <p:nvSpPr>
          <p:cNvPr id="6" name="Rectangle 5"/>
          <p:cNvSpPr/>
          <p:nvPr/>
        </p:nvSpPr>
        <p:spPr>
          <a:xfrm>
            <a:off x="1791021" y="4953000"/>
            <a:ext cx="5476114" cy="400110"/>
          </a:xfrm>
          <a:prstGeom prst="rect">
            <a:avLst/>
          </a:prstGeom>
        </p:spPr>
        <p:txBody>
          <a:bodyPr wrap="none">
            <a:spAutoFit/>
          </a:bodyPr>
          <a:lstStyle/>
          <a:p>
            <a:r>
              <a:rPr lang="en-US" sz="2000" dirty="0" err="1" smtClean="0">
                <a:solidFill>
                  <a:srgbClr val="202122"/>
                </a:solidFill>
                <a:latin typeface="Times New Roman" panose="02020603050405020304" pitchFamily="18" charset="0"/>
                <a:cs typeface="Times New Roman" panose="02020603050405020304" pitchFamily="18" charset="0"/>
              </a:rPr>
              <a:t>Đầm</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phá</a:t>
            </a:r>
            <a:r>
              <a:rPr lang="en-US" sz="2000" dirty="0" smtClean="0">
                <a:solidFill>
                  <a:srgbClr val="202122"/>
                </a:solidFill>
                <a:latin typeface="Times New Roman" panose="02020603050405020304" pitchFamily="18" charset="0"/>
                <a:cs typeface="Times New Roman" panose="02020603050405020304" pitchFamily="18" charset="0"/>
              </a:rPr>
              <a:t> Tam </a:t>
            </a:r>
            <a:r>
              <a:rPr lang="en-US" sz="2000" dirty="0" err="1" smtClean="0">
                <a:solidFill>
                  <a:srgbClr val="202122"/>
                </a:solidFill>
                <a:latin typeface="Times New Roman" panose="02020603050405020304" pitchFamily="18" charset="0"/>
                <a:cs typeface="Times New Roman" panose="02020603050405020304" pitchFamily="18" charset="0"/>
              </a:rPr>
              <a:t>Giang</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lớn</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và</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đẹp</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nhất</a:t>
            </a:r>
            <a:r>
              <a:rPr lang="en-US" sz="2000" dirty="0">
                <a:solidFill>
                  <a:srgbClr val="202122"/>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hlinkClick r:id="rId4" tooltip="Đông Nam Á"/>
              </a:rPr>
              <a:t>Đông</a:t>
            </a:r>
            <a:r>
              <a:rPr lang="en-US" sz="2000" dirty="0">
                <a:latin typeface="Times New Roman" panose="02020603050405020304" pitchFamily="18" charset="0"/>
                <a:cs typeface="Times New Roman" panose="02020603050405020304" pitchFamily="18" charset="0"/>
                <a:hlinkClick r:id="rId4" tooltip="Đông Nam Á"/>
              </a:rPr>
              <a:t> Nam Á</a:t>
            </a:r>
            <a:r>
              <a:rPr lang="en-US" sz="2000" dirty="0">
                <a:solidFill>
                  <a:srgbClr val="202122"/>
                </a:solidFill>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9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2819400" cy="1878155"/>
          </a:xfrm>
          <a:prstGeom prst="rect">
            <a:avLst/>
          </a:prstGeom>
        </p:spPr>
      </p:pic>
      <p:pic>
        <p:nvPicPr>
          <p:cNvPr id="5" name="Picture 4"/>
          <p:cNvPicPr>
            <a:picLocks noChangeAspect="1"/>
          </p:cNvPicPr>
          <p:nvPr/>
        </p:nvPicPr>
        <p:blipFill>
          <a:blip r:embed="rId3"/>
          <a:stretch>
            <a:fillRect/>
          </a:stretch>
        </p:blipFill>
        <p:spPr>
          <a:xfrm>
            <a:off x="2895600" y="21611"/>
            <a:ext cx="2819400" cy="1852204"/>
          </a:xfrm>
          <a:prstGeom prst="rect">
            <a:avLst/>
          </a:prstGeom>
        </p:spPr>
      </p:pic>
      <p:pic>
        <p:nvPicPr>
          <p:cNvPr id="6" name="Picture 5"/>
          <p:cNvPicPr>
            <a:picLocks noChangeAspect="1"/>
          </p:cNvPicPr>
          <p:nvPr/>
        </p:nvPicPr>
        <p:blipFill>
          <a:blip r:embed="rId4"/>
          <a:stretch>
            <a:fillRect/>
          </a:stretch>
        </p:blipFill>
        <p:spPr>
          <a:xfrm>
            <a:off x="5799492" y="21611"/>
            <a:ext cx="2819400" cy="1852204"/>
          </a:xfrm>
          <a:prstGeom prst="rect">
            <a:avLst/>
          </a:prstGeom>
        </p:spPr>
      </p:pic>
      <p:pic>
        <p:nvPicPr>
          <p:cNvPr id="2" name="Picture 1"/>
          <p:cNvPicPr>
            <a:picLocks noChangeAspect="1"/>
          </p:cNvPicPr>
          <p:nvPr/>
        </p:nvPicPr>
        <p:blipFill>
          <a:blip r:embed="rId5"/>
          <a:stretch>
            <a:fillRect/>
          </a:stretch>
        </p:blipFill>
        <p:spPr>
          <a:xfrm>
            <a:off x="2885902" y="2132792"/>
            <a:ext cx="2829098" cy="1951630"/>
          </a:xfrm>
          <a:prstGeom prst="rect">
            <a:avLst/>
          </a:prstGeom>
        </p:spPr>
      </p:pic>
      <p:pic>
        <p:nvPicPr>
          <p:cNvPr id="3" name="Picture 2"/>
          <p:cNvPicPr>
            <a:picLocks noChangeAspect="1"/>
          </p:cNvPicPr>
          <p:nvPr/>
        </p:nvPicPr>
        <p:blipFill>
          <a:blip r:embed="rId6"/>
          <a:stretch>
            <a:fillRect/>
          </a:stretch>
        </p:blipFill>
        <p:spPr>
          <a:xfrm>
            <a:off x="2895601" y="4343400"/>
            <a:ext cx="2927444" cy="1666875"/>
          </a:xfrm>
          <a:prstGeom prst="rect">
            <a:avLst/>
          </a:prstGeom>
        </p:spPr>
      </p:pic>
      <p:pic>
        <p:nvPicPr>
          <p:cNvPr id="7" name="Picture 6"/>
          <p:cNvPicPr>
            <a:picLocks noChangeAspect="1"/>
          </p:cNvPicPr>
          <p:nvPr/>
        </p:nvPicPr>
        <p:blipFill>
          <a:blip r:embed="rId7"/>
          <a:stretch>
            <a:fillRect/>
          </a:stretch>
        </p:blipFill>
        <p:spPr>
          <a:xfrm>
            <a:off x="-78950" y="2134963"/>
            <a:ext cx="2927445" cy="1951630"/>
          </a:xfrm>
          <a:prstGeom prst="rect">
            <a:avLst/>
          </a:prstGeom>
        </p:spPr>
      </p:pic>
      <p:pic>
        <p:nvPicPr>
          <p:cNvPr id="8" name="Picture 7"/>
          <p:cNvPicPr>
            <a:picLocks noChangeAspect="1"/>
          </p:cNvPicPr>
          <p:nvPr/>
        </p:nvPicPr>
        <p:blipFill>
          <a:blip r:embed="rId8"/>
          <a:stretch>
            <a:fillRect/>
          </a:stretch>
        </p:blipFill>
        <p:spPr>
          <a:xfrm>
            <a:off x="-78949" y="4343400"/>
            <a:ext cx="2898350" cy="1666875"/>
          </a:xfrm>
          <a:prstGeom prst="rect">
            <a:avLst/>
          </a:prstGeom>
        </p:spPr>
      </p:pic>
      <p:pic>
        <p:nvPicPr>
          <p:cNvPr id="9" name="Picture 8"/>
          <p:cNvPicPr>
            <a:picLocks noChangeAspect="1"/>
          </p:cNvPicPr>
          <p:nvPr/>
        </p:nvPicPr>
        <p:blipFill>
          <a:blip r:embed="rId9"/>
          <a:stretch>
            <a:fillRect/>
          </a:stretch>
        </p:blipFill>
        <p:spPr>
          <a:xfrm flipH="1">
            <a:off x="5799492" y="2057400"/>
            <a:ext cx="2819400" cy="2027022"/>
          </a:xfrm>
          <a:prstGeom prst="rect">
            <a:avLst/>
          </a:prstGeom>
        </p:spPr>
      </p:pic>
      <p:pic>
        <p:nvPicPr>
          <p:cNvPr id="10" name="Picture 9"/>
          <p:cNvPicPr>
            <a:picLocks noChangeAspect="1"/>
          </p:cNvPicPr>
          <p:nvPr/>
        </p:nvPicPr>
        <p:blipFill>
          <a:blip r:embed="rId10"/>
          <a:stretch>
            <a:fillRect/>
          </a:stretch>
        </p:blipFill>
        <p:spPr>
          <a:xfrm>
            <a:off x="6019800" y="4228637"/>
            <a:ext cx="2540000" cy="1905000"/>
          </a:xfrm>
          <a:prstGeom prst="rect">
            <a:avLst/>
          </a:prstGeom>
        </p:spPr>
      </p:pic>
    </p:spTree>
    <p:extLst>
      <p:ext uri="{BB962C8B-B14F-4D97-AF65-F5344CB8AC3E}">
        <p14:creationId xmlns:p14="http://schemas.microsoft.com/office/powerpoint/2010/main" val="141691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lvl="0" indent="-457200" algn="just">
              <a:spcBef>
                <a:spcPts val="0"/>
              </a:spcBef>
              <a:buAutoNum type="alphaLcPeriod"/>
            </a:pPr>
            <a:r>
              <a:rPr lang="en-US" sz="2400" dirty="0" err="1" smtClean="0">
                <a:solidFill>
                  <a:prstClr val="black"/>
                </a:solidFill>
                <a:latin typeface="Cambria" panose="02040503050406030204" pitchFamily="18" charset="0"/>
                <a:ea typeface="Cambria" panose="02040503050406030204" pitchFamily="18" charset="0"/>
              </a:rPr>
              <a:t>Địa</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hình</a:t>
            </a:r>
            <a:endParaRPr lang="en-US" sz="2400" dirty="0">
              <a:solidFill>
                <a:prstClr val="black"/>
              </a:solidFill>
              <a:latin typeface="Cambria" panose="02040503050406030204" pitchFamily="18" charset="0"/>
              <a:ea typeface="Cambria" panose="02040503050406030204" pitchFamily="18" charset="0"/>
            </a:endParaRPr>
          </a:p>
          <a:p>
            <a:pPr marL="0" lvl="0" indent="0" algn="just">
              <a:spcBef>
                <a:spcPts val="0"/>
              </a:spcBef>
              <a:buNone/>
            </a:pPr>
            <a:r>
              <a:rPr lang="en-US" sz="2400" dirty="0" smtClean="0">
                <a:solidFill>
                  <a:prstClr val="black"/>
                </a:solidFill>
                <a:latin typeface="Cambria" panose="02040503050406030204" pitchFamily="18" charset="0"/>
                <a:ea typeface="Cambria" panose="02040503050406030204" pitchFamily="18" charset="0"/>
              </a:rPr>
              <a:t>- </a:t>
            </a:r>
            <a:r>
              <a:rPr lang="vi-VN" sz="2400" dirty="0" smtClean="0">
                <a:solidFill>
                  <a:prstClr val="black"/>
                </a:solidFill>
                <a:latin typeface="Cambria" panose="02040503050406030204" pitchFamily="18" charset="0"/>
                <a:ea typeface="Cambria" panose="02040503050406030204" pitchFamily="18" charset="0"/>
              </a:rPr>
              <a:t>Địa </a:t>
            </a:r>
            <a:r>
              <a:rPr lang="vi-VN" sz="2400" dirty="0">
                <a:solidFill>
                  <a:prstClr val="black"/>
                </a:solidFill>
                <a:latin typeface="Cambria" panose="02040503050406030204" pitchFamily="18" charset="0"/>
                <a:ea typeface="Cambria" panose="02040503050406030204" pitchFamily="18" charset="0"/>
              </a:rPr>
              <a:t>hình ven biển rất đa dạng, bao gồm: vịnh cửa sông, bờ biển mài mòn, tam giác châu, các bãi cát phẳng, cồn cát, đầm phá, vũng vịnh nước sâu,...</a:t>
            </a:r>
          </a:p>
          <a:p>
            <a:pPr marL="0" indent="0">
              <a:buNone/>
            </a:pPr>
            <a:endParaRPr lang="en-US" dirty="0"/>
          </a:p>
        </p:txBody>
      </p:sp>
    </p:spTree>
    <p:extLst>
      <p:ext uri="{BB962C8B-B14F-4D97-AF65-F5344CB8AC3E}">
        <p14:creationId xmlns:p14="http://schemas.microsoft.com/office/powerpoint/2010/main" val="6964504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152400"/>
            <a:ext cx="4343400" cy="6447934"/>
          </a:xfrm>
          <a:prstGeom prst="rect">
            <a:avLst/>
          </a:prstGeom>
        </p:spPr>
      </p:pic>
      <p:sp>
        <p:nvSpPr>
          <p:cNvPr id="6" name="TextBox 5"/>
          <p:cNvSpPr txBox="1"/>
          <p:nvPr/>
        </p:nvSpPr>
        <p:spPr>
          <a:xfrm>
            <a:off x="4800600" y="3007035"/>
            <a:ext cx="4267200" cy="707886"/>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Quan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thềm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rút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xét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572000" y="609600"/>
            <a:ext cx="5181600" cy="2228850"/>
          </a:xfrm>
          <a:prstGeom prst="rect">
            <a:avLst/>
          </a:prstGeom>
        </p:spPr>
      </p:pic>
    </p:spTree>
    <p:extLst>
      <p:ext uri="{BB962C8B-B14F-4D97-AF65-F5344CB8AC3E}">
        <p14:creationId xmlns:p14="http://schemas.microsoft.com/office/powerpoint/2010/main" val="3876336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smtClean="0">
                <a:solidFill>
                  <a:srgbClr val="0D30DD"/>
                </a:solidFill>
                <a:latin typeface="Cambria" panose="02040503050406030204" pitchFamily="18" charset="0"/>
                <a:ea typeface="Cambria" panose="02040503050406030204" pitchFamily="18" charset="0"/>
              </a:rPr>
              <a:t>BIỂN ĐÔNG</a:t>
            </a:r>
            <a:endParaRPr lang="en-US" sz="3500" b="1" dirty="0">
              <a:solidFill>
                <a:srgbClr val="0D30DD"/>
              </a:solidFill>
              <a:latin typeface="Cambria" panose="02040503050406030204" pitchFamily="18" charset="0"/>
              <a:ea typeface="Cambria" panose="02040503050406030204" pitchFamily="18" charset="0"/>
            </a:endParaRP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lvl="0" indent="-457200" algn="just">
              <a:spcBef>
                <a:spcPts val="0"/>
              </a:spcBef>
              <a:buAutoNum type="alphaLcPeriod"/>
            </a:pP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Địa</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lvl="0" indent="0" algn="just">
              <a:spcBef>
                <a:spcPts val="0"/>
              </a:spcBef>
              <a:buNone/>
            </a:pP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Địa </a:t>
            </a:r>
            <a:r>
              <a:rPr lang="vi-VN"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 ven biển rất đa dạng, bao gồm: vịnh cửa sông, bờ biển mài mòn, tam giác châu, các bãi cát phẳng, cồn cát, đầm phá, vũng vịnh nước sâu,...</a:t>
            </a:r>
          </a:p>
          <a:p>
            <a:pPr marL="0" indent="0">
              <a:buNone/>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thềm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213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386681" y="1806248"/>
            <a:ext cx="3902992"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Thảo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luận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nhóm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bàn</a:t>
            </a:r>
            <a:r>
              <a:rPr lang="en-US" sz="1900" i="1" dirty="0" smtClean="0">
                <a:solidFill>
                  <a:srgbClr val="FF0000"/>
                </a:solidFill>
                <a:latin typeface="Cambria" panose="02040503050406030204" pitchFamily="18" charset="0"/>
                <a:ea typeface="Cambria" panose="02040503050406030204" pitchFamily="18" charset="0"/>
              </a:rPr>
              <a:t> 4 </a:t>
            </a:r>
            <a:r>
              <a:rPr lang="en-US" sz="1900" i="1" dirty="0" err="1" smtClean="0">
                <a:solidFill>
                  <a:srgbClr val="FF0000"/>
                </a:solidFill>
                <a:latin typeface="Cambria" panose="02040503050406030204" pitchFamily="18" charset="0"/>
                <a:ea typeface="Cambria" panose="02040503050406030204" pitchFamily="18" charset="0"/>
              </a:rPr>
              <a:t>phút</a:t>
            </a:r>
            <a:r>
              <a:rPr lang="en-US" sz="1900" i="1" dirty="0" smtClean="0">
                <a:solidFill>
                  <a:srgbClr val="FF0000"/>
                </a:solidFill>
                <a:latin typeface="Cambria" panose="02040503050406030204" pitchFamily="18" charset="0"/>
                <a:ea typeface="Cambria" panose="02040503050406030204" pitchFamily="18" charset="0"/>
              </a:rPr>
              <a:t>: </a:t>
            </a:r>
          </a:p>
          <a:p>
            <a:pPr marL="342900" indent="-342900" algn="just">
              <a:buFontTx/>
              <a:buChar char="-"/>
            </a:pPr>
            <a:r>
              <a:rPr lang="en-US" sz="1900" i="1" dirty="0">
                <a:solidFill>
                  <a:srgbClr val="FF0000"/>
                </a:solidFill>
                <a:latin typeface="Cambria" panose="02040503050406030204" pitchFamily="18" charset="0"/>
                <a:ea typeface="Cambria" panose="02040503050406030204" pitchFamily="18" charset="0"/>
              </a:rPr>
              <a:t>X</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định các đảo và quần đảo của </a:t>
            </a:r>
            <a:r>
              <a:rPr lang="en-US" sz="1900" i="1" dirty="0" err="1" smtClean="0">
                <a:solidFill>
                  <a:srgbClr val="FF0000"/>
                </a:solidFill>
                <a:latin typeface="Cambria" panose="02040503050406030204" pitchFamily="18" charset="0"/>
                <a:ea typeface="Cambria" panose="02040503050406030204" pitchFamily="18" charset="0"/>
              </a:rPr>
              <a:t>Việt</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endParaRPr lang="en-US" sz="1900" i="1" dirty="0" smtClean="0">
              <a:solidFill>
                <a:srgbClr val="FF0000"/>
              </a:solidFill>
              <a:latin typeface="Cambria" panose="02040503050406030204" pitchFamily="18" charset="0"/>
              <a:ea typeface="Cambria" panose="02040503050406030204" pitchFamily="18" charset="0"/>
            </a:endParaRPr>
          </a:p>
          <a:p>
            <a:pPr marL="342900" indent="-342900" algn="just">
              <a:buFontTx/>
              <a:buChar char="-"/>
            </a:pPr>
            <a:r>
              <a:rPr lang="en-US" sz="1900" i="1" dirty="0" smtClean="0">
                <a:solidFill>
                  <a:srgbClr val="FF0000"/>
                </a:solidFill>
                <a:latin typeface="Cambria" panose="02040503050406030204" pitchFamily="18" charset="0"/>
                <a:ea typeface="Cambria" panose="02040503050406030204" pitchFamily="18" charset="0"/>
              </a:rPr>
              <a:t>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ý </a:t>
            </a:r>
            <a:r>
              <a:rPr lang="en-US" sz="1900" i="1" dirty="0" err="1" smtClean="0">
                <a:solidFill>
                  <a:srgbClr val="FF0000"/>
                </a:solidFill>
                <a:latin typeface="Cambria" panose="02040503050406030204" pitchFamily="18" charset="0"/>
                <a:ea typeface="Cambria" panose="02040503050406030204" pitchFamily="18" charset="0"/>
              </a:rPr>
              <a:t>nghĩa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của</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đảo và quần đảo </a:t>
            </a:r>
            <a:r>
              <a:rPr lang="en-US" sz="1900" i="1" dirty="0" err="1" smtClean="0">
                <a:solidFill>
                  <a:srgbClr val="FF0000"/>
                </a:solidFill>
                <a:latin typeface="Cambria" panose="02040503050406030204" pitchFamily="18" charset="0"/>
                <a:ea typeface="Cambria" panose="02040503050406030204" pitchFamily="18" charset="0"/>
              </a:rPr>
              <a:t>với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đất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386680" y="3363348"/>
            <a:ext cx="3902993" cy="3308598"/>
          </a:xfrm>
          <a:prstGeom prst="rect">
            <a:avLst/>
          </a:prstGeom>
          <a:solidFill>
            <a:srgbClr val="FFCCFF"/>
          </a:solidFill>
          <a:ln w="12700">
            <a:solidFill>
              <a:srgbClr val="0070C0"/>
            </a:solidFill>
          </a:ln>
        </p:spPr>
        <p:txBody>
          <a:bodyPr wrap="square">
            <a:spAutoFit/>
          </a:bodyPr>
          <a:lstStyle/>
          <a:p>
            <a:pPr algn="just"/>
            <a:r>
              <a:rPr lang="vi-VN" sz="1900" dirty="0">
                <a:solidFill>
                  <a:prstClr val="black"/>
                </a:solidFill>
                <a:latin typeface="Cambria" panose="02040503050406030204" pitchFamily="18" charset="0"/>
                <a:ea typeface="Cambria" panose="02040503050406030204" pitchFamily="18" charset="0"/>
              </a:rPr>
              <a:t>- Tên một số đảo: đảo Cát Bà (Hải Phòng), đảo Bạch Long Vĩ (Hải Phòng), </a:t>
            </a:r>
            <a:r>
              <a:rPr lang="vi-VN" sz="1900" dirty="0" smtClean="0">
                <a:solidFill>
                  <a:prstClr val="black"/>
                </a:solidFill>
                <a:latin typeface="Cambria" panose="02040503050406030204" pitchFamily="18" charset="0"/>
                <a:ea typeface="Cambria" panose="02040503050406030204" pitchFamily="18" charset="0"/>
              </a:rPr>
              <a:t>đảo </a:t>
            </a:r>
            <a:r>
              <a:rPr lang="vi-VN" sz="1900" dirty="0">
                <a:solidFill>
                  <a:prstClr val="black"/>
                </a:solidFill>
                <a:latin typeface="Cambria" panose="02040503050406030204" pitchFamily="18" charset="0"/>
                <a:ea typeface="Cambria" panose="02040503050406030204" pitchFamily="18" charset="0"/>
              </a:rPr>
              <a:t>Lý Sơn (Quảng Ngãi), đảo Phú Quốc (Kiên </a:t>
            </a:r>
            <a:r>
              <a:rPr lang="vi-VN" sz="1900" dirty="0" smtClean="0">
                <a:solidFill>
                  <a:prstClr val="black"/>
                </a:solidFill>
                <a:latin typeface="Cambria" panose="02040503050406030204" pitchFamily="18" charset="0"/>
                <a:ea typeface="Cambria" panose="02040503050406030204" pitchFamily="18" charset="0"/>
              </a:rPr>
              <a:t>Giang), </a:t>
            </a:r>
            <a:r>
              <a:rPr lang="vi-VN" sz="1900" dirty="0">
                <a:solidFill>
                  <a:prstClr val="black"/>
                </a:solidFill>
                <a:latin typeface="Cambria" panose="02040503050406030204" pitchFamily="18" charset="0"/>
                <a:ea typeface="Cambria" panose="02040503050406030204" pitchFamily="18" charset="0"/>
              </a:rPr>
              <a:t>đảo Phú Quý (Bình </a:t>
            </a:r>
            <a:r>
              <a:rPr lang="vi-VN" sz="1900" dirty="0" smtClean="0">
                <a:solidFill>
                  <a:prstClr val="black"/>
                </a:solidFill>
                <a:latin typeface="Cambria" panose="02040503050406030204" pitchFamily="18" charset="0"/>
                <a:ea typeface="Cambria" panose="02040503050406030204" pitchFamily="18" charset="0"/>
              </a:rPr>
              <a:t>Thuận),…</a:t>
            </a:r>
            <a:endParaRPr lang="vi-VN" sz="1900" dirty="0">
              <a:solidFill>
                <a:prstClr val="black"/>
              </a:solidFill>
              <a:latin typeface="Cambria" panose="02040503050406030204" pitchFamily="18" charset="0"/>
              <a:ea typeface="Cambria" panose="02040503050406030204" pitchFamily="18" charset="0"/>
            </a:endParaRPr>
          </a:p>
          <a:p>
            <a:pPr algn="just"/>
            <a:r>
              <a:rPr lang="vi-VN" sz="1900" dirty="0">
                <a:solidFill>
                  <a:prstClr val="black"/>
                </a:solidFill>
                <a:latin typeface="Cambria" panose="02040503050406030204" pitchFamily="18" charset="0"/>
                <a:ea typeface="Cambria" panose="02040503050406030204" pitchFamily="18" charset="0"/>
              </a:rPr>
              <a:t>- Tên một số quần đảo: </a:t>
            </a:r>
            <a:r>
              <a:rPr lang="vi-VN" sz="1900" dirty="0" smtClean="0">
                <a:solidFill>
                  <a:prstClr val="black"/>
                </a:solidFill>
                <a:latin typeface="Cambria" panose="02040503050406030204" pitchFamily="18" charset="0"/>
                <a:ea typeface="Cambria" panose="02040503050406030204" pitchFamily="18" charset="0"/>
              </a:rPr>
              <a:t>Hoàng </a:t>
            </a:r>
            <a:r>
              <a:rPr lang="vi-VN" sz="1900" dirty="0">
                <a:solidFill>
                  <a:prstClr val="black"/>
                </a:solidFill>
                <a:latin typeface="Cambria" panose="02040503050406030204" pitchFamily="18" charset="0"/>
                <a:ea typeface="Cambria" panose="02040503050406030204" pitchFamily="18" charset="0"/>
              </a:rPr>
              <a:t>Sa (Đà Nẵng), </a:t>
            </a:r>
            <a:r>
              <a:rPr lang="vi-VN" sz="1900" dirty="0" smtClean="0">
                <a:solidFill>
                  <a:prstClr val="black"/>
                </a:solidFill>
                <a:latin typeface="Cambria" panose="02040503050406030204" pitchFamily="18" charset="0"/>
                <a:ea typeface="Cambria" panose="02040503050406030204" pitchFamily="18" charset="0"/>
              </a:rPr>
              <a:t>Trường </a:t>
            </a:r>
            <a:r>
              <a:rPr lang="vi-VN" sz="1900" dirty="0">
                <a:solidFill>
                  <a:prstClr val="black"/>
                </a:solidFill>
                <a:latin typeface="Cambria" panose="02040503050406030204" pitchFamily="18" charset="0"/>
                <a:ea typeface="Cambria" panose="02040503050406030204" pitchFamily="18" charset="0"/>
              </a:rPr>
              <a:t>Sa (Khánh Hòa</a:t>
            </a:r>
            <a:r>
              <a:rPr lang="vi-VN" sz="1900" dirty="0" smtClean="0">
                <a:solidFill>
                  <a:prstClr val="black"/>
                </a:solidFill>
                <a:latin typeface="Cambria" panose="02040503050406030204" pitchFamily="18" charset="0"/>
                <a:ea typeface="Cambria" panose="02040503050406030204" pitchFamily="18" charset="0"/>
              </a:rPr>
              <a:t>)</a:t>
            </a:r>
            <a:r>
              <a:rPr lang="en-US" sz="1900" dirty="0" smtClean="0">
                <a:solidFill>
                  <a:prstClr val="black"/>
                </a:solidFill>
                <a:latin typeface="Cambria" panose="02040503050406030204" pitchFamily="18" charset="0"/>
                <a:ea typeface="Cambria" panose="02040503050406030204" pitchFamily="18" charset="0"/>
              </a:rPr>
              <a:t>,…</a:t>
            </a:r>
            <a:endParaRPr lang="vi-VN" sz="1900" dirty="0">
              <a:solidFill>
                <a:prstClr val="black"/>
              </a:solidFill>
              <a:latin typeface="Cambria" panose="02040503050406030204" pitchFamily="18" charset="0"/>
              <a:ea typeface="Cambria" panose="02040503050406030204" pitchFamily="18" charset="0"/>
            </a:endParaRPr>
          </a:p>
          <a:p>
            <a:pPr algn="just"/>
            <a:r>
              <a:rPr lang="vi-VN" sz="1900" dirty="0">
                <a:solidFill>
                  <a:prstClr val="black"/>
                </a:solidFill>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7" y="1295399"/>
            <a:ext cx="3837086"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a:stretch>
            <a:fillRect/>
          </a:stretch>
        </p:blipFill>
        <p:spPr>
          <a:xfrm>
            <a:off x="4355580" y="1252973"/>
            <a:ext cx="3560373" cy="5328366"/>
          </a:xfrm>
          <a:prstGeom prst="rect">
            <a:avLst/>
          </a:prstGeom>
        </p:spPr>
      </p:pic>
    </p:spTree>
    <p:extLst>
      <p:ext uri="{BB962C8B-B14F-4D97-AF65-F5344CB8AC3E}">
        <p14:creationId xmlns:p14="http://schemas.microsoft.com/office/powerpoint/2010/main" val="1194263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randombar(horizontal)">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randombar(horizont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5" dur="500"/>
                                        <p:tgtEl>
                                          <p:spTgt spid="3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lvl="0" indent="-457200" algn="just">
              <a:spcBef>
                <a:spcPts val="0"/>
              </a:spcBef>
              <a:buAutoNum type="alphaLcPeriod"/>
            </a:pP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Địa</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lvl="0" indent="0" algn="just">
              <a:spcBef>
                <a:spcPts val="0"/>
              </a:spcBef>
              <a:buNone/>
            </a:pP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Địa </a:t>
            </a:r>
            <a:r>
              <a:rPr lang="vi-VN"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 ven biển rất đa dạng, bao gồm: vịnh cửa sông, bờ biển mài mòn, tam giác châu, các bãi cát phẳng, cồn cát, đầm phá, vũng vịnh nước sâu,...</a:t>
            </a:r>
          </a:p>
          <a:p>
            <a:pPr>
              <a:buFontTx/>
              <a:buChar char="-"/>
            </a:pP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thềm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a:t>
            </a:r>
          </a:p>
          <a:p>
            <a:pPr>
              <a:buFontTx/>
              <a:buChar char="-"/>
            </a:pP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đảo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đảo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đảo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ven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785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Quần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Hoàng</a:t>
            </a:r>
            <a:r>
              <a:rPr lang="en-US" dirty="0" smtClean="0">
                <a:solidFill>
                  <a:prstClr val="black"/>
                </a:solidFill>
                <a:latin typeface="Cambria" pitchFamily="18" charset="0"/>
                <a:ea typeface="Cambria" pitchFamily="18" charset="0"/>
              </a:rPr>
              <a:t> Sa</a:t>
            </a:r>
            <a:endParaRPr lang="en-US" dirty="0">
              <a:solidFill>
                <a:prstClr val="black"/>
              </a:solidFill>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Quần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Trường</a:t>
            </a:r>
            <a:r>
              <a:rPr lang="en-US" dirty="0" smtClean="0">
                <a:solidFill>
                  <a:prstClr val="black"/>
                </a:solidFill>
                <a:latin typeface="Cambria" pitchFamily="18" charset="0"/>
                <a:ea typeface="Cambria" pitchFamily="18" charset="0"/>
              </a:rPr>
              <a:t> Sa</a:t>
            </a:r>
            <a:endParaRPr lang="en-US" dirty="0">
              <a:solidFill>
                <a:prstClr val="black"/>
              </a:solidFill>
              <a:latin typeface="Cambria" pitchFamily="18" charset="0"/>
              <a:ea typeface="Cambria" pitchFamily="18" charset="0"/>
            </a:endParaRP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Phú</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Qúy</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Bạch</a:t>
            </a:r>
            <a:r>
              <a:rPr lang="en-US" dirty="0" smtClean="0">
                <a:solidFill>
                  <a:prstClr val="black"/>
                </a:solidFill>
                <a:latin typeface="Cambria" pitchFamily="18" charset="0"/>
                <a:ea typeface="Cambria" pitchFamily="18" charset="0"/>
              </a:rPr>
              <a:t> Long </a:t>
            </a:r>
            <a:r>
              <a:rPr lang="en-US" dirty="0" err="1" smtClean="0">
                <a:solidFill>
                  <a:prstClr val="black"/>
                </a:solidFill>
                <a:latin typeface="Cambria" pitchFamily="18" charset="0"/>
                <a:ea typeface="Cambria" pitchFamily="18" charset="0"/>
              </a:rPr>
              <a:t>Vĩ</a:t>
            </a:r>
            <a:endParaRPr lang="en-US" dirty="0">
              <a:solidFill>
                <a:prstClr val="black"/>
              </a:solidFill>
              <a:latin typeface="Cambria" pitchFamily="18" charset="0"/>
              <a:ea typeface="Cambria" pitchFamily="18"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9588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800600" y="3234538"/>
            <a:ext cx="4113546" cy="2882286"/>
          </a:xfrm>
          <a:prstGeom prst="rect">
            <a:avLst/>
          </a:prstGeom>
        </p:spPr>
      </p:pic>
      <p:pic>
        <p:nvPicPr>
          <p:cNvPr id="4" name="Picture 3"/>
          <p:cNvPicPr>
            <a:picLocks noChangeAspect="1"/>
          </p:cNvPicPr>
          <p:nvPr/>
        </p:nvPicPr>
        <p:blipFill>
          <a:blip r:embed="rId3"/>
          <a:stretch>
            <a:fillRect/>
          </a:stretch>
        </p:blipFill>
        <p:spPr>
          <a:xfrm>
            <a:off x="152400" y="381000"/>
            <a:ext cx="4495800" cy="2834980"/>
          </a:xfrm>
          <a:prstGeom prst="rect">
            <a:avLst/>
          </a:prstGeom>
        </p:spPr>
      </p:pic>
      <p:pic>
        <p:nvPicPr>
          <p:cNvPr id="6" name="Picture 5"/>
          <p:cNvPicPr>
            <a:picLocks noChangeAspect="1"/>
          </p:cNvPicPr>
          <p:nvPr/>
        </p:nvPicPr>
        <p:blipFill>
          <a:blip r:embed="rId4"/>
          <a:stretch>
            <a:fillRect/>
          </a:stretch>
        </p:blipFill>
        <p:spPr>
          <a:xfrm>
            <a:off x="533400" y="3234538"/>
            <a:ext cx="3316511" cy="493819"/>
          </a:xfrm>
          <a:prstGeom prst="rect">
            <a:avLst/>
          </a:prstGeom>
        </p:spPr>
      </p:pic>
      <p:pic>
        <p:nvPicPr>
          <p:cNvPr id="7" name="Picture 6"/>
          <p:cNvPicPr>
            <a:picLocks noChangeAspect="1"/>
          </p:cNvPicPr>
          <p:nvPr/>
        </p:nvPicPr>
        <p:blipFill>
          <a:blip r:embed="rId5"/>
          <a:stretch>
            <a:fillRect/>
          </a:stretch>
        </p:blipFill>
        <p:spPr>
          <a:xfrm>
            <a:off x="5105400" y="6095418"/>
            <a:ext cx="3279932" cy="499915"/>
          </a:xfrm>
          <a:prstGeom prst="rect">
            <a:avLst/>
          </a:prstGeom>
        </p:spPr>
      </p:pic>
      <p:pic>
        <p:nvPicPr>
          <p:cNvPr id="8" name="Picture 7"/>
          <p:cNvPicPr>
            <a:picLocks noChangeAspect="1"/>
          </p:cNvPicPr>
          <p:nvPr/>
        </p:nvPicPr>
        <p:blipFill>
          <a:blip r:embed="rId6"/>
          <a:stretch>
            <a:fillRect/>
          </a:stretch>
        </p:blipFill>
        <p:spPr>
          <a:xfrm>
            <a:off x="0" y="-76200"/>
            <a:ext cx="1749704" cy="640135"/>
          </a:xfrm>
          <a:prstGeom prst="rect">
            <a:avLst/>
          </a:prstGeom>
        </p:spPr>
      </p:pic>
    </p:spTree>
    <p:extLst>
      <p:ext uri="{BB962C8B-B14F-4D97-AF65-F5344CB8AC3E}">
        <p14:creationId xmlns:p14="http://schemas.microsoft.com/office/powerpoint/2010/main" val="1798425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18063447"/>
              </p:ext>
            </p:extLst>
          </p:nvPr>
        </p:nvGraphicFramePr>
        <p:xfrm>
          <a:off x="284342" y="1295400"/>
          <a:ext cx="8514581" cy="2144511"/>
        </p:xfrm>
        <a:graphic>
          <a:graphicData uri="http://schemas.openxmlformats.org/drawingml/2006/table">
            <a:tbl>
              <a:tblPr firstRow="1" bandRow="1">
                <a:tableStyleId>{5C22544A-7EE6-4342-B048-85BDC9FD1C3A}</a:tableStyleId>
              </a:tblPr>
              <a:tblGrid>
                <a:gridCol w="2684778"/>
                <a:gridCol w="2377946"/>
                <a:gridCol w="3451857"/>
              </a:tblGrid>
              <a:tr h="430657">
                <a:tc>
                  <a:txBody>
                    <a:bodyP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Nhiệt</a:t>
                      </a:r>
                      <a:r>
                        <a:rPr lang="en-US" sz="2000" baseline="0" dirty="0" smtClean="0">
                          <a:solidFill>
                            <a:schemeClr val="tx1"/>
                          </a:solidFill>
                          <a:latin typeface="Times New Roman" panose="02020603050405020304" pitchFamily="18" charset="0"/>
                          <a:cs typeface="Times New Roman" panose="02020603050405020304" pitchFamily="18" charset="0"/>
                        </a:rPr>
                        <a:t> </a:t>
                      </a:r>
                      <a:r>
                        <a:rPr lang="en-US" sz="2000" baseline="0" dirty="0" err="1" smtClean="0">
                          <a:solidFill>
                            <a:schemeClr val="tx1"/>
                          </a:solidFill>
                          <a:latin typeface="Times New Roman" panose="02020603050405020304" pitchFamily="18" charset="0"/>
                          <a:cs typeface="Times New Roman" panose="02020603050405020304" pitchFamily="18" charset="0"/>
                        </a:rPr>
                        <a:t>độ</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Lượng</a:t>
                      </a:r>
                      <a:r>
                        <a:rPr lang="en-US" sz="2000" baseline="0" dirty="0" smtClean="0">
                          <a:solidFill>
                            <a:schemeClr val="tx1"/>
                          </a:solidFill>
                          <a:latin typeface="Times New Roman" panose="02020603050405020304" pitchFamily="18" charset="0"/>
                          <a:cs typeface="Times New Roman" panose="02020603050405020304" pitchFamily="18" charset="0"/>
                        </a:rPr>
                        <a:t> </a:t>
                      </a:r>
                      <a:r>
                        <a:rPr lang="en-US" sz="2000" baseline="0" dirty="0" err="1" smtClean="0">
                          <a:solidFill>
                            <a:schemeClr val="tx1"/>
                          </a:solidFill>
                          <a:latin typeface="Times New Roman" panose="02020603050405020304" pitchFamily="18" charset="0"/>
                          <a:cs typeface="Times New Roman" panose="02020603050405020304" pitchFamily="18" charset="0"/>
                        </a:rPr>
                        <a:t>mưa</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Gió</a:t>
                      </a:r>
                      <a:r>
                        <a:rPr lang="en-US" sz="2000" baseline="0" dirty="0" smtClean="0">
                          <a:solidFill>
                            <a:schemeClr val="tx1"/>
                          </a:solidFill>
                          <a:latin typeface="Times New Roman" panose="02020603050405020304" pitchFamily="18" charset="0"/>
                          <a:cs typeface="Times New Roman" panose="02020603050405020304" pitchFamily="18" charset="0"/>
                        </a:rPr>
                        <a:t> </a:t>
                      </a:r>
                      <a:r>
                        <a:rPr lang="en-US" sz="2000" baseline="0" dirty="0" err="1" smtClean="0">
                          <a:solidFill>
                            <a:schemeClr val="tx1"/>
                          </a:solidFill>
                          <a:latin typeface="Times New Roman" panose="02020603050405020304" pitchFamily="18" charset="0"/>
                          <a:cs typeface="Times New Roman" panose="02020603050405020304" pitchFamily="18" charset="0"/>
                        </a:rPr>
                        <a:t>mùa</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r h="1713854">
                <a:tc>
                  <a:txBody>
                    <a:bodyPr/>
                    <a:lstStyle/>
                    <a:p>
                      <a:pPr algn="ct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endParaRPr lang="en-US" sz="2000" dirty="0">
                        <a:solidFill>
                          <a:srgbClr val="FFFFFF"/>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bl>
          </a:graphicData>
        </a:graphic>
      </p:graphicFrame>
      <p:sp>
        <p:nvSpPr>
          <p:cNvPr id="5" name="TextBox 4"/>
          <p:cNvSpPr txBox="1"/>
          <p:nvPr/>
        </p:nvSpPr>
        <p:spPr>
          <a:xfrm>
            <a:off x="228600" y="2093838"/>
            <a:ext cx="2930482" cy="646331"/>
          </a:xfrm>
          <a:prstGeom prst="rect">
            <a:avLst/>
          </a:prstGeom>
          <a:noFill/>
        </p:spPr>
        <p:txBody>
          <a:bodyPr wrap="none" rtlCol="0">
            <a:spAutoFit/>
          </a:bodyPr>
          <a:lstStyle/>
          <a:p>
            <a:pPr marL="285750" indent="-285750">
              <a:buFontTx/>
              <a:buChar char="-"/>
            </a:pPr>
            <a:r>
              <a:rPr lang="en-US" dirty="0" err="1" smtClean="0">
                <a:latin typeface="Times New Roman" panose="02020603050405020304" pitchFamily="18" charset="0"/>
                <a:cs typeface="Times New Roman" panose="02020603050405020304" pitchFamily="18" charset="0"/>
              </a:rPr>
              <a:t>Trung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23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28</a:t>
            </a:r>
            <a:r>
              <a:rPr lang="en-US" sz="1200" strike="dblStrike" cap="all"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c</a:t>
            </a:r>
          </a:p>
          <a:p>
            <a:pPr marL="285750" indent="-285750">
              <a:buFontTx/>
              <a:buChar char="-"/>
            </a:pPr>
            <a:r>
              <a:rPr lang="en-US" dirty="0" err="1" smtClean="0">
                <a:latin typeface="Times New Roman" panose="02020603050405020304" pitchFamily="18" charset="0"/>
                <a:cs typeface="Times New Roman" panose="02020603050405020304" pitchFamily="18" charset="0"/>
              </a:rPr>
              <a:t>Biên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nhiệt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944368" y="1810742"/>
            <a:ext cx="2465832" cy="1212521"/>
          </a:xfrm>
          <a:prstGeom prst="rect">
            <a:avLst/>
          </a:prstGeom>
          <a:noFill/>
        </p:spPr>
        <p:txBody>
          <a:bodyPr wrap="square" rtlCol="0">
            <a:spAutoFit/>
          </a:bodyPr>
          <a:lstStyle/>
          <a:p>
            <a:pPr marL="285750" indent="-285750">
              <a:buFontTx/>
              <a:buChar char="-"/>
            </a:pPr>
            <a:r>
              <a:rPr lang="en-US" dirty="0" err="1" smtClean="0">
                <a:latin typeface="Times New Roman" panose="02020603050405020304" pitchFamily="18" charset="0"/>
                <a:cs typeface="Times New Roman" panose="02020603050405020304" pitchFamily="18" charset="0"/>
              </a:rPr>
              <a:t>Mưa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1100 mm/</a:t>
            </a:r>
            <a:r>
              <a:rPr lang="en-US" dirty="0" err="1" smtClean="0">
                <a:latin typeface="Times New Roman" panose="02020603050405020304" pitchFamily="18" charset="0"/>
                <a:cs typeface="Times New Roman" panose="02020603050405020304" pitchFamily="18" charset="0"/>
              </a:rPr>
              <a:t>năm</a:t>
            </a:r>
            <a:endParaRPr lang="en-US" dirty="0" smtClean="0">
              <a:latin typeface="Times New Roman" panose="02020603050405020304" pitchFamily="18" charset="0"/>
              <a:cs typeface="Times New Roman" panose="02020603050405020304" pitchFamily="18" charset="0"/>
            </a:endParaRPr>
          </a:p>
          <a:p>
            <a:pPr marL="285750" indent="-285750">
              <a:buFontTx/>
              <a:buChar char="-"/>
            </a:pPr>
            <a:r>
              <a:rPr lang="en-US" dirty="0" err="1" smtClean="0">
                <a:latin typeface="Times New Roman" panose="02020603050405020304" pitchFamily="18" charset="0"/>
                <a:cs typeface="Times New Roman" panose="02020603050405020304" pitchFamily="18" charset="0"/>
              </a:rPr>
              <a:t>Lượng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liền</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257800" y="1810742"/>
            <a:ext cx="3381796" cy="1477328"/>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Hướng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theo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mùa</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tháng</a:t>
            </a:r>
            <a:r>
              <a:rPr lang="en-US" dirty="0" smtClean="0">
                <a:latin typeface="Times New Roman" panose="02020603050405020304" pitchFamily="18" charset="0"/>
                <a:cs typeface="Times New Roman" panose="02020603050405020304" pitchFamily="18" charset="0"/>
              </a:rPr>
              <a:t> 4 – 10: </a:t>
            </a:r>
            <a:r>
              <a:rPr lang="en-US" dirty="0" err="1" smtClean="0">
                <a:latin typeface="Times New Roman" panose="02020603050405020304" pitchFamily="18" charset="0"/>
                <a:cs typeface="Times New Roman" panose="02020603050405020304" pitchFamily="18" charset="0"/>
              </a:rPr>
              <a:t>hướng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t>
            </a:r>
            <a:r>
              <a:rPr lang="en-US" dirty="0" err="1" smtClean="0">
                <a:latin typeface="Times New Roman" panose="02020603050405020304" pitchFamily="18" charset="0"/>
                <a:cs typeface="Times New Roman" panose="02020603050405020304" pitchFamily="18" charset="0"/>
              </a:rPr>
              <a:t>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bắc</a:t>
            </a:r>
            <a:r>
              <a:rPr lang="en-US" dirty="0" smtClean="0">
                <a:latin typeface="Times New Roman" panose="02020603050405020304" pitchFamily="18" charset="0"/>
                <a:cs typeface="Times New Roman" panose="02020603050405020304" pitchFamily="18" charset="0"/>
              </a:rPr>
              <a:t>,</a:t>
            </a:r>
          </a:p>
          <a:p>
            <a:pPr lvl="0"/>
            <a:r>
              <a:rPr lang="en-US" dirty="0" smtClean="0">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Từ</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tháng</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5 </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9: </a:t>
            </a:r>
            <a:r>
              <a:rPr lang="en-US" dirty="0" err="1">
                <a:solidFill>
                  <a:prstClr val="black"/>
                </a:solidFill>
                <a:latin typeface="Times New Roman" panose="02020603050405020304" pitchFamily="18" charset="0"/>
                <a:cs typeface="Times New Roman" panose="02020603050405020304" pitchFamily="18" charset="0"/>
              </a:rPr>
              <a:t>hướng</a:t>
            </a:r>
            <a:r>
              <a:rPr lang="en-US" dirty="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tây</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nam</a:t>
            </a:r>
            <a:endParaRPr lang="en-US" dirty="0">
              <a:solidFill>
                <a:prstClr val="black"/>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liền</a:t>
            </a:r>
            <a:endParaRPr 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90688" y="0"/>
            <a:ext cx="6639959" cy="1138773"/>
          </a:xfrm>
          <a:prstGeom prst="rect">
            <a:avLst/>
          </a:prstGeom>
          <a:noFill/>
        </p:spPr>
        <p:txBody>
          <a:bodyPr wrap="none" rtlCol="0">
            <a:spAutoFit/>
          </a:bodyPr>
          <a:lstStyle/>
          <a:p>
            <a:pPr algn="ctr"/>
            <a:r>
              <a:rPr lang="en-US" sz="2400" b="1" u="sng" dirty="0" err="1" smtClean="0">
                <a:latin typeface="Times New Roman" panose="02020603050405020304" pitchFamily="18" charset="0"/>
                <a:cs typeface="Times New Roman" panose="02020603050405020304" pitchFamily="18" charset="0"/>
              </a:rPr>
              <a:t>Thảo</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luận</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nhóm</a:t>
            </a:r>
            <a:r>
              <a:rPr lang="en-US" sz="2400" b="1" u="sng" dirty="0" smtClean="0">
                <a:latin typeface="Times New Roman" panose="02020603050405020304" pitchFamily="18" charset="0"/>
                <a:cs typeface="Times New Roman" panose="02020603050405020304" pitchFamily="18" charset="0"/>
              </a:rPr>
              <a:t> 1 </a:t>
            </a:r>
            <a:r>
              <a:rPr lang="en-US" sz="2400" b="1" u="sng" dirty="0" err="1" smtClean="0">
                <a:latin typeface="Times New Roman" panose="02020603050405020304" pitchFamily="18" charset="0"/>
                <a:cs typeface="Times New Roman" panose="02020603050405020304" pitchFamily="18" charset="0"/>
              </a:rPr>
              <a:t>bàn</a:t>
            </a:r>
            <a:r>
              <a:rPr lang="en-US" sz="2400" b="1" u="sng" dirty="0" smtClean="0">
                <a:latin typeface="Times New Roman" panose="02020603050405020304" pitchFamily="18" charset="0"/>
                <a:cs typeface="Times New Roman" panose="02020603050405020304" pitchFamily="18" charset="0"/>
              </a:rPr>
              <a:t>, </a:t>
            </a:r>
            <a:r>
              <a:rPr lang="en-US" sz="2400" b="1" u="sng" dirty="0" smtClean="0">
                <a:latin typeface="Times New Roman" panose="02020603050405020304" pitchFamily="18" charset="0"/>
                <a:cs typeface="Times New Roman" panose="02020603050405020304" pitchFamily="18" charset="0"/>
              </a:rPr>
              <a:t>4 </a:t>
            </a:r>
            <a:r>
              <a:rPr lang="en-US" sz="2400" b="1" u="sng" dirty="0" err="1" smtClean="0">
                <a:latin typeface="Times New Roman" panose="02020603050405020304" pitchFamily="18" charset="0"/>
                <a:cs typeface="Times New Roman" panose="02020603050405020304" pitchFamily="18" charset="0"/>
              </a:rPr>
              <a:t>phút</a:t>
            </a:r>
            <a:r>
              <a:rPr lang="en-US" sz="2400" b="1" u="sng" dirty="0" smtClean="0">
                <a:latin typeface="Times New Roman" panose="02020603050405020304" pitchFamily="18" charset="0"/>
                <a:cs typeface="Times New Roman" panose="02020603050405020304" pitchFamily="18" charset="0"/>
              </a:rPr>
              <a:t>: </a:t>
            </a:r>
          </a:p>
          <a:p>
            <a:r>
              <a:rPr lang="en-US" sz="2200" dirty="0" err="1" smtClean="0">
                <a:latin typeface="Times New Roman" panose="02020603050405020304" pitchFamily="18" charset="0"/>
                <a:cs typeface="Times New Roman" panose="02020603050405020304" pitchFamily="18" charset="0"/>
              </a:rPr>
              <a:t>Nêu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đặc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điểm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nhiệt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lượng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mưa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mùa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biển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endParaRPr lang="en-US" sz="2200" dirty="0" smtClean="0">
              <a:latin typeface="Times New Roman" panose="02020603050405020304" pitchFamily="18" charset="0"/>
              <a:cs typeface="Times New Roman" panose="02020603050405020304" pitchFamily="18" charset="0"/>
            </a:endParaRPr>
          </a:p>
          <a:p>
            <a:r>
              <a:rPr lang="en-US" sz="2200" dirty="0" smtClean="0">
                <a:latin typeface="Times New Roman" panose="02020603050405020304" pitchFamily="18" charset="0"/>
                <a:cs typeface="Times New Roman" panose="02020603050405020304" pitchFamily="18" charset="0"/>
              </a:rPr>
              <a:t>so </a:t>
            </a:r>
            <a:r>
              <a:rPr lang="en-US" sz="2200" dirty="0" err="1" smtClean="0">
                <a:latin typeface="Times New Roman" panose="02020603050405020304" pitchFamily="18" charset="0"/>
                <a:cs typeface="Times New Roman" panose="02020603050405020304" pitchFamily="18" charset="0"/>
              </a:rPr>
              <a:t>sánh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đặc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điểm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với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đất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liền</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621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62200" y="228600"/>
            <a:ext cx="4038600" cy="5964702"/>
          </a:xfrm>
          <a:prstGeom prst="rect">
            <a:avLst/>
          </a:prstGeom>
        </p:spPr>
      </p:pic>
    </p:spTree>
    <p:extLst>
      <p:ext uri="{BB962C8B-B14F-4D97-AF65-F5344CB8AC3E}">
        <p14:creationId xmlns:p14="http://schemas.microsoft.com/office/powerpoint/2010/main" val="2319831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09352" y="3886200"/>
            <a:ext cx="8229600"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ùng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biển nước ta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 thiên tai nào? </a:t>
            </a:r>
          </a:p>
        </p:txBody>
      </p:sp>
      <p:pic>
        <p:nvPicPr>
          <p:cNvPr id="7" name="Picture 6"/>
          <p:cNvPicPr>
            <a:picLocks noChangeAspect="1"/>
          </p:cNvPicPr>
          <p:nvPr/>
        </p:nvPicPr>
        <p:blipFill>
          <a:blip r:embed="rId2"/>
          <a:stretch>
            <a:fillRect/>
          </a:stretch>
        </p:blipFill>
        <p:spPr>
          <a:xfrm>
            <a:off x="-8313" y="1"/>
            <a:ext cx="4332465" cy="2971800"/>
          </a:xfrm>
          <a:prstGeom prst="rect">
            <a:avLst/>
          </a:prstGeom>
        </p:spPr>
      </p:pic>
      <p:pic>
        <p:nvPicPr>
          <p:cNvPr id="8" name="Picture 7"/>
          <p:cNvPicPr>
            <a:picLocks noChangeAspect="1"/>
          </p:cNvPicPr>
          <p:nvPr/>
        </p:nvPicPr>
        <p:blipFill>
          <a:blip r:embed="rId3"/>
          <a:stretch>
            <a:fillRect/>
          </a:stretch>
        </p:blipFill>
        <p:spPr>
          <a:xfrm>
            <a:off x="4381500" y="1"/>
            <a:ext cx="4152900" cy="2990088"/>
          </a:xfrm>
          <a:prstGeom prst="rect">
            <a:avLst/>
          </a:prstGeom>
        </p:spPr>
      </p:pic>
      <p:sp>
        <p:nvSpPr>
          <p:cNvPr id="9" name="Rectangle 8"/>
          <p:cNvSpPr/>
          <p:nvPr/>
        </p:nvSpPr>
        <p:spPr>
          <a:xfrm>
            <a:off x="304800" y="2967335"/>
            <a:ext cx="8001000" cy="646331"/>
          </a:xfrm>
          <a:prstGeom prst="rect">
            <a:avLst/>
          </a:prstGeom>
        </p:spPr>
        <p:txBody>
          <a:bodyPr wrap="square">
            <a:spAutoFit/>
          </a:bodyPr>
          <a:lstStyle/>
          <a:p>
            <a:r>
              <a:rPr lang="en-US" dirty="0" smtClean="0">
                <a:solidFill>
                  <a:srgbClr val="222222"/>
                </a:solidFill>
                <a:latin typeface="IBM Plex Serif"/>
              </a:rPr>
              <a:t>B</a:t>
            </a:r>
            <a:r>
              <a:rPr lang="vi-VN" dirty="0" smtClean="0">
                <a:solidFill>
                  <a:srgbClr val="222222"/>
                </a:solidFill>
                <a:latin typeface="IBM Plex Serif"/>
              </a:rPr>
              <a:t>ão </a:t>
            </a:r>
            <a:r>
              <a:rPr lang="vi-VN" dirty="0">
                <a:solidFill>
                  <a:srgbClr val="222222"/>
                </a:solidFill>
                <a:latin typeface="IBM Plex Serif"/>
              </a:rPr>
              <a:t>số </a:t>
            </a:r>
            <a:r>
              <a:rPr lang="vi-VN" dirty="0" smtClean="0">
                <a:solidFill>
                  <a:srgbClr val="222222"/>
                </a:solidFill>
                <a:latin typeface="IBM Plex Serif"/>
              </a:rPr>
              <a:t>3</a:t>
            </a:r>
            <a:r>
              <a:rPr lang="en-US" dirty="0" smtClean="0">
                <a:solidFill>
                  <a:srgbClr val="222222"/>
                </a:solidFill>
                <a:latin typeface="IBM Plex Serif"/>
              </a:rPr>
              <a:t> (</a:t>
            </a:r>
            <a:r>
              <a:rPr lang="en-US" dirty="0" smtClean="0">
                <a:solidFill>
                  <a:srgbClr val="222222"/>
                </a:solidFill>
                <a:latin typeface="IBM Plex Serif"/>
              </a:rPr>
              <a:t>YAGI</a:t>
            </a:r>
            <a:r>
              <a:rPr lang="en-US" dirty="0" smtClean="0">
                <a:solidFill>
                  <a:srgbClr val="222222"/>
                </a:solidFill>
                <a:latin typeface="IBM Plex Serif"/>
              </a:rPr>
              <a:t>) </a:t>
            </a:r>
            <a:r>
              <a:rPr lang="vi-VN" dirty="0" smtClean="0">
                <a:solidFill>
                  <a:srgbClr val="222222"/>
                </a:solidFill>
                <a:latin typeface="IBM Plex Serif"/>
              </a:rPr>
              <a:t>năm </a:t>
            </a:r>
            <a:r>
              <a:rPr lang="vi-VN" dirty="0">
                <a:solidFill>
                  <a:srgbClr val="222222"/>
                </a:solidFill>
                <a:latin typeface="IBM Plex Serif"/>
              </a:rPr>
              <a:t>2024 là cơn bão mạnh nhất trong vòng 30 năm qua trên khu vực Biển Đông</a:t>
            </a:r>
            <a:endParaRPr lang="en-US" dirty="0"/>
          </a:p>
        </p:txBody>
      </p:sp>
    </p:spTree>
    <p:extLst>
      <p:ext uri="{BB962C8B-B14F-4D97-AF65-F5344CB8AC3E}">
        <p14:creationId xmlns:p14="http://schemas.microsoft.com/office/powerpoint/2010/main" val="424383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vi-VN" sz="2400" b="1" dirty="0">
                <a:solidFill>
                  <a:srgbClr val="000000"/>
                </a:solidFill>
                <a:latin typeface="+mj-lt"/>
              </a:rPr>
              <a:t>Câu </a:t>
            </a:r>
            <a:r>
              <a:rPr lang="vi-VN" sz="2400" b="1" dirty="0" smtClean="0">
                <a:solidFill>
                  <a:srgbClr val="000000"/>
                </a:solidFill>
                <a:latin typeface="+mj-lt"/>
              </a:rPr>
              <a:t>1.</a:t>
            </a:r>
            <a:r>
              <a:rPr lang="vi-VN" sz="2400" dirty="0">
                <a:solidFill>
                  <a:srgbClr val="000000"/>
                </a:solidFill>
                <a:latin typeface="+mj-lt"/>
              </a:rPr>
              <a:t> Vùng biển của Việt Nam nằm trong khí hậu nào dưới đây?</a:t>
            </a:r>
          </a:p>
          <a:p>
            <a:pPr marL="0" indent="0" algn="just">
              <a:buNone/>
            </a:pPr>
            <a:r>
              <a:rPr lang="vi-VN" sz="2400" dirty="0">
                <a:solidFill>
                  <a:srgbClr val="000000"/>
                </a:solidFill>
                <a:latin typeface="+mj-lt"/>
              </a:rPr>
              <a:t>A. Cận nhiệt gió mùa.</a:t>
            </a:r>
          </a:p>
          <a:p>
            <a:pPr marL="0" indent="0" algn="just">
              <a:buNone/>
            </a:pPr>
            <a:r>
              <a:rPr lang="vi-VN" sz="2400" dirty="0">
                <a:solidFill>
                  <a:srgbClr val="000000"/>
                </a:solidFill>
                <a:latin typeface="+mj-lt"/>
              </a:rPr>
              <a:t>B. Ôn đới gió mùa.</a:t>
            </a:r>
          </a:p>
          <a:p>
            <a:pPr marL="0" indent="0" algn="just">
              <a:buNone/>
            </a:pPr>
            <a:r>
              <a:rPr lang="vi-VN" sz="2400" dirty="0">
                <a:solidFill>
                  <a:srgbClr val="000000"/>
                </a:solidFill>
                <a:latin typeface="+mj-lt"/>
              </a:rPr>
              <a:t>C. Nhiệt đới gió mùa.</a:t>
            </a:r>
          </a:p>
          <a:p>
            <a:pPr marL="0" indent="0" algn="just">
              <a:buNone/>
            </a:pPr>
            <a:r>
              <a:rPr lang="vi-VN" sz="2400" dirty="0">
                <a:solidFill>
                  <a:srgbClr val="000000"/>
                </a:solidFill>
                <a:latin typeface="+mj-lt"/>
              </a:rPr>
              <a:t>D. Xích đạo ẩm.</a:t>
            </a:r>
          </a:p>
          <a:p>
            <a:pPr marL="0" indent="0">
              <a:buNone/>
            </a:pPr>
            <a:endParaRPr lang="en-US" sz="2400" dirty="0">
              <a:latin typeface="+mj-lt"/>
            </a:endParaRPr>
          </a:p>
        </p:txBody>
      </p:sp>
      <p:cxnSp>
        <p:nvCxnSpPr>
          <p:cNvPr id="5" name="Straight Connector 4"/>
          <p:cNvCxnSpPr/>
          <p:nvPr/>
        </p:nvCxnSpPr>
        <p:spPr>
          <a:xfrm>
            <a:off x="609600" y="3657600"/>
            <a:ext cx="243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20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smtClean="0">
                <a:solidFill>
                  <a:srgbClr val="000000"/>
                </a:solidFill>
                <a:latin typeface="Times New Roman" panose="02020603050405020304" pitchFamily="18" charset="0"/>
                <a:cs typeface="Times New Roman" panose="02020603050405020304" pitchFamily="18" charset="0"/>
              </a:rPr>
              <a:t>2</a:t>
            </a:r>
            <a:r>
              <a:rPr lang="en-US" sz="2400" b="1" dirty="0">
                <a:solidFill>
                  <a:srgbClr val="000000"/>
                </a:solidFill>
                <a:latin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Bắc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thổi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khoảng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từ</a:t>
            </a:r>
            <a:endParaRPr lang="en-US" sz="2400" dirty="0">
              <a:solidFill>
                <a:srgbClr val="000000"/>
              </a:solidFill>
              <a:latin typeface="Times New Roman" panose="02020603050405020304" pitchFamily="18" charset="0"/>
              <a:cs typeface="Times New Roman" panose="02020603050405020304" pitchFamily="18" charset="0"/>
            </a:endParaRPr>
          </a:p>
          <a:p>
            <a:pPr marL="0" indent="0" algn="just">
              <a:buNone/>
            </a:pPr>
            <a:r>
              <a:rPr lang="en-US"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11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4.</a:t>
            </a:r>
          </a:p>
          <a:p>
            <a:pPr marL="0" indent="0" algn="just">
              <a:buNone/>
            </a:pPr>
            <a:r>
              <a:rPr lang="en-US" sz="2400" dirty="0">
                <a:solidFill>
                  <a:srgbClr val="000000"/>
                </a:solidFill>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10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4.</a:t>
            </a:r>
          </a:p>
          <a:p>
            <a:pPr marL="0" indent="0" algn="just">
              <a:buNone/>
            </a:pPr>
            <a:r>
              <a:rPr lang="en-US" sz="2400" dirty="0">
                <a:solidFill>
                  <a:srgbClr val="000000"/>
                </a:solidFill>
                <a:latin typeface="Times New Roman" panose="02020603050405020304" pitchFamily="18" charset="0"/>
                <a:cs typeface="Times New Roman" panose="02020603050405020304" pitchFamily="18" charset="0"/>
              </a:rPr>
              <a:t>C. </a:t>
            </a:r>
            <a:r>
              <a:rPr lang="en-US" sz="2400" dirty="0" err="1" smtClean="0">
                <a:solidFill>
                  <a:srgbClr val="000000"/>
                </a:solidFill>
                <a:latin typeface="Times New Roman" panose="02020603050405020304" pitchFamily="18" charset="0"/>
                <a:cs typeface="Times New Roman" panose="02020603050405020304" pitchFamily="18" charset="0"/>
              </a:rPr>
              <a:t>tháng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rPr>
              <a:t>4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10.</a:t>
            </a:r>
          </a:p>
          <a:p>
            <a:pPr marL="0" indent="0" algn="just">
              <a:buNone/>
            </a:pPr>
            <a:r>
              <a:rPr lang="en-US" sz="2400" dirty="0">
                <a:solidFill>
                  <a:srgbClr val="000000"/>
                </a:solidFill>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11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5.</a:t>
            </a:r>
          </a:p>
          <a:p>
            <a:endParaRPr lang="en-US" sz="2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914400" y="3657600"/>
            <a:ext cx="243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4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305800" cy="4754563"/>
          </a:xfrm>
        </p:spPr>
        <p:txBody>
          <a:bodyPr>
            <a:normAutofit/>
          </a:bodyPr>
          <a:lstStyle/>
          <a:p>
            <a:pPr marL="0" lvl="0" indent="0" algn="just">
              <a:spcBef>
                <a:spcPts val="0"/>
              </a:spcBef>
              <a:buNone/>
            </a:pPr>
            <a:r>
              <a:rPr lang="vi-VN" sz="2400" b="1" dirty="0">
                <a:solidFill>
                  <a:srgbClr val="000000"/>
                </a:solidFill>
                <a:latin typeface="Times New Roman" panose="02020603050405020304" pitchFamily="18" charset="0"/>
                <a:cs typeface="Times New Roman" panose="02020603050405020304" pitchFamily="18" charset="0"/>
              </a:rPr>
              <a:t>Câu </a:t>
            </a:r>
            <a:r>
              <a:rPr lang="vi-VN" sz="2400" b="1" dirty="0" smtClean="0">
                <a:solidFill>
                  <a:srgbClr val="000000"/>
                </a:solidFill>
                <a:latin typeface="Times New Roman" panose="02020603050405020304" pitchFamily="18" charset="0"/>
                <a:cs typeface="Times New Roman" panose="02020603050405020304" pitchFamily="18" charset="0"/>
              </a:rPr>
              <a:t>3</a:t>
            </a:r>
            <a:r>
              <a:rPr lang="vi-VN" sz="2400" b="1"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Chế độ nhiệt trên Biển </a:t>
            </a:r>
            <a:r>
              <a:rPr lang="vi-VN" sz="2400" dirty="0" smtClean="0">
                <a:solidFill>
                  <a:srgbClr val="000000"/>
                </a:solidFill>
                <a:latin typeface="Times New Roman" panose="02020603050405020304" pitchFamily="18" charset="0"/>
                <a:cs typeface="Times New Roman" panose="02020603050405020304" pitchFamily="18" charset="0"/>
              </a:rPr>
              <a:t>Đông</a:t>
            </a:r>
            <a:r>
              <a:rPr lang="en-US" sz="2400" smtClean="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a:p>
            <a:pPr marL="0" lvl="0" indent="0" algn="just">
              <a:spcBef>
                <a:spcPts val="0"/>
              </a:spcBef>
              <a:buNone/>
            </a:pPr>
            <a:r>
              <a:rPr lang="vi-VN" sz="2400" dirty="0">
                <a:solidFill>
                  <a:srgbClr val="000000"/>
                </a:solidFill>
                <a:latin typeface="Times New Roman" panose="02020603050405020304" pitchFamily="18" charset="0"/>
                <a:cs typeface="Times New Roman" panose="02020603050405020304" pitchFamily="18" charset="0"/>
              </a:rPr>
              <a:t>A. mùa hạ mát, mùa đông ấm hơn đất liền, biên độ nhiệt nhỏ.</a:t>
            </a:r>
          </a:p>
          <a:p>
            <a:pPr marL="0" lvl="0" indent="0" algn="just">
              <a:spcBef>
                <a:spcPts val="0"/>
              </a:spcBef>
              <a:buNone/>
            </a:pPr>
            <a:r>
              <a:rPr lang="vi-VN" sz="2400" dirty="0">
                <a:solidFill>
                  <a:srgbClr val="000000"/>
                </a:solidFill>
                <a:latin typeface="Times New Roman" panose="02020603050405020304" pitchFamily="18" charset="0"/>
                <a:cs typeface="Times New Roman" panose="02020603050405020304" pitchFamily="18" charset="0"/>
              </a:rPr>
              <a:t>B. mùa hạ nóng, mùa đông lạnh hơn đất liền, biên độ nhiệt nhỏ.</a:t>
            </a:r>
          </a:p>
          <a:p>
            <a:pPr marL="0" lvl="0" indent="0" algn="just">
              <a:spcBef>
                <a:spcPts val="0"/>
              </a:spcBef>
              <a:buNone/>
            </a:pPr>
            <a:r>
              <a:rPr lang="vi-VN" sz="2400" dirty="0">
                <a:solidFill>
                  <a:srgbClr val="000000"/>
                </a:solidFill>
                <a:latin typeface="Times New Roman" panose="02020603050405020304" pitchFamily="18" charset="0"/>
                <a:cs typeface="Times New Roman" panose="02020603050405020304" pitchFamily="18" charset="0"/>
              </a:rPr>
              <a:t>C. mùa hạ nóng, mùa đông lạnh hơn đất liền, biên độ nhiệt lớn.</a:t>
            </a:r>
          </a:p>
          <a:p>
            <a:pPr marL="0" lvl="0" indent="0" algn="just">
              <a:spcBef>
                <a:spcPts val="0"/>
              </a:spcBef>
              <a:buNone/>
            </a:pPr>
            <a:r>
              <a:rPr lang="vi-VN" sz="2400" dirty="0">
                <a:solidFill>
                  <a:srgbClr val="000000"/>
                </a:solidFill>
                <a:latin typeface="Times New Roman" panose="02020603050405020304" pitchFamily="18" charset="0"/>
                <a:cs typeface="Times New Roman" panose="02020603050405020304" pitchFamily="18" charset="0"/>
              </a:rPr>
              <a:t>D. mùa hạ mát, mùa đông ấm hơn đất liền, biên độ nhiệt lớn.</a:t>
            </a:r>
          </a:p>
          <a:p>
            <a:pPr marL="0" indent="0">
              <a:buNone/>
            </a:pPr>
            <a:endParaRPr lang="en-US" sz="2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533400" y="2133600"/>
            <a:ext cx="731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86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vi-VN" sz="2400" b="1" dirty="0">
                <a:solidFill>
                  <a:srgbClr val="000000"/>
                </a:solidFill>
                <a:latin typeface="Times New Roman" panose="02020603050405020304" pitchFamily="18" charset="0"/>
                <a:cs typeface="Times New Roman" panose="02020603050405020304" pitchFamily="18" charset="0"/>
              </a:rPr>
              <a:t>Câu </a:t>
            </a:r>
            <a:r>
              <a:rPr lang="vi-VN" sz="2400" b="1" dirty="0" smtClean="0">
                <a:solidFill>
                  <a:srgbClr val="000000"/>
                </a:solidFill>
                <a:latin typeface="Times New Roman" panose="02020603050405020304" pitchFamily="18" charset="0"/>
                <a:cs typeface="Times New Roman" panose="02020603050405020304" pitchFamily="18" charset="0"/>
              </a:rPr>
              <a:t>4</a:t>
            </a:r>
            <a:r>
              <a:rPr lang="vi-VN" sz="2400" b="1"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Địa hình ven biển nước ta</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A. khá đơn điệu.</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B. chỉ có các đảo.</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C. rất đa dạng.</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D. chủ yếu là vịnh.</a:t>
            </a:r>
          </a:p>
          <a:p>
            <a:pPr marL="0" indent="0">
              <a:buNone/>
            </a:pPr>
            <a:endParaRPr lang="en-US" sz="2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381000" y="3352800"/>
            <a:ext cx="243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24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normAutofit/>
          </a:bodyPr>
          <a:lstStyle/>
          <a:p>
            <a:pPr marL="0" indent="0" algn="just">
              <a:buNone/>
            </a:pPr>
            <a:r>
              <a:rPr lang="vi-VN" sz="2400" b="1" dirty="0">
                <a:solidFill>
                  <a:srgbClr val="000000"/>
                </a:solidFill>
                <a:latin typeface="Times New Roman" panose="02020603050405020304" pitchFamily="18" charset="0"/>
                <a:cs typeface="Times New Roman" panose="02020603050405020304" pitchFamily="18" charset="0"/>
              </a:rPr>
              <a:t>Câu </a:t>
            </a:r>
            <a:r>
              <a:rPr lang="vi-VN" sz="2400" b="1" dirty="0" smtClean="0">
                <a:solidFill>
                  <a:srgbClr val="000000"/>
                </a:solidFill>
                <a:latin typeface="Times New Roman" panose="02020603050405020304" pitchFamily="18" charset="0"/>
                <a:cs typeface="Times New Roman" panose="02020603050405020304" pitchFamily="18" charset="0"/>
              </a:rPr>
              <a:t>5</a:t>
            </a:r>
            <a:r>
              <a:rPr lang="vi-VN" sz="2400" b="1"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Địa hình thềm lục địa ở miền Nam nước ta có đặc điểm nào sau đây?</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A. Hẹp và sâu.</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B. Bằng phẳng.</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C. Rộng, nông.</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D. Nông và hẹp.</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05200" y="685800"/>
            <a:ext cx="4340728" cy="6450127"/>
          </a:xfrm>
          <a:prstGeom prst="rect">
            <a:avLst/>
          </a:prstGeom>
        </p:spPr>
      </p:pic>
      <p:cxnSp>
        <p:nvCxnSpPr>
          <p:cNvPr id="7" name="Straight Connector 6"/>
          <p:cNvCxnSpPr/>
          <p:nvPr/>
        </p:nvCxnSpPr>
        <p:spPr>
          <a:xfrm>
            <a:off x="457200" y="22860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75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274638"/>
          </a:xfrm>
        </p:spPr>
        <p:txBody>
          <a:bodyPr>
            <a:noAutofit/>
          </a:bodyPr>
          <a:lstStyle/>
          <a:p>
            <a:pPr algn="l"/>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B</a:t>
            </a:r>
            <a:r>
              <a:rPr lang="vi-VN" sz="2400" dirty="0" smtClean="0">
                <a:solidFill>
                  <a:srgbClr val="000000"/>
                </a:solidFill>
                <a:latin typeface="Times New Roman" panose="02020603050405020304" pitchFamily="18" charset="0"/>
                <a:cs typeface="Times New Roman" panose="02020603050405020304" pitchFamily="18" charset="0"/>
              </a:rPr>
              <a:t>ão </a:t>
            </a:r>
            <a:r>
              <a:rPr lang="vi-VN" sz="2400" dirty="0">
                <a:solidFill>
                  <a:srgbClr val="000000"/>
                </a:solidFill>
                <a:latin typeface="Times New Roman" panose="02020603050405020304" pitchFamily="18" charset="0"/>
                <a:cs typeface="Times New Roman" panose="02020603050405020304" pitchFamily="18" charset="0"/>
              </a:rPr>
              <a:t>hình thành như thế nào? </a:t>
            </a:r>
            <a:r>
              <a:rPr lang="en-US" sz="2400" dirty="0" smtClean="0">
                <a:solidFill>
                  <a:srgbClr val="000000"/>
                </a:solidFill>
                <a:latin typeface="Times New Roman" panose="02020603050405020304" pitchFamily="18" charset="0"/>
                <a:cs typeface="Times New Roman" panose="02020603050405020304" pitchFamily="18" charset="0"/>
              </a:rPr>
              <a:t/>
            </a:r>
            <a:br>
              <a:rPr lang="en-US" sz="2400" dirty="0" smtClean="0">
                <a:solidFill>
                  <a:srgbClr val="000000"/>
                </a:solidFill>
                <a:latin typeface="Times New Roman" panose="02020603050405020304" pitchFamily="18" charset="0"/>
                <a:cs typeface="Times New Roman" panose="02020603050405020304" pitchFamily="18" charset="0"/>
              </a:rPr>
            </a:br>
            <a:r>
              <a:rPr lang="vi-VN" sz="2400" dirty="0" smtClean="0">
                <a:solidFill>
                  <a:srgbClr val="000000"/>
                </a:solidFill>
                <a:latin typeface="Times New Roman" panose="02020603050405020304" pitchFamily="18" charset="0"/>
                <a:cs typeface="Times New Roman" panose="02020603050405020304" pitchFamily="18" charset="0"/>
              </a:rPr>
              <a:t>Vì </a:t>
            </a:r>
            <a:r>
              <a:rPr lang="vi-VN" sz="2400" dirty="0">
                <a:solidFill>
                  <a:srgbClr val="000000"/>
                </a:solidFill>
                <a:latin typeface="Times New Roman" panose="02020603050405020304" pitchFamily="18" charset="0"/>
                <a:cs typeface="Times New Roman" panose="02020603050405020304" pitchFamily="18" charset="0"/>
              </a:rPr>
              <a:t>sao lại có bão? </a:t>
            </a:r>
            <a:r>
              <a:rPr lang="en-US" sz="2400" dirty="0" smtClean="0">
                <a:solidFill>
                  <a:srgbClr val="000000"/>
                </a:solidFill>
                <a:latin typeface="Times New Roman" panose="02020603050405020304" pitchFamily="18" charset="0"/>
                <a:cs typeface="Times New Roman" panose="02020603050405020304" pitchFamily="18" charset="0"/>
              </a:rPr>
              <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err="1" smtClean="0">
                <a:solidFill>
                  <a:srgbClr val="000000"/>
                </a:solidFill>
                <a:latin typeface="Times New Roman" panose="02020603050405020304" pitchFamily="18" charset="0"/>
                <a:cs typeface="Times New Roman" panose="02020603050405020304" pitchFamily="18" charset="0"/>
              </a:rPr>
              <a:t>Cách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a:t>
            </a:r>
            <a:r>
              <a:rPr lang="en-US" sz="2400" dirty="0" err="1" smtClean="0">
                <a:solidFill>
                  <a:srgbClr val="000000"/>
                </a:solidFill>
                <a:latin typeface="Times New Roman" panose="02020603050405020304" pitchFamily="18" charset="0"/>
                <a:cs typeface="Times New Roman" panose="02020603050405020304" pitchFamily="18" charset="0"/>
              </a:rPr>
              <a:t>hòng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chống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thiên</a:t>
            </a:r>
            <a:r>
              <a:rPr lang="en-US" sz="2400" dirty="0" smtClean="0">
                <a:solidFill>
                  <a:srgbClr val="000000"/>
                </a:solidFill>
                <a:latin typeface="Times New Roman" panose="02020603050405020304" pitchFamily="18" charset="0"/>
                <a:cs typeface="Times New Roman" panose="02020603050405020304" pitchFamily="18" charset="0"/>
              </a:rPr>
              <a:t> tai, </a:t>
            </a:r>
            <a:r>
              <a:rPr lang="en-US" sz="2400" dirty="0" err="1" smtClean="0">
                <a:solidFill>
                  <a:srgbClr val="000000"/>
                </a:solidFill>
                <a:latin typeface="Times New Roman" panose="02020603050405020304" pitchFamily="18" charset="0"/>
                <a:cs typeface="Times New Roman" panose="02020603050405020304" pitchFamily="18" charset="0"/>
              </a:rPr>
              <a:t>bão</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lũ</a:t>
            </a:r>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2254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81795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70692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tr9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smtClean="0">
                <a:latin typeface="Cambria" panose="02040503050406030204" pitchFamily="18" charset="0"/>
                <a:ea typeface="Cambria" panose="02040503050406030204" pitchFamily="18" charset="0"/>
              </a:rPr>
              <a:t>tây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nam</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đông </a:t>
            </a:r>
            <a:r>
              <a:rPr lang="vi-VN" sz="2100" dirty="0">
                <a:latin typeface="Cambria" panose="02040503050406030204" pitchFamily="18" charset="0"/>
                <a:ea typeface="Cambria" panose="02040503050406030204" pitchFamily="18" charset="0"/>
              </a:rPr>
              <a:t>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tr9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v</a:t>
            </a:r>
            <a:r>
              <a:rPr lang="vi-VN" i="1" dirty="0" smtClean="0">
                <a:solidFill>
                  <a:srgbClr val="FF0000"/>
                </a:solidFill>
                <a:latin typeface="Cambria" panose="02040503050406030204" pitchFamily="18" charset="0"/>
                <a:ea typeface="Cambria" panose="02040503050406030204" pitchFamily="18" charset="0"/>
              </a:rPr>
              <a:t>ùng </a:t>
            </a:r>
            <a:r>
              <a:rPr lang="vi-VN" i="1" dirty="0">
                <a:solidFill>
                  <a:srgbClr val="FF0000"/>
                </a:solidFill>
                <a:latin typeface="Cambria" panose="02040503050406030204" pitchFamily="18" charset="0"/>
                <a:ea typeface="Cambria" panose="02040503050406030204" pitchFamily="18" charset="0"/>
              </a:rPr>
              <a:t>biển nước ta có những thiên tai nào? Trung bình mỗi năm trước ta có bao nhiêu cơn bão? Tần suất bão lớn nhất là vào tháng nào? Đổ bộ vào vùng nào của nước </a:t>
            </a:r>
            <a:r>
              <a:rPr lang="vi-VN" i="1" dirty="0" smtClean="0">
                <a:solidFill>
                  <a:srgbClr val="FF0000"/>
                </a:solidFill>
                <a:latin typeface="Cambria" panose="02040503050406030204" pitchFamily="18" charset="0"/>
                <a:ea typeface="Cambria" panose="02040503050406030204" pitchFamily="18" charset="0"/>
              </a:rPr>
              <a:t>ta</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smtClean="0">
                <a:latin typeface="Cambria" pitchFamily="18" charset="0"/>
                <a:ea typeface="Cambria" pitchFamily="18" charset="0"/>
              </a:rPr>
              <a:t>Bão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Noru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đổ</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bộ</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646331"/>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3600" b="1" dirty="0" smtClean="0">
                <a:solidFill>
                  <a:srgbClr val="CC0000"/>
                </a:solidFill>
                <a:latin typeface="Times New Roman" pitchFamily="18" charset="0"/>
                <a:cs typeface="Times New Roman" pitchFamily="18" charset="0"/>
              </a:rPr>
              <a:t>b</a:t>
            </a:r>
            <a:r>
              <a:rPr lang="vi-VN" sz="3600" b="1" dirty="0" smtClean="0">
                <a:solidFill>
                  <a:srgbClr val="CC0000"/>
                </a:solidFill>
                <a:latin typeface="Times New Roman" pitchFamily="18" charset="0"/>
                <a:cs typeface="Times New Roman" pitchFamily="18" charset="0"/>
              </a:rPr>
              <a:t>. </a:t>
            </a:r>
            <a:r>
              <a:rPr lang="en-US" sz="3600" b="1" dirty="0" err="1" smtClean="0">
                <a:solidFill>
                  <a:srgbClr val="CC0000"/>
                </a:solidFill>
                <a:latin typeface="Times New Roman" pitchFamily="18" charset="0"/>
                <a:cs typeface="Times New Roman" pitchFamily="18" charset="0"/>
              </a:rPr>
              <a:t>Khí</a:t>
            </a:r>
            <a:r>
              <a:rPr lang="en-US" sz="3600" b="1" dirty="0" smtClean="0">
                <a:solidFill>
                  <a:srgbClr val="CC0000"/>
                </a:solidFill>
                <a:latin typeface="Times New Roman" pitchFamily="18" charset="0"/>
                <a:cs typeface="Times New Roman" pitchFamily="18" charset="0"/>
              </a:rPr>
              <a:t> </a:t>
            </a:r>
            <a:r>
              <a:rPr lang="en-US" sz="3600" b="1" dirty="0" err="1" smtClean="0">
                <a:solidFill>
                  <a:srgbClr val="CC0000"/>
                </a:solidFill>
                <a:latin typeface="Times New Roman" pitchFamily="18" charset="0"/>
                <a:cs typeface="Times New Roman" pitchFamily="18" charset="0"/>
              </a:rPr>
              <a:t>hậu</a:t>
            </a:r>
            <a:endParaRPr lang="vi-VN" sz="36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1200329"/>
          </a:xfrm>
          <a:prstGeom prst="rect">
            <a:avLst/>
          </a:prstGeom>
        </p:spPr>
        <p:txBody>
          <a:bodyPr wrap="square">
            <a:spAutoFit/>
          </a:bodyPr>
          <a:lstStyle/>
          <a:p>
            <a:pPr algn="just">
              <a:spcBef>
                <a:spcPts val="600"/>
              </a:spcBef>
              <a:spcAft>
                <a:spcPts val="0"/>
              </a:spcAft>
            </a:pPr>
            <a:r>
              <a:rPr lang="vi-VN" sz="3600" dirty="0" smtClean="0">
                <a:latin typeface="Cambria" pitchFamily="18" charset="0"/>
                <a:ea typeface="Cambria" pitchFamily="18" charset="0"/>
              </a:rPr>
              <a:t>- Có khí hậu nhiệt đới ẩm gió mùa</a:t>
            </a:r>
            <a:endParaRPr lang="vi-VN" sz="3600" dirty="0">
              <a:latin typeface="Cambria" pitchFamily="18" charset="0"/>
              <a:ea typeface="Cambria" pitchFamily="18" charset="0"/>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hướng chảy của dòng biển trong vùng biển nước ta. Nguyên nhân nào tạo nên hướng chảy của các dòng </a:t>
            </a:r>
            <a:r>
              <a:rPr lang="vi-VN" sz="2000" i="1" dirty="0" smtClean="0">
                <a:solidFill>
                  <a:srgbClr val="FF0000"/>
                </a:solidFill>
                <a:latin typeface="Cambria" panose="02040503050406030204" pitchFamily="18" charset="0"/>
                <a:ea typeface="Cambria" panose="02040503050406030204" pitchFamily="18" charset="0"/>
              </a:rPr>
              <a:t>biển</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11. </a:t>
            </a:r>
            <a:r>
              <a:rPr lang="en-US" sz="2400" b="1" dirty="0">
                <a:solidFill>
                  <a:srgbClr val="FF0000"/>
                </a:solidFill>
                <a:effectLst>
                  <a:outerShdw blurRad="38100" dist="38100" dir="2700000" algn="tl">
                    <a:srgbClr val="000000">
                      <a:alpha val="43137"/>
                    </a:srgbClr>
                  </a:outerShdw>
                </a:effectLst>
                <a:latin typeface="Cambria" pitchFamily="18" charset="0"/>
              </a:rPr>
              <a:t>PHẠM VI BIỂN ĐÔNG, VÙNG BIỂN ĐẢO VÀ ĐẶC ĐIỂM TỰ NHIÊN VÙNG BIỂN ĐẢO VIỆT </a:t>
            </a:r>
            <a:r>
              <a:rPr lang="en-US" sz="2400" b="1" dirty="0" smtClean="0">
                <a:solidFill>
                  <a:srgbClr val="FF0000"/>
                </a:solidFill>
                <a:effectLst>
                  <a:outerShdw blurRad="38100" dist="38100" dir="2700000" algn="tl">
                    <a:srgbClr val="000000">
                      <a:alpha val="43137"/>
                    </a:srgbClr>
                  </a:outerShdw>
                </a:effectLst>
                <a:latin typeface="Cambria" pitchFamily="18" charset="0"/>
              </a:rPr>
              <a:t>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smtClean="0">
                <a:solidFill>
                  <a:srgbClr val="0D30DD"/>
                </a:solidFill>
                <a:effectLst>
                  <a:outerShdw blurRad="38100" dist="38100" dir="2700000" algn="tl">
                    <a:srgbClr val="000000">
                      <a:alpha val="43137"/>
                    </a:srgbClr>
                  </a:outerShdw>
                </a:effectLst>
                <a:latin typeface="Cambria" pitchFamily="18" charset="0"/>
              </a:rPr>
              <a:t>VÀ PHẠM VI </a:t>
            </a:r>
            <a:r>
              <a:rPr lang="vi-VN" sz="2400" b="1" dirty="0" smtClean="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đ</a:t>
            </a:r>
            <a:r>
              <a:rPr lang="vi-VN" sz="2000" i="1" dirty="0" smtClean="0">
                <a:solidFill>
                  <a:srgbClr val="FF0000"/>
                </a:solidFill>
                <a:latin typeface="Cambria" panose="02040503050406030204" pitchFamily="18" charset="0"/>
                <a:ea typeface="Cambria" panose="02040503050406030204" pitchFamily="18" charset="0"/>
              </a:rPr>
              <a:t>ộ </a:t>
            </a:r>
            <a:r>
              <a:rPr lang="vi-VN" sz="2000" i="1" dirty="0">
                <a:solidFill>
                  <a:srgbClr val="FF0000"/>
                </a:solidFill>
                <a:latin typeface="Cambria" panose="02040503050406030204" pitchFamily="18" charset="0"/>
                <a:ea typeface="Cambria" panose="02040503050406030204" pitchFamily="18" charset="0"/>
              </a:rPr>
              <a:t>muối của nước biển là bao nhiêu? Độ muối của nước biển thay đổi như thế nào</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c</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nơi sản xuất muối nổi </a:t>
            </a:r>
            <a:r>
              <a:rPr lang="vi-VN" sz="2000" i="1" dirty="0" smtClean="0">
                <a:solidFill>
                  <a:srgbClr val="FF0000"/>
                </a:solidFill>
                <a:latin typeface="Cambria" panose="02040503050406030204" pitchFamily="18" charset="0"/>
                <a:ea typeface="Cambria" panose="02040503050406030204" pitchFamily="18" charset="0"/>
              </a:rPr>
              <a:t>tiếng</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smtClean="0">
                <a:latin typeface="Cambria" panose="02040503050406030204" pitchFamily="18" charset="0"/>
                <a:ea typeface="Cambria" panose="02040503050406030204" pitchFamily="18" charset="0"/>
              </a:rPr>
              <a:t>Độ </a:t>
            </a:r>
            <a:r>
              <a:rPr lang="vi-VN" sz="2000" dirty="0">
                <a:latin typeface="Cambria" panose="02040503050406030204" pitchFamily="18" charset="0"/>
                <a:ea typeface="Cambria" panose="02040503050406030204" pitchFamily="18" charset="0"/>
              </a:rPr>
              <a:t>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a:t>
            </a:r>
            <a:r>
              <a:rPr lang="en-US" sz="2400" b="1" dirty="0" err="1" smtClean="0">
                <a:solidFill>
                  <a:srgbClr val="CC0000"/>
                </a:solidFill>
                <a:latin typeface="Times New Roman" pitchFamily="18" charset="0"/>
                <a:cs typeface="Times New Roman" pitchFamily="18" charset="0"/>
              </a:rPr>
              <a:t>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Sa </a:t>
            </a:r>
            <a:r>
              <a:rPr lang="en-US" dirty="0" err="1" smtClean="0">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52322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800" b="1" dirty="0" smtClean="0">
                <a:solidFill>
                  <a:srgbClr val="CC0000"/>
                </a:solidFill>
                <a:latin typeface="Times New Roman" pitchFamily="18" charset="0"/>
                <a:cs typeface="Times New Roman" pitchFamily="18" charset="0"/>
              </a:rPr>
              <a:t>c</a:t>
            </a:r>
            <a:r>
              <a:rPr lang="vi-VN" sz="2800" b="1" dirty="0" smtClean="0">
                <a:solidFill>
                  <a:srgbClr val="CC0000"/>
                </a:solidFill>
                <a:latin typeface="Times New Roman" pitchFamily="18" charset="0"/>
                <a:cs typeface="Times New Roman" pitchFamily="18" charset="0"/>
              </a:rPr>
              <a:t>. </a:t>
            </a:r>
            <a:r>
              <a:rPr lang="en-US" sz="2800" b="1" dirty="0" err="1" smtClean="0">
                <a:solidFill>
                  <a:srgbClr val="CC0000"/>
                </a:solidFill>
                <a:latin typeface="Times New Roman" pitchFamily="18" charset="0"/>
                <a:cs typeface="Times New Roman" pitchFamily="18" charset="0"/>
              </a:rPr>
              <a:t>Hải</a:t>
            </a:r>
            <a:r>
              <a:rPr lang="en-US" sz="2800" b="1" dirty="0" smtClean="0">
                <a:solidFill>
                  <a:srgbClr val="CC0000"/>
                </a:solidFill>
                <a:latin typeface="Times New Roman" pitchFamily="18" charset="0"/>
                <a:cs typeface="Times New Roman" pitchFamily="18" charset="0"/>
              </a:rPr>
              <a:t> </a:t>
            </a:r>
            <a:r>
              <a:rPr lang="en-US" sz="2800" b="1" dirty="0" err="1" smtClean="0">
                <a:solidFill>
                  <a:srgbClr val="CC0000"/>
                </a:solidFill>
                <a:latin typeface="Times New Roman" pitchFamily="18" charset="0"/>
                <a:cs typeface="Times New Roman" pitchFamily="18" charset="0"/>
              </a:rPr>
              <a:t>văn</a:t>
            </a:r>
            <a:endParaRPr lang="vi-VN" sz="28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1538883"/>
          </a:xfrm>
          <a:prstGeom prst="rect">
            <a:avLst/>
          </a:prstGeom>
        </p:spPr>
        <p:txBody>
          <a:bodyPr wrap="square">
            <a:spAutoFit/>
          </a:bodyPr>
          <a:lstStyle/>
          <a:p>
            <a:pPr algn="just">
              <a:spcBef>
                <a:spcPts val="600"/>
              </a:spcBef>
              <a:spcAft>
                <a:spcPts val="0"/>
              </a:spcAft>
            </a:pPr>
            <a:r>
              <a:rPr lang="vi-VN" sz="2800" b="1" dirty="0">
                <a:latin typeface="Cambria" pitchFamily="18" charset="0"/>
                <a:ea typeface="Cambria" pitchFamily="18" charset="0"/>
              </a:rPr>
              <a:t>- </a:t>
            </a:r>
            <a:r>
              <a:rPr lang="vi-VN" sz="2800" b="1" dirty="0" smtClean="0">
                <a:latin typeface="Cambria" pitchFamily="18" charset="0"/>
                <a:ea typeface="Cambria" pitchFamily="18" charset="0"/>
              </a:rPr>
              <a:t> Độ </a:t>
            </a:r>
            <a:r>
              <a:rPr lang="vi-VN" sz="2800" b="1" dirty="0">
                <a:latin typeface="Cambria" pitchFamily="18" charset="0"/>
                <a:ea typeface="Cambria" pitchFamily="18" charset="0"/>
              </a:rPr>
              <a:t>muối trung bình </a:t>
            </a:r>
            <a:r>
              <a:rPr lang="vi-VN" sz="2800" dirty="0">
                <a:latin typeface="Cambria" pitchFamily="18" charset="0"/>
                <a:ea typeface="Cambria" pitchFamily="18" charset="0"/>
              </a:rPr>
              <a:t>là 32 - 33%</a:t>
            </a:r>
            <a:r>
              <a:rPr lang="vi-VN" sz="2800" baseline="-25000" dirty="0">
                <a:latin typeface="Cambria" pitchFamily="18" charset="0"/>
                <a:ea typeface="Cambria" pitchFamily="18" charset="0"/>
              </a:rPr>
              <a:t>0</a:t>
            </a:r>
            <a:r>
              <a:rPr lang="vi-VN" sz="2800" dirty="0">
                <a:latin typeface="Cambria" pitchFamily="18" charset="0"/>
                <a:ea typeface="Cambria" pitchFamily="18" charset="0"/>
              </a:rPr>
              <a:t>.</a:t>
            </a:r>
          </a:p>
          <a:p>
            <a:pPr marL="342900" indent="-342900" algn="just">
              <a:spcBef>
                <a:spcPts val="600"/>
              </a:spcBef>
              <a:spcAft>
                <a:spcPts val="0"/>
              </a:spcAft>
              <a:buFontTx/>
              <a:buChar char="-"/>
            </a:pPr>
            <a:r>
              <a:rPr lang="vi-VN" sz="2800" b="1" dirty="0" smtClean="0">
                <a:latin typeface="Cambria" pitchFamily="18" charset="0"/>
                <a:ea typeface="Cambria" pitchFamily="18" charset="0"/>
              </a:rPr>
              <a:t>Dòng </a:t>
            </a:r>
            <a:r>
              <a:rPr lang="vi-VN" sz="2800" b="1" dirty="0">
                <a:latin typeface="Cambria" pitchFamily="18" charset="0"/>
                <a:ea typeface="Cambria" pitchFamily="18" charset="0"/>
              </a:rPr>
              <a:t>biển</a:t>
            </a:r>
            <a:r>
              <a:rPr lang="vi-VN" sz="2800" dirty="0">
                <a:latin typeface="Cambria" pitchFamily="18" charset="0"/>
                <a:ea typeface="Cambria" pitchFamily="18" charset="0"/>
              </a:rPr>
              <a:t>: </a:t>
            </a:r>
            <a:endParaRPr lang="vi-VN" sz="2800" dirty="0" smtClean="0">
              <a:latin typeface="Cambria" pitchFamily="18" charset="0"/>
              <a:ea typeface="Cambria" pitchFamily="18" charset="0"/>
            </a:endParaRPr>
          </a:p>
          <a:p>
            <a:pPr marL="342900" indent="-342900" algn="just">
              <a:spcBef>
                <a:spcPts val="600"/>
              </a:spcBef>
              <a:spcAft>
                <a:spcPts val="0"/>
              </a:spcAft>
              <a:buFontTx/>
              <a:buChar char="-"/>
            </a:pPr>
            <a:r>
              <a:rPr lang="vi-VN" sz="2800" b="1" dirty="0" smtClean="0">
                <a:latin typeface="Cambria" pitchFamily="18" charset="0"/>
                <a:ea typeface="Cambria" pitchFamily="18" charset="0"/>
              </a:rPr>
              <a:t>Chế </a:t>
            </a:r>
            <a:r>
              <a:rPr lang="vi-VN" sz="2800" b="1" dirty="0">
                <a:latin typeface="Cambria" pitchFamily="18" charset="0"/>
                <a:ea typeface="Cambria" pitchFamily="18" charset="0"/>
              </a:rPr>
              <a:t>độ thủy triều</a:t>
            </a:r>
            <a:r>
              <a:rPr lang="vi-VN" sz="2800" b="1" dirty="0" smtClean="0">
                <a:latin typeface="Cambria" pitchFamily="18" charset="0"/>
                <a:ea typeface="Cambria" pitchFamily="18" charset="0"/>
              </a:rPr>
              <a:t>:</a:t>
            </a:r>
            <a:endParaRPr lang="vi-VN" sz="2800" dirty="0">
              <a:latin typeface="Cambria" pitchFamily="18" charset="0"/>
              <a:ea typeface="Cambria" pitchFamily="18" charset="0"/>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smtClean="0">
                <a:solidFill>
                  <a:srgbClr val="0D30DD"/>
                </a:solidFill>
                <a:latin typeface="Cambria" pitchFamily="18" charset="0"/>
                <a:ea typeface="Cambria" pitchFamily="18" charset="0"/>
              </a:rPr>
              <a:t>V</a:t>
            </a:r>
            <a:r>
              <a:rPr lang="vi-VN" sz="19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smtClean="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smtClean="0">
                <a:solidFill>
                  <a:srgbClr val="0D30DD"/>
                </a:solidFill>
                <a:latin typeface="Cambria" pitchFamily="18" charset="0"/>
                <a:ea typeface="Cambria" pitchFamily="18" charset="0"/>
              </a:rPr>
              <a:t>V</a:t>
            </a:r>
            <a:r>
              <a:rPr lang="vi-VN" sz="20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smtClean="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11.1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có diện tích bao nhiêu? Lớn thứ mấy trên thế giới? </a:t>
            </a:r>
          </a:p>
          <a:p>
            <a:pPr algn="just"/>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x</a:t>
            </a:r>
            <a:r>
              <a:rPr lang="vi-VN" sz="2200" i="1" dirty="0" smtClean="0">
                <a:solidFill>
                  <a:srgbClr val="FF0000"/>
                </a:solidFill>
                <a:latin typeface="Cambria" panose="02040503050406030204" pitchFamily="18" charset="0"/>
                <a:ea typeface="Cambria" panose="02040503050406030204" pitchFamily="18" charset="0"/>
              </a:rPr>
              <a:t>ác </a:t>
            </a:r>
            <a:r>
              <a:rPr lang="vi-VN" sz="2200" i="1" dirty="0">
                <a:solidFill>
                  <a:srgbClr val="FF0000"/>
                </a:solidFill>
                <a:latin typeface="Cambria" panose="02040503050406030204" pitchFamily="18" charset="0"/>
                <a:ea typeface="Cambria" panose="02040503050406030204" pitchFamily="18" charset="0"/>
              </a:rPr>
              <a:t>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Cam-pu-chia</a:t>
            </a:r>
            <a:r>
              <a:rPr lang="vi-VN"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x</a:t>
            </a:r>
            <a:r>
              <a:rPr lang="vi-VN" sz="2300" i="1" dirty="0" smtClean="0">
                <a:solidFill>
                  <a:srgbClr val="FF0000"/>
                </a:solidFill>
                <a:latin typeface="Cambria" panose="02040503050406030204" pitchFamily="18" charset="0"/>
                <a:ea typeface="Cambria" panose="02040503050406030204" pitchFamily="18" charset="0"/>
              </a:rPr>
              <a:t>ác </a:t>
            </a:r>
            <a:r>
              <a:rPr lang="vi-VN" sz="2300" i="1" dirty="0">
                <a:solidFill>
                  <a:srgbClr val="FF0000"/>
                </a:solidFill>
                <a:latin typeface="Cambria" panose="02040503050406030204" pitchFamily="18" charset="0"/>
                <a:ea typeface="Cambria" panose="02040503050406030204" pitchFamily="18" charset="0"/>
              </a:rPr>
              <a:t>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smtClean="0">
                <a:latin typeface="Cambria" pitchFamily="18" charset="0"/>
                <a:ea typeface="Cambria" pitchFamily="18" charset="0"/>
              </a:rPr>
              <a:t> - H</a:t>
            </a:r>
            <a:r>
              <a:rPr lang="vi-VN" sz="2300" dirty="0" smtClean="0">
                <a:latin typeface="Cambria" pitchFamily="18" charset="0"/>
                <a:ea typeface="Cambria" pitchFamily="18" charset="0"/>
              </a:rPr>
              <a:t>ai </a:t>
            </a:r>
            <a:r>
              <a:rPr lang="vi-VN" sz="2300" dirty="0">
                <a:latin typeface="Cambria" pitchFamily="18" charset="0"/>
                <a:ea typeface="Cambria" pitchFamily="18" charset="0"/>
              </a:rPr>
              <a:t>vịnh lớn là vịnh Bắc Bộ và vịnh Thái Lan.</a:t>
            </a:r>
          </a:p>
          <a:p>
            <a:pPr algn="just">
              <a:spcBef>
                <a:spcPts val="600"/>
              </a:spcBef>
              <a:spcAft>
                <a:spcPts val="0"/>
              </a:spcAft>
            </a:pPr>
            <a:r>
              <a:rPr lang="en-US" sz="2300" dirty="0" smtClean="0">
                <a:latin typeface="Cambria" pitchFamily="18" charset="0"/>
                <a:ea typeface="Cambria" pitchFamily="18" charset="0"/>
              </a:rPr>
              <a:t>- </a:t>
            </a:r>
            <a:r>
              <a:rPr lang="vi-VN" sz="2300" dirty="0" smtClean="0">
                <a:latin typeface="Cambria" pitchFamily="18" charset="0"/>
                <a:ea typeface="Cambria" pitchFamily="18" charset="0"/>
              </a:rPr>
              <a:t>Vùng </a:t>
            </a:r>
            <a:r>
              <a:rPr lang="vi-VN" sz="2300" dirty="0">
                <a:latin typeface="Cambria" pitchFamily="18" charset="0"/>
                <a:ea typeface="Cambria" pitchFamily="18" charset="0"/>
              </a:rPr>
              <a:t>biển VN là một phần của Biển Đông, có diện tích </a:t>
            </a:r>
            <a:r>
              <a:rPr lang="vi-VN" sz="2300" dirty="0" smtClean="0">
                <a:latin typeface="Cambria" pitchFamily="18" charset="0"/>
                <a:ea typeface="Cambria" pitchFamily="18" charset="0"/>
              </a:rPr>
              <a:t>kho</a:t>
            </a:r>
            <a:r>
              <a:rPr lang="en-US" sz="2300" dirty="0">
                <a:latin typeface="Cambria" pitchFamily="18" charset="0"/>
                <a:ea typeface="Cambria" pitchFamily="18" charset="0"/>
              </a:rPr>
              <a:t>ả</a:t>
            </a:r>
            <a:r>
              <a:rPr lang="vi-VN" sz="2300" dirty="0" smtClean="0">
                <a:latin typeface="Cambria" pitchFamily="18" charset="0"/>
                <a:ea typeface="Cambria" pitchFamily="18" charset="0"/>
              </a:rPr>
              <a:t>ng </a:t>
            </a:r>
            <a:r>
              <a:rPr lang="vi-VN" sz="2300" dirty="0">
                <a:latin typeface="Cambria" pitchFamily="18" charset="0"/>
                <a:ea typeface="Cambria" pitchFamily="18" charset="0"/>
              </a:rPr>
              <a:t>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a:t>
            </a:r>
            <a:r>
              <a:rPr lang="en-US" sz="2200" dirty="0" smtClean="0">
                <a:latin typeface="Cambria" pitchFamily="18" charset="0"/>
                <a:ea typeface="Cambria" pitchFamily="18" charset="0"/>
              </a:rPr>
              <a:t>3,44 </a:t>
            </a:r>
            <a:r>
              <a:rPr lang="en-US" sz="2200" dirty="0" err="1" smtClean="0">
                <a:latin typeface="Cambria" pitchFamily="18" charset="0"/>
                <a:ea typeface="Cambria" pitchFamily="18" charset="0"/>
              </a:rPr>
              <a:t>triệu</a:t>
            </a:r>
            <a:r>
              <a:rPr lang="en-US" sz="2200" dirty="0" smtClean="0">
                <a:latin typeface="Cambria" pitchFamily="18" charset="0"/>
                <a:ea typeface="Cambria" pitchFamily="18" charset="0"/>
              </a:rPr>
              <a:t> km</a:t>
            </a:r>
            <a:r>
              <a:rPr lang="en-US" sz="2200" baseline="30000" dirty="0" smtClean="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smtClean="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Các</a:t>
            </a:r>
            <a:r>
              <a:rPr lang="en-US" sz="2200" dirty="0" smtClean="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r>
              <a:rPr lang="en-US" sz="2200" dirty="0" smtClean="0">
                <a:solidFill>
                  <a:srgbClr val="000000"/>
                </a:solidFill>
                <a:latin typeface="Cambria" pitchFamily="18" charset="0"/>
                <a:ea typeface="Cambria" pitchFamily="18" charset="0"/>
              </a:rPr>
              <a:t>.</a:t>
            </a:r>
            <a:endParaRPr lang="en-US" sz="2200" dirty="0" smtClean="0">
              <a:latin typeface="Cambria" pitchFamily="18" charset="0"/>
              <a:ea typeface="Cambria" pitchFamily="18" charset="0"/>
            </a:endParaRPr>
          </a:p>
          <a:p>
            <a:pPr algn="just">
              <a:spcBef>
                <a:spcPts val="600"/>
              </a:spcBef>
              <a:spcAft>
                <a:spcPts val="0"/>
              </a:spcAft>
            </a:pPr>
            <a:r>
              <a:rPr lang="en-US" sz="2200" dirty="0" smtClean="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6367</TotalTime>
  <Words>3410</Words>
  <Application>Microsoft Office PowerPoint</Application>
  <PresentationFormat>On-screen Show (4:3)</PresentationFormat>
  <Paragraphs>297</Paragraphs>
  <Slides>56</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Cambria</vt:lpstr>
      <vt:lpstr>IBM Plex Serif</vt:lpstr>
      <vt:lpstr>Roboto</vt:lpstr>
      <vt:lpstr>Times New Roman</vt: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Đoán</vt:lpstr>
      <vt:lpstr>PowerPoint Presentation</vt:lpstr>
      <vt:lpstr>PowerPoint Presentation</vt:lpstr>
      <vt:lpstr>Vịnh là vùng nước lõm sâu rõ rệt vào đất liền</vt:lpstr>
      <vt:lpstr>   Tam giác châu, hay còn gọi là đồng bằng châu thổ, là một dạng địa hình thấp và bằng phẳng được hình thành tại cửa sông, nơi dòng sông đổ ra biển hoặc hồ.  </vt:lpstr>
      <vt:lpstr>Đầm phá là một vùng đất thấp, thường bị bao quanh bởi đất cao và nước. Nó có thể hình thành từ các vùng sông ngập, đồng cỏ hoặc từ sự xâm nhập mặn từ biển.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Vận dụng: Bão hình thành như thế nào?  Vì sao lại có bão?  Cách phòng chống thiên tai, bão lũ?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529</cp:revision>
  <dcterms:created xsi:type="dcterms:W3CDTF">2016-02-15T14:28:12Z</dcterms:created>
  <dcterms:modified xsi:type="dcterms:W3CDTF">2025-02-19T08:11:44Z</dcterms:modified>
</cp:coreProperties>
</file>