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98" r:id="rId2"/>
    <p:sldId id="503" r:id="rId3"/>
    <p:sldId id="641" r:id="rId4"/>
    <p:sldId id="613" r:id="rId5"/>
    <p:sldId id="618" r:id="rId6"/>
    <p:sldId id="642" r:id="rId7"/>
    <p:sldId id="644" r:id="rId8"/>
    <p:sldId id="643" r:id="rId9"/>
    <p:sldId id="645" r:id="rId10"/>
    <p:sldId id="619" r:id="rId11"/>
    <p:sldId id="620" r:id="rId12"/>
    <p:sldId id="615" r:id="rId13"/>
    <p:sldId id="646" r:id="rId14"/>
    <p:sldId id="616" r:id="rId15"/>
    <p:sldId id="622" r:id="rId16"/>
    <p:sldId id="648" r:id="rId17"/>
    <p:sldId id="626" r:id="rId18"/>
    <p:sldId id="625" r:id="rId19"/>
    <p:sldId id="627" r:id="rId20"/>
    <p:sldId id="628" r:id="rId21"/>
    <p:sldId id="630" r:id="rId22"/>
    <p:sldId id="647" r:id="rId23"/>
    <p:sldId id="635" r:id="rId24"/>
    <p:sldId id="636" r:id="rId25"/>
    <p:sldId id="639" r:id="rId26"/>
    <p:sldId id="64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73" d="100"/>
          <a:sy n="73" d="100"/>
        </p:scale>
        <p:origin x="-45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smtClean="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smtClean="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smtClean="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4</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Sinh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sinh vật biển nước ta phong phú, có tính đa dạng sinh học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Có hơn 2000 loài cá, trong đó có khoảng 110 loài có giá trị kinh tế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Năm 2019, vùng biển nước ta có trữ lượng thuỷ sản là 3,87 triệu tấn.</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Du </a:t>
          </a:r>
          <a:r>
            <a:rPr lang="en-US" sz="1800" b="1" dirty="0" err="1" smtClean="0">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Phú Quốc (Kiên Giang),...</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8</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Khoáng</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Giao</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Biển ấm quanh năm</a:t>
          </a:r>
          <a:r>
            <a:rPr lang="en-US" sz="1800" dirty="0" smtClean="0">
              <a:solidFill>
                <a:schemeClr val="tx1"/>
              </a:solidFill>
              <a:latin typeface="Cambria" pitchFamily="18" charset="0"/>
              <a:ea typeface="Cambria" pitchFamily="18" charset="0"/>
            </a:rPr>
            <a:t>, g</a:t>
          </a:r>
          <a:r>
            <a:rPr lang="vi-VN" sz="1800" dirty="0" smtClean="0">
              <a:solidFill>
                <a:schemeClr val="tx1"/>
              </a:solidFill>
              <a:latin typeface="Cambria" pitchFamily="18" charset="0"/>
              <a:ea typeface="Cambria" pitchFamily="18" charset="0"/>
            </a:rPr>
            <a:t>ần nhiều tuyến đường biển quốc tế.</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4</a:t>
          </a:r>
          <a:endParaRPr lang="en-US" sz="1600" b="1" kern="1200" dirty="0">
            <a:solidFill>
              <a:srgbClr val="FF0000"/>
            </a:solidFill>
            <a:latin typeface="Cambria" pitchFamily="18" charset="0"/>
            <a:ea typeface="Cambria" pitchFamily="18" charset="0"/>
          </a:endParaRP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Sinh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sinh vật biển nước ta phong phú, có tính đa dạng sinh học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Có hơn 2000 loài cá, trong đó có khoảng 110 loài có giá trị kinh tế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Năm 2019, vùng biển nước ta có trữ lượng thuỷ sản là 3,87 triệu tấn.</a:t>
          </a:r>
          <a:endParaRPr lang="en-US" sz="1600" kern="1200" dirty="0" smtClean="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Du </a:t>
          </a:r>
          <a:r>
            <a:rPr lang="en-US" sz="1800" b="1" kern="1200" dirty="0" err="1" smtClean="0">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Phú Quốc (Kiên Giang),...</a:t>
          </a:r>
          <a:endParaRPr lang="en-US" sz="1600" kern="1200" dirty="0" smtClean="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8</a:t>
          </a:r>
          <a:endParaRPr lang="en-US" sz="1600" b="1" kern="1200" dirty="0">
            <a:solidFill>
              <a:srgbClr val="FF0000"/>
            </a:solidFill>
            <a:latin typeface="Cambria" pitchFamily="18" charset="0"/>
            <a:ea typeface="Cambria" pitchFamily="18" charset="0"/>
          </a:endParaRP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Khoáng</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smtClean="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smtClean="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Giao</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Biển ấm quanh năm</a:t>
          </a:r>
          <a:r>
            <a:rPr lang="en-US" sz="1800" kern="1200" dirty="0" smtClean="0">
              <a:solidFill>
                <a:schemeClr val="tx1"/>
              </a:solidFill>
              <a:latin typeface="Cambria" pitchFamily="18" charset="0"/>
              <a:ea typeface="Cambria" pitchFamily="18" charset="0"/>
            </a:rPr>
            <a:t>, g</a:t>
          </a:r>
          <a:r>
            <a:rPr lang="vi-VN" sz="1800" kern="1200" dirty="0" smtClean="0">
              <a:solidFill>
                <a:schemeClr val="tx1"/>
              </a:solidFill>
              <a:latin typeface="Cambria" pitchFamily="18" charset="0"/>
              <a:ea typeface="Cambria" pitchFamily="18" charset="0"/>
            </a:rPr>
            <a:t>ần nhiều tuyến đường biển quốc tế.</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37.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itchFamily="18" charset="0"/>
              <a:ea typeface="Cambria" pitchFamily="18" charset="0"/>
            </a:endParaRPr>
          </a:p>
          <a:p>
            <a:pPr marL="0" indent="0" algn="ctr">
              <a:buNone/>
            </a:pPr>
            <a:r>
              <a:rPr lang="en-US" sz="5800" b="1" dirty="0" smtClean="0">
                <a:solidFill>
                  <a:srgbClr val="0D30DD"/>
                </a:solidFill>
                <a:latin typeface="Cambria" pitchFamily="18" charset="0"/>
                <a:ea typeface="Cambria" pitchFamily="18" charset="0"/>
              </a:rPr>
              <a:t>TRÒ CHƠI XEM HÌNH ĐOÁN TÊN BÃI BIỂN</a:t>
            </a:r>
            <a:endParaRPr lang="en-US" sz="58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Nha</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Phú</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Vũng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Tàu</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Vịnh</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Hạ</a:t>
            </a:r>
            <a:r>
              <a:rPr lang="en-US" sz="2400" b="1" dirty="0" smtClean="0">
                <a:latin typeface="Cambria" pitchFamily="18" charset="0"/>
                <a:ea typeface="Cambria" pitchFamily="18" charset="0"/>
              </a:rPr>
              <a:t> Long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Đà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Nẵng</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Phan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Rèn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kĩ</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thích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với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thiên</a:t>
            </a:r>
            <a:r>
              <a:rPr lang="en-US" sz="1600" dirty="0" smtClean="0">
                <a:latin typeface="Cambria" pitchFamily="18" charset="0"/>
                <a:ea typeface="Cambria" pitchFamily="18" charset="0"/>
              </a:rPr>
              <a:t> tai</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3646917323"/>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446490" y="2362200"/>
            <a:ext cx="8392710" cy="3657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2" y="2590800"/>
            <a:ext cx="7924798" cy="2831544"/>
          </a:xfrm>
          <a:prstGeom prst="rect">
            <a:avLst/>
          </a:prstGeom>
        </p:spPr>
        <p:txBody>
          <a:bodyPr wrap="square">
            <a:spAutoFit/>
          </a:bodyPr>
          <a:lstStyle/>
          <a:p>
            <a:pPr algn="just">
              <a:spcBef>
                <a:spcPts val="600"/>
              </a:spcBef>
              <a:spcAft>
                <a:spcPts val="0"/>
              </a:spcAft>
            </a:pPr>
            <a:r>
              <a:rPr lang="vi-VN" sz="2800" dirty="0">
                <a:latin typeface="Cambria" pitchFamily="18" charset="0"/>
                <a:ea typeface="Cambria" pitchFamily="18" charset="0"/>
              </a:rPr>
              <a:t>- Xây dựng cơ chế chính sách, luật bảo vệ môi trường biển đảo.</a:t>
            </a:r>
          </a:p>
          <a:p>
            <a:pPr algn="just">
              <a:spcBef>
                <a:spcPts val="600"/>
              </a:spcBef>
              <a:spcAft>
                <a:spcPts val="0"/>
              </a:spcAft>
            </a:pPr>
            <a:r>
              <a:rPr lang="vi-VN" sz="28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spcAft>
                <a:spcPts val="0"/>
              </a:spcAft>
            </a:pPr>
            <a:r>
              <a:rPr lang="vi-VN" sz="28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smtClean="0">
                <a:solidFill>
                  <a:srgbClr val="CC0000"/>
                </a:solidFill>
                <a:latin typeface="Times New Roman" pitchFamily="18" charset="0"/>
                <a:cs typeface="Times New Roman" pitchFamily="18" charset="0"/>
              </a:rPr>
              <a:t>b. </a:t>
            </a:r>
            <a:r>
              <a:rPr lang="en-US" sz="2000" b="1" dirty="0" err="1" smtClean="0">
                <a:solidFill>
                  <a:srgbClr val="CC0000"/>
                </a:solidFill>
                <a:latin typeface="Times New Roman" pitchFamily="18" charset="0"/>
                <a:cs typeface="Times New Roman" pitchFamily="18" charset="0"/>
              </a:rPr>
              <a:t>Vấn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đề</a:t>
            </a:r>
            <a:r>
              <a:rPr lang="en-US" sz="2000" b="1" dirty="0" smtClean="0">
                <a:solidFill>
                  <a:srgbClr val="CC0000"/>
                </a:solidFill>
                <a:latin typeface="Times New Roman" pitchFamily="18" charset="0"/>
                <a:cs typeface="Times New Roman" pitchFamily="18" charset="0"/>
              </a:rPr>
              <a:t> b</a:t>
            </a:r>
            <a:r>
              <a:rPr lang="vi-VN" sz="2000" b="1" dirty="0" smtClean="0">
                <a:solidFill>
                  <a:srgbClr val="CC0000"/>
                </a:solidFill>
                <a:latin typeface="Times New Roman" pitchFamily="18" charset="0"/>
                <a:cs typeface="Times New Roman" pitchFamily="18" charset="0"/>
              </a:rPr>
              <a:t>ảo </a:t>
            </a:r>
            <a:r>
              <a:rPr lang="vi-VN" sz="2000" b="1" dirty="0">
                <a:solidFill>
                  <a:srgbClr val="CC0000"/>
                </a:solidFill>
                <a:latin typeface="Times New Roman" pitchFamily="18" charset="0"/>
                <a:cs typeface="Times New Roman" pitchFamily="18" charset="0"/>
              </a:rPr>
              <a:t>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TÀI NGUYÊN BIỂN VÀ THỀM LỤC ĐỊA</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p>
          <a:p>
            <a:pPr algn="just"/>
            <a:r>
              <a:rPr lang="en-US" sz="2120" b="1" dirty="0" smtClean="0">
                <a:solidFill>
                  <a:srgbClr val="00B050"/>
                </a:solidFill>
                <a:latin typeface="Cambria" panose="02040503050406030204" pitchFamily="18" charset="0"/>
                <a:ea typeface="Cambria" panose="02040503050406030204" pitchFamily="18" charset="0"/>
              </a:rPr>
              <a:t>* NHÓM 1, 2, 3, 4: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a:extLst>
              <a:ext uri="{FF2B5EF4-FFF2-40B4-BE49-F238E27FC236}">
                <a16:creationId xmlns="" xmlns:a16="http://schemas.microsoft.com/office/drawing/2014/main" id="{07F748C8-6FB2-4FEC-25DF-7078DA2988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9258"/>
            <a:ext cx="9144000" cy="5139484"/>
          </a:xfrm>
          <a:prstGeom prst="rect">
            <a:avLst/>
          </a:prstGeom>
        </p:spPr>
      </p:pic>
    </p:spTree>
    <p:extLst>
      <p:ext uri="{BB962C8B-B14F-4D97-AF65-F5344CB8AC3E}">
        <p14:creationId xmlns:p14="http://schemas.microsoft.com/office/powerpoint/2010/main" val="139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Cam </a:t>
            </a:r>
            <a:r>
              <a:rPr lang="en-US" dirty="0" err="1" smtClean="0">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ta</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Thuận</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1461939"/>
          </a:xfrm>
          <a:prstGeom prst="rect">
            <a:avLst/>
          </a:prstGeom>
        </p:spPr>
        <p:txBody>
          <a:bodyPr wrap="square">
            <a:spAutoFit/>
          </a:bodyPr>
          <a:lstStyle/>
          <a:p>
            <a:pPr algn="just">
              <a:spcBef>
                <a:spcPts val="600"/>
              </a:spcBef>
              <a:spcAft>
                <a:spcPts val="0"/>
              </a:spcAft>
            </a:pPr>
            <a:r>
              <a:rPr lang="vi-VN" sz="2800" b="1" dirty="0">
                <a:solidFill>
                  <a:srgbClr val="FF0000"/>
                </a:solidFill>
                <a:latin typeface="Cambria" pitchFamily="18" charset="0"/>
                <a:ea typeface="Cambria" pitchFamily="18" charset="0"/>
              </a:rPr>
              <a:t>* Tài nguyên sinh vật</a:t>
            </a:r>
          </a:p>
          <a:p>
            <a:pPr algn="just">
              <a:spcBef>
                <a:spcPts val="600"/>
              </a:spcBef>
              <a:spcAft>
                <a:spcPts val="0"/>
              </a:spcAft>
            </a:pPr>
            <a:r>
              <a:rPr lang="vi-VN" sz="2800" dirty="0">
                <a:latin typeface="Cambria" pitchFamily="18" charset="0"/>
                <a:ea typeface="Cambria" pitchFamily="18" charset="0"/>
              </a:rPr>
              <a:t>- Tài nguyên sinh vật biển nước ta phong phú, có tính đa dạng sinh học cao</a:t>
            </a:r>
            <a:r>
              <a:rPr lang="vi-VN" sz="2800" dirty="0" smtClean="0">
                <a:latin typeface="Cambria" pitchFamily="18" charset="0"/>
                <a:ea typeface="Cambria" pitchFamily="18" charset="0"/>
              </a:rPr>
              <a:t>.</a:t>
            </a:r>
            <a:endParaRPr lang="vi-VN" sz="28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3000" b="1" dirty="0" smtClean="0">
                <a:ln w="10541" cmpd="sng">
                  <a:solidFill>
                    <a:schemeClr val="accent1">
                      <a:shade val="88000"/>
                      <a:satMod val="110000"/>
                    </a:schemeClr>
                  </a:solidFill>
                  <a:prstDash val="solid"/>
                </a:ln>
                <a:solidFill>
                  <a:srgbClr val="FF0000"/>
                </a:solidFill>
                <a:latin typeface="Cambria" pitchFamily="18" charset="0"/>
              </a:rPr>
              <a:t>VIỆT </a:t>
            </a:r>
            <a:r>
              <a:rPr lang="vi-VN"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1892826"/>
          </a:xfrm>
          <a:prstGeom prst="rect">
            <a:avLst/>
          </a:prstGeom>
        </p:spPr>
        <p:txBody>
          <a:bodyPr wrap="square">
            <a:spAutoFit/>
          </a:bodyPr>
          <a:lstStyle/>
          <a:p>
            <a:pPr algn="just">
              <a:spcBef>
                <a:spcPts val="600"/>
              </a:spcBef>
              <a:spcAft>
                <a:spcPts val="0"/>
              </a:spcAft>
            </a:pPr>
            <a:r>
              <a:rPr lang="vi-VN" sz="2800" b="1" dirty="0">
                <a:latin typeface="Cambria" pitchFamily="18" charset="0"/>
                <a:ea typeface="Cambria" pitchFamily="18" charset="0"/>
              </a:rPr>
              <a:t> </a:t>
            </a:r>
            <a:r>
              <a:rPr lang="vi-VN" sz="2800" b="1" dirty="0">
                <a:solidFill>
                  <a:srgbClr val="FF0000"/>
                </a:solidFill>
                <a:latin typeface="Cambria" pitchFamily="18" charset="0"/>
                <a:ea typeface="Cambria" pitchFamily="18" charset="0"/>
              </a:rPr>
              <a:t>* Tài nguyên du lịch</a:t>
            </a:r>
          </a:p>
          <a:p>
            <a:pPr algn="just">
              <a:spcBef>
                <a:spcPts val="600"/>
              </a:spcBef>
              <a:spcAft>
                <a:spcPts val="0"/>
              </a:spcAft>
            </a:pPr>
            <a:r>
              <a:rPr lang="vi-VN" sz="2800" dirty="0">
                <a:latin typeface="Cambria" pitchFamily="18" charset="0"/>
                <a:ea typeface="Cambria" pitchFamily="18" charset="0"/>
              </a:rPr>
              <a:t>- Bờ biển dài, có nhiều bãi cát, vịnh, hang động đẹp, </a:t>
            </a:r>
            <a:r>
              <a:rPr lang="vi-VN" sz="2800" dirty="0" smtClean="0">
                <a:latin typeface="Cambria" pitchFamily="18" charset="0"/>
                <a:ea typeface="Cambria" pitchFamily="18" charset="0"/>
              </a:rPr>
              <a:t>hệ </a:t>
            </a:r>
            <a:r>
              <a:rPr lang="vi-VN" sz="2800" dirty="0">
                <a:latin typeface="Cambria" pitchFamily="18" charset="0"/>
                <a:ea typeface="Cambria" pitchFamily="18" charset="0"/>
              </a:rPr>
              <a:t>sinh thái biển phong phú, khung cảnh thiên nhiên các đảo đa dạng</a:t>
            </a:r>
            <a:r>
              <a:rPr lang="vi-VN" sz="2800" dirty="0" smtClean="0">
                <a:latin typeface="Cambria" pitchFamily="18" charset="0"/>
                <a:ea typeface="Cambria" pitchFamily="18" charset="0"/>
              </a:rPr>
              <a:t>.</a:t>
            </a:r>
            <a:endParaRPr lang="vi-VN" sz="28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5361"/>
            <a:ext cx="6710214" cy="2539157"/>
          </a:xfrm>
          <a:prstGeom prst="rect">
            <a:avLst/>
          </a:prstGeom>
        </p:spPr>
        <p:txBody>
          <a:bodyPr wrap="square">
            <a:spAutoFit/>
          </a:bodyPr>
          <a:lstStyle/>
          <a:p>
            <a:pPr algn="just">
              <a:spcBef>
                <a:spcPts val="600"/>
              </a:spcBef>
              <a:spcAft>
                <a:spcPts val="0"/>
              </a:spcAft>
            </a:pPr>
            <a:r>
              <a:rPr lang="vi-VN" sz="2400" b="1" dirty="0">
                <a:solidFill>
                  <a:srgbClr val="FF0000"/>
                </a:solidFill>
                <a:latin typeface="Cambria" pitchFamily="18" charset="0"/>
                <a:ea typeface="Cambria" pitchFamily="18" charset="0"/>
              </a:rPr>
              <a:t>*  Tài nguyên khoáng sản</a:t>
            </a:r>
          </a:p>
          <a:p>
            <a:pPr algn="just">
              <a:spcBef>
                <a:spcPts val="600"/>
              </a:spcBef>
              <a:spcAft>
                <a:spcPts val="0"/>
              </a:spcAft>
            </a:pPr>
            <a:r>
              <a:rPr lang="vi-VN" sz="2400" dirty="0">
                <a:latin typeface="Cambria" pitchFamily="18" charset="0"/>
                <a:ea typeface="Cambria" pitchFamily="18" charset="0"/>
              </a:rPr>
              <a:t>- Dầu mỏ và khí tự nhiên: ở vùng thềm lục địa.</a:t>
            </a:r>
          </a:p>
          <a:p>
            <a:pPr algn="just">
              <a:spcBef>
                <a:spcPts val="600"/>
              </a:spcBef>
              <a:spcAft>
                <a:spcPts val="0"/>
              </a:spcAft>
            </a:pPr>
            <a:r>
              <a:rPr lang="vi-VN" sz="2400" dirty="0">
                <a:latin typeface="Cambria" pitchFamily="18" charset="0"/>
                <a:ea typeface="Cambria" pitchFamily="18" charset="0"/>
              </a:rPr>
              <a:t>- Các khoáng sản khác bao gồm 35 loại như muối, titan, cát thủy tinh,..</a:t>
            </a:r>
          </a:p>
          <a:p>
            <a:pPr algn="just">
              <a:spcBef>
                <a:spcPts val="600"/>
              </a:spcBef>
              <a:spcAft>
                <a:spcPts val="0"/>
              </a:spcAft>
            </a:pPr>
            <a:r>
              <a:rPr lang="en-US" sz="2400" b="1" dirty="0" smtClean="0">
                <a:solidFill>
                  <a:srgbClr val="FF0000"/>
                </a:solidFill>
                <a:latin typeface="Cambria" pitchFamily="18" charset="0"/>
                <a:ea typeface="Cambria" pitchFamily="18" charset="0"/>
              </a:rPr>
              <a:t>*</a:t>
            </a:r>
            <a:r>
              <a:rPr lang="vi-VN" sz="2400" b="1" dirty="0" smtClean="0">
                <a:solidFill>
                  <a:srgbClr val="FF0000"/>
                </a:solidFill>
                <a:latin typeface="Cambria" pitchFamily="18" charset="0"/>
                <a:ea typeface="Cambria" pitchFamily="18" charset="0"/>
              </a:rPr>
              <a:t> </a:t>
            </a:r>
            <a:r>
              <a:rPr lang="vi-VN" sz="2400" b="1" dirty="0">
                <a:solidFill>
                  <a:srgbClr val="FF0000"/>
                </a:solidFill>
                <a:latin typeface="Cambria" pitchFamily="18" charset="0"/>
                <a:ea typeface="Cambria" pitchFamily="18" charset="0"/>
              </a:rPr>
              <a:t>Nhiều khu vực nước sâu thuận lợi xây dựng cảng biển.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983" y="152400"/>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itchFamily="18" charset="0"/>
                <a:ea typeface="Cambria" pitchFamily="18" charset="0"/>
              </a:rPr>
              <a:t>MÔI TRƯỜNG BIỂN ĐẢO VIỆT NAM</a:t>
            </a:r>
            <a:endParaRPr lang="en-US" sz="1900" b="1" dirty="0" smtClean="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ta hiệ 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Giàn</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khoan</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Đa</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676198"/>
            <a:ext cx="6553198" cy="2200602"/>
          </a:xfrm>
          <a:prstGeom prst="rect">
            <a:avLst/>
          </a:prstGeom>
        </p:spPr>
        <p:txBody>
          <a:bodyPr wrap="square">
            <a:spAutoFit/>
          </a:bodyPr>
          <a:lstStyle/>
          <a:p>
            <a:pPr algn="just">
              <a:spcBef>
                <a:spcPts val="600"/>
              </a:spcBef>
              <a:spcAft>
                <a:spcPts val="0"/>
              </a:spcAft>
            </a:pPr>
            <a:r>
              <a:rPr lang="vi-VN" sz="22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spcAft>
                <a:spcPts val="0"/>
              </a:spcAft>
            </a:pPr>
            <a:r>
              <a:rPr lang="vi-VN" sz="22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điêm môi trường biển </a:t>
            </a:r>
            <a:r>
              <a:rPr lang="vi-VN" sz="2400" b="1" dirty="0"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xuất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muối</a:t>
            </a:r>
            <a:r>
              <a:rPr lang="en-US" sz="1600" dirty="0" smtClean="0">
                <a:latin typeface="Cambria" pitchFamily="18" charset="0"/>
                <a:ea typeface="Cambria" pitchFamily="18" charset="0"/>
              </a:rPr>
              <a:t> ở Sa </a:t>
            </a:r>
            <a:r>
              <a:rPr lang="en-US" sz="1600" dirty="0" err="1" smtClean="0">
                <a:latin typeface="Cambria" pitchFamily="18" charset="0"/>
                <a:ea typeface="Cambria" pitchFamily="18" charset="0"/>
              </a:rPr>
              <a:t>Huỳnh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BẢO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6305</TotalTime>
  <Words>2592</Words>
  <Application>Microsoft Office PowerPoint</Application>
  <PresentationFormat>On-screen Show (4:3)</PresentationFormat>
  <Paragraphs>200</Paragraphs>
  <Slides>26</Slides>
  <Notes>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KHỞI ĐỘNG</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475</cp:revision>
  <dcterms:created xsi:type="dcterms:W3CDTF">2016-02-15T14:28:12Z</dcterms:created>
  <dcterms:modified xsi:type="dcterms:W3CDTF">2024-04-02T23:45:07Z</dcterms:modified>
</cp:coreProperties>
</file>