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503" r:id="rId2"/>
    <p:sldId id="525" r:id="rId3"/>
    <p:sldId id="497" r:id="rId4"/>
    <p:sldId id="548" r:id="rId5"/>
    <p:sldId id="547" r:id="rId6"/>
    <p:sldId id="528" r:id="rId7"/>
    <p:sldId id="530" r:id="rId8"/>
    <p:sldId id="549" r:id="rId9"/>
    <p:sldId id="532" r:id="rId10"/>
    <p:sldId id="515" r:id="rId11"/>
    <p:sldId id="521" r:id="rId12"/>
    <p:sldId id="534" r:id="rId13"/>
    <p:sldId id="535" r:id="rId14"/>
    <p:sldId id="536" r:id="rId15"/>
    <p:sldId id="538" r:id="rId16"/>
    <p:sldId id="540" r:id="rId17"/>
    <p:sldId id="553" r:id="rId18"/>
    <p:sldId id="541" r:id="rId19"/>
    <p:sldId id="544" r:id="rId20"/>
    <p:sldId id="542" r:id="rId21"/>
    <p:sldId id="545" r:id="rId22"/>
    <p:sldId id="543" r:id="rId23"/>
    <p:sldId id="546" r:id="rId24"/>
    <p:sldId id="527" r:id="rId25"/>
    <p:sldId id="519" r:id="rId26"/>
    <p:sldId id="523" r:id="rId27"/>
    <p:sldId id="537"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D30DD"/>
    <a:srgbClr val="FFCCFF"/>
    <a:srgbClr val="BCFCD4"/>
    <a:srgbClr val="99FF66"/>
    <a:srgbClr val="33CCFF"/>
    <a:srgbClr val="009900"/>
    <a:srgbClr val="F11BAA"/>
    <a:srgbClr val="00FF00"/>
    <a:srgbClr val="11C1FF"/>
    <a:srgbClr val="FF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43" autoAdjust="0"/>
    <p:restoredTop sz="94680" autoAdjust="0"/>
  </p:normalViewPr>
  <p:slideViewPr>
    <p:cSldViewPr>
      <p:cViewPr varScale="1">
        <p:scale>
          <a:sx n="83" d="100"/>
          <a:sy n="83" d="100"/>
        </p:scale>
        <p:origin x="1459"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diagrams/_rels/data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ata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ata4.xml.rels><?xml version="1.0" encoding="UTF-8" standalone="yes"?>
<Relationships xmlns="http://schemas.openxmlformats.org/package/2006/relationships"><Relationship Id="rId1" Type="http://schemas.openxmlformats.org/officeDocument/2006/relationships/image" Target="../media/image35.png"/></Relationships>
</file>

<file path=ppt/diagrams/_rels/data5.xml.rels><?xml version="1.0" encoding="UTF-8" standalone="yes"?>
<Relationships xmlns="http://schemas.openxmlformats.org/package/2006/relationships"><Relationship Id="rId1" Type="http://schemas.openxmlformats.org/officeDocument/2006/relationships/image" Target="../media/image36.png"/></Relationships>
</file>

<file path=ppt/diagrams/_rels/data6.xml.rels><?xml version="1.0" encoding="UTF-8" standalone="yes"?>
<Relationships xmlns="http://schemas.openxmlformats.org/package/2006/relationships"><Relationship Id="rId1" Type="http://schemas.openxmlformats.org/officeDocument/2006/relationships/image" Target="../media/image37.png"/></Relationships>
</file>

<file path=ppt/diagrams/_rels/drawing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image" Target="../media/image27.png"/></Relationships>
</file>

<file path=ppt/diagrams/_rels/drawing4.xml.rels><?xml version="1.0" encoding="UTF-8" standalone="yes"?>
<Relationships xmlns="http://schemas.openxmlformats.org/package/2006/relationships"><Relationship Id="rId1"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1" Type="http://schemas.openxmlformats.org/officeDocument/2006/relationships/image" Target="../media/image36.png"/></Relationships>
</file>

<file path=ppt/diagrams/_rels/drawing6.xml.rels><?xml version="1.0" encoding="UTF-8" standalone="yes"?>
<Relationships xmlns="http://schemas.openxmlformats.org/package/2006/relationships"><Relationship Id="rId1" Type="http://schemas.openxmlformats.org/officeDocument/2006/relationships/image" Target="../media/image3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Thời</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gian</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từ</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tháng</a:t>
          </a:r>
          <a:r>
            <a:rPr lang="en-US" sz="1600" dirty="0" smtClean="0">
              <a:solidFill>
                <a:schemeClr val="tx1"/>
              </a:solidFill>
              <a:effectLst/>
              <a:latin typeface="Cambria" pitchFamily="18" charset="0"/>
              <a:ea typeface="Cambria" pitchFamily="18" charset="0"/>
              <a:cs typeface="Times New Roman"/>
            </a:rPr>
            <a:t> 11 – 4 </a:t>
          </a:r>
          <a:r>
            <a:rPr lang="en-US" sz="1600" dirty="0" err="1" smtClean="0">
              <a:solidFill>
                <a:schemeClr val="tx1"/>
              </a:solidFill>
              <a:effectLst/>
              <a:latin typeface="Cambria" pitchFamily="18" charset="0"/>
              <a:ea typeface="Cambria" pitchFamily="18" charset="0"/>
              <a:cs typeface="Times New Roman"/>
            </a:rPr>
            <a:t>năm</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sau</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Nguồn</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gốc</a:t>
          </a:r>
          <a:r>
            <a:rPr lang="en-US" sz="1600" b="1"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áp</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cao</a:t>
          </a:r>
          <a:r>
            <a:rPr lang="en-US" sz="1600" dirty="0" smtClean="0">
              <a:solidFill>
                <a:schemeClr val="tx1"/>
              </a:solidFill>
              <a:effectLst/>
              <a:latin typeface="Cambria" pitchFamily="18" charset="0"/>
              <a:ea typeface="Cambria" pitchFamily="18" charset="0"/>
              <a:cs typeface="Times New Roman"/>
            </a:rPr>
            <a:t> Xi-</a:t>
          </a:r>
          <a:r>
            <a:rPr lang="en-US" sz="1600" dirty="0" err="1" smtClean="0">
              <a:solidFill>
                <a:schemeClr val="tx1"/>
              </a:solidFill>
              <a:effectLst/>
              <a:latin typeface="Cambria" pitchFamily="18" charset="0"/>
              <a:ea typeface="Cambria" pitchFamily="18" charset="0"/>
              <a:cs typeface="Times New Roman"/>
            </a:rPr>
            <a:t>bia</a:t>
          </a:r>
          <a:r>
            <a:rPr lang="en-US" sz="1600" dirty="0" smtClean="0">
              <a:solidFill>
                <a:schemeClr val="tx1"/>
              </a:solidFill>
              <a:effectLst/>
              <a:latin typeface="Cambria" pitchFamily="18" charset="0"/>
              <a:ea typeface="Cambria" pitchFamily="18" charset="0"/>
              <a:cs typeface="Times New Roman"/>
            </a:rPr>
            <a:t>.</a:t>
          </a:r>
        </a:p>
        <a:p>
          <a:pPr algn="just"/>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Hướng</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gió</a:t>
          </a:r>
          <a:r>
            <a:rPr lang="en-US" sz="1600" b="1"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đông</a:t>
          </a:r>
          <a:r>
            <a:rPr lang="en-US" sz="1600" b="0" dirty="0" smtClean="0">
              <a:solidFill>
                <a:schemeClr val="tx1"/>
              </a:solidFill>
              <a:effectLst/>
              <a:latin typeface="Cambria" pitchFamily="18" charset="0"/>
              <a:ea typeface="Cambria" pitchFamily="18" charset="0"/>
              <a:cs typeface="Times New Roman"/>
            </a:rPr>
            <a:t> </a:t>
          </a:r>
          <a:r>
            <a:rPr lang="en-US" sz="1600" b="0" dirty="0" err="1" smtClean="0">
              <a:solidFill>
                <a:schemeClr val="tx1"/>
              </a:solidFill>
              <a:effectLst/>
              <a:latin typeface="Cambria" pitchFamily="18" charset="0"/>
              <a:ea typeface="Cambria" pitchFamily="18" charset="0"/>
              <a:cs typeface="Times New Roman"/>
            </a:rPr>
            <a:t>bắc</a:t>
          </a:r>
          <a:endParaRPr lang="en-US" sz="1600" b="0" dirty="0">
            <a:solidFill>
              <a:schemeClr val="tx1"/>
            </a:solidFill>
            <a:latin typeface="Cambria" pitchFamily="18" charset="0"/>
            <a:ea typeface="Cambria" pitchFamily="18" charset="0"/>
          </a:endParaRP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Đặc</a:t>
          </a:r>
          <a:r>
            <a:rPr lang="en-US" sz="1600" b="1" dirty="0" smtClean="0">
              <a:solidFill>
                <a:schemeClr val="tx1"/>
              </a:solidFill>
              <a:effectLst/>
              <a:latin typeface="Cambria" pitchFamily="18" charset="0"/>
              <a:ea typeface="Cambria" pitchFamily="18" charset="0"/>
              <a:cs typeface="Times New Roman"/>
            </a:rPr>
            <a:t> </a:t>
          </a:r>
          <a:r>
            <a:rPr lang="en-US" sz="1600" b="1" dirty="0" err="1" smtClean="0">
              <a:solidFill>
                <a:schemeClr val="tx1"/>
              </a:solidFill>
              <a:effectLst/>
              <a:latin typeface="Cambria" pitchFamily="18" charset="0"/>
              <a:ea typeface="Cambria" pitchFamily="18" charset="0"/>
              <a:cs typeface="Times New Roman"/>
            </a:rPr>
            <a:t>điểm</a:t>
          </a:r>
          <a:r>
            <a:rPr lang="en-US" sz="1600" b="1" dirty="0" smtClean="0">
              <a:solidFill>
                <a:schemeClr val="tx1"/>
              </a:solidFill>
              <a:effectLst/>
              <a:latin typeface="Cambria" pitchFamily="18" charset="0"/>
              <a:ea typeface="Cambria" pitchFamily="18" charset="0"/>
              <a:cs typeface="Times New Roman"/>
            </a:rPr>
            <a:t>: </a:t>
          </a:r>
        </a:p>
        <a:p>
          <a:pPr algn="just"/>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Bắc</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đầu</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nửa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cuối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mùa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đông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lạnh</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ẩm</a:t>
          </a:r>
          <a:r>
            <a:rPr lang="en-US" sz="1600" dirty="0" smtClean="0">
              <a:solidFill>
                <a:schemeClr val="tx1"/>
              </a:solidFill>
              <a:effectLst/>
              <a:latin typeface="Cambria" pitchFamily="18" charset="0"/>
              <a:ea typeface="Cambria" pitchFamily="18" charset="0"/>
              <a:cs typeface="Times New Roman"/>
            </a:rPr>
            <a:t>.</a:t>
          </a:r>
        </a:p>
        <a:p>
          <a:r>
            <a:rPr lang="en-US" sz="1600" dirty="0" smtClean="0">
              <a:solidFill>
                <a:schemeClr val="tx1"/>
              </a:solidFill>
              <a:effectLst/>
              <a:latin typeface="Cambria" pitchFamily="18" charset="0"/>
              <a:ea typeface="Cambria" pitchFamily="18" charset="0"/>
              <a:cs typeface="Times New Roman"/>
            </a:rPr>
            <a:t>+ Ở </a:t>
          </a:r>
          <a:r>
            <a:rPr lang="en-US" sz="1600" dirty="0" err="1" smtClean="0">
              <a:solidFill>
                <a:schemeClr val="tx1"/>
              </a:solidFill>
              <a:effectLst/>
              <a:latin typeface="Cambria" pitchFamily="18" charset="0"/>
              <a:ea typeface="Cambria" pitchFamily="18" charset="0"/>
              <a:cs typeface="Times New Roman"/>
            </a:rPr>
            <a:t>miền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Tín</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phong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mưa</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vùng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biển</a:t>
          </a:r>
          <a:r>
            <a:rPr lang="en-US" sz="1600" dirty="0" smtClean="0">
              <a:solidFill>
                <a:schemeClr val="tx1"/>
              </a:solidFill>
              <a:effectLst/>
              <a:latin typeface="Cambria" pitchFamily="18" charset="0"/>
              <a:ea typeface="Cambria" pitchFamily="18" charset="0"/>
              <a:cs typeface="Times New Roman"/>
            </a:rPr>
            <a:t> Nam </a:t>
          </a:r>
          <a:r>
            <a:rPr lang="en-US" sz="1600" dirty="0" err="1" smtClean="0">
              <a:solidFill>
                <a:schemeClr val="tx1"/>
              </a:solidFill>
              <a:effectLst/>
              <a:latin typeface="Cambria" pitchFamily="18" charset="0"/>
              <a:ea typeface="Cambria" pitchFamily="18" charset="0"/>
              <a:cs typeface="Times New Roman"/>
            </a:rPr>
            <a:t>Trung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gây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thời</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tiết</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nóng</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khô</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cho</a:t>
          </a:r>
          <a:r>
            <a:rPr lang="en-US" sz="1600" dirty="0" smtClean="0">
              <a:solidFill>
                <a:schemeClr val="tx1"/>
              </a:solidFill>
              <a:effectLst/>
              <a:latin typeface="Cambria" pitchFamily="18" charset="0"/>
              <a:ea typeface="Cambria" pitchFamily="18" charset="0"/>
              <a:cs typeface="Times New Roman"/>
            </a:rPr>
            <a:t> Nan </a:t>
          </a:r>
          <a:r>
            <a:rPr lang="en-US" sz="1600" dirty="0" err="1" smtClean="0">
              <a:solidFill>
                <a:schemeClr val="tx1"/>
              </a:solidFill>
              <a:effectLst/>
              <a:latin typeface="Cambria" pitchFamily="18" charset="0"/>
              <a:ea typeface="Cambria" pitchFamily="18" charset="0"/>
              <a:cs typeface="Times New Roman"/>
            </a:rPr>
            <a:t>Bộ</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và</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Tây</a:t>
          </a:r>
          <a:r>
            <a:rPr lang="en-US" sz="1600" dirty="0" smtClean="0">
              <a:solidFill>
                <a:schemeClr val="tx1"/>
              </a:solidFill>
              <a:effectLst/>
              <a:latin typeface="Cambria" pitchFamily="18" charset="0"/>
              <a:ea typeface="Cambria" pitchFamily="18" charset="0"/>
              <a:cs typeface="Times New Roman"/>
            </a:rPr>
            <a:t> </a:t>
          </a:r>
          <a:r>
            <a:rPr lang="en-US" sz="1600" dirty="0" err="1" smtClean="0">
              <a:solidFill>
                <a:schemeClr val="tx1"/>
              </a:solidFill>
              <a:effectLst/>
              <a:latin typeface="Cambria" pitchFamily="18" charset="0"/>
              <a:ea typeface="Cambria" pitchFamily="18" charset="0"/>
              <a:cs typeface="Times New Roman"/>
            </a:rPr>
            <a:t>Nguyên</a:t>
          </a:r>
          <a:r>
            <a:rPr lang="en-US" sz="1600" dirty="0" smtClean="0">
              <a:solidFill>
                <a:schemeClr val="tx1"/>
              </a:solidFill>
              <a:effectLst/>
              <a:latin typeface="Cambria" pitchFamily="18" charset="0"/>
              <a:ea typeface="Cambria" pitchFamily="18" charset="0"/>
              <a:cs typeface="Times New Roman"/>
            </a:rPr>
            <a:t>.</a:t>
          </a: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600"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Nguyên</a:t>
          </a:r>
          <a:r>
            <a:rPr lang="en-US" sz="1600" b="1" dirty="0" smtClean="0">
              <a:solidFill>
                <a:schemeClr val="tx1"/>
              </a:solidFill>
              <a:latin typeface="Cambria" pitchFamily="18" charset="0"/>
              <a:ea typeface="Cambria" pitchFamily="18" charset="0"/>
            </a:rPr>
            <a:t> </a:t>
          </a:r>
          <a:r>
            <a:rPr lang="en-US" sz="1600" b="1" dirty="0" err="1" smtClean="0">
              <a:solidFill>
                <a:schemeClr val="tx1"/>
              </a:solidFill>
              <a:latin typeface="Cambria" pitchFamily="18" charset="0"/>
              <a:ea typeface="Cambria" pitchFamily="18" charset="0"/>
            </a:rPr>
            <a:t>nhân</a:t>
          </a:r>
          <a:r>
            <a:rPr lang="en-US" sz="1600" dirty="0" smtClean="0">
              <a:solidFill>
                <a:schemeClr val="tx1"/>
              </a:solidFill>
              <a:latin typeface="Cambria" pitchFamily="18" charset="0"/>
              <a:ea typeface="Cambria" pitchFamily="18" charset="0"/>
            </a:rPr>
            <a:t>:</a:t>
          </a: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a:t>
          </a:r>
          <a:r>
            <a:rPr lang="en-US" sz="1600" dirty="0" smtClean="0">
              <a:solidFill>
                <a:schemeClr val="tx1"/>
              </a:solidFill>
              <a:latin typeface="Cambria" pitchFamily="18" charset="0"/>
              <a:ea typeface="Cambria" pitchFamily="18" charset="0"/>
            </a:rPr>
            <a:t>V</a:t>
          </a:r>
          <a:r>
            <a:rPr lang="vi-VN" sz="16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dirty="0" smtClean="0">
            <a:solidFill>
              <a:schemeClr val="tx1"/>
            </a:solidFill>
            <a:latin typeface="Cambria" pitchFamily="18" charset="0"/>
            <a:ea typeface="Cambria" pitchFamily="18" charset="0"/>
          </a:endParaRPr>
        </a:p>
        <a:p>
          <a:pPr algn="just"/>
          <a:r>
            <a:rPr lang="en-US" sz="1600" dirty="0" smtClean="0">
              <a:solidFill>
                <a:schemeClr val="tx1"/>
              </a:solidFill>
              <a:latin typeface="Cambria" pitchFamily="18" charset="0"/>
              <a:ea typeface="Cambria" pitchFamily="18" charset="0"/>
            </a:rPr>
            <a:t>+</a:t>
          </a:r>
          <a:r>
            <a:rPr lang="vi-VN" sz="16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dirty="0" smtClean="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01478">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37464"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25123">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072D405D-73E7-4DF3-80DB-1252449F3E8A}" type="presOf" srcId="{9DA92A08-ED37-48A9-A0DD-F521D2142CD2}" destId="{C7497E28-FAE4-42DA-8D9D-5B4659273D7A}" srcOrd="0" destOrd="0" presId="urn:microsoft.com/office/officeart/2008/layout/VerticalCurvedList"/>
    <dgm:cxn modelId="{D274CE2A-ED47-4CFE-981A-670E14BBB397}" srcId="{A55E36B4-5DBD-4D69-9E07-2ACE1B02C75C}" destId="{75A2E02A-7769-4E94-8561-8178449CF35B}" srcOrd="0" destOrd="0" parTransId="{985296F4-4FB3-49BD-BAEA-280CEAC6AFAC}" sibTransId="{9DA92A08-ED37-48A9-A0DD-F521D2142CD2}"/>
    <dgm:cxn modelId="{F24AF8D7-B66D-4CA6-A059-6418EEE5555E}" type="presOf" srcId="{75A2E02A-7769-4E94-8561-8178449CF35B}" destId="{534504B8-3AD3-4D7F-BA10-772C4BC9F4DA}" srcOrd="0" destOrd="0" presId="urn:microsoft.com/office/officeart/2008/layout/VerticalCurvedList"/>
    <dgm:cxn modelId="{7CC51CEC-1076-4DBA-B2A8-044422D98E55}" type="presOf" srcId="{2EA4557B-2359-4BA8-9F14-A6ECB8DAC4AB}" destId="{DD97E049-4A6C-47F8-8707-C5FFDBF743ED}" srcOrd="0" destOrd="0" presId="urn:microsoft.com/office/officeart/2008/layout/VerticalCurvedList"/>
    <dgm:cxn modelId="{E47014BD-B35F-4A75-8D3A-E36CBE71105B}" srcId="{A55E36B4-5DBD-4D69-9E07-2ACE1B02C75C}" destId="{9B38993F-91D9-4E45-89FE-E7C2053BB052}" srcOrd="2" destOrd="0" parTransId="{09D1B164-619A-4073-BC5B-FCA5E09B6EF1}" sibTransId="{D53B4CC3-4CE5-4F91-919B-A6C770DA696A}"/>
    <dgm:cxn modelId="{E5E1F8D5-384F-4738-91BA-6CDDED360257}" srcId="{A55E36B4-5DBD-4D69-9E07-2ACE1B02C75C}" destId="{2EA4557B-2359-4BA8-9F14-A6ECB8DAC4AB}" srcOrd="1" destOrd="0" parTransId="{46821B45-B9F5-4FAF-834F-499C8AE36BA2}" sibTransId="{29859120-04AA-48A6-ACAA-ED37A6A9AC18}"/>
    <dgm:cxn modelId="{76FE2FB9-A478-43AD-950A-4F15718C4D4F}" type="presOf" srcId="{9B38993F-91D9-4E45-89FE-E7C2053BB052}" destId="{A0E9B536-5134-4AC7-990D-17E1F41843BA}" srcOrd="0" destOrd="0" presId="urn:microsoft.com/office/officeart/2008/layout/VerticalCurvedList"/>
    <dgm:cxn modelId="{A3F5DF76-04EA-4037-8DC9-2B93E7713ADB}" type="presOf" srcId="{A55E36B4-5DBD-4D69-9E07-2ACE1B02C75C}" destId="{287E208B-7CBA-48D9-A845-7C3BA9246006}" srcOrd="0" destOrd="0" presId="urn:microsoft.com/office/officeart/2008/layout/VerticalCurvedList"/>
    <dgm:cxn modelId="{10EF0A21-DAF6-4D43-986E-E649370C0286}" type="presParOf" srcId="{287E208B-7CBA-48D9-A845-7C3BA9246006}" destId="{5A99791D-9E28-4B3D-8ACD-8F48A5C6199A}" srcOrd="0" destOrd="0" presId="urn:microsoft.com/office/officeart/2008/layout/VerticalCurvedList"/>
    <dgm:cxn modelId="{5AFA6E17-22B9-4BED-AEE6-95EF901271A6}" type="presParOf" srcId="{5A99791D-9E28-4B3D-8ACD-8F48A5C6199A}" destId="{9839DEA4-81CC-40F3-A882-992AC1AF75D3}" srcOrd="0" destOrd="0" presId="urn:microsoft.com/office/officeart/2008/layout/VerticalCurvedList"/>
    <dgm:cxn modelId="{63AA6B5D-B597-401F-A586-52479C4C7DD5}" type="presParOf" srcId="{9839DEA4-81CC-40F3-A882-992AC1AF75D3}" destId="{28F6DBF1-E187-4C38-B1F1-C875CC0EEA2D}" srcOrd="0" destOrd="0" presId="urn:microsoft.com/office/officeart/2008/layout/VerticalCurvedList"/>
    <dgm:cxn modelId="{5506CB25-0E96-4E59-BD4E-8C762FB37BD1}" type="presParOf" srcId="{9839DEA4-81CC-40F3-A882-992AC1AF75D3}" destId="{C7497E28-FAE4-42DA-8D9D-5B4659273D7A}" srcOrd="1" destOrd="0" presId="urn:microsoft.com/office/officeart/2008/layout/VerticalCurvedList"/>
    <dgm:cxn modelId="{FE3BEF7F-A6C8-4F3D-BF7E-015C34E14D04}" type="presParOf" srcId="{9839DEA4-81CC-40F3-A882-992AC1AF75D3}" destId="{175AA276-58F2-4DD9-80FC-A508711E986D}" srcOrd="2" destOrd="0" presId="urn:microsoft.com/office/officeart/2008/layout/VerticalCurvedList"/>
    <dgm:cxn modelId="{4C058B27-814F-47B1-AA56-D8F506AEE9C8}" type="presParOf" srcId="{9839DEA4-81CC-40F3-A882-992AC1AF75D3}" destId="{99D1BCB1-BBEC-4020-AF46-9B84DFEEEB12}" srcOrd="3" destOrd="0" presId="urn:microsoft.com/office/officeart/2008/layout/VerticalCurvedList"/>
    <dgm:cxn modelId="{0C3B285F-FEAD-43EC-9D2F-86C6C1A16C43}" type="presParOf" srcId="{5A99791D-9E28-4B3D-8ACD-8F48A5C6199A}" destId="{534504B8-3AD3-4D7F-BA10-772C4BC9F4DA}" srcOrd="1" destOrd="0" presId="urn:microsoft.com/office/officeart/2008/layout/VerticalCurvedList"/>
    <dgm:cxn modelId="{AAD850AC-AD3E-4D69-BEFC-AFE4B5533951}" type="presParOf" srcId="{5A99791D-9E28-4B3D-8ACD-8F48A5C6199A}" destId="{449D8CCB-25E3-4F77-9AA7-F013F49094ED}" srcOrd="2" destOrd="0" presId="urn:microsoft.com/office/officeart/2008/layout/VerticalCurvedList"/>
    <dgm:cxn modelId="{384084EA-E141-4268-AA2D-0BBAB1D388B0}" type="presParOf" srcId="{449D8CCB-25E3-4F77-9AA7-F013F49094ED}" destId="{467C472B-F399-46AE-B017-5DC56BBEA7D7}" srcOrd="0" destOrd="0" presId="urn:microsoft.com/office/officeart/2008/layout/VerticalCurvedList"/>
    <dgm:cxn modelId="{4E1E3035-C694-4EB1-85D6-DC213254F535}" type="presParOf" srcId="{5A99791D-9E28-4B3D-8ACD-8F48A5C6199A}" destId="{DD97E049-4A6C-47F8-8707-C5FFDBF743ED}" srcOrd="3" destOrd="0" presId="urn:microsoft.com/office/officeart/2008/layout/VerticalCurvedList"/>
    <dgm:cxn modelId="{CEBCCFF8-DB19-4336-B532-F1D25BA5FEC6}" type="presParOf" srcId="{5A99791D-9E28-4B3D-8ACD-8F48A5C6199A}" destId="{7DBD23B7-51C8-4591-8906-0B740EFCF017}" srcOrd="4" destOrd="0" presId="urn:microsoft.com/office/officeart/2008/layout/VerticalCurvedList"/>
    <dgm:cxn modelId="{6770415A-A14D-48FC-B16A-BBDB84E9DBB1}" type="presParOf" srcId="{7DBD23B7-51C8-4591-8906-0B740EFCF017}" destId="{9D6C96D5-59F1-4074-AA4E-276172A59D56}" srcOrd="0" destOrd="0" presId="urn:microsoft.com/office/officeart/2008/layout/VerticalCurvedList"/>
    <dgm:cxn modelId="{A20D8FE4-E9B7-467F-9395-2F0577A88176}" type="presParOf" srcId="{5A99791D-9E28-4B3D-8ACD-8F48A5C6199A}" destId="{A0E9B536-5134-4AC7-990D-17E1F41843BA}" srcOrd="5" destOrd="0" presId="urn:microsoft.com/office/officeart/2008/layout/VerticalCurvedList"/>
    <dgm:cxn modelId="{73ED4DE4-A03D-45D4-93D5-C36CF22AB4AF}" type="presParOf" srcId="{5A99791D-9E28-4B3D-8ACD-8F48A5C6199A}" destId="{E6CA5371-E765-4FE6-A6BE-7ECD1C15C765}" srcOrd="6" destOrd="0" presId="urn:microsoft.com/office/officeart/2008/layout/VerticalCurvedList"/>
    <dgm:cxn modelId="{9540B28C-D68E-4359-8D5C-C656F6646683}"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55E36B4-5DBD-4D69-9E07-2ACE1B02C75C}"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75A2E02A-7769-4E94-8561-8178449CF35B}">
      <dgm:prSet phldrT="[Text]" custT="1"/>
      <dgm:spPr>
        <a:solidFill>
          <a:srgbClr val="99FF66"/>
        </a:solidFill>
      </dgm:spPr>
      <dgm:t>
        <a:bodyPr/>
        <a:lstStyle/>
        <a:p>
          <a:pPr algn="just"/>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Thời</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gian</a:t>
          </a:r>
          <a:r>
            <a:rPr lang="en-US" sz="1500" b="1"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từ</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tháng</a:t>
          </a:r>
          <a:r>
            <a:rPr lang="en-US" sz="1500" b="0" dirty="0" smtClean="0">
              <a:solidFill>
                <a:schemeClr val="tx1"/>
              </a:solidFill>
              <a:effectLst/>
              <a:latin typeface="Cambria" pitchFamily="18" charset="0"/>
              <a:ea typeface="Cambria" pitchFamily="18" charset="0"/>
              <a:cs typeface="Times New Roman"/>
            </a:rPr>
            <a:t> 5 – 10. </a:t>
          </a:r>
        </a:p>
        <a:p>
          <a:pPr algn="just"/>
          <a:r>
            <a:rPr lang="vi-VN" sz="1500" b="1" dirty="0" smtClean="0">
              <a:solidFill>
                <a:schemeClr val="tx1"/>
              </a:solidFill>
              <a:effectLst/>
              <a:latin typeface="Cambria" pitchFamily="18" charset="0"/>
              <a:ea typeface="Cambria" pitchFamily="18" charset="0"/>
              <a:cs typeface="Times New Roman"/>
            </a:rPr>
            <a:t>- Nguồn gốc: </a:t>
          </a:r>
          <a:r>
            <a:rPr lang="vi-VN" sz="1500" b="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dirty="0" smtClean="0">
            <a:solidFill>
              <a:schemeClr val="tx1"/>
            </a:solidFill>
            <a:effectLst/>
            <a:latin typeface="Cambria" pitchFamily="18" charset="0"/>
            <a:ea typeface="Cambria" pitchFamily="18" charset="0"/>
            <a:cs typeface="Times New Roman"/>
          </a:endParaRPr>
        </a:p>
        <a:p>
          <a:pPr algn="just"/>
          <a:r>
            <a:rPr lang="vi-VN" sz="1500" b="1" dirty="0" smtClean="0">
              <a:solidFill>
                <a:schemeClr val="tx1"/>
              </a:solidFill>
              <a:effectLst/>
              <a:latin typeface="Cambria" pitchFamily="18" charset="0"/>
              <a:ea typeface="Cambria" pitchFamily="18" charset="0"/>
              <a:cs typeface="Times New Roman"/>
            </a:rPr>
            <a:t>- Hướng gió: </a:t>
          </a:r>
          <a:r>
            <a:rPr lang="en-US" sz="1500" b="0" dirty="0" err="1" smtClean="0">
              <a:solidFill>
                <a:schemeClr val="tx1"/>
              </a:solidFill>
              <a:effectLst/>
              <a:latin typeface="Cambria" pitchFamily="18" charset="0"/>
              <a:ea typeface="Cambria" pitchFamily="18" charset="0"/>
              <a:cs typeface="Times New Roman"/>
            </a:rPr>
            <a:t>tây</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vi-VN" sz="1500" b="0" dirty="0" smtClean="0">
              <a:solidFill>
                <a:schemeClr val="tx1"/>
              </a:solidFill>
              <a:effectLst/>
              <a:latin typeface="Cambria" pitchFamily="18" charset="0"/>
              <a:ea typeface="Cambria" pitchFamily="18" charset="0"/>
              <a:cs typeface="Times New Roman"/>
            </a:rPr>
            <a:t>, đối với miền Bắc là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a:t>
          </a:r>
        </a:p>
      </dgm:t>
    </dgm:pt>
    <dgm:pt modelId="{985296F4-4FB3-49BD-BAEA-280CEAC6AFAC}" type="parTrans" cxnId="{D274CE2A-ED47-4CFE-981A-670E14BBB397}">
      <dgm:prSet/>
      <dgm:spPr/>
      <dgm:t>
        <a:bodyPr/>
        <a:lstStyle/>
        <a:p>
          <a:endParaRPr lang="en-US"/>
        </a:p>
      </dgm:t>
    </dgm:pt>
    <dgm:pt modelId="{9DA92A08-ED37-48A9-A0DD-F521D2142CD2}" type="sibTrans" cxnId="{D274CE2A-ED47-4CFE-981A-670E14BBB397}">
      <dgm:prSet/>
      <dgm:spPr/>
      <dgm:t>
        <a:bodyPr/>
        <a:lstStyle/>
        <a:p>
          <a:endParaRPr lang="en-US"/>
        </a:p>
      </dgm:t>
    </dgm:pt>
    <dgm:pt modelId="{2EA4557B-2359-4BA8-9F14-A6ECB8DAC4AB}">
      <dgm:prSet phldrT="[Text]" custT="1"/>
      <dgm:spPr>
        <a:solidFill>
          <a:srgbClr val="BCFCD4"/>
        </a:solidFill>
      </dgm:spPr>
      <dgm:t>
        <a:bodyPr/>
        <a:lstStyle/>
        <a:p>
          <a:pPr algn="l"/>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Đặc</a:t>
          </a:r>
          <a:r>
            <a:rPr lang="en-US" sz="1500" b="1" dirty="0" smtClean="0">
              <a:solidFill>
                <a:schemeClr val="tx1"/>
              </a:solidFill>
              <a:effectLst/>
              <a:latin typeface="Cambria" pitchFamily="18" charset="0"/>
              <a:ea typeface="Cambria" pitchFamily="18" charset="0"/>
              <a:cs typeface="Times New Roman"/>
            </a:rPr>
            <a:t> </a:t>
          </a:r>
          <a:r>
            <a:rPr lang="en-US" sz="1500" b="1" dirty="0" err="1" smtClean="0">
              <a:solidFill>
                <a:schemeClr val="tx1"/>
              </a:solidFill>
              <a:effectLst/>
              <a:latin typeface="Cambria" pitchFamily="18" charset="0"/>
              <a:ea typeface="Cambria" pitchFamily="18" charset="0"/>
              <a:cs typeface="Times New Roman"/>
            </a:rPr>
            <a:t>điểm</a:t>
          </a:r>
          <a:r>
            <a:rPr lang="en-US" sz="1500" b="1" dirty="0" smtClean="0">
              <a:solidFill>
                <a:schemeClr val="tx1"/>
              </a:solidFill>
              <a:effectLst/>
              <a:latin typeface="Cambria" pitchFamily="18" charset="0"/>
              <a:ea typeface="Cambria" pitchFamily="18" charset="0"/>
              <a:cs typeface="Times New Roman"/>
            </a:rPr>
            <a:t>: </a:t>
          </a:r>
        </a:p>
        <a:p>
          <a:pPr algn="just"/>
          <a:r>
            <a:rPr lang="vi-VN" sz="1500" b="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dirty="0" err="1" smtClean="0">
              <a:solidFill>
                <a:schemeClr val="tx1"/>
              </a:solidFill>
              <a:effectLst/>
              <a:latin typeface="Cambria" pitchFamily="18" charset="0"/>
              <a:ea typeface="Cambria" pitchFamily="18" charset="0"/>
              <a:cs typeface="Times New Roman"/>
            </a:rPr>
            <a:t>phía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đông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Trường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Sơn</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và</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nam</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Tây Bắc.</a:t>
          </a:r>
          <a:endParaRPr lang="en-US" sz="1500" b="0" dirty="0" smtClean="0">
            <a:solidFill>
              <a:schemeClr val="tx1"/>
            </a:solidFill>
            <a:effectLst/>
            <a:latin typeface="Cambria" pitchFamily="18" charset="0"/>
            <a:ea typeface="Cambria" pitchFamily="18" charset="0"/>
            <a:cs typeface="Times New Roman"/>
          </a:endParaRPr>
        </a:p>
        <a:p>
          <a:pPr algn="just"/>
          <a:r>
            <a:rPr lang="vi-VN" sz="1500" b="0" dirty="0" smtClean="0">
              <a:solidFill>
                <a:schemeClr val="tx1"/>
              </a:solidFill>
              <a:effectLst/>
              <a:latin typeface="Cambria" pitchFamily="18" charset="0"/>
              <a:ea typeface="Cambria" pitchFamily="18" charset="0"/>
              <a:cs typeface="Times New Roman"/>
            </a:rPr>
            <a:t>+ Giữa và cuối mùa hạ: </a:t>
          </a:r>
          <a:r>
            <a:rPr lang="en-US" sz="1500" b="0" dirty="0" err="1" smtClean="0">
              <a:solidFill>
                <a:schemeClr val="tx1"/>
              </a:solidFill>
              <a:effectLst/>
              <a:latin typeface="Cambria" pitchFamily="18" charset="0"/>
              <a:ea typeface="Cambria" pitchFamily="18" charset="0"/>
              <a:cs typeface="Times New Roman"/>
            </a:rPr>
            <a:t>nóng</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ẩm</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mưa</a:t>
          </a:r>
          <a:r>
            <a:rPr lang="en-US" sz="1500" b="0" dirty="0" smtClean="0">
              <a:solidFill>
                <a:schemeClr val="tx1"/>
              </a:solidFill>
              <a:effectLst/>
              <a:latin typeface="Cambria" pitchFamily="18" charset="0"/>
              <a:ea typeface="Cambria" pitchFamily="18" charset="0"/>
              <a:cs typeface="Times New Roman"/>
            </a:rPr>
            <a:t> </a:t>
          </a:r>
          <a:r>
            <a:rPr lang="en-US" sz="1500" b="0" dirty="0" err="1" smtClean="0">
              <a:solidFill>
                <a:schemeClr val="tx1"/>
              </a:solidFill>
              <a:effectLst/>
              <a:latin typeface="Cambria" pitchFamily="18" charset="0"/>
              <a:ea typeface="Cambria" pitchFamily="18" charset="0"/>
              <a:cs typeface="Times New Roman"/>
            </a:rPr>
            <a:t>nhiều</a:t>
          </a:r>
          <a:r>
            <a:rPr lang="en-US" sz="1500" b="0" dirty="0" smtClean="0">
              <a:solidFill>
                <a:schemeClr val="tx1"/>
              </a:solidFill>
              <a:effectLst/>
              <a:latin typeface="Cambria" pitchFamily="18" charset="0"/>
              <a:ea typeface="Cambria" pitchFamily="18" charset="0"/>
              <a:cs typeface="Times New Roman"/>
            </a:rPr>
            <a:t> </a:t>
          </a:r>
          <a:r>
            <a:rPr lang="vi-VN" sz="1500" b="0" dirty="0" smtClean="0">
              <a:solidFill>
                <a:schemeClr val="tx1"/>
              </a:solidFill>
              <a:effectLst/>
              <a:latin typeface="Cambria" pitchFamily="18" charset="0"/>
              <a:ea typeface="Cambria" pitchFamily="18" charset="0"/>
              <a:cs typeface="Times New Roman"/>
            </a:rPr>
            <a:t>trên phạm vi cả nước.</a:t>
          </a:r>
          <a:endParaRPr lang="en-US" sz="1500" b="0" dirty="0" smtClean="0">
            <a:solidFill>
              <a:schemeClr val="tx1"/>
            </a:solidFill>
            <a:effectLst/>
            <a:latin typeface="Cambria" pitchFamily="18" charset="0"/>
            <a:ea typeface="Cambria" pitchFamily="18" charset="0"/>
            <a:cs typeface="Times New Roman"/>
          </a:endParaRPr>
        </a:p>
      </dgm:t>
    </dgm:pt>
    <dgm:pt modelId="{46821B45-B9F5-4FAF-834F-499C8AE36BA2}" type="parTrans" cxnId="{E5E1F8D5-384F-4738-91BA-6CDDED360257}">
      <dgm:prSet/>
      <dgm:spPr/>
      <dgm:t>
        <a:bodyPr/>
        <a:lstStyle/>
        <a:p>
          <a:endParaRPr lang="en-US"/>
        </a:p>
      </dgm:t>
    </dgm:pt>
    <dgm:pt modelId="{29859120-04AA-48A6-ACAA-ED37A6A9AC18}" type="sibTrans" cxnId="{E5E1F8D5-384F-4738-91BA-6CDDED360257}">
      <dgm:prSet/>
      <dgm:spPr/>
      <dgm:t>
        <a:bodyPr/>
        <a:lstStyle/>
        <a:p>
          <a:endParaRPr lang="en-US"/>
        </a:p>
      </dgm:t>
    </dgm:pt>
    <dgm:pt modelId="{9B38993F-91D9-4E45-89FE-E7C2053BB052}">
      <dgm:prSet phldrT="[Text]" custT="1"/>
      <dgm:spPr>
        <a:solidFill>
          <a:srgbClr val="FFCCFF"/>
        </a:solidFill>
      </dgm:spPr>
      <dgm:t>
        <a:bodyPr/>
        <a:lstStyle/>
        <a:p>
          <a:pPr algn="just"/>
          <a:r>
            <a:rPr lang="en-US" sz="1500"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Nguyên</a:t>
          </a:r>
          <a:r>
            <a:rPr lang="en-US" sz="1500" b="1" dirty="0" smtClean="0">
              <a:solidFill>
                <a:schemeClr val="tx1"/>
              </a:solidFill>
              <a:latin typeface="Cambria" pitchFamily="18" charset="0"/>
              <a:ea typeface="Cambria" pitchFamily="18" charset="0"/>
            </a:rPr>
            <a:t> </a:t>
          </a:r>
          <a:r>
            <a:rPr lang="en-US" sz="1500" b="1" dirty="0" err="1" smtClean="0">
              <a:solidFill>
                <a:schemeClr val="tx1"/>
              </a:solidFill>
              <a:latin typeface="Cambria" pitchFamily="18" charset="0"/>
              <a:ea typeface="Cambria" pitchFamily="18" charset="0"/>
            </a:rPr>
            <a:t>nhân</a:t>
          </a:r>
          <a:r>
            <a:rPr lang="en-US" sz="1500" dirty="0" smtClean="0">
              <a:solidFill>
                <a:schemeClr val="tx1"/>
              </a:solidFill>
              <a:latin typeface="Cambria" pitchFamily="18" charset="0"/>
              <a:ea typeface="Cambria" pitchFamily="18" charset="0"/>
            </a:rPr>
            <a:t>:</a:t>
          </a:r>
        </a:p>
        <a:p>
          <a:pPr algn="just"/>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dirty="0" err="1" smtClean="0">
              <a:solidFill>
                <a:schemeClr val="tx1"/>
              </a:solidFill>
              <a:latin typeface="Cambria" pitchFamily="18" charset="0"/>
              <a:ea typeface="Cambria" pitchFamily="18" charset="0"/>
            </a:rPr>
            <a:t>đông</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vi-VN" sz="1500" dirty="0" smtClean="0">
              <a:solidFill>
                <a:schemeClr val="tx1"/>
              </a:solidFill>
              <a:latin typeface="Cambria" pitchFamily="18" charset="0"/>
              <a:ea typeface="Cambria" pitchFamily="18" charset="0"/>
            </a:rPr>
            <a:t>.</a:t>
          </a:r>
          <a:endParaRPr lang="en-US" sz="1500" dirty="0" smtClean="0">
            <a:solidFill>
              <a:schemeClr val="tx1"/>
            </a:solidFill>
            <a:latin typeface="Cambria" pitchFamily="18" charset="0"/>
            <a:ea typeface="Cambria" pitchFamily="18" charset="0"/>
          </a:endParaRPr>
        </a:p>
        <a:p>
          <a:pPr algn="just"/>
          <a:r>
            <a:rPr lang="vi-VN" sz="1500" dirty="0" smtClean="0">
              <a:solidFill>
                <a:schemeClr val="tx1"/>
              </a:solidFill>
              <a:latin typeface="Cambria" pitchFamily="18" charset="0"/>
              <a:ea typeface="Cambria" pitchFamily="18" charset="0"/>
            </a:rPr>
            <a:t>- Nửa đầu mùa hạ, gió </a:t>
          </a:r>
          <a:r>
            <a:rPr lang="en-US" sz="1500" dirty="0" err="1" smtClean="0">
              <a:solidFill>
                <a:schemeClr val="tx1"/>
              </a:solidFill>
              <a:latin typeface="Cambria" pitchFamily="18" charset="0"/>
              <a:ea typeface="Cambria" pitchFamily="18" charset="0"/>
            </a:rPr>
            <a:t>mùa</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tây</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nam</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dirty="0" smtClean="0">
              <a:solidFill>
                <a:schemeClr val="tx1"/>
              </a:solidFill>
              <a:latin typeface="Cambria" pitchFamily="18" charset="0"/>
              <a:ea typeface="Cambria" pitchFamily="18" charset="0"/>
            </a:rPr>
            <a:t>, </a:t>
          </a:r>
          <a:r>
            <a:rPr lang="en-US" sz="1500" dirty="0" err="1" smtClean="0">
              <a:solidFill>
                <a:schemeClr val="tx1"/>
              </a:solidFill>
              <a:latin typeface="Cambria" pitchFamily="18" charset="0"/>
              <a:ea typeface="Cambria" pitchFamily="18" charset="0"/>
            </a:rPr>
            <a:t>nên</a:t>
          </a:r>
          <a:r>
            <a:rPr lang="en-US" sz="1500" dirty="0" smtClean="0">
              <a:solidFill>
                <a:schemeClr val="tx1"/>
              </a:solidFill>
              <a:latin typeface="Cambria" pitchFamily="18" charset="0"/>
              <a:ea typeface="Cambria" pitchFamily="18" charset="0"/>
            </a:rPr>
            <a:t> </a:t>
          </a:r>
          <a:r>
            <a:rPr lang="vi-VN" sz="15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dirty="0">
            <a:solidFill>
              <a:schemeClr val="tx1"/>
            </a:solidFill>
            <a:latin typeface="Cambria" pitchFamily="18" charset="0"/>
            <a:ea typeface="Cambria" pitchFamily="18" charset="0"/>
          </a:endParaRPr>
        </a:p>
      </dgm:t>
    </dgm:pt>
    <dgm:pt modelId="{09D1B164-619A-4073-BC5B-FCA5E09B6EF1}" type="parTrans" cxnId="{E47014BD-B35F-4A75-8D3A-E36CBE71105B}">
      <dgm:prSet/>
      <dgm:spPr/>
      <dgm:t>
        <a:bodyPr/>
        <a:lstStyle/>
        <a:p>
          <a:endParaRPr lang="en-US"/>
        </a:p>
      </dgm:t>
    </dgm:pt>
    <dgm:pt modelId="{D53B4CC3-4CE5-4F91-919B-A6C770DA696A}" type="sibTrans" cxnId="{E47014BD-B35F-4A75-8D3A-E36CBE71105B}">
      <dgm:prSet/>
      <dgm:spPr/>
      <dgm:t>
        <a:bodyPr/>
        <a:lstStyle/>
        <a:p>
          <a:endParaRPr lang="en-US"/>
        </a:p>
      </dgm:t>
    </dgm:pt>
    <dgm:pt modelId="{287E208B-7CBA-48D9-A845-7C3BA9246006}" type="pres">
      <dgm:prSet presAssocID="{A55E36B4-5DBD-4D69-9E07-2ACE1B02C75C}" presName="Name0" presStyleCnt="0">
        <dgm:presLayoutVars>
          <dgm:chMax val="7"/>
          <dgm:chPref val="7"/>
          <dgm:dir/>
        </dgm:presLayoutVars>
      </dgm:prSet>
      <dgm:spPr/>
      <dgm:t>
        <a:bodyPr/>
        <a:lstStyle/>
        <a:p>
          <a:endParaRPr lang="en-US"/>
        </a:p>
      </dgm:t>
    </dgm:pt>
    <dgm:pt modelId="{5A99791D-9E28-4B3D-8ACD-8F48A5C6199A}" type="pres">
      <dgm:prSet presAssocID="{A55E36B4-5DBD-4D69-9E07-2ACE1B02C75C}" presName="Name1" presStyleCnt="0"/>
      <dgm:spPr/>
    </dgm:pt>
    <dgm:pt modelId="{9839DEA4-81CC-40F3-A882-992AC1AF75D3}" type="pres">
      <dgm:prSet presAssocID="{A55E36B4-5DBD-4D69-9E07-2ACE1B02C75C}" presName="cycle" presStyleCnt="0"/>
      <dgm:spPr/>
    </dgm:pt>
    <dgm:pt modelId="{28F6DBF1-E187-4C38-B1F1-C875CC0EEA2D}" type="pres">
      <dgm:prSet presAssocID="{A55E36B4-5DBD-4D69-9E07-2ACE1B02C75C}" presName="srcNode" presStyleLbl="node1" presStyleIdx="0" presStyleCnt="3"/>
      <dgm:spPr/>
    </dgm:pt>
    <dgm:pt modelId="{C7497E28-FAE4-42DA-8D9D-5B4659273D7A}" type="pres">
      <dgm:prSet presAssocID="{A55E36B4-5DBD-4D69-9E07-2ACE1B02C75C}" presName="conn" presStyleLbl="parChTrans1D2" presStyleIdx="0" presStyleCnt="1"/>
      <dgm:spPr/>
      <dgm:t>
        <a:bodyPr/>
        <a:lstStyle/>
        <a:p>
          <a:endParaRPr lang="en-US"/>
        </a:p>
      </dgm:t>
    </dgm:pt>
    <dgm:pt modelId="{175AA276-58F2-4DD9-80FC-A508711E986D}" type="pres">
      <dgm:prSet presAssocID="{A55E36B4-5DBD-4D69-9E07-2ACE1B02C75C}" presName="extraNode" presStyleLbl="node1" presStyleIdx="0" presStyleCnt="3"/>
      <dgm:spPr/>
    </dgm:pt>
    <dgm:pt modelId="{99D1BCB1-BBEC-4020-AF46-9B84DFEEEB12}" type="pres">
      <dgm:prSet presAssocID="{A55E36B4-5DBD-4D69-9E07-2ACE1B02C75C}" presName="dstNode" presStyleLbl="node1" presStyleIdx="0" presStyleCnt="3"/>
      <dgm:spPr/>
    </dgm:pt>
    <dgm:pt modelId="{534504B8-3AD3-4D7F-BA10-772C4BC9F4DA}" type="pres">
      <dgm:prSet presAssocID="{75A2E02A-7769-4E94-8561-8178449CF35B}" presName="text_1" presStyleLbl="node1" presStyleIdx="0" presStyleCnt="3" custScaleY="116256">
        <dgm:presLayoutVars>
          <dgm:bulletEnabled val="1"/>
        </dgm:presLayoutVars>
      </dgm:prSet>
      <dgm:spPr/>
      <dgm:t>
        <a:bodyPr/>
        <a:lstStyle/>
        <a:p>
          <a:endParaRPr lang="en-US"/>
        </a:p>
      </dgm:t>
    </dgm:pt>
    <dgm:pt modelId="{449D8CCB-25E3-4F77-9AA7-F013F49094ED}" type="pres">
      <dgm:prSet presAssocID="{75A2E02A-7769-4E94-8561-8178449CF35B}" presName="accent_1" presStyleCnt="0"/>
      <dgm:spPr/>
    </dgm:pt>
    <dgm:pt modelId="{467C472B-F399-46AE-B017-5DC56BBEA7D7}" type="pres">
      <dgm:prSet presAssocID="{75A2E02A-7769-4E94-8561-8178449CF35B}" presName="accentRepeatNode" presStyleLbl="solidFgAcc1" presStyleIdx="0" presStyleCnt="3"/>
      <dgm:spPr>
        <a:blipFill rotWithShape="0">
          <a:blip xmlns:r="http://schemas.openxmlformats.org/officeDocument/2006/relationships" r:embed="rId1"/>
          <a:stretch>
            <a:fillRect/>
          </a:stretch>
        </a:blipFill>
      </dgm:spPr>
      <dgm:t>
        <a:bodyPr/>
        <a:lstStyle/>
        <a:p>
          <a:endParaRPr lang="en-US"/>
        </a:p>
      </dgm:t>
    </dgm:pt>
    <dgm:pt modelId="{DD97E049-4A6C-47F8-8707-C5FFDBF743ED}" type="pres">
      <dgm:prSet presAssocID="{2EA4557B-2359-4BA8-9F14-A6ECB8DAC4AB}" presName="text_2" presStyleLbl="node1" presStyleIdx="1" presStyleCnt="3" custScaleY="122686" custLinFactNeighborX="-386" custLinFactNeighborY="-6391">
        <dgm:presLayoutVars>
          <dgm:bulletEnabled val="1"/>
        </dgm:presLayoutVars>
      </dgm:prSet>
      <dgm:spPr/>
      <dgm:t>
        <a:bodyPr/>
        <a:lstStyle/>
        <a:p>
          <a:endParaRPr lang="en-US"/>
        </a:p>
      </dgm:t>
    </dgm:pt>
    <dgm:pt modelId="{7DBD23B7-51C8-4591-8906-0B740EFCF017}" type="pres">
      <dgm:prSet presAssocID="{2EA4557B-2359-4BA8-9F14-A6ECB8DAC4AB}" presName="accent_2" presStyleCnt="0"/>
      <dgm:spPr/>
    </dgm:pt>
    <dgm:pt modelId="{9D6C96D5-59F1-4074-AA4E-276172A59D56}" type="pres">
      <dgm:prSet presAssocID="{2EA4557B-2359-4BA8-9F14-A6ECB8DAC4AB}" presName="accentRepeatNode" presStyleLbl="solidFgAcc1" presStyleIdx="1" presStyleCnt="3"/>
      <dgm:spPr>
        <a:blipFill rotWithShape="0">
          <a:blip xmlns:r="http://schemas.openxmlformats.org/officeDocument/2006/relationships" r:embed="rId2"/>
          <a:stretch>
            <a:fillRect/>
          </a:stretch>
        </a:blipFill>
      </dgm:spPr>
      <dgm:t>
        <a:bodyPr/>
        <a:lstStyle/>
        <a:p>
          <a:endParaRPr lang="en-US"/>
        </a:p>
      </dgm:t>
    </dgm:pt>
    <dgm:pt modelId="{A0E9B536-5134-4AC7-990D-17E1F41843BA}" type="pres">
      <dgm:prSet presAssocID="{9B38993F-91D9-4E45-89FE-E7C2053BB052}" presName="text_3" presStyleLbl="node1" presStyleIdx="2" presStyleCnt="3" custScaleY="169458" custLinFactNeighborX="-131" custLinFactNeighborY="7389">
        <dgm:presLayoutVars>
          <dgm:bulletEnabled val="1"/>
        </dgm:presLayoutVars>
      </dgm:prSet>
      <dgm:spPr/>
      <dgm:t>
        <a:bodyPr/>
        <a:lstStyle/>
        <a:p>
          <a:endParaRPr lang="en-US"/>
        </a:p>
      </dgm:t>
    </dgm:pt>
    <dgm:pt modelId="{E6CA5371-E765-4FE6-A6BE-7ECD1C15C765}" type="pres">
      <dgm:prSet presAssocID="{9B38993F-91D9-4E45-89FE-E7C2053BB052}" presName="accent_3" presStyleCnt="0"/>
      <dgm:spPr/>
    </dgm:pt>
    <dgm:pt modelId="{BB02C15B-25BD-4CA5-8B62-85830BA892A9}" type="pres">
      <dgm:prSet presAssocID="{9B38993F-91D9-4E45-89FE-E7C2053BB052}" presName="accentRepeatNode" presStyleLbl="solidFgAcc1" presStyleIdx="2" presStyleCnt="3"/>
      <dgm:spPr>
        <a:blipFill rotWithShape="0">
          <a:blip xmlns:r="http://schemas.openxmlformats.org/officeDocument/2006/relationships" r:embed="rId3"/>
          <a:stretch>
            <a:fillRect/>
          </a:stretch>
        </a:blipFill>
      </dgm:spPr>
      <dgm:t>
        <a:bodyPr/>
        <a:lstStyle/>
        <a:p>
          <a:endParaRPr lang="en-US"/>
        </a:p>
      </dgm:t>
    </dgm:pt>
  </dgm:ptLst>
  <dgm:cxnLst>
    <dgm:cxn modelId="{D274CE2A-ED47-4CFE-981A-670E14BBB397}" srcId="{A55E36B4-5DBD-4D69-9E07-2ACE1B02C75C}" destId="{75A2E02A-7769-4E94-8561-8178449CF35B}" srcOrd="0" destOrd="0" parTransId="{985296F4-4FB3-49BD-BAEA-280CEAC6AFAC}" sibTransId="{9DA92A08-ED37-48A9-A0DD-F521D2142CD2}"/>
    <dgm:cxn modelId="{E47014BD-B35F-4A75-8D3A-E36CBE71105B}" srcId="{A55E36B4-5DBD-4D69-9E07-2ACE1B02C75C}" destId="{9B38993F-91D9-4E45-89FE-E7C2053BB052}" srcOrd="2" destOrd="0" parTransId="{09D1B164-619A-4073-BC5B-FCA5E09B6EF1}" sibTransId="{D53B4CC3-4CE5-4F91-919B-A6C770DA696A}"/>
    <dgm:cxn modelId="{8761B4AA-516C-43AC-9284-45EC045711C4}" type="presOf" srcId="{A55E36B4-5DBD-4D69-9E07-2ACE1B02C75C}" destId="{287E208B-7CBA-48D9-A845-7C3BA9246006}" srcOrd="0" destOrd="0" presId="urn:microsoft.com/office/officeart/2008/layout/VerticalCurvedList"/>
    <dgm:cxn modelId="{9B0613D0-75A7-4897-8914-A71D4AB711FD}" type="presOf" srcId="{2EA4557B-2359-4BA8-9F14-A6ECB8DAC4AB}" destId="{DD97E049-4A6C-47F8-8707-C5FFDBF743ED}" srcOrd="0" destOrd="0" presId="urn:microsoft.com/office/officeart/2008/layout/VerticalCurvedList"/>
    <dgm:cxn modelId="{E5E1F8D5-384F-4738-91BA-6CDDED360257}" srcId="{A55E36B4-5DBD-4D69-9E07-2ACE1B02C75C}" destId="{2EA4557B-2359-4BA8-9F14-A6ECB8DAC4AB}" srcOrd="1" destOrd="0" parTransId="{46821B45-B9F5-4FAF-834F-499C8AE36BA2}" sibTransId="{29859120-04AA-48A6-ACAA-ED37A6A9AC18}"/>
    <dgm:cxn modelId="{B266245F-5263-4E70-88F5-4D1674DB3B84}" type="presOf" srcId="{9B38993F-91D9-4E45-89FE-E7C2053BB052}" destId="{A0E9B536-5134-4AC7-990D-17E1F41843BA}" srcOrd="0" destOrd="0" presId="urn:microsoft.com/office/officeart/2008/layout/VerticalCurvedList"/>
    <dgm:cxn modelId="{5778B1B4-E560-4E84-AD4D-A813FF78C10F}" type="presOf" srcId="{9DA92A08-ED37-48A9-A0DD-F521D2142CD2}" destId="{C7497E28-FAE4-42DA-8D9D-5B4659273D7A}" srcOrd="0" destOrd="0" presId="urn:microsoft.com/office/officeart/2008/layout/VerticalCurvedList"/>
    <dgm:cxn modelId="{E924C404-B05C-465B-8D1C-00EC910A951E}" type="presOf" srcId="{75A2E02A-7769-4E94-8561-8178449CF35B}" destId="{534504B8-3AD3-4D7F-BA10-772C4BC9F4DA}" srcOrd="0" destOrd="0" presId="urn:microsoft.com/office/officeart/2008/layout/VerticalCurvedList"/>
    <dgm:cxn modelId="{C4F98C06-AD96-432A-B4D9-282520DE6931}" type="presParOf" srcId="{287E208B-7CBA-48D9-A845-7C3BA9246006}" destId="{5A99791D-9E28-4B3D-8ACD-8F48A5C6199A}" srcOrd="0" destOrd="0" presId="urn:microsoft.com/office/officeart/2008/layout/VerticalCurvedList"/>
    <dgm:cxn modelId="{99688B73-F52A-4B19-BFC8-912C86E0CE37}" type="presParOf" srcId="{5A99791D-9E28-4B3D-8ACD-8F48A5C6199A}" destId="{9839DEA4-81CC-40F3-A882-992AC1AF75D3}" srcOrd="0" destOrd="0" presId="urn:microsoft.com/office/officeart/2008/layout/VerticalCurvedList"/>
    <dgm:cxn modelId="{59FE6BC5-49C9-4D06-A5DE-A9A49B8BF90F}" type="presParOf" srcId="{9839DEA4-81CC-40F3-A882-992AC1AF75D3}" destId="{28F6DBF1-E187-4C38-B1F1-C875CC0EEA2D}" srcOrd="0" destOrd="0" presId="urn:microsoft.com/office/officeart/2008/layout/VerticalCurvedList"/>
    <dgm:cxn modelId="{12D7A639-2081-46BC-A6D9-C40AEB029806}" type="presParOf" srcId="{9839DEA4-81CC-40F3-A882-992AC1AF75D3}" destId="{C7497E28-FAE4-42DA-8D9D-5B4659273D7A}" srcOrd="1" destOrd="0" presId="urn:microsoft.com/office/officeart/2008/layout/VerticalCurvedList"/>
    <dgm:cxn modelId="{B85A564F-332C-4C27-8212-07053B76FA55}" type="presParOf" srcId="{9839DEA4-81CC-40F3-A882-992AC1AF75D3}" destId="{175AA276-58F2-4DD9-80FC-A508711E986D}" srcOrd="2" destOrd="0" presId="urn:microsoft.com/office/officeart/2008/layout/VerticalCurvedList"/>
    <dgm:cxn modelId="{91D9C5BB-E272-4F49-85F8-42160FDBDCA7}" type="presParOf" srcId="{9839DEA4-81CC-40F3-A882-992AC1AF75D3}" destId="{99D1BCB1-BBEC-4020-AF46-9B84DFEEEB12}" srcOrd="3" destOrd="0" presId="urn:microsoft.com/office/officeart/2008/layout/VerticalCurvedList"/>
    <dgm:cxn modelId="{87D60E70-C750-4784-9701-EA9A65D9C29D}" type="presParOf" srcId="{5A99791D-9E28-4B3D-8ACD-8F48A5C6199A}" destId="{534504B8-3AD3-4D7F-BA10-772C4BC9F4DA}" srcOrd="1" destOrd="0" presId="urn:microsoft.com/office/officeart/2008/layout/VerticalCurvedList"/>
    <dgm:cxn modelId="{C50289AF-CC35-43F9-97D6-9BCFF4DA522E}" type="presParOf" srcId="{5A99791D-9E28-4B3D-8ACD-8F48A5C6199A}" destId="{449D8CCB-25E3-4F77-9AA7-F013F49094ED}" srcOrd="2" destOrd="0" presId="urn:microsoft.com/office/officeart/2008/layout/VerticalCurvedList"/>
    <dgm:cxn modelId="{84363DD2-33CD-4AD3-9C19-6DEC7CD11601}" type="presParOf" srcId="{449D8CCB-25E3-4F77-9AA7-F013F49094ED}" destId="{467C472B-F399-46AE-B017-5DC56BBEA7D7}" srcOrd="0" destOrd="0" presId="urn:microsoft.com/office/officeart/2008/layout/VerticalCurvedList"/>
    <dgm:cxn modelId="{53733497-AA19-4E1B-BA25-1E01CD2BFE69}" type="presParOf" srcId="{5A99791D-9E28-4B3D-8ACD-8F48A5C6199A}" destId="{DD97E049-4A6C-47F8-8707-C5FFDBF743ED}" srcOrd="3" destOrd="0" presId="urn:microsoft.com/office/officeart/2008/layout/VerticalCurvedList"/>
    <dgm:cxn modelId="{61777AB4-CD13-405F-8969-F233BE03E632}" type="presParOf" srcId="{5A99791D-9E28-4B3D-8ACD-8F48A5C6199A}" destId="{7DBD23B7-51C8-4591-8906-0B740EFCF017}" srcOrd="4" destOrd="0" presId="urn:microsoft.com/office/officeart/2008/layout/VerticalCurvedList"/>
    <dgm:cxn modelId="{4850C10E-D050-489E-802B-FC0905711AB4}" type="presParOf" srcId="{7DBD23B7-51C8-4591-8906-0B740EFCF017}" destId="{9D6C96D5-59F1-4074-AA4E-276172A59D56}" srcOrd="0" destOrd="0" presId="urn:microsoft.com/office/officeart/2008/layout/VerticalCurvedList"/>
    <dgm:cxn modelId="{EC709D6F-5D7D-47FE-9831-D33B042E3E43}" type="presParOf" srcId="{5A99791D-9E28-4B3D-8ACD-8F48A5C6199A}" destId="{A0E9B536-5134-4AC7-990D-17E1F41843BA}" srcOrd="5" destOrd="0" presId="urn:microsoft.com/office/officeart/2008/layout/VerticalCurvedList"/>
    <dgm:cxn modelId="{96211963-6FC7-44C5-BBE7-BCD02AD2AAF5}" type="presParOf" srcId="{5A99791D-9E28-4B3D-8ACD-8F48A5C6199A}" destId="{E6CA5371-E765-4FE6-A6BE-7ECD1C15C765}" srcOrd="6" destOrd="0" presId="urn:microsoft.com/office/officeart/2008/layout/VerticalCurvedList"/>
    <dgm:cxn modelId="{912F6EC4-5AB2-49FB-BEF4-AD9D2E4E5D37}" type="presParOf" srcId="{E6CA5371-E765-4FE6-A6BE-7ECD1C15C765}" destId="{BB02C15B-25BD-4CA5-8B62-85830BA892A9}"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5F0AF9-0767-4948-8972-1518CD1A8D70}"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F3A90923-DA21-429E-BA8C-0BC22FE0EE25}">
      <dgm:prSet phldrT="[Text]" custT="1"/>
      <dgm:spPr>
        <a:solidFill>
          <a:srgbClr val="FFCCFF"/>
        </a:solidFill>
      </dgm:spPr>
      <dgm:t>
        <a:bodyPr/>
        <a:lstStyle/>
        <a:p>
          <a:r>
            <a:rPr lang="en-US" sz="1600" b="1" dirty="0" smtClean="0">
              <a:solidFill>
                <a:srgbClr val="FF0000"/>
              </a:solidFill>
              <a:latin typeface="Cambria" pitchFamily="18" charset="0"/>
              <a:ea typeface="Cambria" pitchFamily="18" charset="0"/>
            </a:rPr>
            <a:t>NHÓM 2</a:t>
          </a:r>
          <a:endParaRPr lang="en-US" sz="1600" b="1" dirty="0">
            <a:solidFill>
              <a:srgbClr val="FF0000"/>
            </a:solidFill>
            <a:latin typeface="Cambria" pitchFamily="18" charset="0"/>
            <a:ea typeface="Cambria" pitchFamily="18" charset="0"/>
          </a:endParaRPr>
        </a:p>
      </dgm:t>
    </dgm:pt>
    <dgm:pt modelId="{E35E5AE2-18D9-4DD9-A723-8B97B6CC21EC}" type="parTrans" cxnId="{295CE534-36BC-4701-A82E-E7033E92B509}">
      <dgm:prSet/>
      <dgm:spPr/>
      <dgm:t>
        <a:bodyPr/>
        <a:lstStyle/>
        <a:p>
          <a:endParaRPr lang="en-US"/>
        </a:p>
      </dgm:t>
    </dgm:pt>
    <dgm:pt modelId="{4B61347F-0666-41D0-A061-0E54F0237867}" type="sibTrans" cxnId="{295CE534-36BC-4701-A82E-E7033E92B509}">
      <dgm:prSet/>
      <dgm:spPr/>
      <dgm:t>
        <a:bodyPr/>
        <a:lstStyle/>
        <a:p>
          <a:endParaRPr lang="en-US"/>
        </a:p>
      </dgm:t>
    </dgm:pt>
    <dgm:pt modelId="{1634262A-FB6D-4858-A144-C3641F148963}">
      <dgm:prSet phldrT="[Text]" custT="1"/>
      <dgm:spPr>
        <a:solidFill>
          <a:srgbClr val="99FF66"/>
        </a:solidFill>
      </dgm:spPr>
      <dgm:t>
        <a:bodyPr/>
        <a:lstStyle/>
        <a:p>
          <a:r>
            <a:rPr lang="en-US" sz="1800" b="1" dirty="0" err="1" smtClean="0">
              <a:solidFill>
                <a:schemeClr val="tx1"/>
              </a:solidFill>
              <a:latin typeface="Cambria" pitchFamily="18" charset="0"/>
              <a:ea typeface="Cambria" pitchFamily="18" charset="0"/>
            </a:rPr>
            <a:t>Lào</a:t>
          </a:r>
          <a:r>
            <a:rPr lang="en-US" sz="1800" b="1" dirty="0" smtClean="0">
              <a:solidFill>
                <a:schemeClr val="tx1"/>
              </a:solidFill>
              <a:latin typeface="Cambria" pitchFamily="18" charset="0"/>
              <a:ea typeface="Cambria" pitchFamily="18" charset="0"/>
            </a:rPr>
            <a:t> </a:t>
          </a:r>
          <a:r>
            <a:rPr lang="en-US" sz="1800" b="1" dirty="0" err="1" smtClean="0">
              <a:solidFill>
                <a:schemeClr val="tx1"/>
              </a:solidFill>
              <a:latin typeface="Cambria" pitchFamily="18" charset="0"/>
              <a:ea typeface="Cambria" pitchFamily="18" charset="0"/>
            </a:rPr>
            <a:t>Cai</a:t>
          </a:r>
          <a:endParaRPr lang="en-US" sz="1800" b="1" dirty="0">
            <a:solidFill>
              <a:schemeClr val="tx1"/>
            </a:solidFill>
            <a:latin typeface="Cambria" pitchFamily="18" charset="0"/>
            <a:ea typeface="Cambria" pitchFamily="18" charset="0"/>
          </a:endParaRPr>
        </a:p>
      </dgm:t>
    </dgm:pt>
    <dgm:pt modelId="{0B9124BE-4ED4-4FF6-B81E-71DF7CE4C04C}" type="parTrans" cxnId="{8DC2E1E7-05EB-4E7C-9F49-6E1CDD58A1AC}">
      <dgm:prSet/>
      <dgm:spPr/>
      <dgm:t>
        <a:bodyPr/>
        <a:lstStyle/>
        <a:p>
          <a:endParaRPr lang="en-US"/>
        </a:p>
      </dgm:t>
    </dgm:pt>
    <dgm:pt modelId="{72E760BE-DB98-4E48-A13A-BC53E31FF3C6}" type="sibTrans" cxnId="{8DC2E1E7-05EB-4E7C-9F49-6E1CDD58A1AC}">
      <dgm:prSet/>
      <dgm:spPr/>
      <dgm:t>
        <a:bodyPr/>
        <a:lstStyle/>
        <a:p>
          <a:endParaRPr lang="en-US"/>
        </a:p>
      </dgm:t>
    </dgm:pt>
    <dgm:pt modelId="{AE81F2B6-4AEB-45C9-99C1-9516D916928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22,4</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15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28BFE78-A541-4A4D-AE8E-691C1888CC46}" type="parTrans" cxnId="{E5C9BD0F-C1F3-4729-9572-03CEA9B9B1EF}">
      <dgm:prSet/>
      <dgm:spPr/>
      <dgm:t>
        <a:bodyPr/>
        <a:lstStyle/>
        <a:p>
          <a:endParaRPr lang="en-US"/>
        </a:p>
      </dgm:t>
    </dgm:pt>
    <dgm:pt modelId="{7296AC96-6041-4074-AD07-94AEA0A3E929}" type="sibTrans" cxnId="{E5C9BD0F-C1F3-4729-9572-03CEA9B9B1EF}">
      <dgm:prSet/>
      <dgm:spPr/>
      <dgm:t>
        <a:bodyPr/>
        <a:lstStyle/>
        <a:p>
          <a:endParaRPr lang="en-US"/>
        </a:p>
      </dgm:t>
    </dgm:pt>
    <dgm:pt modelId="{3D8889BC-0038-4C00-8994-17023F300B58}">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1765mm.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350mm, lượng mưa thấp nhất khoảng 35mm.</a:t>
          </a:r>
          <a:endParaRPr lang="en-US" sz="1600" dirty="0" smtClean="0">
            <a:solidFill>
              <a:schemeClr val="tx1"/>
            </a:solidFill>
            <a:latin typeface="Cambria" pitchFamily="18" charset="0"/>
            <a:ea typeface="Cambria" pitchFamily="18" charset="0"/>
          </a:endParaRPr>
        </a:p>
      </dgm:t>
    </dgm:pt>
    <dgm:pt modelId="{4C34C2E4-DF8D-4994-B558-0EF1B663C4F4}" type="parTrans" cxnId="{020B01D1-0AE6-4BAA-9818-C6DA2C85BF28}">
      <dgm:prSet/>
      <dgm:spPr/>
      <dgm:t>
        <a:bodyPr/>
        <a:lstStyle/>
        <a:p>
          <a:endParaRPr lang="en-US"/>
        </a:p>
      </dgm:t>
    </dgm:pt>
    <dgm:pt modelId="{23131B6C-8976-49E0-9AD1-34284966052D}" type="sibTrans" cxnId="{020B01D1-0AE6-4BAA-9818-C6DA2C85BF28}">
      <dgm:prSet/>
      <dgm:spPr/>
      <dgm:t>
        <a:bodyPr/>
        <a:lstStyle/>
        <a:p>
          <a:endParaRPr lang="en-US"/>
        </a:p>
      </dgm:t>
    </dgm:pt>
    <dgm:pt modelId="{2354FD9F-CD2E-44A5-B060-5A930A4E99F0}">
      <dgm:prSet phldrT="[Text]" custT="1"/>
      <dgm:spPr>
        <a:solidFill>
          <a:srgbClr val="99FF66"/>
        </a:solidFill>
      </dgm:spPr>
      <dgm:t>
        <a:bodyPr/>
        <a:lstStyle/>
        <a:p>
          <a:r>
            <a:rPr lang="en-US" sz="1800" b="1" dirty="0" smtClean="0">
              <a:solidFill>
                <a:schemeClr val="tx1"/>
              </a:solidFill>
              <a:latin typeface="Cambria" pitchFamily="18" charset="0"/>
              <a:ea typeface="Cambria" pitchFamily="18" charset="0"/>
            </a:rPr>
            <a:t>Sa </a:t>
          </a:r>
        </a:p>
        <a:p>
          <a:r>
            <a:rPr lang="en-US" sz="1800" b="1" dirty="0" smtClean="0">
              <a:solidFill>
                <a:schemeClr val="tx1"/>
              </a:solidFill>
              <a:latin typeface="Cambria" pitchFamily="18" charset="0"/>
              <a:ea typeface="Cambria" pitchFamily="18" charset="0"/>
            </a:rPr>
            <a:t>Pa</a:t>
          </a:r>
          <a:endParaRPr lang="en-US" sz="1800" b="1" dirty="0">
            <a:solidFill>
              <a:schemeClr val="tx1"/>
            </a:solidFill>
            <a:latin typeface="Cambria" pitchFamily="18" charset="0"/>
            <a:ea typeface="Cambria" pitchFamily="18" charset="0"/>
          </a:endParaRPr>
        </a:p>
      </dgm:t>
    </dgm:pt>
    <dgm:pt modelId="{552909E3-A49D-419A-A306-3A8A76B0346F}" type="parTrans" cxnId="{B0948D33-BD34-4E03-B586-B3D7BC76211D}">
      <dgm:prSet/>
      <dgm:spPr/>
      <dgm:t>
        <a:bodyPr/>
        <a:lstStyle/>
        <a:p>
          <a:endParaRPr lang="en-US"/>
        </a:p>
      </dgm:t>
    </dgm:pt>
    <dgm:pt modelId="{4A31B90A-C92A-496F-B420-4E005E1F85B9}" type="sibTrans" cxnId="{B0948D33-BD34-4E03-B586-B3D7BC76211D}">
      <dgm:prSet/>
      <dgm:spPr/>
      <dgm:t>
        <a:bodyPr/>
        <a:lstStyle/>
        <a:p>
          <a:endParaRPr lang="en-US"/>
        </a:p>
      </dgm:t>
    </dgm:pt>
    <dgm:pt modelId="{10D0F947-8FEF-4A0E-A91D-CA6A7A9529ED}">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nhiệt độ:</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trung bình năm: 15,5</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Nhiệt độ cao nhất khoảng 20</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 thấp nhất khoảng 8</a:t>
          </a:r>
          <a:r>
            <a:rPr lang="vi-VN" sz="1600" baseline="30000" dirty="0" smtClean="0">
              <a:solidFill>
                <a:schemeClr val="tx1"/>
              </a:solidFill>
              <a:latin typeface="Cambria" pitchFamily="18" charset="0"/>
              <a:ea typeface="Cambria" pitchFamily="18" charset="0"/>
            </a:rPr>
            <a:t>0</a:t>
          </a:r>
          <a:r>
            <a:rPr lang="vi-VN" sz="1600" dirty="0" smtClean="0">
              <a:solidFill>
                <a:schemeClr val="tx1"/>
              </a:solidFill>
              <a:latin typeface="Cambria" pitchFamily="18" charset="0"/>
              <a:ea typeface="Cambria" pitchFamily="18" charset="0"/>
            </a:rPr>
            <a:t>C.</a:t>
          </a:r>
          <a:endParaRPr lang="en-US" sz="1600" dirty="0" smtClean="0">
            <a:solidFill>
              <a:schemeClr val="tx1"/>
            </a:solidFill>
            <a:latin typeface="Cambria" pitchFamily="18" charset="0"/>
            <a:ea typeface="Cambria" pitchFamily="18" charset="0"/>
          </a:endParaRPr>
        </a:p>
      </dgm:t>
    </dgm:pt>
    <dgm:pt modelId="{665372D5-BE4E-4DCA-B1F6-E02FDFAAF9A2}" type="parTrans" cxnId="{8C65C94C-85AC-415D-AAA7-32CAA3931FB8}">
      <dgm:prSet/>
      <dgm:spPr/>
      <dgm:t>
        <a:bodyPr/>
        <a:lstStyle/>
        <a:p>
          <a:endParaRPr lang="en-US"/>
        </a:p>
      </dgm:t>
    </dgm:pt>
    <dgm:pt modelId="{6757853A-2D9E-4525-B93E-05A663A1EF86}" type="sibTrans" cxnId="{8C65C94C-85AC-415D-AAA7-32CAA3931FB8}">
      <dgm:prSet/>
      <dgm:spPr/>
      <dgm:t>
        <a:bodyPr/>
        <a:lstStyle/>
        <a:p>
          <a:endParaRPr lang="en-US"/>
        </a:p>
      </dgm:t>
    </dgm:pt>
    <dgm:pt modelId="{8223C472-8209-42F3-B27B-AD74AB189A29}">
      <dgm:prSet phldrT="[Text]" custT="1"/>
      <dgm:spPr>
        <a:solidFill>
          <a:srgbClr val="BCFCD4"/>
        </a:solidFill>
      </dgm:spPr>
      <dgm:t>
        <a:bodyPr/>
        <a:lstStyle/>
        <a:p>
          <a:pPr algn="just"/>
          <a:r>
            <a:rPr lang="vi-VN" sz="1600" b="1" dirty="0" smtClean="0">
              <a:solidFill>
                <a:schemeClr val="tx1"/>
              </a:solidFill>
              <a:latin typeface="Cambria" pitchFamily="18" charset="0"/>
              <a:ea typeface="Cambria" pitchFamily="18" charset="0"/>
            </a:rPr>
            <a:t>- Về lượng mưa:</a:t>
          </a:r>
          <a:endParaRPr lang="en-US" sz="1600" b="1"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Tổng lượng mưa trong năm : 2674mm.</a:t>
          </a:r>
          <a:endParaRPr lang="en-US" sz="1600" dirty="0" smtClean="0">
            <a:solidFill>
              <a:schemeClr val="tx1"/>
            </a:solidFill>
            <a:latin typeface="Cambria" pitchFamily="18" charset="0"/>
            <a:ea typeface="Cambria" pitchFamily="18" charset="0"/>
          </a:endParaRPr>
        </a:p>
        <a:p>
          <a:pPr algn="just"/>
          <a:r>
            <a:rPr lang="vi-VN" sz="1600" dirty="0" smtClean="0">
              <a:solidFill>
                <a:schemeClr val="tx1"/>
              </a:solidFill>
              <a:latin typeface="Cambria" pitchFamily="18" charset="0"/>
              <a:ea typeface="Cambria" pitchFamily="18" charset="0"/>
            </a:rPr>
            <a:t>+ Lượng mưa cao nhất khoảng 500mm, lượng mưa thấp nhất khoảng 80mm.</a:t>
          </a:r>
          <a:endParaRPr lang="en-US" sz="1600" dirty="0" smtClean="0">
            <a:solidFill>
              <a:schemeClr val="tx1"/>
            </a:solidFill>
            <a:latin typeface="Cambria" pitchFamily="18" charset="0"/>
            <a:ea typeface="Cambria" pitchFamily="18" charset="0"/>
          </a:endParaRPr>
        </a:p>
      </dgm:t>
    </dgm:pt>
    <dgm:pt modelId="{99908FFD-A0F5-4A87-B547-D4BBAEEB43AA}" type="parTrans" cxnId="{D336C923-F5B6-4B42-BAC3-A1769EF43F00}">
      <dgm:prSet/>
      <dgm:spPr/>
      <dgm:t>
        <a:bodyPr/>
        <a:lstStyle/>
        <a:p>
          <a:endParaRPr lang="en-US"/>
        </a:p>
      </dgm:t>
    </dgm:pt>
    <dgm:pt modelId="{CC5F4844-3B24-47F4-9ADF-C6338428CC3E}" type="sibTrans" cxnId="{D336C923-F5B6-4B42-BAC3-A1769EF43F00}">
      <dgm:prSet/>
      <dgm:spPr/>
      <dgm:t>
        <a:bodyPr/>
        <a:lstStyle/>
        <a:p>
          <a:endParaRPr lang="en-US"/>
        </a:p>
      </dgm:t>
    </dgm:pt>
    <dgm:pt modelId="{E698F970-A5A2-443E-98A7-4922B9BF8E1C}" type="pres">
      <dgm:prSet presAssocID="{205F0AF9-0767-4948-8972-1518CD1A8D70}" presName="diagram" presStyleCnt="0">
        <dgm:presLayoutVars>
          <dgm:chPref val="1"/>
          <dgm:dir/>
          <dgm:animOne val="branch"/>
          <dgm:animLvl val="lvl"/>
          <dgm:resizeHandles val="exact"/>
        </dgm:presLayoutVars>
      </dgm:prSet>
      <dgm:spPr/>
      <dgm:t>
        <a:bodyPr/>
        <a:lstStyle/>
        <a:p>
          <a:endParaRPr lang="en-US"/>
        </a:p>
      </dgm:t>
    </dgm:pt>
    <dgm:pt modelId="{C84F10C9-3A9A-4ECD-9AF4-62DA8DC98267}" type="pres">
      <dgm:prSet presAssocID="{F3A90923-DA21-429E-BA8C-0BC22FE0EE25}" presName="root1" presStyleCnt="0"/>
      <dgm:spPr/>
    </dgm:pt>
    <dgm:pt modelId="{00160372-EE32-43F3-AEC8-EDBE1EE30523}" type="pres">
      <dgm:prSet presAssocID="{F3A90923-DA21-429E-BA8C-0BC22FE0EE25}" presName="LevelOneTextNode" presStyleLbl="node0" presStyleIdx="0" presStyleCnt="1" custScaleX="40481">
        <dgm:presLayoutVars>
          <dgm:chPref val="3"/>
        </dgm:presLayoutVars>
      </dgm:prSet>
      <dgm:spPr/>
      <dgm:t>
        <a:bodyPr/>
        <a:lstStyle/>
        <a:p>
          <a:endParaRPr lang="en-US"/>
        </a:p>
      </dgm:t>
    </dgm:pt>
    <dgm:pt modelId="{5F69C5E3-989A-4E1E-8C9E-7C66267D231A}" type="pres">
      <dgm:prSet presAssocID="{F3A90923-DA21-429E-BA8C-0BC22FE0EE25}" presName="level2hierChild" presStyleCnt="0"/>
      <dgm:spPr/>
    </dgm:pt>
    <dgm:pt modelId="{977D9258-F91B-4ECD-93BD-F70F8E8628FA}" type="pres">
      <dgm:prSet presAssocID="{0B9124BE-4ED4-4FF6-B81E-71DF7CE4C04C}" presName="conn2-1" presStyleLbl="parChTrans1D2" presStyleIdx="0" presStyleCnt="2"/>
      <dgm:spPr/>
      <dgm:t>
        <a:bodyPr/>
        <a:lstStyle/>
        <a:p>
          <a:endParaRPr lang="en-US"/>
        </a:p>
      </dgm:t>
    </dgm:pt>
    <dgm:pt modelId="{00A668B9-5C07-47FF-AB23-6245ED1EB727}" type="pres">
      <dgm:prSet presAssocID="{0B9124BE-4ED4-4FF6-B81E-71DF7CE4C04C}" presName="connTx" presStyleLbl="parChTrans1D2" presStyleIdx="0" presStyleCnt="2"/>
      <dgm:spPr/>
      <dgm:t>
        <a:bodyPr/>
        <a:lstStyle/>
        <a:p>
          <a:endParaRPr lang="en-US"/>
        </a:p>
      </dgm:t>
    </dgm:pt>
    <dgm:pt modelId="{8C2B1B1C-2705-475C-9F06-61EFB223F8FB}" type="pres">
      <dgm:prSet presAssocID="{1634262A-FB6D-4858-A144-C3641F148963}" presName="root2" presStyleCnt="0"/>
      <dgm:spPr/>
    </dgm:pt>
    <dgm:pt modelId="{983CCE9D-A68F-45B6-B5E3-8C935362A290}" type="pres">
      <dgm:prSet presAssocID="{1634262A-FB6D-4858-A144-C3641F148963}" presName="LevelTwoTextNode" presStyleLbl="node2" presStyleIdx="0" presStyleCnt="2" custScaleX="42918">
        <dgm:presLayoutVars>
          <dgm:chPref val="3"/>
        </dgm:presLayoutVars>
      </dgm:prSet>
      <dgm:spPr/>
      <dgm:t>
        <a:bodyPr/>
        <a:lstStyle/>
        <a:p>
          <a:endParaRPr lang="en-US"/>
        </a:p>
      </dgm:t>
    </dgm:pt>
    <dgm:pt modelId="{076CED39-AF8E-4C73-904E-47B7B6680D87}" type="pres">
      <dgm:prSet presAssocID="{1634262A-FB6D-4858-A144-C3641F148963}" presName="level3hierChild" presStyleCnt="0"/>
      <dgm:spPr/>
    </dgm:pt>
    <dgm:pt modelId="{BEE14AB2-5155-4062-BDC9-81FC40CC96C5}" type="pres">
      <dgm:prSet presAssocID="{628BFE78-A541-4A4D-AE8E-691C1888CC46}" presName="conn2-1" presStyleLbl="parChTrans1D3" presStyleIdx="0" presStyleCnt="4"/>
      <dgm:spPr/>
      <dgm:t>
        <a:bodyPr/>
        <a:lstStyle/>
        <a:p>
          <a:endParaRPr lang="en-US"/>
        </a:p>
      </dgm:t>
    </dgm:pt>
    <dgm:pt modelId="{5518DF69-BB7B-49B4-B920-0E581597F8FE}" type="pres">
      <dgm:prSet presAssocID="{628BFE78-A541-4A4D-AE8E-691C1888CC46}" presName="connTx" presStyleLbl="parChTrans1D3" presStyleIdx="0" presStyleCnt="4"/>
      <dgm:spPr/>
      <dgm:t>
        <a:bodyPr/>
        <a:lstStyle/>
        <a:p>
          <a:endParaRPr lang="en-US"/>
        </a:p>
      </dgm:t>
    </dgm:pt>
    <dgm:pt modelId="{D0A0D276-BF89-496E-8084-BDA9A46C0387}" type="pres">
      <dgm:prSet presAssocID="{AE81F2B6-4AEB-45C9-99C1-9516D9169289}" presName="root2" presStyleCnt="0"/>
      <dgm:spPr/>
    </dgm:pt>
    <dgm:pt modelId="{74752D16-F284-4733-BD06-D81B903FC595}" type="pres">
      <dgm:prSet presAssocID="{AE81F2B6-4AEB-45C9-99C1-9516D9169289}" presName="LevelTwoTextNode" presStyleLbl="node3" presStyleIdx="0" presStyleCnt="4" custScaleX="313329" custScaleY="130133">
        <dgm:presLayoutVars>
          <dgm:chPref val="3"/>
        </dgm:presLayoutVars>
      </dgm:prSet>
      <dgm:spPr/>
      <dgm:t>
        <a:bodyPr/>
        <a:lstStyle/>
        <a:p>
          <a:endParaRPr lang="en-US"/>
        </a:p>
      </dgm:t>
    </dgm:pt>
    <dgm:pt modelId="{7675D633-B686-4DD1-80DE-343425969930}" type="pres">
      <dgm:prSet presAssocID="{AE81F2B6-4AEB-45C9-99C1-9516D9169289}" presName="level3hierChild" presStyleCnt="0"/>
      <dgm:spPr/>
    </dgm:pt>
    <dgm:pt modelId="{085DDCEE-9B2A-4FE1-8803-7719DDB3D6CB}" type="pres">
      <dgm:prSet presAssocID="{4C34C2E4-DF8D-4994-B558-0EF1B663C4F4}" presName="conn2-1" presStyleLbl="parChTrans1D3" presStyleIdx="1" presStyleCnt="4"/>
      <dgm:spPr/>
      <dgm:t>
        <a:bodyPr/>
        <a:lstStyle/>
        <a:p>
          <a:endParaRPr lang="en-US"/>
        </a:p>
      </dgm:t>
    </dgm:pt>
    <dgm:pt modelId="{B41E6B5A-A328-4DE1-8785-B9517E0A6BB1}" type="pres">
      <dgm:prSet presAssocID="{4C34C2E4-DF8D-4994-B558-0EF1B663C4F4}" presName="connTx" presStyleLbl="parChTrans1D3" presStyleIdx="1" presStyleCnt="4"/>
      <dgm:spPr/>
      <dgm:t>
        <a:bodyPr/>
        <a:lstStyle/>
        <a:p>
          <a:endParaRPr lang="en-US"/>
        </a:p>
      </dgm:t>
    </dgm:pt>
    <dgm:pt modelId="{DA0981DE-30D7-4D21-BE1E-471740CC4E8B}" type="pres">
      <dgm:prSet presAssocID="{3D8889BC-0038-4C00-8994-17023F300B58}" presName="root2" presStyleCnt="0"/>
      <dgm:spPr/>
    </dgm:pt>
    <dgm:pt modelId="{83021AC3-EBE3-4F91-90D4-B475F247BF98}" type="pres">
      <dgm:prSet presAssocID="{3D8889BC-0038-4C00-8994-17023F300B58}" presName="LevelTwoTextNode" presStyleLbl="node3" presStyleIdx="1" presStyleCnt="4" custScaleX="313798" custScaleY="146808">
        <dgm:presLayoutVars>
          <dgm:chPref val="3"/>
        </dgm:presLayoutVars>
      </dgm:prSet>
      <dgm:spPr/>
      <dgm:t>
        <a:bodyPr/>
        <a:lstStyle/>
        <a:p>
          <a:endParaRPr lang="en-US"/>
        </a:p>
      </dgm:t>
    </dgm:pt>
    <dgm:pt modelId="{582F9CE5-D76C-4DA4-B96A-62D405D74400}" type="pres">
      <dgm:prSet presAssocID="{3D8889BC-0038-4C00-8994-17023F300B58}" presName="level3hierChild" presStyleCnt="0"/>
      <dgm:spPr/>
    </dgm:pt>
    <dgm:pt modelId="{2C7633BD-46F7-4934-84F1-2C7EF7441B97}" type="pres">
      <dgm:prSet presAssocID="{552909E3-A49D-419A-A306-3A8A76B0346F}" presName="conn2-1" presStyleLbl="parChTrans1D2" presStyleIdx="1" presStyleCnt="2"/>
      <dgm:spPr/>
      <dgm:t>
        <a:bodyPr/>
        <a:lstStyle/>
        <a:p>
          <a:endParaRPr lang="en-US"/>
        </a:p>
      </dgm:t>
    </dgm:pt>
    <dgm:pt modelId="{37AA8596-C342-4C9F-A426-C1E1A14A36E8}" type="pres">
      <dgm:prSet presAssocID="{552909E3-A49D-419A-A306-3A8A76B0346F}" presName="connTx" presStyleLbl="parChTrans1D2" presStyleIdx="1" presStyleCnt="2"/>
      <dgm:spPr/>
      <dgm:t>
        <a:bodyPr/>
        <a:lstStyle/>
        <a:p>
          <a:endParaRPr lang="en-US"/>
        </a:p>
      </dgm:t>
    </dgm:pt>
    <dgm:pt modelId="{7D38F219-1E01-4266-8B60-82AF8B7D7D98}" type="pres">
      <dgm:prSet presAssocID="{2354FD9F-CD2E-44A5-B060-5A930A4E99F0}" presName="root2" presStyleCnt="0"/>
      <dgm:spPr/>
    </dgm:pt>
    <dgm:pt modelId="{E06B0587-1B83-4659-BE19-EEC915595376}" type="pres">
      <dgm:prSet presAssocID="{2354FD9F-CD2E-44A5-B060-5A930A4E99F0}" presName="LevelTwoTextNode" presStyleLbl="node2" presStyleIdx="1" presStyleCnt="2" custScaleX="42998">
        <dgm:presLayoutVars>
          <dgm:chPref val="3"/>
        </dgm:presLayoutVars>
      </dgm:prSet>
      <dgm:spPr/>
      <dgm:t>
        <a:bodyPr/>
        <a:lstStyle/>
        <a:p>
          <a:endParaRPr lang="en-US"/>
        </a:p>
      </dgm:t>
    </dgm:pt>
    <dgm:pt modelId="{26153FE8-1B0F-4CF1-96E4-EAF1D0D1B15F}" type="pres">
      <dgm:prSet presAssocID="{2354FD9F-CD2E-44A5-B060-5A930A4E99F0}" presName="level3hierChild" presStyleCnt="0"/>
      <dgm:spPr/>
    </dgm:pt>
    <dgm:pt modelId="{E015C146-2506-4481-A4D5-7B3CD11B341C}" type="pres">
      <dgm:prSet presAssocID="{665372D5-BE4E-4DCA-B1F6-E02FDFAAF9A2}" presName="conn2-1" presStyleLbl="parChTrans1D3" presStyleIdx="2" presStyleCnt="4"/>
      <dgm:spPr/>
      <dgm:t>
        <a:bodyPr/>
        <a:lstStyle/>
        <a:p>
          <a:endParaRPr lang="en-US"/>
        </a:p>
      </dgm:t>
    </dgm:pt>
    <dgm:pt modelId="{A1FEFD21-6778-4284-B86B-C974983303A3}" type="pres">
      <dgm:prSet presAssocID="{665372D5-BE4E-4DCA-B1F6-E02FDFAAF9A2}" presName="connTx" presStyleLbl="parChTrans1D3" presStyleIdx="2" presStyleCnt="4"/>
      <dgm:spPr/>
      <dgm:t>
        <a:bodyPr/>
        <a:lstStyle/>
        <a:p>
          <a:endParaRPr lang="en-US"/>
        </a:p>
      </dgm:t>
    </dgm:pt>
    <dgm:pt modelId="{13DD9C75-2758-4BB2-AEA3-56582D4C141A}" type="pres">
      <dgm:prSet presAssocID="{10D0F947-8FEF-4A0E-A91D-CA6A7A9529ED}" presName="root2" presStyleCnt="0"/>
      <dgm:spPr/>
    </dgm:pt>
    <dgm:pt modelId="{E830DF01-FA7C-4A8E-95CC-AC276B40E34D}" type="pres">
      <dgm:prSet presAssocID="{10D0F947-8FEF-4A0E-A91D-CA6A7A9529ED}" presName="LevelTwoTextNode" presStyleLbl="node3" presStyleIdx="2" presStyleCnt="4" custScaleX="313550" custScaleY="132982">
        <dgm:presLayoutVars>
          <dgm:chPref val="3"/>
        </dgm:presLayoutVars>
      </dgm:prSet>
      <dgm:spPr/>
      <dgm:t>
        <a:bodyPr/>
        <a:lstStyle/>
        <a:p>
          <a:endParaRPr lang="en-US"/>
        </a:p>
      </dgm:t>
    </dgm:pt>
    <dgm:pt modelId="{671A03C5-2AFD-4D62-AF42-AE4FB2674A02}" type="pres">
      <dgm:prSet presAssocID="{10D0F947-8FEF-4A0E-A91D-CA6A7A9529ED}" presName="level3hierChild" presStyleCnt="0"/>
      <dgm:spPr/>
    </dgm:pt>
    <dgm:pt modelId="{516AF49E-EFD9-4C3D-9038-3141FA588384}" type="pres">
      <dgm:prSet presAssocID="{99908FFD-A0F5-4A87-B547-D4BBAEEB43AA}" presName="conn2-1" presStyleLbl="parChTrans1D3" presStyleIdx="3" presStyleCnt="4"/>
      <dgm:spPr/>
      <dgm:t>
        <a:bodyPr/>
        <a:lstStyle/>
        <a:p>
          <a:endParaRPr lang="en-US"/>
        </a:p>
      </dgm:t>
    </dgm:pt>
    <dgm:pt modelId="{80640835-4190-482C-AF6B-5C3B01C3B856}" type="pres">
      <dgm:prSet presAssocID="{99908FFD-A0F5-4A87-B547-D4BBAEEB43AA}" presName="connTx" presStyleLbl="parChTrans1D3" presStyleIdx="3" presStyleCnt="4"/>
      <dgm:spPr/>
      <dgm:t>
        <a:bodyPr/>
        <a:lstStyle/>
        <a:p>
          <a:endParaRPr lang="en-US"/>
        </a:p>
      </dgm:t>
    </dgm:pt>
    <dgm:pt modelId="{EF2BA584-9CB6-4D48-B705-DA1D96E5229D}" type="pres">
      <dgm:prSet presAssocID="{8223C472-8209-42F3-B27B-AD74AB189A29}" presName="root2" presStyleCnt="0"/>
      <dgm:spPr/>
    </dgm:pt>
    <dgm:pt modelId="{8ABD9155-0C2D-4925-B73A-7F453F57773A}" type="pres">
      <dgm:prSet presAssocID="{8223C472-8209-42F3-B27B-AD74AB189A29}" presName="LevelTwoTextNode" presStyleLbl="node3" presStyleIdx="3" presStyleCnt="4" custScaleX="311794" custScaleY="142885">
        <dgm:presLayoutVars>
          <dgm:chPref val="3"/>
        </dgm:presLayoutVars>
      </dgm:prSet>
      <dgm:spPr/>
      <dgm:t>
        <a:bodyPr/>
        <a:lstStyle/>
        <a:p>
          <a:endParaRPr lang="en-US"/>
        </a:p>
      </dgm:t>
    </dgm:pt>
    <dgm:pt modelId="{AA72D46F-F664-4809-9A80-AB681CBC2A82}" type="pres">
      <dgm:prSet presAssocID="{8223C472-8209-42F3-B27B-AD74AB189A29}" presName="level3hierChild" presStyleCnt="0"/>
      <dgm:spPr/>
    </dgm:pt>
  </dgm:ptLst>
  <dgm:cxnLst>
    <dgm:cxn modelId="{5BF19A60-9E62-4E9A-B02F-D052EA242DA1}" type="presOf" srcId="{2354FD9F-CD2E-44A5-B060-5A930A4E99F0}" destId="{E06B0587-1B83-4659-BE19-EEC915595376}" srcOrd="0" destOrd="0" presId="urn:microsoft.com/office/officeart/2005/8/layout/hierarchy2"/>
    <dgm:cxn modelId="{B0948D33-BD34-4E03-B586-B3D7BC76211D}" srcId="{F3A90923-DA21-429E-BA8C-0BC22FE0EE25}" destId="{2354FD9F-CD2E-44A5-B060-5A930A4E99F0}" srcOrd="1" destOrd="0" parTransId="{552909E3-A49D-419A-A306-3A8A76B0346F}" sibTransId="{4A31B90A-C92A-496F-B420-4E005E1F85B9}"/>
    <dgm:cxn modelId="{91EB7779-2FB9-42C4-BB18-3FAFD4902027}" type="presOf" srcId="{4C34C2E4-DF8D-4994-B558-0EF1B663C4F4}" destId="{085DDCEE-9B2A-4FE1-8803-7719DDB3D6CB}" srcOrd="0" destOrd="0" presId="urn:microsoft.com/office/officeart/2005/8/layout/hierarchy2"/>
    <dgm:cxn modelId="{8F6E4541-68AB-46B0-A6F8-8E85E07AD67F}" type="presOf" srcId="{8223C472-8209-42F3-B27B-AD74AB189A29}" destId="{8ABD9155-0C2D-4925-B73A-7F453F57773A}" srcOrd="0" destOrd="0" presId="urn:microsoft.com/office/officeart/2005/8/layout/hierarchy2"/>
    <dgm:cxn modelId="{76D817C3-3C5A-4391-BCC2-F01E13D9D3CA}" type="presOf" srcId="{1634262A-FB6D-4858-A144-C3641F148963}" destId="{983CCE9D-A68F-45B6-B5E3-8C935362A290}" srcOrd="0" destOrd="0" presId="urn:microsoft.com/office/officeart/2005/8/layout/hierarchy2"/>
    <dgm:cxn modelId="{E5C9BD0F-C1F3-4729-9572-03CEA9B9B1EF}" srcId="{1634262A-FB6D-4858-A144-C3641F148963}" destId="{AE81F2B6-4AEB-45C9-99C1-9516D9169289}" srcOrd="0" destOrd="0" parTransId="{628BFE78-A541-4A4D-AE8E-691C1888CC46}" sibTransId="{7296AC96-6041-4074-AD07-94AEA0A3E929}"/>
    <dgm:cxn modelId="{65AB6066-F71D-4E8E-AF1F-6C1BBD7E119B}" type="presOf" srcId="{AE81F2B6-4AEB-45C9-99C1-9516D9169289}" destId="{74752D16-F284-4733-BD06-D81B903FC595}" srcOrd="0" destOrd="0" presId="urn:microsoft.com/office/officeart/2005/8/layout/hierarchy2"/>
    <dgm:cxn modelId="{166804B7-DEA4-4679-B818-1F88421795B1}" type="presOf" srcId="{552909E3-A49D-419A-A306-3A8A76B0346F}" destId="{2C7633BD-46F7-4934-84F1-2C7EF7441B97}" srcOrd="0" destOrd="0" presId="urn:microsoft.com/office/officeart/2005/8/layout/hierarchy2"/>
    <dgm:cxn modelId="{370FA3DB-70BA-4C44-8D8C-A31BFE12AEEC}" type="presOf" srcId="{F3A90923-DA21-429E-BA8C-0BC22FE0EE25}" destId="{00160372-EE32-43F3-AEC8-EDBE1EE30523}" srcOrd="0" destOrd="0" presId="urn:microsoft.com/office/officeart/2005/8/layout/hierarchy2"/>
    <dgm:cxn modelId="{E0F8610F-57F2-4310-A718-C21CE0A0313E}" type="presOf" srcId="{665372D5-BE4E-4DCA-B1F6-E02FDFAAF9A2}" destId="{E015C146-2506-4481-A4D5-7B3CD11B341C}" srcOrd="0" destOrd="0" presId="urn:microsoft.com/office/officeart/2005/8/layout/hierarchy2"/>
    <dgm:cxn modelId="{0E188756-2293-48DF-B525-F103D89E5EDC}" type="presOf" srcId="{4C34C2E4-DF8D-4994-B558-0EF1B663C4F4}" destId="{B41E6B5A-A328-4DE1-8785-B9517E0A6BB1}" srcOrd="1" destOrd="0" presId="urn:microsoft.com/office/officeart/2005/8/layout/hierarchy2"/>
    <dgm:cxn modelId="{8C65C94C-85AC-415D-AAA7-32CAA3931FB8}" srcId="{2354FD9F-CD2E-44A5-B060-5A930A4E99F0}" destId="{10D0F947-8FEF-4A0E-A91D-CA6A7A9529ED}" srcOrd="0" destOrd="0" parTransId="{665372D5-BE4E-4DCA-B1F6-E02FDFAAF9A2}" sibTransId="{6757853A-2D9E-4525-B93E-05A663A1EF86}"/>
    <dgm:cxn modelId="{C962CF80-F118-4161-A1ED-CFA7DF3229D4}" type="presOf" srcId="{628BFE78-A541-4A4D-AE8E-691C1888CC46}" destId="{5518DF69-BB7B-49B4-B920-0E581597F8FE}" srcOrd="1" destOrd="0" presId="urn:microsoft.com/office/officeart/2005/8/layout/hierarchy2"/>
    <dgm:cxn modelId="{6925CA42-1556-4C49-B38A-294C26D19B33}" type="presOf" srcId="{0B9124BE-4ED4-4FF6-B81E-71DF7CE4C04C}" destId="{00A668B9-5C07-47FF-AB23-6245ED1EB727}" srcOrd="1" destOrd="0" presId="urn:microsoft.com/office/officeart/2005/8/layout/hierarchy2"/>
    <dgm:cxn modelId="{020B01D1-0AE6-4BAA-9818-C6DA2C85BF28}" srcId="{1634262A-FB6D-4858-A144-C3641F148963}" destId="{3D8889BC-0038-4C00-8994-17023F300B58}" srcOrd="1" destOrd="0" parTransId="{4C34C2E4-DF8D-4994-B558-0EF1B663C4F4}" sibTransId="{23131B6C-8976-49E0-9AD1-34284966052D}"/>
    <dgm:cxn modelId="{7D68E32F-AFFC-4639-8D3F-07A06EE6F45F}" type="presOf" srcId="{3D8889BC-0038-4C00-8994-17023F300B58}" destId="{83021AC3-EBE3-4F91-90D4-B475F247BF98}" srcOrd="0" destOrd="0" presId="urn:microsoft.com/office/officeart/2005/8/layout/hierarchy2"/>
    <dgm:cxn modelId="{E131EDA3-373D-42CC-BA8D-805C17ACCA5E}" type="presOf" srcId="{665372D5-BE4E-4DCA-B1F6-E02FDFAAF9A2}" destId="{A1FEFD21-6778-4284-B86B-C974983303A3}" srcOrd="1" destOrd="0" presId="urn:microsoft.com/office/officeart/2005/8/layout/hierarchy2"/>
    <dgm:cxn modelId="{4C9DD857-D776-451A-8DC6-1EC514CC2044}" type="presOf" srcId="{99908FFD-A0F5-4A87-B547-D4BBAEEB43AA}" destId="{516AF49E-EFD9-4C3D-9038-3141FA588384}" srcOrd="0" destOrd="0" presId="urn:microsoft.com/office/officeart/2005/8/layout/hierarchy2"/>
    <dgm:cxn modelId="{FB54B072-809B-4EA2-B854-814D6E064F1A}" type="presOf" srcId="{628BFE78-A541-4A4D-AE8E-691C1888CC46}" destId="{BEE14AB2-5155-4062-BDC9-81FC40CC96C5}" srcOrd="0" destOrd="0" presId="urn:microsoft.com/office/officeart/2005/8/layout/hierarchy2"/>
    <dgm:cxn modelId="{DB1F1892-1627-4E68-B3B9-96E5E426B600}" type="presOf" srcId="{10D0F947-8FEF-4A0E-A91D-CA6A7A9529ED}" destId="{E830DF01-FA7C-4A8E-95CC-AC276B40E34D}" srcOrd="0" destOrd="0" presId="urn:microsoft.com/office/officeart/2005/8/layout/hierarchy2"/>
    <dgm:cxn modelId="{295CE534-36BC-4701-A82E-E7033E92B509}" srcId="{205F0AF9-0767-4948-8972-1518CD1A8D70}" destId="{F3A90923-DA21-429E-BA8C-0BC22FE0EE25}" srcOrd="0" destOrd="0" parTransId="{E35E5AE2-18D9-4DD9-A723-8B97B6CC21EC}" sibTransId="{4B61347F-0666-41D0-A061-0E54F0237867}"/>
    <dgm:cxn modelId="{D336C923-F5B6-4B42-BAC3-A1769EF43F00}" srcId="{2354FD9F-CD2E-44A5-B060-5A930A4E99F0}" destId="{8223C472-8209-42F3-B27B-AD74AB189A29}" srcOrd="1" destOrd="0" parTransId="{99908FFD-A0F5-4A87-B547-D4BBAEEB43AA}" sibTransId="{CC5F4844-3B24-47F4-9ADF-C6338428CC3E}"/>
    <dgm:cxn modelId="{C8E306A1-CA0B-456F-9C1B-8DC1D057504D}" type="presOf" srcId="{99908FFD-A0F5-4A87-B547-D4BBAEEB43AA}" destId="{80640835-4190-482C-AF6B-5C3B01C3B856}" srcOrd="1" destOrd="0" presId="urn:microsoft.com/office/officeart/2005/8/layout/hierarchy2"/>
    <dgm:cxn modelId="{6F4C34B3-7E0A-42EF-89FC-611D00166A55}" type="presOf" srcId="{205F0AF9-0767-4948-8972-1518CD1A8D70}" destId="{E698F970-A5A2-443E-98A7-4922B9BF8E1C}" srcOrd="0" destOrd="0" presId="urn:microsoft.com/office/officeart/2005/8/layout/hierarchy2"/>
    <dgm:cxn modelId="{8DC2E1E7-05EB-4E7C-9F49-6E1CDD58A1AC}" srcId="{F3A90923-DA21-429E-BA8C-0BC22FE0EE25}" destId="{1634262A-FB6D-4858-A144-C3641F148963}" srcOrd="0" destOrd="0" parTransId="{0B9124BE-4ED4-4FF6-B81E-71DF7CE4C04C}" sibTransId="{72E760BE-DB98-4E48-A13A-BC53E31FF3C6}"/>
    <dgm:cxn modelId="{9E33052E-A6C1-483A-8227-F5B8E5F85C12}" type="presOf" srcId="{552909E3-A49D-419A-A306-3A8A76B0346F}" destId="{37AA8596-C342-4C9F-A426-C1E1A14A36E8}" srcOrd="1" destOrd="0" presId="urn:microsoft.com/office/officeart/2005/8/layout/hierarchy2"/>
    <dgm:cxn modelId="{B7FEAAC3-3770-4168-9736-FB8677FE2FE9}" type="presOf" srcId="{0B9124BE-4ED4-4FF6-B81E-71DF7CE4C04C}" destId="{977D9258-F91B-4ECD-93BD-F70F8E8628FA}" srcOrd="0" destOrd="0" presId="urn:microsoft.com/office/officeart/2005/8/layout/hierarchy2"/>
    <dgm:cxn modelId="{95E7BC21-4012-4F86-8A3E-1ADD804904F3}" type="presParOf" srcId="{E698F970-A5A2-443E-98A7-4922B9BF8E1C}" destId="{C84F10C9-3A9A-4ECD-9AF4-62DA8DC98267}" srcOrd="0" destOrd="0" presId="urn:microsoft.com/office/officeart/2005/8/layout/hierarchy2"/>
    <dgm:cxn modelId="{31E30D2C-C013-4B80-9BBB-CE1EAB387A8B}" type="presParOf" srcId="{C84F10C9-3A9A-4ECD-9AF4-62DA8DC98267}" destId="{00160372-EE32-43F3-AEC8-EDBE1EE30523}" srcOrd="0" destOrd="0" presId="urn:microsoft.com/office/officeart/2005/8/layout/hierarchy2"/>
    <dgm:cxn modelId="{447CCF07-2B2E-4D5E-9650-0B4878B2A328}" type="presParOf" srcId="{C84F10C9-3A9A-4ECD-9AF4-62DA8DC98267}" destId="{5F69C5E3-989A-4E1E-8C9E-7C66267D231A}" srcOrd="1" destOrd="0" presId="urn:microsoft.com/office/officeart/2005/8/layout/hierarchy2"/>
    <dgm:cxn modelId="{86941ED7-604B-4A56-82AE-B00DBE6EEBE9}" type="presParOf" srcId="{5F69C5E3-989A-4E1E-8C9E-7C66267D231A}" destId="{977D9258-F91B-4ECD-93BD-F70F8E8628FA}" srcOrd="0" destOrd="0" presId="urn:microsoft.com/office/officeart/2005/8/layout/hierarchy2"/>
    <dgm:cxn modelId="{15E44B9C-27CA-407D-85D7-EAB6ECC4C6F7}" type="presParOf" srcId="{977D9258-F91B-4ECD-93BD-F70F8E8628FA}" destId="{00A668B9-5C07-47FF-AB23-6245ED1EB727}" srcOrd="0" destOrd="0" presId="urn:microsoft.com/office/officeart/2005/8/layout/hierarchy2"/>
    <dgm:cxn modelId="{47136CCE-7C16-4DFF-A8D9-177CDF4C9AD7}" type="presParOf" srcId="{5F69C5E3-989A-4E1E-8C9E-7C66267D231A}" destId="{8C2B1B1C-2705-475C-9F06-61EFB223F8FB}" srcOrd="1" destOrd="0" presId="urn:microsoft.com/office/officeart/2005/8/layout/hierarchy2"/>
    <dgm:cxn modelId="{AE8CFD50-01CD-4343-8F3D-F603698188F3}" type="presParOf" srcId="{8C2B1B1C-2705-475C-9F06-61EFB223F8FB}" destId="{983CCE9D-A68F-45B6-B5E3-8C935362A290}" srcOrd="0" destOrd="0" presId="urn:microsoft.com/office/officeart/2005/8/layout/hierarchy2"/>
    <dgm:cxn modelId="{C56FFF2C-52DF-4A8F-84AA-03E42E01AA6D}" type="presParOf" srcId="{8C2B1B1C-2705-475C-9F06-61EFB223F8FB}" destId="{076CED39-AF8E-4C73-904E-47B7B6680D87}" srcOrd="1" destOrd="0" presId="urn:microsoft.com/office/officeart/2005/8/layout/hierarchy2"/>
    <dgm:cxn modelId="{7AA11F23-95DB-42D1-A5DF-10918BEE8001}" type="presParOf" srcId="{076CED39-AF8E-4C73-904E-47B7B6680D87}" destId="{BEE14AB2-5155-4062-BDC9-81FC40CC96C5}" srcOrd="0" destOrd="0" presId="urn:microsoft.com/office/officeart/2005/8/layout/hierarchy2"/>
    <dgm:cxn modelId="{83D989F1-6517-4EDE-A3B3-72BE7294008E}" type="presParOf" srcId="{BEE14AB2-5155-4062-BDC9-81FC40CC96C5}" destId="{5518DF69-BB7B-49B4-B920-0E581597F8FE}" srcOrd="0" destOrd="0" presId="urn:microsoft.com/office/officeart/2005/8/layout/hierarchy2"/>
    <dgm:cxn modelId="{87EB2AA1-7634-4F6B-B4D4-A3504CDA226B}" type="presParOf" srcId="{076CED39-AF8E-4C73-904E-47B7B6680D87}" destId="{D0A0D276-BF89-496E-8084-BDA9A46C0387}" srcOrd="1" destOrd="0" presId="urn:microsoft.com/office/officeart/2005/8/layout/hierarchy2"/>
    <dgm:cxn modelId="{00C1D163-7E3A-4C54-9D29-B3960B2D36D5}" type="presParOf" srcId="{D0A0D276-BF89-496E-8084-BDA9A46C0387}" destId="{74752D16-F284-4733-BD06-D81B903FC595}" srcOrd="0" destOrd="0" presId="urn:microsoft.com/office/officeart/2005/8/layout/hierarchy2"/>
    <dgm:cxn modelId="{918119AC-82C6-4ED5-8FF1-7085B106ED4B}" type="presParOf" srcId="{D0A0D276-BF89-496E-8084-BDA9A46C0387}" destId="{7675D633-B686-4DD1-80DE-343425969930}" srcOrd="1" destOrd="0" presId="urn:microsoft.com/office/officeart/2005/8/layout/hierarchy2"/>
    <dgm:cxn modelId="{48FC6293-DCED-4395-B9E5-EE423DE47871}" type="presParOf" srcId="{076CED39-AF8E-4C73-904E-47B7B6680D87}" destId="{085DDCEE-9B2A-4FE1-8803-7719DDB3D6CB}" srcOrd="2" destOrd="0" presId="urn:microsoft.com/office/officeart/2005/8/layout/hierarchy2"/>
    <dgm:cxn modelId="{B92AFB5A-AC4D-4EE5-9E8B-580DAC0ED64B}" type="presParOf" srcId="{085DDCEE-9B2A-4FE1-8803-7719DDB3D6CB}" destId="{B41E6B5A-A328-4DE1-8785-B9517E0A6BB1}" srcOrd="0" destOrd="0" presId="urn:microsoft.com/office/officeart/2005/8/layout/hierarchy2"/>
    <dgm:cxn modelId="{1074BFC2-468E-4DD3-AC0F-804E9ADEC25B}" type="presParOf" srcId="{076CED39-AF8E-4C73-904E-47B7B6680D87}" destId="{DA0981DE-30D7-4D21-BE1E-471740CC4E8B}" srcOrd="3" destOrd="0" presId="urn:microsoft.com/office/officeart/2005/8/layout/hierarchy2"/>
    <dgm:cxn modelId="{F14991A6-81BA-4194-8170-DD2C07477350}" type="presParOf" srcId="{DA0981DE-30D7-4D21-BE1E-471740CC4E8B}" destId="{83021AC3-EBE3-4F91-90D4-B475F247BF98}" srcOrd="0" destOrd="0" presId="urn:microsoft.com/office/officeart/2005/8/layout/hierarchy2"/>
    <dgm:cxn modelId="{309EDC2E-855C-4C8E-B7ED-6B80A8BD4DBA}" type="presParOf" srcId="{DA0981DE-30D7-4D21-BE1E-471740CC4E8B}" destId="{582F9CE5-D76C-4DA4-B96A-62D405D74400}" srcOrd="1" destOrd="0" presId="urn:microsoft.com/office/officeart/2005/8/layout/hierarchy2"/>
    <dgm:cxn modelId="{AD4E9E8F-7168-40DF-9CA6-1C3498FA5BF5}" type="presParOf" srcId="{5F69C5E3-989A-4E1E-8C9E-7C66267D231A}" destId="{2C7633BD-46F7-4934-84F1-2C7EF7441B97}" srcOrd="2" destOrd="0" presId="urn:microsoft.com/office/officeart/2005/8/layout/hierarchy2"/>
    <dgm:cxn modelId="{E8ED1298-CFC9-4E7E-8F4C-25767A279FAE}" type="presParOf" srcId="{2C7633BD-46F7-4934-84F1-2C7EF7441B97}" destId="{37AA8596-C342-4C9F-A426-C1E1A14A36E8}" srcOrd="0" destOrd="0" presId="urn:microsoft.com/office/officeart/2005/8/layout/hierarchy2"/>
    <dgm:cxn modelId="{F3AC8941-4AA5-4EF0-9D7D-2C5021945688}" type="presParOf" srcId="{5F69C5E3-989A-4E1E-8C9E-7C66267D231A}" destId="{7D38F219-1E01-4266-8B60-82AF8B7D7D98}" srcOrd="3" destOrd="0" presId="urn:microsoft.com/office/officeart/2005/8/layout/hierarchy2"/>
    <dgm:cxn modelId="{C8151121-DE79-41EB-92C3-40F174EDD225}" type="presParOf" srcId="{7D38F219-1E01-4266-8B60-82AF8B7D7D98}" destId="{E06B0587-1B83-4659-BE19-EEC915595376}" srcOrd="0" destOrd="0" presId="urn:microsoft.com/office/officeart/2005/8/layout/hierarchy2"/>
    <dgm:cxn modelId="{E417F153-AD10-4974-9D83-0F80D2561581}" type="presParOf" srcId="{7D38F219-1E01-4266-8B60-82AF8B7D7D98}" destId="{26153FE8-1B0F-4CF1-96E4-EAF1D0D1B15F}" srcOrd="1" destOrd="0" presId="urn:microsoft.com/office/officeart/2005/8/layout/hierarchy2"/>
    <dgm:cxn modelId="{1A5CAAE1-8B93-4C23-98C5-01E2AE261005}" type="presParOf" srcId="{26153FE8-1B0F-4CF1-96E4-EAF1D0D1B15F}" destId="{E015C146-2506-4481-A4D5-7B3CD11B341C}" srcOrd="0" destOrd="0" presId="urn:microsoft.com/office/officeart/2005/8/layout/hierarchy2"/>
    <dgm:cxn modelId="{C3A54294-5106-4714-B547-CCD598C5D1C4}" type="presParOf" srcId="{E015C146-2506-4481-A4D5-7B3CD11B341C}" destId="{A1FEFD21-6778-4284-B86B-C974983303A3}" srcOrd="0" destOrd="0" presId="urn:microsoft.com/office/officeart/2005/8/layout/hierarchy2"/>
    <dgm:cxn modelId="{EF1CA246-12EA-453E-A89C-46D4A6E84A5C}" type="presParOf" srcId="{26153FE8-1B0F-4CF1-96E4-EAF1D0D1B15F}" destId="{13DD9C75-2758-4BB2-AEA3-56582D4C141A}" srcOrd="1" destOrd="0" presId="urn:microsoft.com/office/officeart/2005/8/layout/hierarchy2"/>
    <dgm:cxn modelId="{810439F1-4F95-458F-8601-225EFF3FF463}" type="presParOf" srcId="{13DD9C75-2758-4BB2-AEA3-56582D4C141A}" destId="{E830DF01-FA7C-4A8E-95CC-AC276B40E34D}" srcOrd="0" destOrd="0" presId="urn:microsoft.com/office/officeart/2005/8/layout/hierarchy2"/>
    <dgm:cxn modelId="{9034FC04-4239-499F-82DB-57EFA2965673}" type="presParOf" srcId="{13DD9C75-2758-4BB2-AEA3-56582D4C141A}" destId="{671A03C5-2AFD-4D62-AF42-AE4FB2674A02}" srcOrd="1" destOrd="0" presId="urn:microsoft.com/office/officeart/2005/8/layout/hierarchy2"/>
    <dgm:cxn modelId="{691B0730-D93E-4DEE-AEBD-64BA5B9ED1CE}" type="presParOf" srcId="{26153FE8-1B0F-4CF1-96E4-EAF1D0D1B15F}" destId="{516AF49E-EFD9-4C3D-9038-3141FA588384}" srcOrd="2" destOrd="0" presId="urn:microsoft.com/office/officeart/2005/8/layout/hierarchy2"/>
    <dgm:cxn modelId="{A5D4E6D2-1491-421F-A9DA-A02E39D20D05}" type="presParOf" srcId="{516AF49E-EFD9-4C3D-9038-3141FA588384}" destId="{80640835-4190-482C-AF6B-5C3B01C3B856}" srcOrd="0" destOrd="0" presId="urn:microsoft.com/office/officeart/2005/8/layout/hierarchy2"/>
    <dgm:cxn modelId="{78B0F3F8-AC10-42FF-94D7-5B13A81D686B}" type="presParOf" srcId="{26153FE8-1B0F-4CF1-96E4-EAF1D0D1B15F}" destId="{EF2BA584-9CB6-4D48-B705-DA1D96E5229D}" srcOrd="3" destOrd="0" presId="urn:microsoft.com/office/officeart/2005/8/layout/hierarchy2"/>
    <dgm:cxn modelId="{799CD42F-5B94-4A79-910F-EF4BF03BF5B7}" type="presParOf" srcId="{EF2BA584-9CB6-4D48-B705-DA1D96E5229D}" destId="{8ABD9155-0C2D-4925-B73A-7F453F57773A}" srcOrd="0" destOrd="0" presId="urn:microsoft.com/office/officeart/2005/8/layout/hierarchy2"/>
    <dgm:cxn modelId="{D5417BF2-6D77-44E7-9126-252732AEBBDD}" type="presParOf" srcId="{EF2BA584-9CB6-4D48-B705-DA1D96E5229D}" destId="{AA72D46F-F664-4809-9A80-AB681CBC2A82}"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endParaRPr lang="en-US" sz="1800" b="1" dirty="0" smtClean="0">
            <a:latin typeface="Cambria" pitchFamily="18" charset="0"/>
            <a:ea typeface="Cambria" pitchFamily="18" charset="0"/>
          </a:endParaRPr>
        </a:p>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bắc</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nam</a:t>
          </a:r>
          <a:r>
            <a:rPr lang="en-US" sz="1800" b="1" dirty="0" smtClean="0">
              <a:latin typeface="Cambria" pitchFamily="18" charset="0"/>
              <a:ea typeface="Cambria" pitchFamily="18" charset="0"/>
            </a:rPr>
            <a:t>:</a:t>
          </a: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Bắc: nhiệt độ trung bình năm trên 20</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mùa đông lạnh, ít mưa; mùa hạ nóng, ẩm và mưa nhiều.</a:t>
          </a:r>
          <a:endParaRPr lang="en-US" sz="1800" b="0" dirty="0" smtClean="0">
            <a:latin typeface="Cambria" pitchFamily="18" charset="0"/>
            <a:ea typeface="Cambria" pitchFamily="18" charset="0"/>
          </a:endParaRPr>
        </a:p>
        <a:p>
          <a:pPr algn="just"/>
          <a:r>
            <a:rPr lang="en-US" sz="1800" b="0" dirty="0" smtClean="0">
              <a:latin typeface="Cambria" pitchFamily="18" charset="0"/>
              <a:ea typeface="Cambria" pitchFamily="18" charset="0"/>
            </a:rPr>
            <a:t>+</a:t>
          </a:r>
          <a:r>
            <a:rPr lang="vi-VN" sz="1800" b="0" dirty="0" smtClean="0">
              <a:latin typeface="Cambria" pitchFamily="18" charset="0"/>
              <a:ea typeface="Cambria" pitchFamily="18" charset="0"/>
            </a:rPr>
            <a:t> Miền khí hậu phía Nam: nhiệt độ trung bình năm trên 25</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 có 2 mùa mưa, khô phân hóa rõ rệt.</a:t>
          </a:r>
          <a:endParaRPr lang="en-US" sz="1800" b="0" dirty="0" smtClean="0">
            <a:latin typeface="Cambria" pitchFamily="18" charset="0"/>
            <a:ea typeface="Cambria" pitchFamily="18" charset="0"/>
          </a:endParaRPr>
        </a:p>
        <a:p>
          <a:pPr algn="just"/>
          <a:endParaRPr lang="en-US" sz="1800" dirty="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50475">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D0F40AB4-76A9-453E-BA6A-BB677768215B}" type="presOf" srcId="{CB807F31-ECF1-445C-8A50-F2142A95B81B}" destId="{44950B27-9C88-48FB-93D2-768D8C5CDC89}"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0A5B03DE-DEF7-472F-91C3-E485D245037B}" type="presOf" srcId="{8C568308-3967-4C6B-A074-39BA95099F84}" destId="{1E32AF36-1422-4DC3-9BCD-6321EEB14E5D}" srcOrd="0" destOrd="0" presId="urn:microsoft.com/office/officeart/2005/8/layout/pyramid2"/>
    <dgm:cxn modelId="{D38CB25B-89D7-44FF-9D0F-0A6A299D837F}" srcId="{F8FB1BAA-46E4-4577-AFAC-5F828FD8BB19}" destId="{8C568308-3967-4C6B-A074-39BA95099F84}" srcOrd="0" destOrd="0" parTransId="{15E906B7-F6DE-43DC-983A-31DEDDE59C59}" sibTransId="{FA5D028A-944F-43E3-8935-EDB3B3AC4833}"/>
    <dgm:cxn modelId="{C0A1B037-0849-4E8E-B5C5-D76CB18E52D2}" type="presOf" srcId="{F8FB1BAA-46E4-4577-AFAC-5F828FD8BB19}" destId="{E7D6C0B8-61E8-4D3F-AF82-9E2EFD3F38A0}" srcOrd="0" destOrd="0" presId="urn:microsoft.com/office/officeart/2005/8/layout/pyramid2"/>
    <dgm:cxn modelId="{37B2CF2B-6B89-4676-AE0B-84FA586C2549}" type="presParOf" srcId="{E7D6C0B8-61E8-4D3F-AF82-9E2EFD3F38A0}" destId="{DEDD6924-4358-49CE-8126-3D2FF9DB245A}" srcOrd="0" destOrd="0" presId="urn:microsoft.com/office/officeart/2005/8/layout/pyramid2"/>
    <dgm:cxn modelId="{3B3B7A5A-9481-496A-8C5B-F40C24649644}" type="presParOf" srcId="{E7D6C0B8-61E8-4D3F-AF82-9E2EFD3F38A0}" destId="{629A6689-2590-4401-BD15-76A9CB2C051B}" srcOrd="1" destOrd="0" presId="urn:microsoft.com/office/officeart/2005/8/layout/pyramid2"/>
    <dgm:cxn modelId="{56AF68E7-EB10-48F6-BBEA-B42C585B36B8}" type="presParOf" srcId="{629A6689-2590-4401-BD15-76A9CB2C051B}" destId="{1E32AF36-1422-4DC3-9BCD-6321EEB14E5D}" srcOrd="0" destOrd="0" presId="urn:microsoft.com/office/officeart/2005/8/layout/pyramid2"/>
    <dgm:cxn modelId="{06F5FCF9-13A1-42C0-A94D-A59855AF98B3}" type="presParOf" srcId="{629A6689-2590-4401-BD15-76A9CB2C051B}" destId="{44B1C4B2-4A45-4B65-844D-0256AF52BEFF}" srcOrd="1" destOrd="0" presId="urn:microsoft.com/office/officeart/2005/8/layout/pyramid2"/>
    <dgm:cxn modelId="{AA5F3AD6-1A4B-4529-83E2-56C13BDB86AF}" type="presParOf" srcId="{629A6689-2590-4401-BD15-76A9CB2C051B}" destId="{44950B27-9C88-48FB-93D2-768D8C5CDC89}" srcOrd="2" destOrd="0" presId="urn:microsoft.com/office/officeart/2005/8/layout/pyramid2"/>
    <dgm:cxn modelId="{8C31301B-A752-48C6-830C-10532E57C108}"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đông</a:t>
          </a:r>
          <a:r>
            <a:rPr lang="en-US" sz="1800" b="1" dirty="0" smtClean="0">
              <a:latin typeface="Cambria" pitchFamily="18" charset="0"/>
              <a:ea typeface="Cambria" pitchFamily="18" charset="0"/>
            </a:rPr>
            <a:t> - </a:t>
          </a:r>
          <a:r>
            <a:rPr lang="en-US" sz="1800" b="1" dirty="0" err="1" smtClean="0">
              <a:latin typeface="Cambria" pitchFamily="18" charset="0"/>
              <a:ea typeface="Cambria" pitchFamily="18" charset="0"/>
            </a:rPr>
            <a:t>tây</a:t>
          </a:r>
          <a:r>
            <a:rPr lang="en-US" sz="1800" b="1" dirty="0" smtClean="0">
              <a:latin typeface="Cambria" pitchFamily="18" charset="0"/>
              <a:ea typeface="Cambria" pitchFamily="18" charset="0"/>
            </a:rPr>
            <a:t>:</a:t>
          </a:r>
        </a:p>
        <a:p>
          <a:pPr algn="just"/>
          <a:r>
            <a:rPr lang="nl-NL" sz="1800" dirty="0" smtClean="0">
              <a:effectLst/>
              <a:latin typeface="Cambria" pitchFamily="18" charset="0"/>
              <a:ea typeface="Cambria" pitchFamily="18" charset="0"/>
              <a:cs typeface="Times New Roman"/>
            </a:rPr>
            <a:t>+ Vùng biển và thềm lục địa có khí hậu ôn hoà hơn trong đất liền.</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đồng bằng ven biển có khí hậu nhiệt đới ẩm gió mùa.</a:t>
          </a:r>
          <a:endParaRPr lang="en-US" sz="1800" dirty="0" smtClean="0">
            <a:effectLst/>
            <a:latin typeface="Cambria" pitchFamily="18" charset="0"/>
            <a:ea typeface="Cambria" pitchFamily="18" charset="0"/>
            <a:cs typeface="Times New Roman"/>
          </a:endParaRPr>
        </a:p>
        <a:p>
          <a:pPr algn="just"/>
          <a:r>
            <a:rPr lang="nl-NL" sz="18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vi-VN" sz="1800" b="0" dirty="0" smtClean="0">
              <a:latin typeface="Cambria" pitchFamily="18" charset="0"/>
              <a:ea typeface="Cambria" pitchFamily="18" charset="0"/>
            </a:rPr>
            <a:t>Địa hình kết hợp với hướng gió làm cho khí hậu nước ta phân hóa Đông – Tây</a:t>
          </a:r>
          <a:r>
            <a:rPr lang="en-US" sz="1800" b="0" dirty="0" smtClean="0">
              <a:latin typeface="Cambria" pitchFamily="18" charset="0"/>
              <a:ea typeface="Cambria" pitchFamily="18" charset="0"/>
            </a:rPr>
            <a:t>.</a:t>
          </a:r>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4201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E3CD0BC9-68E4-4D2A-8690-4438CE1EAF10}" type="presOf" srcId="{F8FB1BAA-46E4-4577-AFAC-5F828FD8BB19}" destId="{E7D6C0B8-61E8-4D3F-AF82-9E2EFD3F38A0}" srcOrd="0" destOrd="0" presId="urn:microsoft.com/office/officeart/2005/8/layout/pyramid2"/>
    <dgm:cxn modelId="{8B795016-9943-4BBC-8DD4-19A71849765F}" type="presOf" srcId="{CB807F31-ECF1-445C-8A50-F2142A95B81B}" destId="{44950B27-9C88-48FB-93D2-768D8C5CDC89}" srcOrd="0" destOrd="0" presId="urn:microsoft.com/office/officeart/2005/8/layout/pyramid2"/>
    <dgm:cxn modelId="{11FC265E-168B-46AA-9532-07F526F74E18}"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127EF65D-119B-444D-8799-7717703EF416}" type="presParOf" srcId="{E7D6C0B8-61E8-4D3F-AF82-9E2EFD3F38A0}" destId="{DEDD6924-4358-49CE-8126-3D2FF9DB245A}" srcOrd="0" destOrd="0" presId="urn:microsoft.com/office/officeart/2005/8/layout/pyramid2"/>
    <dgm:cxn modelId="{276957BC-CACC-44D8-8697-6FA8FC6D8988}" type="presParOf" srcId="{E7D6C0B8-61E8-4D3F-AF82-9E2EFD3F38A0}" destId="{629A6689-2590-4401-BD15-76A9CB2C051B}" srcOrd="1" destOrd="0" presId="urn:microsoft.com/office/officeart/2005/8/layout/pyramid2"/>
    <dgm:cxn modelId="{6C11E1B0-38CA-4F0F-9503-9CEE2256C1D4}" type="presParOf" srcId="{629A6689-2590-4401-BD15-76A9CB2C051B}" destId="{1E32AF36-1422-4DC3-9BCD-6321EEB14E5D}" srcOrd="0" destOrd="0" presId="urn:microsoft.com/office/officeart/2005/8/layout/pyramid2"/>
    <dgm:cxn modelId="{3A38C180-821A-46D1-BB9F-623B1022F236}" type="presParOf" srcId="{629A6689-2590-4401-BD15-76A9CB2C051B}" destId="{44B1C4B2-4A45-4B65-844D-0256AF52BEFF}" srcOrd="1" destOrd="0" presId="urn:microsoft.com/office/officeart/2005/8/layout/pyramid2"/>
    <dgm:cxn modelId="{4E238E5B-5CFF-46C7-86C5-C890A2504CE2}" type="presParOf" srcId="{629A6689-2590-4401-BD15-76A9CB2C051B}" destId="{44950B27-9C88-48FB-93D2-768D8C5CDC89}" srcOrd="2" destOrd="0" presId="urn:microsoft.com/office/officeart/2005/8/layout/pyramid2"/>
    <dgm:cxn modelId="{0AB8066A-A14C-43C7-8B4C-A667FEA7009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8FB1BAA-46E4-4577-AFAC-5F828FD8BB19}" type="doc">
      <dgm:prSet loTypeId="urn:microsoft.com/office/officeart/2005/8/layout/pyramid2" loCatId="list" qsTypeId="urn:microsoft.com/office/officeart/2005/8/quickstyle/simple1" qsCatId="simple" csTypeId="urn:microsoft.com/office/officeart/2005/8/colors/accent1_2" csCatId="accent1" phldr="1"/>
      <dgm:spPr/>
    </dgm:pt>
    <dgm:pt modelId="{8C568308-3967-4C6B-A074-39BA95099F84}">
      <dgm:prSet phldrT="[Text]" custT="1"/>
      <dgm:spPr/>
      <dgm:t>
        <a:bodyPr/>
        <a:lstStyle/>
        <a:p>
          <a:pPr algn="just"/>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Phân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hoá</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theo</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độ</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cao</a:t>
          </a:r>
          <a:r>
            <a:rPr lang="en-US" sz="1800" b="1" dirty="0" smtClean="0">
              <a:latin typeface="Cambria" pitchFamily="18" charset="0"/>
              <a:ea typeface="Cambria" pitchFamily="18" charset="0"/>
            </a:rPr>
            <a:t>:</a:t>
          </a: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a:p>
          <a:pPr algn="just"/>
          <a:endParaRPr lang="en-US" sz="1800" b="1" dirty="0" smtClean="0">
            <a:latin typeface="Cambria" pitchFamily="18" charset="0"/>
            <a:ea typeface="Cambria" pitchFamily="18" charset="0"/>
          </a:endParaRPr>
        </a:p>
      </dgm:t>
    </dgm:pt>
    <dgm:pt modelId="{15E906B7-F6DE-43DC-983A-31DEDDE59C59}" type="parTrans" cxnId="{D38CB25B-89D7-44FF-9D0F-0A6A299D837F}">
      <dgm:prSet/>
      <dgm:spPr/>
      <dgm:t>
        <a:bodyPr/>
        <a:lstStyle/>
        <a:p>
          <a:endParaRPr lang="en-US"/>
        </a:p>
      </dgm:t>
    </dgm:pt>
    <dgm:pt modelId="{FA5D028A-944F-43E3-8935-EDB3B3AC4833}" type="sibTrans" cxnId="{D38CB25B-89D7-44FF-9D0F-0A6A299D837F}">
      <dgm:prSet/>
      <dgm:spPr/>
      <dgm:t>
        <a:bodyPr/>
        <a:lstStyle/>
        <a:p>
          <a:endParaRPr lang="en-US"/>
        </a:p>
      </dgm:t>
    </dgm:pt>
    <dgm:pt modelId="{CB807F31-ECF1-445C-8A50-F2142A95B81B}">
      <dgm:prSet custT="1"/>
      <dgm:spPr/>
      <dgm:t>
        <a:bodyPr/>
        <a:lstStyle/>
        <a:p>
          <a:pPr algn="just"/>
          <a:endParaRPr lang="en-US" sz="1800" b="1" dirty="0" smtClean="0">
            <a:latin typeface="Cambria" pitchFamily="18" charset="0"/>
            <a:ea typeface="Cambria" pitchFamily="18" charset="0"/>
          </a:endParaRPr>
        </a:p>
        <a:p>
          <a:pPr algn="just"/>
          <a:r>
            <a:rPr lang="en-US" sz="1800" b="1" dirty="0" err="1" smtClean="0">
              <a:latin typeface="Cambria" pitchFamily="18" charset="0"/>
              <a:ea typeface="Cambria" pitchFamily="18" charset="0"/>
            </a:rPr>
            <a:t>Nguyên</a:t>
          </a:r>
          <a:r>
            <a:rPr lang="en-US" sz="1800" b="1" dirty="0" smtClean="0">
              <a:latin typeface="Cambria" pitchFamily="18" charset="0"/>
              <a:ea typeface="Cambria" pitchFamily="18" charset="0"/>
            </a:rPr>
            <a:t> </a:t>
          </a:r>
          <a:r>
            <a:rPr lang="en-US" sz="1800" b="1" dirty="0" err="1" smtClean="0">
              <a:latin typeface="Cambria" pitchFamily="18" charset="0"/>
              <a:ea typeface="Cambria" pitchFamily="18" charset="0"/>
            </a:rPr>
            <a:t>nhân</a:t>
          </a:r>
          <a:r>
            <a:rPr lang="en-US" sz="1800" b="1" dirty="0" smtClean="0">
              <a:latin typeface="Cambria" pitchFamily="18" charset="0"/>
              <a:ea typeface="Cambria" pitchFamily="18" charset="0"/>
            </a:rPr>
            <a:t>: </a:t>
          </a:r>
          <a:r>
            <a:rPr lang="en-US" sz="1800" b="0" dirty="0" smtClean="0">
              <a:latin typeface="Cambria" pitchFamily="18" charset="0"/>
              <a:ea typeface="Cambria" pitchFamily="18" charset="0"/>
            </a:rPr>
            <a:t>c</a:t>
          </a:r>
          <a:r>
            <a:rPr lang="vi-VN" sz="1800" b="0" dirty="0" smtClean="0">
              <a:latin typeface="Cambria" pitchFamily="18" charset="0"/>
              <a:ea typeface="Cambria" pitchFamily="18" charset="0"/>
            </a:rPr>
            <a:t>àng lên cao nhiệt độ càng giảm (cứ lên cao 100m nhiệt độ giảm 0,6</a:t>
          </a:r>
          <a:r>
            <a:rPr lang="vi-VN" sz="1800" b="0" baseline="30000" dirty="0" smtClean="0">
              <a:latin typeface="Cambria" pitchFamily="18" charset="0"/>
              <a:ea typeface="Cambria" pitchFamily="18" charset="0"/>
            </a:rPr>
            <a:t>0</a:t>
          </a:r>
          <a:r>
            <a:rPr lang="vi-VN" sz="1800" b="0" dirty="0" smtClean="0">
              <a:latin typeface="Cambria" pitchFamily="18" charset="0"/>
              <a:ea typeface="Cambria" pitchFamily="18" charset="0"/>
            </a:rPr>
            <a:t>C)</a:t>
          </a:r>
          <a:r>
            <a:rPr lang="en-US" sz="1800" b="0" dirty="0" smtClean="0">
              <a:latin typeface="Cambria" pitchFamily="18" charset="0"/>
              <a:ea typeface="Cambria" pitchFamily="18" charset="0"/>
            </a:rPr>
            <a:t>, </a:t>
          </a:r>
          <a:r>
            <a:rPr lang="vi-VN" sz="1800" b="0" dirty="0" smtClean="0">
              <a:latin typeface="Cambria" pitchFamily="18" charset="0"/>
              <a:ea typeface="Cambria" pitchFamily="18" charset="0"/>
            </a:rPr>
            <a:t>độ ẩm và lượng mưa càng tăn</a:t>
          </a:r>
          <a:r>
            <a:rPr lang="en-US" sz="1800" b="0" dirty="0" smtClean="0">
              <a:latin typeface="Cambria" pitchFamily="18" charset="0"/>
              <a:ea typeface="Cambria" pitchFamily="18" charset="0"/>
            </a:rPr>
            <a:t>g.</a:t>
          </a:r>
        </a:p>
        <a:p>
          <a:pPr algn="just"/>
          <a:endParaRPr lang="en-US" sz="1800" b="0" dirty="0">
            <a:latin typeface="Cambria" pitchFamily="18" charset="0"/>
            <a:ea typeface="Cambria" pitchFamily="18" charset="0"/>
          </a:endParaRPr>
        </a:p>
      </dgm:t>
    </dgm:pt>
    <dgm:pt modelId="{6D34D407-7251-4C00-94F0-9077D9B9C853}" type="parTrans" cxnId="{0F2CC868-D69A-4371-822D-582B5DFA4A55}">
      <dgm:prSet/>
      <dgm:spPr/>
      <dgm:t>
        <a:bodyPr/>
        <a:lstStyle/>
        <a:p>
          <a:endParaRPr lang="en-US"/>
        </a:p>
      </dgm:t>
    </dgm:pt>
    <dgm:pt modelId="{9827D528-7D22-4F11-B45B-B8DA8142084D}" type="sibTrans" cxnId="{0F2CC868-D69A-4371-822D-582B5DFA4A55}">
      <dgm:prSet/>
      <dgm:spPr/>
      <dgm:t>
        <a:bodyPr/>
        <a:lstStyle/>
        <a:p>
          <a:endParaRPr lang="en-US"/>
        </a:p>
      </dgm:t>
    </dgm:pt>
    <dgm:pt modelId="{E7D6C0B8-61E8-4D3F-AF82-9E2EFD3F38A0}" type="pres">
      <dgm:prSet presAssocID="{F8FB1BAA-46E4-4577-AFAC-5F828FD8BB19}" presName="compositeShape" presStyleCnt="0">
        <dgm:presLayoutVars>
          <dgm:dir/>
          <dgm:resizeHandles/>
        </dgm:presLayoutVars>
      </dgm:prSet>
      <dgm:spPr/>
    </dgm:pt>
    <dgm:pt modelId="{DEDD6924-4358-49CE-8126-3D2FF9DB245A}" type="pres">
      <dgm:prSet presAssocID="{F8FB1BAA-46E4-4577-AFAC-5F828FD8BB19}" presName="pyramid" presStyleLbl="node1" presStyleIdx="0" presStyleCnt="1"/>
      <dgm:spPr>
        <a:blipFill rotWithShape="0">
          <a:blip xmlns:r="http://schemas.openxmlformats.org/officeDocument/2006/relationships" r:embed="rId1"/>
          <a:stretch>
            <a:fillRect/>
          </a:stretch>
        </a:blipFill>
      </dgm:spPr>
    </dgm:pt>
    <dgm:pt modelId="{629A6689-2590-4401-BD15-76A9CB2C051B}" type="pres">
      <dgm:prSet presAssocID="{F8FB1BAA-46E4-4577-AFAC-5F828FD8BB19}" presName="theList" presStyleCnt="0"/>
      <dgm:spPr/>
    </dgm:pt>
    <dgm:pt modelId="{1E32AF36-1422-4DC3-9BCD-6321EEB14E5D}" type="pres">
      <dgm:prSet presAssocID="{8C568308-3967-4C6B-A074-39BA95099F84}" presName="aNode" presStyleLbl="fgAcc1" presStyleIdx="0" presStyleCnt="2" custScaleX="121928" custScaleY="94438">
        <dgm:presLayoutVars>
          <dgm:bulletEnabled val="1"/>
        </dgm:presLayoutVars>
      </dgm:prSet>
      <dgm:spPr/>
      <dgm:t>
        <a:bodyPr/>
        <a:lstStyle/>
        <a:p>
          <a:endParaRPr lang="en-US"/>
        </a:p>
      </dgm:t>
    </dgm:pt>
    <dgm:pt modelId="{44B1C4B2-4A45-4B65-844D-0256AF52BEFF}" type="pres">
      <dgm:prSet presAssocID="{8C568308-3967-4C6B-A074-39BA95099F84}" presName="aSpace" presStyleCnt="0"/>
      <dgm:spPr/>
    </dgm:pt>
    <dgm:pt modelId="{44950B27-9C88-48FB-93D2-768D8C5CDC89}" type="pres">
      <dgm:prSet presAssocID="{CB807F31-ECF1-445C-8A50-F2142A95B81B}" presName="aNode" presStyleLbl="fgAcc1" presStyleIdx="1" presStyleCnt="2" custScaleX="124528" custScaleY="36502">
        <dgm:presLayoutVars>
          <dgm:bulletEnabled val="1"/>
        </dgm:presLayoutVars>
      </dgm:prSet>
      <dgm:spPr/>
      <dgm:t>
        <a:bodyPr/>
        <a:lstStyle/>
        <a:p>
          <a:endParaRPr lang="en-US"/>
        </a:p>
      </dgm:t>
    </dgm:pt>
    <dgm:pt modelId="{141BEE08-5722-469A-B9F3-8E07BBF8920A}" type="pres">
      <dgm:prSet presAssocID="{CB807F31-ECF1-445C-8A50-F2142A95B81B}" presName="aSpace" presStyleCnt="0"/>
      <dgm:spPr/>
    </dgm:pt>
  </dgm:ptLst>
  <dgm:cxnLst>
    <dgm:cxn modelId="{2081213D-6B6E-465B-8626-B7E90A243E7E}" type="presOf" srcId="{CB807F31-ECF1-445C-8A50-F2142A95B81B}" destId="{44950B27-9C88-48FB-93D2-768D8C5CDC89}" srcOrd="0" destOrd="0" presId="urn:microsoft.com/office/officeart/2005/8/layout/pyramid2"/>
    <dgm:cxn modelId="{F60CEB09-06F0-4866-8138-4AD82AC65DED}" type="presOf" srcId="{8C568308-3967-4C6B-A074-39BA95099F84}" destId="{1E32AF36-1422-4DC3-9BCD-6321EEB14E5D}" srcOrd="0" destOrd="0" presId="urn:microsoft.com/office/officeart/2005/8/layout/pyramid2"/>
    <dgm:cxn modelId="{0F2CC868-D69A-4371-822D-582B5DFA4A55}" srcId="{F8FB1BAA-46E4-4577-AFAC-5F828FD8BB19}" destId="{CB807F31-ECF1-445C-8A50-F2142A95B81B}" srcOrd="1" destOrd="0" parTransId="{6D34D407-7251-4C00-94F0-9077D9B9C853}" sibTransId="{9827D528-7D22-4F11-B45B-B8DA8142084D}"/>
    <dgm:cxn modelId="{D38CB25B-89D7-44FF-9D0F-0A6A299D837F}" srcId="{F8FB1BAA-46E4-4577-AFAC-5F828FD8BB19}" destId="{8C568308-3967-4C6B-A074-39BA95099F84}" srcOrd="0" destOrd="0" parTransId="{15E906B7-F6DE-43DC-983A-31DEDDE59C59}" sibTransId="{FA5D028A-944F-43E3-8935-EDB3B3AC4833}"/>
    <dgm:cxn modelId="{F2E87015-7269-43A6-9618-ACF81980643F}" type="presOf" srcId="{F8FB1BAA-46E4-4577-AFAC-5F828FD8BB19}" destId="{E7D6C0B8-61E8-4D3F-AF82-9E2EFD3F38A0}" srcOrd="0" destOrd="0" presId="urn:microsoft.com/office/officeart/2005/8/layout/pyramid2"/>
    <dgm:cxn modelId="{54981324-B408-4C44-9D8C-BB6C50EE784D}" type="presParOf" srcId="{E7D6C0B8-61E8-4D3F-AF82-9E2EFD3F38A0}" destId="{DEDD6924-4358-49CE-8126-3D2FF9DB245A}" srcOrd="0" destOrd="0" presId="urn:microsoft.com/office/officeart/2005/8/layout/pyramid2"/>
    <dgm:cxn modelId="{1090D81F-9476-4577-A736-1A18901FECC5}" type="presParOf" srcId="{E7D6C0B8-61E8-4D3F-AF82-9E2EFD3F38A0}" destId="{629A6689-2590-4401-BD15-76A9CB2C051B}" srcOrd="1" destOrd="0" presId="urn:microsoft.com/office/officeart/2005/8/layout/pyramid2"/>
    <dgm:cxn modelId="{B1EBA11F-8D42-4BFF-BBEB-93B60A90F5E4}" type="presParOf" srcId="{629A6689-2590-4401-BD15-76A9CB2C051B}" destId="{1E32AF36-1422-4DC3-9BCD-6321EEB14E5D}" srcOrd="0" destOrd="0" presId="urn:microsoft.com/office/officeart/2005/8/layout/pyramid2"/>
    <dgm:cxn modelId="{9754A11E-B62E-4059-B522-654C473442A4}" type="presParOf" srcId="{629A6689-2590-4401-BD15-76A9CB2C051B}" destId="{44B1C4B2-4A45-4B65-844D-0256AF52BEFF}" srcOrd="1" destOrd="0" presId="urn:microsoft.com/office/officeart/2005/8/layout/pyramid2"/>
    <dgm:cxn modelId="{E90ABE09-1ADB-45B5-B68A-302BAD19ACEA}" type="presParOf" srcId="{629A6689-2590-4401-BD15-76A9CB2C051B}" destId="{44950B27-9C88-48FB-93D2-768D8C5CDC89}" srcOrd="2" destOrd="0" presId="urn:microsoft.com/office/officeart/2005/8/layout/pyramid2"/>
    <dgm:cxn modelId="{61942351-D091-4D4F-869A-9F1CABCA51EB}" type="presParOf" srcId="{629A6689-2590-4401-BD15-76A9CB2C051B}" destId="{141BEE08-5722-469A-B9F3-8E07BBF8920A}" srcOrd="3" destOrd="0" presId="urn:microsoft.com/office/officeart/2005/8/layout/pyramid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507999"/>
          <a:ext cx="6528363" cy="1046481"/>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Thời</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gian</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từ</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tháng</a:t>
          </a:r>
          <a:r>
            <a:rPr lang="en-US" sz="1600" kern="1200" dirty="0" smtClean="0">
              <a:solidFill>
                <a:schemeClr val="tx1"/>
              </a:solidFill>
              <a:effectLst/>
              <a:latin typeface="Cambria" pitchFamily="18" charset="0"/>
              <a:ea typeface="Cambria" pitchFamily="18" charset="0"/>
              <a:cs typeface="Times New Roman"/>
            </a:rPr>
            <a:t> 11 – 4 </a:t>
          </a:r>
          <a:r>
            <a:rPr lang="en-US" sz="1600" kern="1200" dirty="0" err="1" smtClean="0">
              <a:solidFill>
                <a:schemeClr val="tx1"/>
              </a:solidFill>
              <a:effectLst/>
              <a:latin typeface="Cambria" pitchFamily="18" charset="0"/>
              <a:ea typeface="Cambria" pitchFamily="18" charset="0"/>
              <a:cs typeface="Times New Roman"/>
            </a:rPr>
            <a:t>năm</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sau</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Nguồn</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gốc</a:t>
          </a:r>
          <a:r>
            <a:rPr lang="en-US" sz="1600" b="1"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áp</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cao</a:t>
          </a:r>
          <a:r>
            <a:rPr lang="en-US" sz="1600" kern="1200" dirty="0" smtClean="0">
              <a:solidFill>
                <a:schemeClr val="tx1"/>
              </a:solidFill>
              <a:effectLst/>
              <a:latin typeface="Cambria" pitchFamily="18" charset="0"/>
              <a:ea typeface="Cambria" pitchFamily="18" charset="0"/>
              <a:cs typeface="Times New Roman"/>
            </a:rPr>
            <a:t> Xi-</a:t>
          </a:r>
          <a:r>
            <a:rPr lang="en-US" sz="1600" kern="1200" dirty="0" err="1" smtClean="0">
              <a:solidFill>
                <a:schemeClr val="tx1"/>
              </a:solidFill>
              <a:effectLst/>
              <a:latin typeface="Cambria" pitchFamily="18" charset="0"/>
              <a:ea typeface="Cambria" pitchFamily="18" charset="0"/>
              <a:cs typeface="Times New Roman"/>
            </a:rPr>
            <a:t>bia</a:t>
          </a:r>
          <a:r>
            <a:rPr lang="en-US" sz="1600" kern="1200" dirty="0" smtClean="0">
              <a:solidFill>
                <a:schemeClr val="tx1"/>
              </a:solidFill>
              <a:effectLst/>
              <a:latin typeface="Cambria" pitchFamily="18" charset="0"/>
              <a:ea typeface="Cambria" pitchFamily="18" charset="0"/>
              <a:cs typeface="Times New Roman"/>
            </a:rPr>
            <a:t>.</a:t>
          </a:r>
        </a:p>
        <a:p>
          <a:pPr lvl="0" algn="just"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Hướng</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gió</a:t>
          </a:r>
          <a:r>
            <a:rPr lang="en-US" sz="1600" b="1"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đông</a:t>
          </a:r>
          <a:r>
            <a:rPr lang="en-US" sz="1600" b="0" kern="1200" dirty="0" smtClean="0">
              <a:solidFill>
                <a:schemeClr val="tx1"/>
              </a:solidFill>
              <a:effectLst/>
              <a:latin typeface="Cambria" pitchFamily="18" charset="0"/>
              <a:ea typeface="Cambria" pitchFamily="18" charset="0"/>
              <a:cs typeface="Times New Roman"/>
            </a:rPr>
            <a:t> </a:t>
          </a:r>
          <a:r>
            <a:rPr lang="en-US" sz="1600" b="0" kern="1200" dirty="0" err="1" smtClean="0">
              <a:solidFill>
                <a:schemeClr val="tx1"/>
              </a:solidFill>
              <a:effectLst/>
              <a:latin typeface="Cambria" pitchFamily="18" charset="0"/>
              <a:ea typeface="Cambria" pitchFamily="18" charset="0"/>
              <a:cs typeface="Times New Roman"/>
            </a:rPr>
            <a:t>bắc</a:t>
          </a:r>
          <a:endParaRPr lang="en-US" sz="1600" b="0" kern="1200" dirty="0">
            <a:solidFill>
              <a:schemeClr val="tx1"/>
            </a:solidFill>
            <a:latin typeface="Cambria" pitchFamily="18" charset="0"/>
            <a:ea typeface="Cambria" pitchFamily="18" charset="0"/>
          </a:endParaRPr>
        </a:p>
      </dsp:txBody>
      <dsp:txXfrm>
        <a:off x="715680" y="507999"/>
        <a:ext cx="6528363" cy="1046481"/>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03401"/>
          <a:ext cx="6153508" cy="1417583"/>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l" defTabSz="711200">
            <a:lnSpc>
              <a:spcPct val="90000"/>
            </a:lnSpc>
            <a:spcBef>
              <a:spcPct val="0"/>
            </a:spcBef>
            <a:spcAft>
              <a:spcPct val="35000"/>
            </a:spcAft>
          </a:pP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Đặc</a:t>
          </a:r>
          <a:r>
            <a:rPr lang="en-US" sz="1600" b="1" kern="1200" dirty="0" smtClean="0">
              <a:solidFill>
                <a:schemeClr val="tx1"/>
              </a:solidFill>
              <a:effectLst/>
              <a:latin typeface="Cambria" pitchFamily="18" charset="0"/>
              <a:ea typeface="Cambria" pitchFamily="18" charset="0"/>
              <a:cs typeface="Times New Roman"/>
            </a:rPr>
            <a:t> </a:t>
          </a:r>
          <a:r>
            <a:rPr lang="en-US" sz="1600" b="1" kern="1200" dirty="0" err="1" smtClean="0">
              <a:solidFill>
                <a:schemeClr val="tx1"/>
              </a:solidFill>
              <a:effectLst/>
              <a:latin typeface="Cambria" pitchFamily="18" charset="0"/>
              <a:ea typeface="Cambria" pitchFamily="18" charset="0"/>
              <a:cs typeface="Times New Roman"/>
            </a:rPr>
            <a:t>điểm</a:t>
          </a:r>
          <a:r>
            <a:rPr lang="en-US" sz="1600" b="1" kern="1200" dirty="0" smtClean="0">
              <a:solidFill>
                <a:schemeClr val="tx1"/>
              </a:solidFill>
              <a:effectLst/>
              <a:latin typeface="Cambria" pitchFamily="18" charset="0"/>
              <a:ea typeface="Cambria" pitchFamily="18" charset="0"/>
              <a:cs typeface="Times New Roman"/>
            </a:rPr>
            <a:t>: </a:t>
          </a:r>
        </a:p>
        <a:p>
          <a:pPr lvl="0" algn="just"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Bắc</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đầu</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nửa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cuối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mùa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đông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lạnh</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ẩm</a:t>
          </a:r>
          <a:r>
            <a:rPr lang="en-US" sz="1600" kern="1200" dirty="0" smtClean="0">
              <a:solidFill>
                <a:schemeClr val="tx1"/>
              </a:solidFill>
              <a:effectLst/>
              <a:latin typeface="Cambria" pitchFamily="18" charset="0"/>
              <a:ea typeface="Cambria" pitchFamily="18" charset="0"/>
              <a:cs typeface="Times New Roman"/>
            </a:rPr>
            <a:t>.</a:t>
          </a:r>
        </a:p>
        <a:p>
          <a:pPr lvl="0" defTabSz="711200">
            <a:lnSpc>
              <a:spcPct val="90000"/>
            </a:lnSpc>
            <a:spcBef>
              <a:spcPct val="0"/>
            </a:spcBef>
            <a:spcAft>
              <a:spcPct val="35000"/>
            </a:spcAft>
          </a:pPr>
          <a:r>
            <a:rPr lang="en-US" sz="1600" kern="1200" dirty="0" smtClean="0">
              <a:solidFill>
                <a:schemeClr val="tx1"/>
              </a:solidFill>
              <a:effectLst/>
              <a:latin typeface="Cambria" pitchFamily="18" charset="0"/>
              <a:ea typeface="Cambria" pitchFamily="18" charset="0"/>
              <a:cs typeface="Times New Roman"/>
            </a:rPr>
            <a:t>+ Ở </a:t>
          </a:r>
          <a:r>
            <a:rPr lang="en-US" sz="1600" kern="1200" dirty="0" err="1" smtClean="0">
              <a:solidFill>
                <a:schemeClr val="tx1"/>
              </a:solidFill>
              <a:effectLst/>
              <a:latin typeface="Cambria" pitchFamily="18" charset="0"/>
              <a:ea typeface="Cambria" pitchFamily="18" charset="0"/>
              <a:cs typeface="Times New Roman"/>
            </a:rPr>
            <a:t>miền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Tín</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phong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mưa</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vùng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biển</a:t>
          </a:r>
          <a:r>
            <a:rPr lang="en-US" sz="1600" kern="1200" dirty="0" smtClean="0">
              <a:solidFill>
                <a:schemeClr val="tx1"/>
              </a:solidFill>
              <a:effectLst/>
              <a:latin typeface="Cambria" pitchFamily="18" charset="0"/>
              <a:ea typeface="Cambria" pitchFamily="18" charset="0"/>
              <a:cs typeface="Times New Roman"/>
            </a:rPr>
            <a:t> Nam </a:t>
          </a:r>
          <a:r>
            <a:rPr lang="en-US" sz="1600" kern="1200" dirty="0" err="1" smtClean="0">
              <a:solidFill>
                <a:schemeClr val="tx1"/>
              </a:solidFill>
              <a:effectLst/>
              <a:latin typeface="Cambria" pitchFamily="18" charset="0"/>
              <a:ea typeface="Cambria" pitchFamily="18" charset="0"/>
              <a:cs typeface="Times New Roman"/>
            </a:rPr>
            <a:t>Trung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gây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thời</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tiết</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nóng</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khô</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cho</a:t>
          </a:r>
          <a:r>
            <a:rPr lang="en-US" sz="1600" kern="1200" dirty="0" smtClean="0">
              <a:solidFill>
                <a:schemeClr val="tx1"/>
              </a:solidFill>
              <a:effectLst/>
              <a:latin typeface="Cambria" pitchFamily="18" charset="0"/>
              <a:ea typeface="Cambria" pitchFamily="18" charset="0"/>
              <a:cs typeface="Times New Roman"/>
            </a:rPr>
            <a:t> Nan </a:t>
          </a:r>
          <a:r>
            <a:rPr lang="en-US" sz="1600" kern="1200" dirty="0" err="1" smtClean="0">
              <a:solidFill>
                <a:schemeClr val="tx1"/>
              </a:solidFill>
              <a:effectLst/>
              <a:latin typeface="Cambria" pitchFamily="18" charset="0"/>
              <a:ea typeface="Cambria" pitchFamily="18" charset="0"/>
              <a:cs typeface="Times New Roman"/>
            </a:rPr>
            <a:t>Bộ</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và</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Tây</a:t>
          </a:r>
          <a:r>
            <a:rPr lang="en-US" sz="1600" kern="1200" dirty="0" smtClean="0">
              <a:solidFill>
                <a:schemeClr val="tx1"/>
              </a:solidFill>
              <a:effectLst/>
              <a:latin typeface="Cambria" pitchFamily="18" charset="0"/>
              <a:ea typeface="Cambria" pitchFamily="18" charset="0"/>
              <a:cs typeface="Times New Roman"/>
            </a:rPr>
            <a:t> </a:t>
          </a:r>
          <a:r>
            <a:rPr lang="en-US" sz="1600" kern="1200" dirty="0" err="1" smtClean="0">
              <a:solidFill>
                <a:schemeClr val="tx1"/>
              </a:solidFill>
              <a:effectLst/>
              <a:latin typeface="Cambria" pitchFamily="18" charset="0"/>
              <a:ea typeface="Cambria" pitchFamily="18" charset="0"/>
              <a:cs typeface="Times New Roman"/>
            </a:rPr>
            <a:t>Nguyên</a:t>
          </a:r>
          <a:r>
            <a:rPr lang="en-US" sz="1600" kern="1200" dirty="0" smtClean="0">
              <a:solidFill>
                <a:schemeClr val="tx1"/>
              </a:solidFill>
              <a:effectLst/>
              <a:latin typeface="Cambria" pitchFamily="18" charset="0"/>
              <a:ea typeface="Cambria" pitchFamily="18" charset="0"/>
              <a:cs typeface="Times New Roman"/>
            </a:rPr>
            <a:t>.</a:t>
          </a:r>
        </a:p>
      </dsp:txBody>
      <dsp:txXfrm>
        <a:off x="1066783" y="1803401"/>
        <a:ext cx="6153508" cy="1417583"/>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15680" y="3479800"/>
          <a:ext cx="6528363" cy="12903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40640" rIns="40640" bIns="40640" numCol="1" spcCol="1270" anchor="ctr" anchorCtr="0">
          <a:noAutofit/>
        </a:bodyPr>
        <a:lstStyle/>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Nguyên</a:t>
          </a:r>
          <a:r>
            <a:rPr lang="en-US" sz="1600" b="1" kern="1200" dirty="0" smtClean="0">
              <a:solidFill>
                <a:schemeClr val="tx1"/>
              </a:solidFill>
              <a:latin typeface="Cambria" pitchFamily="18" charset="0"/>
              <a:ea typeface="Cambria" pitchFamily="18" charset="0"/>
            </a:rPr>
            <a:t> </a:t>
          </a:r>
          <a:r>
            <a:rPr lang="en-US" sz="1600" b="1" kern="1200" dirty="0" err="1" smtClean="0">
              <a:solidFill>
                <a:schemeClr val="tx1"/>
              </a:solidFill>
              <a:latin typeface="Cambria" pitchFamily="18" charset="0"/>
              <a:ea typeface="Cambria" pitchFamily="18" charset="0"/>
            </a:rPr>
            <a:t>nhân</a:t>
          </a:r>
          <a:r>
            <a:rPr lang="en-US" sz="1600" kern="1200" dirty="0" smtClean="0">
              <a:solidFill>
                <a:schemeClr val="tx1"/>
              </a:solidFill>
              <a:latin typeface="Cambria" pitchFamily="18" charset="0"/>
              <a:ea typeface="Cambria" pitchFamily="18" charset="0"/>
            </a:rPr>
            <a:t>:</a:t>
          </a: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a:t>
          </a:r>
          <a:r>
            <a:rPr lang="en-US" sz="1600" kern="1200" dirty="0" smtClean="0">
              <a:solidFill>
                <a:schemeClr val="tx1"/>
              </a:solidFill>
              <a:latin typeface="Cambria" pitchFamily="18" charset="0"/>
              <a:ea typeface="Cambria" pitchFamily="18" charset="0"/>
            </a:rPr>
            <a:t>V</a:t>
          </a:r>
          <a:r>
            <a:rPr lang="vi-VN" sz="1600" kern="1200" dirty="0" smtClean="0">
              <a:solidFill>
                <a:schemeClr val="tx1"/>
              </a:solidFill>
              <a:latin typeface="Cambria" pitchFamily="18" charset="0"/>
              <a:ea typeface="Cambria" pitchFamily="18" charset="0"/>
            </a:rPr>
            <a:t>ào đầu mùa đông, gió mùa đông bắc di chuyển với quãng đường dài qua lục địa Trung Quốc nên lạnh và mất ẩm.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en-US" sz="1600" kern="1200" dirty="0" smtClean="0">
              <a:solidFill>
                <a:schemeClr val="tx1"/>
              </a:solidFill>
              <a:latin typeface="Cambria" pitchFamily="18" charset="0"/>
              <a:ea typeface="Cambria" pitchFamily="18" charset="0"/>
            </a:rPr>
            <a:t>+</a:t>
          </a:r>
          <a:r>
            <a:rPr lang="vi-VN" sz="1600" kern="1200" dirty="0" smtClean="0">
              <a:solidFill>
                <a:schemeClr val="tx1"/>
              </a:solidFill>
              <a:latin typeface="Cambria" pitchFamily="18" charset="0"/>
              <a:ea typeface="Cambria" pitchFamily="18" charset="0"/>
            </a:rPr>
            <a:t> Vào cuối mùa đông, khối không khí lạnh di chuyển qua vùng biển phía đông Nhật Bản và Trung Quốc nên được tăng cường ẩm. </a:t>
          </a:r>
          <a:endParaRPr lang="en-US" sz="1600" kern="1200" dirty="0" smtClean="0">
            <a:solidFill>
              <a:schemeClr val="tx1"/>
            </a:solidFill>
            <a:latin typeface="Cambria" pitchFamily="18" charset="0"/>
            <a:ea typeface="Cambria" pitchFamily="18" charset="0"/>
          </a:endParaRPr>
        </a:p>
      </dsp:txBody>
      <dsp:txXfrm>
        <a:off x="715680" y="3479800"/>
        <a:ext cx="6528363" cy="12903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497E28-FAE4-42DA-8D9D-5B4659273D7A}">
      <dsp:nvSpPr>
        <dsp:cNvPr id="0" name=""/>
        <dsp:cNvSpPr/>
      </dsp:nvSpPr>
      <dsp:spPr>
        <a:xfrm>
          <a:off x="-5828749" y="-892266"/>
          <a:ext cx="6940732" cy="6940732"/>
        </a:xfrm>
        <a:prstGeom prst="blockArc">
          <a:avLst>
            <a:gd name="adj1" fmla="val 18900000"/>
            <a:gd name="adj2" fmla="val 2700000"/>
            <a:gd name="adj3" fmla="val 311"/>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34504B8-3AD3-4D7F-BA10-772C4BC9F4DA}">
      <dsp:nvSpPr>
        <dsp:cNvPr id="0" name=""/>
        <dsp:cNvSpPr/>
      </dsp:nvSpPr>
      <dsp:spPr>
        <a:xfrm>
          <a:off x="715680" y="431800"/>
          <a:ext cx="6528363" cy="1198878"/>
        </a:xfrm>
        <a:prstGeom prst="rect">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Thời</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gian</a:t>
          </a:r>
          <a:r>
            <a:rPr lang="en-US" sz="1500" b="1"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từ</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tháng</a:t>
          </a:r>
          <a:r>
            <a:rPr lang="en-US" sz="1500" b="0" kern="1200" dirty="0" smtClean="0">
              <a:solidFill>
                <a:schemeClr val="tx1"/>
              </a:solidFill>
              <a:effectLst/>
              <a:latin typeface="Cambria" pitchFamily="18" charset="0"/>
              <a:ea typeface="Cambria" pitchFamily="18" charset="0"/>
              <a:cs typeface="Times New Roman"/>
            </a:rPr>
            <a:t> 5 – 10. </a:t>
          </a: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Nguồn gốc: </a:t>
          </a:r>
          <a:r>
            <a:rPr lang="vi-VN" sz="1500" b="0" kern="1200" dirty="0" smtClean="0">
              <a:solidFill>
                <a:schemeClr val="tx1"/>
              </a:solidFill>
              <a:effectLst/>
              <a:latin typeface="Cambria" pitchFamily="18" charset="0"/>
              <a:ea typeface="Cambria" pitchFamily="18" charset="0"/>
              <a:cs typeface="Times New Roman"/>
            </a:rPr>
            <a:t>áp cao Bắc Ấn Độ Dương và áp cao cận chí tuyến Nam bán cầu.</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1" kern="1200" dirty="0" smtClean="0">
              <a:solidFill>
                <a:schemeClr val="tx1"/>
              </a:solidFill>
              <a:effectLst/>
              <a:latin typeface="Cambria" pitchFamily="18" charset="0"/>
              <a:ea typeface="Cambria" pitchFamily="18" charset="0"/>
              <a:cs typeface="Times New Roman"/>
            </a:rPr>
            <a:t>- Hướng gió: </a:t>
          </a:r>
          <a:r>
            <a:rPr lang="en-US" sz="1500" b="0" kern="1200" dirty="0" err="1" smtClean="0">
              <a:solidFill>
                <a:schemeClr val="tx1"/>
              </a:solidFill>
              <a:effectLst/>
              <a:latin typeface="Cambria" pitchFamily="18" charset="0"/>
              <a:ea typeface="Cambria" pitchFamily="18" charset="0"/>
              <a:cs typeface="Times New Roman"/>
            </a:rPr>
            <a:t>tây</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vi-VN" sz="1500" b="0" kern="1200" dirty="0" smtClean="0">
              <a:solidFill>
                <a:schemeClr val="tx1"/>
              </a:solidFill>
              <a:effectLst/>
              <a:latin typeface="Cambria" pitchFamily="18" charset="0"/>
              <a:ea typeface="Cambria" pitchFamily="18" charset="0"/>
              <a:cs typeface="Times New Roman"/>
            </a:rPr>
            <a:t>, đối với miền Bắc là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a:t>
          </a:r>
        </a:p>
      </dsp:txBody>
      <dsp:txXfrm>
        <a:off x="715680" y="431800"/>
        <a:ext cx="6528363" cy="1198878"/>
      </dsp:txXfrm>
    </dsp:sp>
    <dsp:sp modelId="{467C472B-F399-46AE-B017-5DC56BBEA7D7}">
      <dsp:nvSpPr>
        <dsp:cNvPr id="0" name=""/>
        <dsp:cNvSpPr/>
      </dsp:nvSpPr>
      <dsp:spPr>
        <a:xfrm>
          <a:off x="71155" y="386715"/>
          <a:ext cx="1289050" cy="1289050"/>
        </a:xfrm>
        <a:prstGeom prst="ellipse">
          <a:avLst/>
        </a:prstGeom>
        <a:blipFill rotWithShape="0">
          <a:blip xmlns:r="http://schemas.openxmlformats.org/officeDocument/2006/relationships" r:embed="rId1"/>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97E049-4A6C-47F8-8707-C5FFDBF743ED}">
      <dsp:nvSpPr>
        <dsp:cNvPr id="0" name=""/>
        <dsp:cNvSpPr/>
      </dsp:nvSpPr>
      <dsp:spPr>
        <a:xfrm>
          <a:off x="1066783" y="1879599"/>
          <a:ext cx="6153508" cy="1265187"/>
        </a:xfrm>
        <a:prstGeom prst="rect">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l" defTabSz="666750">
            <a:lnSpc>
              <a:spcPct val="90000"/>
            </a:lnSpc>
            <a:spcBef>
              <a:spcPct val="0"/>
            </a:spcBef>
            <a:spcAft>
              <a:spcPct val="35000"/>
            </a:spcAft>
          </a:pP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Đặc</a:t>
          </a:r>
          <a:r>
            <a:rPr lang="en-US" sz="1500" b="1" kern="1200" dirty="0" smtClean="0">
              <a:solidFill>
                <a:schemeClr val="tx1"/>
              </a:solidFill>
              <a:effectLst/>
              <a:latin typeface="Cambria" pitchFamily="18" charset="0"/>
              <a:ea typeface="Cambria" pitchFamily="18" charset="0"/>
              <a:cs typeface="Times New Roman"/>
            </a:rPr>
            <a:t> </a:t>
          </a:r>
          <a:r>
            <a:rPr lang="en-US" sz="1500" b="1" kern="1200" dirty="0" err="1" smtClean="0">
              <a:solidFill>
                <a:schemeClr val="tx1"/>
              </a:solidFill>
              <a:effectLst/>
              <a:latin typeface="Cambria" pitchFamily="18" charset="0"/>
              <a:ea typeface="Cambria" pitchFamily="18" charset="0"/>
              <a:cs typeface="Times New Roman"/>
            </a:rPr>
            <a:t>điểm</a:t>
          </a:r>
          <a:r>
            <a:rPr lang="en-US" sz="1500" b="1" kern="1200" dirty="0" smtClean="0">
              <a:solidFill>
                <a:schemeClr val="tx1"/>
              </a:solidFill>
              <a:effectLst/>
              <a:latin typeface="Cambria" pitchFamily="18" charset="0"/>
              <a:ea typeface="Cambria" pitchFamily="18" charset="0"/>
              <a:cs typeface="Times New Roman"/>
            </a:rPr>
            <a:t>: </a:t>
          </a: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Đầu mùa hạ: gây mưa cho Nam Bộ, Tây Nguyên nhưng gây khô nóng cho </a:t>
          </a:r>
          <a:r>
            <a:rPr lang="en-US" sz="1500" b="0" kern="1200" dirty="0" err="1" smtClean="0">
              <a:solidFill>
                <a:schemeClr val="tx1"/>
              </a:solidFill>
              <a:effectLst/>
              <a:latin typeface="Cambria" pitchFamily="18" charset="0"/>
              <a:ea typeface="Cambria" pitchFamily="18" charset="0"/>
              <a:cs typeface="Times New Roman"/>
            </a:rPr>
            <a:t>phía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đông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Trường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Sơn</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và</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nam</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Tây Bắc.</a:t>
          </a:r>
          <a:endParaRPr lang="en-US" sz="1500" b="0" kern="1200" dirty="0" smtClean="0">
            <a:solidFill>
              <a:schemeClr val="tx1"/>
            </a:solidFill>
            <a:effectLst/>
            <a:latin typeface="Cambria" pitchFamily="18" charset="0"/>
            <a:ea typeface="Cambria" pitchFamily="18" charset="0"/>
            <a:cs typeface="Times New Roman"/>
          </a:endParaRPr>
        </a:p>
        <a:p>
          <a:pPr lvl="0" algn="just" defTabSz="666750">
            <a:lnSpc>
              <a:spcPct val="90000"/>
            </a:lnSpc>
            <a:spcBef>
              <a:spcPct val="0"/>
            </a:spcBef>
            <a:spcAft>
              <a:spcPct val="35000"/>
            </a:spcAft>
          </a:pPr>
          <a:r>
            <a:rPr lang="vi-VN" sz="1500" b="0" kern="1200" dirty="0" smtClean="0">
              <a:solidFill>
                <a:schemeClr val="tx1"/>
              </a:solidFill>
              <a:effectLst/>
              <a:latin typeface="Cambria" pitchFamily="18" charset="0"/>
              <a:ea typeface="Cambria" pitchFamily="18" charset="0"/>
              <a:cs typeface="Times New Roman"/>
            </a:rPr>
            <a:t>+ Giữa và cuối mùa hạ: </a:t>
          </a:r>
          <a:r>
            <a:rPr lang="en-US" sz="1500" b="0" kern="1200" dirty="0" err="1" smtClean="0">
              <a:solidFill>
                <a:schemeClr val="tx1"/>
              </a:solidFill>
              <a:effectLst/>
              <a:latin typeface="Cambria" pitchFamily="18" charset="0"/>
              <a:ea typeface="Cambria" pitchFamily="18" charset="0"/>
              <a:cs typeface="Times New Roman"/>
            </a:rPr>
            <a:t>nóng</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ẩm</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mưa</a:t>
          </a:r>
          <a:r>
            <a:rPr lang="en-US" sz="1500" b="0" kern="1200" dirty="0" smtClean="0">
              <a:solidFill>
                <a:schemeClr val="tx1"/>
              </a:solidFill>
              <a:effectLst/>
              <a:latin typeface="Cambria" pitchFamily="18" charset="0"/>
              <a:ea typeface="Cambria" pitchFamily="18" charset="0"/>
              <a:cs typeface="Times New Roman"/>
            </a:rPr>
            <a:t> </a:t>
          </a:r>
          <a:r>
            <a:rPr lang="en-US" sz="1500" b="0" kern="1200" dirty="0" err="1" smtClean="0">
              <a:solidFill>
                <a:schemeClr val="tx1"/>
              </a:solidFill>
              <a:effectLst/>
              <a:latin typeface="Cambria" pitchFamily="18" charset="0"/>
              <a:ea typeface="Cambria" pitchFamily="18" charset="0"/>
              <a:cs typeface="Times New Roman"/>
            </a:rPr>
            <a:t>nhiều</a:t>
          </a:r>
          <a:r>
            <a:rPr lang="en-US" sz="1500" b="0" kern="1200" dirty="0" smtClean="0">
              <a:solidFill>
                <a:schemeClr val="tx1"/>
              </a:solidFill>
              <a:effectLst/>
              <a:latin typeface="Cambria" pitchFamily="18" charset="0"/>
              <a:ea typeface="Cambria" pitchFamily="18" charset="0"/>
              <a:cs typeface="Times New Roman"/>
            </a:rPr>
            <a:t> </a:t>
          </a:r>
          <a:r>
            <a:rPr lang="vi-VN" sz="1500" b="0" kern="1200" dirty="0" smtClean="0">
              <a:solidFill>
                <a:schemeClr val="tx1"/>
              </a:solidFill>
              <a:effectLst/>
              <a:latin typeface="Cambria" pitchFamily="18" charset="0"/>
              <a:ea typeface="Cambria" pitchFamily="18" charset="0"/>
              <a:cs typeface="Times New Roman"/>
            </a:rPr>
            <a:t>trên phạm vi cả nước.</a:t>
          </a:r>
          <a:endParaRPr lang="en-US" sz="1500" b="0" kern="1200" dirty="0" smtClean="0">
            <a:solidFill>
              <a:schemeClr val="tx1"/>
            </a:solidFill>
            <a:effectLst/>
            <a:latin typeface="Cambria" pitchFamily="18" charset="0"/>
            <a:ea typeface="Cambria" pitchFamily="18" charset="0"/>
            <a:cs typeface="Times New Roman"/>
          </a:endParaRPr>
        </a:p>
      </dsp:txBody>
      <dsp:txXfrm>
        <a:off x="1066783" y="1879599"/>
        <a:ext cx="6153508" cy="1265187"/>
      </dsp:txXfrm>
    </dsp:sp>
    <dsp:sp modelId="{9D6C96D5-59F1-4074-AA4E-276172A59D56}">
      <dsp:nvSpPr>
        <dsp:cNvPr id="0" name=""/>
        <dsp:cNvSpPr/>
      </dsp:nvSpPr>
      <dsp:spPr>
        <a:xfrm>
          <a:off x="446011" y="1933575"/>
          <a:ext cx="1289050" cy="1289050"/>
        </a:xfrm>
        <a:prstGeom prst="ellipse">
          <a:avLst/>
        </a:prstGeom>
        <a:blipFill rotWithShape="0">
          <a:blip xmlns:r="http://schemas.openxmlformats.org/officeDocument/2006/relationships" r:embed="rId2"/>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0E9B536-5134-4AC7-990D-17E1F41843BA}">
      <dsp:nvSpPr>
        <dsp:cNvPr id="0" name=""/>
        <dsp:cNvSpPr/>
      </dsp:nvSpPr>
      <dsp:spPr>
        <a:xfrm>
          <a:off x="707128" y="3327398"/>
          <a:ext cx="6528363" cy="1747518"/>
        </a:xfrm>
        <a:prstGeom prst="rect">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18547" tIns="38100" rIns="38100" bIns="38100" numCol="1" spcCol="1270" anchor="ctr" anchorCtr="0">
          <a:noAutofit/>
        </a:bodyPr>
        <a:lstStyle/>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Nguyên</a:t>
          </a:r>
          <a:r>
            <a:rPr lang="en-US" sz="1500" b="1" kern="1200" dirty="0" smtClean="0">
              <a:solidFill>
                <a:schemeClr val="tx1"/>
              </a:solidFill>
              <a:latin typeface="Cambria" pitchFamily="18" charset="0"/>
              <a:ea typeface="Cambria" pitchFamily="18" charset="0"/>
            </a:rPr>
            <a:t> </a:t>
          </a:r>
          <a:r>
            <a:rPr lang="en-US" sz="1500" b="1" kern="1200" dirty="0" err="1" smtClean="0">
              <a:solidFill>
                <a:schemeClr val="tx1"/>
              </a:solidFill>
              <a:latin typeface="Cambria" pitchFamily="18" charset="0"/>
              <a:ea typeface="Cambria" pitchFamily="18" charset="0"/>
            </a:rPr>
            <a:t>nhân</a:t>
          </a:r>
          <a:r>
            <a:rPr lang="en-US" sz="1500" kern="1200" dirty="0" smtClean="0">
              <a:solidFill>
                <a:schemeClr val="tx1"/>
              </a:solidFill>
              <a:latin typeface="Cambria" pitchFamily="18" charset="0"/>
              <a:ea typeface="Cambria" pitchFamily="18" charset="0"/>
            </a:rPr>
            <a:t>:</a:t>
          </a:r>
        </a:p>
        <a:p>
          <a:pPr lvl="0" algn="just" defTabSz="666750">
            <a:lnSpc>
              <a:spcPct val="90000"/>
            </a:lnSpc>
            <a:spcBef>
              <a:spcPct val="0"/>
            </a:spcBef>
            <a:spcAft>
              <a:spcPct val="35000"/>
            </a:spcAft>
          </a:pP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Ở miền Bắc, do ảnh hưởng của áp thấp Bắc Bộ nén gió thổi vào đất liền theo hướng </a:t>
          </a:r>
          <a:r>
            <a:rPr lang="en-US" sz="1500" kern="1200" dirty="0" err="1" smtClean="0">
              <a:solidFill>
                <a:schemeClr val="tx1"/>
              </a:solidFill>
              <a:latin typeface="Cambria" pitchFamily="18" charset="0"/>
              <a:ea typeface="Cambria" pitchFamily="18" charset="0"/>
            </a:rPr>
            <a:t>đông</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vi-VN" sz="1500" kern="1200" dirty="0" smtClean="0">
              <a:solidFill>
                <a:schemeClr val="tx1"/>
              </a:solidFill>
              <a:latin typeface="Cambria" pitchFamily="18" charset="0"/>
              <a:ea typeface="Cambria" pitchFamily="18" charset="0"/>
            </a:rPr>
            <a:t>.</a:t>
          </a:r>
          <a:endParaRPr lang="en-US" sz="1500" kern="1200" dirty="0" smtClean="0">
            <a:solidFill>
              <a:schemeClr val="tx1"/>
            </a:solidFill>
            <a:latin typeface="Cambria" pitchFamily="18" charset="0"/>
            <a:ea typeface="Cambria" pitchFamily="18" charset="0"/>
          </a:endParaRPr>
        </a:p>
        <a:p>
          <a:pPr lvl="0" algn="just" defTabSz="666750">
            <a:lnSpc>
              <a:spcPct val="90000"/>
            </a:lnSpc>
            <a:spcBef>
              <a:spcPct val="0"/>
            </a:spcBef>
            <a:spcAft>
              <a:spcPct val="35000"/>
            </a:spcAft>
          </a:pPr>
          <a:r>
            <a:rPr lang="vi-VN" sz="1500" kern="1200" dirty="0" smtClean="0">
              <a:solidFill>
                <a:schemeClr val="tx1"/>
              </a:solidFill>
              <a:latin typeface="Cambria" pitchFamily="18" charset="0"/>
              <a:ea typeface="Cambria" pitchFamily="18" charset="0"/>
            </a:rPr>
            <a:t>- Nửa đầu mùa hạ, gió </a:t>
          </a:r>
          <a:r>
            <a:rPr lang="en-US" sz="1500" kern="1200" dirty="0" err="1" smtClean="0">
              <a:solidFill>
                <a:schemeClr val="tx1"/>
              </a:solidFill>
              <a:latin typeface="Cambria" pitchFamily="18" charset="0"/>
              <a:ea typeface="Cambria" pitchFamily="18" charset="0"/>
            </a:rPr>
            <a:t>mùa</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tây</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nam</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vượt dãy Trường Sơn, Pu Đen Đinh, Pu Sam Sao gây ra hiệu ứng phơn khô nóng cho cho phía  đông Trường Sơn và nam Tây Bắc</a:t>
          </a:r>
          <a:r>
            <a:rPr lang="en-US" sz="1500" kern="1200" dirty="0" smtClean="0">
              <a:solidFill>
                <a:schemeClr val="tx1"/>
              </a:solidFill>
              <a:latin typeface="Cambria" pitchFamily="18" charset="0"/>
              <a:ea typeface="Cambria" pitchFamily="18" charset="0"/>
            </a:rPr>
            <a:t>, </a:t>
          </a:r>
          <a:r>
            <a:rPr lang="en-US" sz="1500" kern="1200" dirty="0" err="1" smtClean="0">
              <a:solidFill>
                <a:schemeClr val="tx1"/>
              </a:solidFill>
              <a:latin typeface="Cambria" pitchFamily="18" charset="0"/>
              <a:ea typeface="Cambria" pitchFamily="18" charset="0"/>
            </a:rPr>
            <a:t>nên</a:t>
          </a:r>
          <a:r>
            <a:rPr lang="en-US" sz="1500" kern="1200" dirty="0" smtClean="0">
              <a:solidFill>
                <a:schemeClr val="tx1"/>
              </a:solidFill>
              <a:latin typeface="Cambria" pitchFamily="18" charset="0"/>
              <a:ea typeface="Cambria" pitchFamily="18" charset="0"/>
            </a:rPr>
            <a:t> </a:t>
          </a:r>
          <a:r>
            <a:rPr lang="vi-VN" sz="1500" kern="1200" dirty="0" smtClean="0">
              <a:solidFill>
                <a:schemeClr val="tx1"/>
              </a:solidFill>
              <a:latin typeface="Cambria" pitchFamily="18" charset="0"/>
              <a:ea typeface="Cambria" pitchFamily="18" charset="0"/>
            </a:rPr>
            <a:t>Trường Sơn Tây hay Tây Nguyên mưa quây, Trường Sơn Đông hay ven biển miền Trung thì nắng đốt.</a:t>
          </a:r>
          <a:endParaRPr lang="en-US" sz="1500" kern="1200" dirty="0">
            <a:solidFill>
              <a:schemeClr val="tx1"/>
            </a:solidFill>
            <a:latin typeface="Cambria" pitchFamily="18" charset="0"/>
            <a:ea typeface="Cambria" pitchFamily="18" charset="0"/>
          </a:endParaRPr>
        </a:p>
      </dsp:txBody>
      <dsp:txXfrm>
        <a:off x="707128" y="3327398"/>
        <a:ext cx="6528363" cy="1747518"/>
      </dsp:txXfrm>
    </dsp:sp>
    <dsp:sp modelId="{BB02C15B-25BD-4CA5-8B62-85830BA892A9}">
      <dsp:nvSpPr>
        <dsp:cNvPr id="0" name=""/>
        <dsp:cNvSpPr/>
      </dsp:nvSpPr>
      <dsp:spPr>
        <a:xfrm>
          <a:off x="71155" y="3480435"/>
          <a:ext cx="1289050" cy="1289050"/>
        </a:xfrm>
        <a:prstGeom prst="ellipse">
          <a:avLst/>
        </a:prstGeom>
        <a:blipFill rotWithShape="0">
          <a:blip xmlns:r="http://schemas.openxmlformats.org/officeDocument/2006/relationships" r:embed="rId3"/>
          <a:stretch>
            <a:fillRect/>
          </a:stretch>
        </a:blip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160372-EE32-43F3-AEC8-EDBE1EE30523}">
      <dsp:nvSpPr>
        <dsp:cNvPr id="0" name=""/>
        <dsp:cNvSpPr/>
      </dsp:nvSpPr>
      <dsp:spPr>
        <a:xfrm>
          <a:off x="76206" y="2190531"/>
          <a:ext cx="710710" cy="877831"/>
        </a:xfrm>
        <a:prstGeom prst="roundRect">
          <a:avLst>
            <a:gd name="adj" fmla="val 10000"/>
          </a:avLst>
        </a:prstGeom>
        <a:solidFill>
          <a:srgbClr val="FFCCFF"/>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b="1" kern="1200" dirty="0" smtClean="0">
              <a:solidFill>
                <a:srgbClr val="FF0000"/>
              </a:solidFill>
              <a:latin typeface="Cambria" pitchFamily="18" charset="0"/>
              <a:ea typeface="Cambria" pitchFamily="18" charset="0"/>
            </a:rPr>
            <a:t>NHÓM 2</a:t>
          </a:r>
          <a:endParaRPr lang="en-US" sz="1600" b="1" kern="1200" dirty="0">
            <a:solidFill>
              <a:srgbClr val="FF0000"/>
            </a:solidFill>
            <a:latin typeface="Cambria" pitchFamily="18" charset="0"/>
            <a:ea typeface="Cambria" pitchFamily="18" charset="0"/>
          </a:endParaRPr>
        </a:p>
      </dsp:txBody>
      <dsp:txXfrm>
        <a:off x="97022" y="2211347"/>
        <a:ext cx="669078" cy="836199"/>
      </dsp:txXfrm>
    </dsp:sp>
    <dsp:sp modelId="{977D9258-F91B-4ECD-93BD-F70F8E8628FA}">
      <dsp:nvSpPr>
        <dsp:cNvPr id="0" name=""/>
        <dsp:cNvSpPr/>
      </dsp:nvSpPr>
      <dsp:spPr>
        <a:xfrm rot="17854377">
          <a:off x="379462" y="1941982"/>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1919090"/>
        <a:ext cx="75858" cy="75858"/>
      </dsp:txXfrm>
    </dsp:sp>
    <dsp:sp modelId="{983CCE9D-A68F-45B6-B5E3-8C935362A290}">
      <dsp:nvSpPr>
        <dsp:cNvPr id="0" name=""/>
        <dsp:cNvSpPr/>
      </dsp:nvSpPr>
      <dsp:spPr>
        <a:xfrm>
          <a:off x="1489181" y="845675"/>
          <a:ext cx="753495"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err="1" smtClean="0">
              <a:solidFill>
                <a:schemeClr val="tx1"/>
              </a:solidFill>
              <a:latin typeface="Cambria" pitchFamily="18" charset="0"/>
              <a:ea typeface="Cambria" pitchFamily="18" charset="0"/>
            </a:rPr>
            <a:t>Lào</a:t>
          </a:r>
          <a:r>
            <a:rPr lang="en-US" sz="1800" b="1" kern="1200" dirty="0" smtClean="0">
              <a:solidFill>
                <a:schemeClr val="tx1"/>
              </a:solidFill>
              <a:latin typeface="Cambria" pitchFamily="18" charset="0"/>
              <a:ea typeface="Cambria" pitchFamily="18" charset="0"/>
            </a:rPr>
            <a:t> </a:t>
          </a:r>
          <a:r>
            <a:rPr lang="en-US" sz="1800" b="1" kern="1200" dirty="0" err="1" smtClean="0">
              <a:solidFill>
                <a:schemeClr val="tx1"/>
              </a:solidFill>
              <a:latin typeface="Cambria" pitchFamily="18" charset="0"/>
              <a:ea typeface="Cambria" pitchFamily="18" charset="0"/>
            </a:rPr>
            <a:t>Cai</a:t>
          </a:r>
          <a:endParaRPr lang="en-US" sz="1800" b="1" kern="1200" dirty="0">
            <a:solidFill>
              <a:schemeClr val="tx1"/>
            </a:solidFill>
            <a:latin typeface="Cambria" pitchFamily="18" charset="0"/>
            <a:ea typeface="Cambria" pitchFamily="18" charset="0"/>
          </a:endParaRPr>
        </a:p>
      </dsp:txBody>
      <dsp:txXfrm>
        <a:off x="1511250" y="867744"/>
        <a:ext cx="709357" cy="833693"/>
      </dsp:txXfrm>
    </dsp:sp>
    <dsp:sp modelId="{BEE14AB2-5155-4062-BDC9-81FC40CC96C5}">
      <dsp:nvSpPr>
        <dsp:cNvPr id="0" name=""/>
        <dsp:cNvSpPr/>
      </dsp:nvSpPr>
      <dsp:spPr>
        <a:xfrm rot="18880686">
          <a:off x="2094420" y="914454"/>
          <a:ext cx="998780" cy="30073"/>
        </a:xfrm>
        <a:custGeom>
          <a:avLst/>
          <a:gdLst/>
          <a:ahLst/>
          <a:cxnLst/>
          <a:rect l="0" t="0" r="0" b="0"/>
          <a:pathLst>
            <a:path>
              <a:moveTo>
                <a:pt x="0" y="15036"/>
              </a:moveTo>
              <a:lnTo>
                <a:pt x="998780"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68840" y="904521"/>
        <a:ext cx="49939" cy="49939"/>
      </dsp:txXfrm>
    </dsp:sp>
    <dsp:sp modelId="{74752D16-F284-4733-BD06-D81B903FC595}">
      <dsp:nvSpPr>
        <dsp:cNvPr id="0" name=""/>
        <dsp:cNvSpPr/>
      </dsp:nvSpPr>
      <dsp:spPr>
        <a:xfrm>
          <a:off x="2944943" y="3216"/>
          <a:ext cx="5501003" cy="114234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22,4</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15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78401" y="36674"/>
        <a:ext cx="5434087" cy="1075432"/>
      </dsp:txXfrm>
    </dsp:sp>
    <dsp:sp modelId="{085DDCEE-9B2A-4FE1-8803-7719DDB3D6CB}">
      <dsp:nvSpPr>
        <dsp:cNvPr id="0" name=""/>
        <dsp:cNvSpPr/>
      </dsp:nvSpPr>
      <dsp:spPr>
        <a:xfrm rot="2532635">
          <a:off x="2119742" y="1588060"/>
          <a:ext cx="948135" cy="30073"/>
        </a:xfrm>
        <a:custGeom>
          <a:avLst/>
          <a:gdLst/>
          <a:ahLst/>
          <a:cxnLst/>
          <a:rect l="0" t="0" r="0" b="0"/>
          <a:pathLst>
            <a:path>
              <a:moveTo>
                <a:pt x="0" y="15036"/>
              </a:moveTo>
              <a:lnTo>
                <a:pt x="948135"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107" y="1579394"/>
        <a:ext cx="47406" cy="47406"/>
      </dsp:txXfrm>
    </dsp:sp>
    <dsp:sp modelId="{83021AC3-EBE3-4F91-90D4-B475F247BF98}">
      <dsp:nvSpPr>
        <dsp:cNvPr id="0" name=""/>
        <dsp:cNvSpPr/>
      </dsp:nvSpPr>
      <dsp:spPr>
        <a:xfrm>
          <a:off x="2944943" y="1277239"/>
          <a:ext cx="5509237" cy="1288727"/>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1765mm.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350mm, lượng mưa thấp nhất khoảng 35mm.</a:t>
          </a:r>
          <a:endParaRPr lang="en-US" sz="1600" kern="1200" dirty="0" smtClean="0">
            <a:solidFill>
              <a:schemeClr val="tx1"/>
            </a:solidFill>
            <a:latin typeface="Cambria" pitchFamily="18" charset="0"/>
            <a:ea typeface="Cambria" pitchFamily="18" charset="0"/>
          </a:endParaRPr>
        </a:p>
      </dsp:txBody>
      <dsp:txXfrm>
        <a:off x="2982689" y="1314985"/>
        <a:ext cx="5433745" cy="1213235"/>
      </dsp:txXfrm>
    </dsp:sp>
    <dsp:sp modelId="{2C7633BD-46F7-4934-84F1-2C7EF7441B97}">
      <dsp:nvSpPr>
        <dsp:cNvPr id="0" name=""/>
        <dsp:cNvSpPr/>
      </dsp:nvSpPr>
      <dsp:spPr>
        <a:xfrm rot="3745623">
          <a:off x="379462" y="3286838"/>
          <a:ext cx="1517173" cy="30073"/>
        </a:xfrm>
        <a:custGeom>
          <a:avLst/>
          <a:gdLst/>
          <a:ahLst/>
          <a:cxnLst/>
          <a:rect l="0" t="0" r="0" b="0"/>
          <a:pathLst>
            <a:path>
              <a:moveTo>
                <a:pt x="0" y="15036"/>
              </a:moveTo>
              <a:lnTo>
                <a:pt x="1517173" y="15036"/>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1100119" y="3263946"/>
        <a:ext cx="75858" cy="75858"/>
      </dsp:txXfrm>
    </dsp:sp>
    <dsp:sp modelId="{E06B0587-1B83-4659-BE19-EEC915595376}">
      <dsp:nvSpPr>
        <dsp:cNvPr id="0" name=""/>
        <dsp:cNvSpPr/>
      </dsp:nvSpPr>
      <dsp:spPr>
        <a:xfrm>
          <a:off x="1489181" y="3535387"/>
          <a:ext cx="754900" cy="877831"/>
        </a:xfrm>
        <a:prstGeom prst="roundRect">
          <a:avLst>
            <a:gd name="adj" fmla="val 10000"/>
          </a:avLst>
        </a:prstGeom>
        <a:solidFill>
          <a:srgbClr val="99FF6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Sa </a:t>
          </a:r>
        </a:p>
        <a:p>
          <a:pPr lvl="0" algn="ctr" defTabSz="800100">
            <a:lnSpc>
              <a:spcPct val="90000"/>
            </a:lnSpc>
            <a:spcBef>
              <a:spcPct val="0"/>
            </a:spcBef>
            <a:spcAft>
              <a:spcPct val="35000"/>
            </a:spcAft>
          </a:pPr>
          <a:r>
            <a:rPr lang="en-US" sz="1800" b="1" kern="1200" dirty="0" smtClean="0">
              <a:solidFill>
                <a:schemeClr val="tx1"/>
              </a:solidFill>
              <a:latin typeface="Cambria" pitchFamily="18" charset="0"/>
              <a:ea typeface="Cambria" pitchFamily="18" charset="0"/>
            </a:rPr>
            <a:t>Pa</a:t>
          </a:r>
          <a:endParaRPr lang="en-US" sz="1800" b="1" kern="1200" dirty="0">
            <a:solidFill>
              <a:schemeClr val="tx1"/>
            </a:solidFill>
            <a:latin typeface="Cambria" pitchFamily="18" charset="0"/>
            <a:ea typeface="Cambria" pitchFamily="18" charset="0"/>
          </a:endParaRPr>
        </a:p>
      </dsp:txBody>
      <dsp:txXfrm>
        <a:off x="1511291" y="3557497"/>
        <a:ext cx="710680" cy="833611"/>
      </dsp:txXfrm>
    </dsp:sp>
    <dsp:sp modelId="{E015C146-2506-4481-A4D5-7B3CD11B341C}">
      <dsp:nvSpPr>
        <dsp:cNvPr id="0" name=""/>
        <dsp:cNvSpPr/>
      </dsp:nvSpPr>
      <dsp:spPr>
        <a:xfrm rot="18922872">
          <a:off x="2101909" y="3612775"/>
          <a:ext cx="986611" cy="30073"/>
        </a:xfrm>
        <a:custGeom>
          <a:avLst/>
          <a:gdLst/>
          <a:ahLst/>
          <a:cxnLst/>
          <a:rect l="0" t="0" r="0" b="0"/>
          <a:pathLst>
            <a:path>
              <a:moveTo>
                <a:pt x="0" y="15036"/>
              </a:moveTo>
              <a:lnTo>
                <a:pt x="98661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0549" y="3603146"/>
        <a:ext cx="49330" cy="49330"/>
      </dsp:txXfrm>
    </dsp:sp>
    <dsp:sp modelId="{E830DF01-FA7C-4A8E-95CC-AC276B40E34D}">
      <dsp:nvSpPr>
        <dsp:cNvPr id="0" name=""/>
        <dsp:cNvSpPr/>
      </dsp:nvSpPr>
      <dsp:spPr>
        <a:xfrm>
          <a:off x="2946347" y="2697641"/>
          <a:ext cx="5504883" cy="1167358"/>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nhiệt độ:</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trung bình năm: 15,5</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Nhiệt độ cao nhất khoảng 20</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 thấp nhất khoảng 8</a:t>
          </a:r>
          <a:r>
            <a:rPr lang="vi-VN" sz="1600" kern="1200" baseline="30000" dirty="0" smtClean="0">
              <a:solidFill>
                <a:schemeClr val="tx1"/>
              </a:solidFill>
              <a:latin typeface="Cambria" pitchFamily="18" charset="0"/>
              <a:ea typeface="Cambria" pitchFamily="18" charset="0"/>
            </a:rPr>
            <a:t>0</a:t>
          </a:r>
          <a:r>
            <a:rPr lang="vi-VN" sz="1600" kern="1200" dirty="0" smtClean="0">
              <a:solidFill>
                <a:schemeClr val="tx1"/>
              </a:solidFill>
              <a:latin typeface="Cambria" pitchFamily="18" charset="0"/>
              <a:ea typeface="Cambria" pitchFamily="18" charset="0"/>
            </a:rPr>
            <a:t>C.</a:t>
          </a:r>
          <a:endParaRPr lang="en-US" sz="1600" kern="1200" dirty="0" smtClean="0">
            <a:solidFill>
              <a:schemeClr val="tx1"/>
            </a:solidFill>
            <a:latin typeface="Cambria" pitchFamily="18" charset="0"/>
            <a:ea typeface="Cambria" pitchFamily="18" charset="0"/>
          </a:endParaRPr>
        </a:p>
      </dsp:txBody>
      <dsp:txXfrm>
        <a:off x="2980538" y="2731832"/>
        <a:ext cx="5436501" cy="1098976"/>
      </dsp:txXfrm>
    </dsp:sp>
    <dsp:sp modelId="{516AF49E-EFD9-4C3D-9038-3141FA588384}">
      <dsp:nvSpPr>
        <dsp:cNvPr id="0" name=""/>
        <dsp:cNvSpPr/>
      </dsp:nvSpPr>
      <dsp:spPr>
        <a:xfrm rot="2565921">
          <a:off x="2116924" y="4284025"/>
          <a:ext cx="956581" cy="30073"/>
        </a:xfrm>
        <a:custGeom>
          <a:avLst/>
          <a:gdLst/>
          <a:ahLst/>
          <a:cxnLst/>
          <a:rect l="0" t="0" r="0" b="0"/>
          <a:pathLst>
            <a:path>
              <a:moveTo>
                <a:pt x="0" y="15036"/>
              </a:moveTo>
              <a:lnTo>
                <a:pt x="956581" y="15036"/>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1300" y="4275147"/>
        <a:ext cx="47829" cy="47829"/>
      </dsp:txXfrm>
    </dsp:sp>
    <dsp:sp modelId="{8ABD9155-0C2D-4925-B73A-7F453F57773A}">
      <dsp:nvSpPr>
        <dsp:cNvPr id="0" name=""/>
        <dsp:cNvSpPr/>
      </dsp:nvSpPr>
      <dsp:spPr>
        <a:xfrm>
          <a:off x="2946347" y="3996674"/>
          <a:ext cx="5474054" cy="1254290"/>
        </a:xfrm>
        <a:prstGeom prst="roundRect">
          <a:avLst>
            <a:gd name="adj" fmla="val 10000"/>
          </a:avLst>
        </a:prstGeom>
        <a:solidFill>
          <a:srgbClr val="BCFCD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just" defTabSz="711200">
            <a:lnSpc>
              <a:spcPct val="90000"/>
            </a:lnSpc>
            <a:spcBef>
              <a:spcPct val="0"/>
            </a:spcBef>
            <a:spcAft>
              <a:spcPct val="35000"/>
            </a:spcAft>
          </a:pPr>
          <a:r>
            <a:rPr lang="vi-VN" sz="1600" b="1" kern="1200" dirty="0" smtClean="0">
              <a:solidFill>
                <a:schemeClr val="tx1"/>
              </a:solidFill>
              <a:latin typeface="Cambria" pitchFamily="18" charset="0"/>
              <a:ea typeface="Cambria" pitchFamily="18" charset="0"/>
            </a:rPr>
            <a:t>- Về lượng mưa:</a:t>
          </a:r>
          <a:endParaRPr lang="en-US" sz="1600" b="1"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Tổng lượng mưa trong năm : 2674mm.</a:t>
          </a:r>
          <a:endParaRPr lang="en-US" sz="1600" kern="1200" dirty="0" smtClean="0">
            <a:solidFill>
              <a:schemeClr val="tx1"/>
            </a:solidFill>
            <a:latin typeface="Cambria" pitchFamily="18" charset="0"/>
            <a:ea typeface="Cambria" pitchFamily="18" charset="0"/>
          </a:endParaRPr>
        </a:p>
        <a:p>
          <a:pPr lvl="0" algn="just" defTabSz="711200">
            <a:lnSpc>
              <a:spcPct val="90000"/>
            </a:lnSpc>
            <a:spcBef>
              <a:spcPct val="0"/>
            </a:spcBef>
            <a:spcAft>
              <a:spcPct val="35000"/>
            </a:spcAft>
          </a:pPr>
          <a:r>
            <a:rPr lang="vi-VN" sz="1600" kern="1200" dirty="0" smtClean="0">
              <a:solidFill>
                <a:schemeClr val="tx1"/>
              </a:solidFill>
              <a:latin typeface="Cambria" pitchFamily="18" charset="0"/>
              <a:ea typeface="Cambria" pitchFamily="18" charset="0"/>
            </a:rPr>
            <a:t>+ Lượng mưa cao nhất khoảng 500mm, lượng mưa thấp nhất khoảng 80mm.</a:t>
          </a:r>
          <a:endParaRPr lang="en-US" sz="1600" kern="1200" dirty="0" smtClean="0">
            <a:solidFill>
              <a:schemeClr val="tx1"/>
            </a:solidFill>
            <a:latin typeface="Cambria" pitchFamily="18" charset="0"/>
            <a:ea typeface="Cambria" pitchFamily="18" charset="0"/>
          </a:endParaRPr>
        </a:p>
      </dsp:txBody>
      <dsp:txXfrm>
        <a:off x="2983084" y="4033411"/>
        <a:ext cx="5400580" cy="118081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996"/>
          <a:ext cx="4260938" cy="23879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bắc</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nam</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Bắc: nhiệt độ trung bình năm trên 20</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mùa đông lạnh, ít mưa; mùa hạ nóng, ẩm và mưa nhiều.</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0" kern="1200" dirty="0" smtClean="0">
              <a:latin typeface="Cambria" pitchFamily="18" charset="0"/>
              <a:ea typeface="Cambria" pitchFamily="18" charset="0"/>
            </a:rPr>
            <a:t>+</a:t>
          </a:r>
          <a:r>
            <a:rPr lang="vi-VN" sz="1800" b="0" kern="1200" dirty="0" smtClean="0">
              <a:latin typeface="Cambria" pitchFamily="18" charset="0"/>
              <a:ea typeface="Cambria" pitchFamily="18" charset="0"/>
            </a:rPr>
            <a:t> Miền khí hậu phía Nam: nhiệt độ trung bình năm trên 25</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 có 2 mùa mưa, khô phân hóa rõ rệt.</a:t>
          </a:r>
          <a:endParaRPr lang="en-US" sz="1800" b="0"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kern="1200" dirty="0">
            <a:latin typeface="Cambria" pitchFamily="18" charset="0"/>
            <a:ea typeface="Cambria" pitchFamily="18" charset="0"/>
          </a:endParaRPr>
        </a:p>
      </dsp:txBody>
      <dsp:txXfrm>
        <a:off x="2773499" y="656565"/>
        <a:ext cx="4027800" cy="2154792"/>
      </dsp:txXfrm>
    </dsp:sp>
    <dsp:sp modelId="{44950B27-9C88-48FB-93D2-768D8C5CDC89}">
      <dsp:nvSpPr>
        <dsp:cNvPr id="0" name=""/>
        <dsp:cNvSpPr/>
      </dsp:nvSpPr>
      <dsp:spPr>
        <a:xfrm>
          <a:off x="2611500" y="3243998"/>
          <a:ext cx="4351798" cy="1276295"/>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kern="1200" dirty="0" smtClean="0">
              <a:latin typeface="Cambria" pitchFamily="18" charset="0"/>
              <a:ea typeface="Cambria" pitchFamily="18" charset="0"/>
            </a:rPr>
            <a:t>Lãnh thổ Việt Nam trải dài trên 15 vĩ độ, nên từ Bắc vào Nam các yếu tố khí hậu sẽ có sự thay đổi.</a:t>
          </a:r>
          <a:endParaRPr lang="en-US" sz="1800" kern="1200" dirty="0">
            <a:latin typeface="Cambria" pitchFamily="18" charset="0"/>
            <a:ea typeface="Cambria" pitchFamily="18" charset="0"/>
          </a:endParaRPr>
        </a:p>
      </dsp:txBody>
      <dsp:txXfrm>
        <a:off x="2673804" y="3306302"/>
        <a:ext cx="4227190" cy="115168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8490"/>
          <a:ext cx="4260938" cy="2514863"/>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đông</a:t>
          </a:r>
          <a:r>
            <a:rPr lang="en-US" sz="1800" b="1" kern="1200" dirty="0" smtClean="0">
              <a:latin typeface="Cambria" pitchFamily="18" charset="0"/>
              <a:ea typeface="Cambria" pitchFamily="18" charset="0"/>
            </a:rPr>
            <a:t> - </a:t>
          </a:r>
          <a:r>
            <a:rPr lang="en-US" sz="1800" b="1" kern="1200" dirty="0" err="1" smtClean="0">
              <a:latin typeface="Cambria" pitchFamily="18" charset="0"/>
              <a:ea typeface="Cambria" pitchFamily="18" charset="0"/>
            </a:rPr>
            <a:t>tây</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biển và thềm lục địa có khí hậu ôn hoà hơn trong đất liền.</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đồng bằng ven biển có khí hậu nhiệt đới ẩm gió mùa.</a:t>
          </a:r>
          <a:endParaRPr lang="en-US" sz="1800" kern="1200" dirty="0" smtClean="0">
            <a:effectLst/>
            <a:latin typeface="Cambria" pitchFamily="18" charset="0"/>
            <a:ea typeface="Cambria" pitchFamily="18" charset="0"/>
            <a:cs typeface="Times New Roman"/>
          </a:endParaRPr>
        </a:p>
        <a:p>
          <a:pPr lvl="0" algn="just" defTabSz="800100">
            <a:lnSpc>
              <a:spcPct val="90000"/>
            </a:lnSpc>
            <a:spcBef>
              <a:spcPct val="0"/>
            </a:spcBef>
            <a:spcAft>
              <a:spcPct val="35000"/>
            </a:spcAft>
          </a:pPr>
          <a:r>
            <a:rPr lang="nl-NL" sz="1800" kern="1200" dirty="0" smtClean="0">
              <a:effectLst/>
              <a:latin typeface="Cambria" pitchFamily="18" charset="0"/>
              <a:ea typeface="Cambria" pitchFamily="18" charset="0"/>
              <a:cs typeface="Times New Roman"/>
            </a:rPr>
            <a:t>+ Vùng đồi núi phía tây khí hậu phân hóa phức tạp do tác động của gió mùa và hướng của các dãy núi.</a:t>
          </a:r>
          <a:endParaRPr lang="en-US" sz="1800" b="0" kern="1200" dirty="0" smtClean="0">
            <a:latin typeface="Cambria" pitchFamily="18" charset="0"/>
            <a:ea typeface="Cambria" pitchFamily="18" charset="0"/>
          </a:endParaRPr>
        </a:p>
      </dsp:txBody>
      <dsp:txXfrm>
        <a:off x="2779695" y="661255"/>
        <a:ext cx="4015408" cy="2269333"/>
      </dsp:txXfrm>
    </dsp:sp>
    <dsp:sp modelId="{44950B27-9C88-48FB-93D2-768D8C5CDC89}">
      <dsp:nvSpPr>
        <dsp:cNvPr id="0" name=""/>
        <dsp:cNvSpPr/>
      </dsp:nvSpPr>
      <dsp:spPr>
        <a:xfrm>
          <a:off x="2611500" y="3386227"/>
          <a:ext cx="4351798" cy="1118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Địa hình kết hợp với hướng gió làm cho khí hậu nước ta phân hóa Đông – Tây</a:t>
          </a:r>
          <a:r>
            <a:rPr lang="en-US" sz="1800" b="0" kern="1200" dirty="0" smtClean="0">
              <a:latin typeface="Cambria" pitchFamily="18" charset="0"/>
              <a:ea typeface="Cambria" pitchFamily="18" charset="0"/>
            </a:rPr>
            <a:t>.</a:t>
          </a:r>
          <a:endParaRPr lang="en-US" sz="1800" b="0" kern="1200" dirty="0">
            <a:latin typeface="Cambria" pitchFamily="18" charset="0"/>
            <a:ea typeface="Cambria" pitchFamily="18" charset="0"/>
          </a:endParaRPr>
        </a:p>
      </dsp:txBody>
      <dsp:txXfrm>
        <a:off x="2666114" y="3440841"/>
        <a:ext cx="4242570" cy="100954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D6924-4358-49CE-8126-3D2FF9DB245A}">
      <dsp:nvSpPr>
        <dsp:cNvPr id="0" name=""/>
        <dsp:cNvSpPr/>
      </dsp:nvSpPr>
      <dsp:spPr>
        <a:xfrm>
          <a:off x="351901" y="0"/>
          <a:ext cx="5376361" cy="5376361"/>
        </a:xfrm>
        <a:prstGeom prst="triangle">
          <a:avLst/>
        </a:prstGeom>
        <a:blipFill rotWithShape="0">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32AF36-1422-4DC3-9BCD-6321EEB14E5D}">
      <dsp:nvSpPr>
        <dsp:cNvPr id="0" name=""/>
        <dsp:cNvSpPr/>
      </dsp:nvSpPr>
      <dsp:spPr>
        <a:xfrm>
          <a:off x="2656930" y="539806"/>
          <a:ext cx="4260938" cy="260213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Phân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hoá</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theo</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độ</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cao</a:t>
          </a:r>
          <a:r>
            <a:rPr lang="en-US" sz="1800" b="1" kern="1200" dirty="0" smtClean="0">
              <a:latin typeface="Cambria" pitchFamily="18" charset="0"/>
              <a:ea typeface="Cambria" pitchFamily="18" charset="0"/>
            </a:rPr>
            <a:t>:</a:t>
          </a: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dsp:txBody>
      <dsp:txXfrm>
        <a:off x="2783956" y="666832"/>
        <a:ext cx="4006886" cy="2348078"/>
      </dsp:txXfrm>
    </dsp:sp>
    <dsp:sp modelId="{44950B27-9C88-48FB-93D2-768D8C5CDC89}">
      <dsp:nvSpPr>
        <dsp:cNvPr id="0" name=""/>
        <dsp:cNvSpPr/>
      </dsp:nvSpPr>
      <dsp:spPr>
        <a:xfrm>
          <a:off x="2611500" y="3486360"/>
          <a:ext cx="4351798" cy="1005770"/>
        </a:xfrm>
        <a:prstGeom prst="round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just" defTabSz="800100">
            <a:lnSpc>
              <a:spcPct val="90000"/>
            </a:lnSpc>
            <a:spcBef>
              <a:spcPct val="0"/>
            </a:spcBef>
            <a:spcAft>
              <a:spcPct val="35000"/>
            </a:spcAft>
          </a:pPr>
          <a:endParaRPr lang="en-US" sz="1800" b="1" kern="1200" dirty="0" smtClean="0">
            <a:latin typeface="Cambria" pitchFamily="18" charset="0"/>
            <a:ea typeface="Cambria" pitchFamily="18" charset="0"/>
          </a:endParaRPr>
        </a:p>
        <a:p>
          <a:pPr lvl="0" algn="just" defTabSz="800100">
            <a:lnSpc>
              <a:spcPct val="90000"/>
            </a:lnSpc>
            <a:spcBef>
              <a:spcPct val="0"/>
            </a:spcBef>
            <a:spcAft>
              <a:spcPct val="35000"/>
            </a:spcAft>
          </a:pPr>
          <a:r>
            <a:rPr lang="en-US" sz="1800" b="1" kern="1200" dirty="0" err="1" smtClean="0">
              <a:latin typeface="Cambria" pitchFamily="18" charset="0"/>
              <a:ea typeface="Cambria" pitchFamily="18" charset="0"/>
            </a:rPr>
            <a:t>Nguyên</a:t>
          </a:r>
          <a:r>
            <a:rPr lang="en-US" sz="1800" b="1" kern="1200" dirty="0" smtClean="0">
              <a:latin typeface="Cambria" pitchFamily="18" charset="0"/>
              <a:ea typeface="Cambria" pitchFamily="18" charset="0"/>
            </a:rPr>
            <a:t> </a:t>
          </a:r>
          <a:r>
            <a:rPr lang="en-US" sz="1800" b="1" kern="1200" dirty="0" err="1" smtClean="0">
              <a:latin typeface="Cambria" pitchFamily="18" charset="0"/>
              <a:ea typeface="Cambria" pitchFamily="18" charset="0"/>
            </a:rPr>
            <a:t>nhân</a:t>
          </a:r>
          <a:r>
            <a:rPr lang="en-US" sz="1800" b="1" kern="1200" dirty="0" smtClean="0">
              <a:latin typeface="Cambria" pitchFamily="18" charset="0"/>
              <a:ea typeface="Cambria" pitchFamily="18" charset="0"/>
            </a:rPr>
            <a:t>: </a:t>
          </a:r>
          <a:r>
            <a:rPr lang="en-US" sz="1800" b="0" kern="1200" dirty="0" smtClean="0">
              <a:latin typeface="Cambria" pitchFamily="18" charset="0"/>
              <a:ea typeface="Cambria" pitchFamily="18" charset="0"/>
            </a:rPr>
            <a:t>c</a:t>
          </a:r>
          <a:r>
            <a:rPr lang="vi-VN" sz="1800" b="0" kern="1200" dirty="0" smtClean="0">
              <a:latin typeface="Cambria" pitchFamily="18" charset="0"/>
              <a:ea typeface="Cambria" pitchFamily="18" charset="0"/>
            </a:rPr>
            <a:t>àng lên cao nhiệt độ càng giảm (cứ lên cao 100m nhiệt độ giảm 0,6</a:t>
          </a:r>
          <a:r>
            <a:rPr lang="vi-VN" sz="1800" b="0" kern="1200" baseline="30000" dirty="0" smtClean="0">
              <a:latin typeface="Cambria" pitchFamily="18" charset="0"/>
              <a:ea typeface="Cambria" pitchFamily="18" charset="0"/>
            </a:rPr>
            <a:t>0</a:t>
          </a:r>
          <a:r>
            <a:rPr lang="vi-VN" sz="1800" b="0" kern="1200" dirty="0" smtClean="0">
              <a:latin typeface="Cambria" pitchFamily="18" charset="0"/>
              <a:ea typeface="Cambria" pitchFamily="18" charset="0"/>
            </a:rPr>
            <a:t>C)</a:t>
          </a:r>
          <a:r>
            <a:rPr lang="en-US" sz="1800" b="0" kern="1200" dirty="0" smtClean="0">
              <a:latin typeface="Cambria" pitchFamily="18" charset="0"/>
              <a:ea typeface="Cambria" pitchFamily="18" charset="0"/>
            </a:rPr>
            <a:t>, </a:t>
          </a:r>
          <a:r>
            <a:rPr lang="vi-VN" sz="1800" b="0" kern="1200" dirty="0" smtClean="0">
              <a:latin typeface="Cambria" pitchFamily="18" charset="0"/>
              <a:ea typeface="Cambria" pitchFamily="18" charset="0"/>
            </a:rPr>
            <a:t>độ ẩm và lượng mưa càng tăn</a:t>
          </a:r>
          <a:r>
            <a:rPr lang="en-US" sz="1800" b="0" kern="1200" dirty="0" smtClean="0">
              <a:latin typeface="Cambria" pitchFamily="18" charset="0"/>
              <a:ea typeface="Cambria" pitchFamily="18" charset="0"/>
            </a:rPr>
            <a:t>g.</a:t>
          </a:r>
        </a:p>
        <a:p>
          <a:pPr lvl="0" algn="just" defTabSz="800100">
            <a:lnSpc>
              <a:spcPct val="90000"/>
            </a:lnSpc>
            <a:spcBef>
              <a:spcPct val="0"/>
            </a:spcBef>
            <a:spcAft>
              <a:spcPct val="35000"/>
            </a:spcAft>
          </a:pPr>
          <a:endParaRPr lang="en-US" sz="1800" b="0" kern="1200" dirty="0">
            <a:latin typeface="Cambria" pitchFamily="18" charset="0"/>
            <a:ea typeface="Cambria" pitchFamily="18" charset="0"/>
          </a:endParaRPr>
        </a:p>
      </dsp:txBody>
      <dsp:txXfrm>
        <a:off x="2660598" y="3535458"/>
        <a:ext cx="4253602" cy="907574"/>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C565303-A682-4BD2-B93D-B6DB7F2BC802}" type="datetimeFigureOut">
              <a:rPr lang="en-US" smtClean="0"/>
              <a:t>11/5/2024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3328319-1D47-4DB5-A083-897E335DAC7C}" type="slidenum">
              <a:rPr lang="en-US" smtClean="0"/>
              <a:t>‹#›</a:t>
            </a:fld>
            <a:endParaRPr lang="en-US"/>
          </a:p>
        </p:txBody>
      </p:sp>
    </p:spTree>
    <p:extLst>
      <p:ext uri="{BB962C8B-B14F-4D97-AF65-F5344CB8AC3E}">
        <p14:creationId xmlns:p14="http://schemas.microsoft.com/office/powerpoint/2010/main" val="4193212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9007371-8868-4589-AC6F-FE52F7107922}" type="slidenum">
              <a:rPr lang="en-US" smtClean="0"/>
              <a:t>1</a:t>
            </a:fld>
            <a:endParaRPr lang="en-US"/>
          </a:p>
        </p:txBody>
      </p:sp>
    </p:spTree>
    <p:extLst>
      <p:ext uri="{BB962C8B-B14F-4D97-AF65-F5344CB8AC3E}">
        <p14:creationId xmlns:p14="http://schemas.microsoft.com/office/powerpoint/2010/main" val="2863365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933789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242668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04590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103B6E6-C6E9-40D9-BFB7-0124447475D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9360857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103B6E6-C6E9-40D9-BFB7-0124447475D5}" type="datetimeFigureOut">
              <a:rPr lang="en-US" smtClean="0"/>
              <a:t>11/5/2024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4440948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103B6E6-C6E9-40D9-BFB7-0124447475D5}"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7284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103B6E6-C6E9-40D9-BFB7-0124447475D5}" type="datetimeFigureOut">
              <a:rPr lang="en-US" smtClean="0"/>
              <a:t>11/5/2024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7384533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103B6E6-C6E9-40D9-BFB7-0124447475D5}" type="datetimeFigureOut">
              <a:rPr lang="en-US" smtClean="0"/>
              <a:t>11/5/2024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692569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103B6E6-C6E9-40D9-BFB7-0124447475D5}" type="datetimeFigureOut">
              <a:rPr lang="en-US" smtClean="0"/>
              <a:t>11/5/2024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38316748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199326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103B6E6-C6E9-40D9-BFB7-0124447475D5}" type="datetimeFigureOut">
              <a:rPr lang="en-US" smtClean="0"/>
              <a:t>11/5/2024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5C3C07-856A-4BE8-83AF-F12F03AE5FF0}" type="slidenum">
              <a:rPr lang="en-US" smtClean="0"/>
              <a:t>‹#›</a:t>
            </a:fld>
            <a:endParaRPr lang="en-US"/>
          </a:p>
        </p:txBody>
      </p:sp>
    </p:spTree>
    <p:extLst>
      <p:ext uri="{BB962C8B-B14F-4D97-AF65-F5344CB8AC3E}">
        <p14:creationId xmlns:p14="http://schemas.microsoft.com/office/powerpoint/2010/main" val="811721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03B6E6-C6E9-40D9-BFB7-0124447475D5}" type="datetimeFigureOut">
              <a:rPr lang="en-US" smtClean="0"/>
              <a:t>11/5/2024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5C3C07-856A-4BE8-83AF-F12F03AE5FF0}" type="slidenum">
              <a:rPr lang="en-US" smtClean="0"/>
              <a:t>‹#›</a:t>
            </a:fld>
            <a:endParaRPr lang="en-US"/>
          </a:p>
        </p:txBody>
      </p:sp>
    </p:spTree>
    <p:extLst>
      <p:ext uri="{BB962C8B-B14F-4D97-AF65-F5344CB8AC3E}">
        <p14:creationId xmlns:p14="http://schemas.microsoft.com/office/powerpoint/2010/main" val="772041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png"/><Relationship Id="rId7" Type="http://schemas.microsoft.com/office/2007/relationships/hdphoto" Target="../media/hdphoto7.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2.jpe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1.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3.png"/><Relationship Id="rId4" Type="http://schemas.openxmlformats.org/officeDocument/2006/relationships/image" Target="../media/image8.jpeg"/><Relationship Id="rId9" Type="http://schemas.microsoft.com/office/2007/relationships/diagramDrawing" Target="../diagrams/drawing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22.jpeg"/><Relationship Id="rId5" Type="http://schemas.openxmlformats.org/officeDocument/2006/relationships/image" Target="../media/image23.png"/><Relationship Id="rId4" Type="http://schemas.openxmlformats.org/officeDocument/2006/relationships/image" Target="../media/image8.jpeg"/></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png"/><Relationship Id="rId7" Type="http://schemas.openxmlformats.org/officeDocument/2006/relationships/image" Target="../media/image33.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8.jpeg"/><Relationship Id="rId9" Type="http://schemas.microsoft.com/office/2007/relationships/hdphoto" Target="../media/hdphoto9.wdp"/></Relationships>
</file>

<file path=ppt/slides/_rels/slide17.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8.jpeg"/><Relationship Id="rId9" Type="http://schemas.microsoft.com/office/2007/relationships/diagramDrawing" Target="../diagrams/drawing3.xml"/></Relationships>
</file>

<file path=ppt/slides/_rels/slide18.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2.png"/><Relationship Id="rId7" Type="http://schemas.openxmlformats.org/officeDocument/2006/relationships/diagramLayout" Target="../diagrams/layout4.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4.xml"/><Relationship Id="rId5" Type="http://schemas.openxmlformats.org/officeDocument/2006/relationships/image" Target="../media/image23.png"/><Relationship Id="rId10" Type="http://schemas.microsoft.com/office/2007/relationships/diagramDrawing" Target="../diagrams/drawing4.xml"/><Relationship Id="rId4" Type="http://schemas.openxmlformats.org/officeDocument/2006/relationships/image" Target="../media/image8.jpeg"/><Relationship Id="rId9" Type="http://schemas.openxmlformats.org/officeDocument/2006/relationships/diagramColors" Target="../diagrams/colors4.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2.png"/><Relationship Id="rId7" Type="http://schemas.openxmlformats.org/officeDocument/2006/relationships/diagramLayout" Target="../diagrams/layout5.xml"/><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5.xml"/><Relationship Id="rId5" Type="http://schemas.openxmlformats.org/officeDocument/2006/relationships/image" Target="../media/image23.png"/><Relationship Id="rId10" Type="http://schemas.microsoft.com/office/2007/relationships/diagramDrawing" Target="../diagrams/drawing5.xml"/><Relationship Id="rId4" Type="http://schemas.openxmlformats.org/officeDocument/2006/relationships/image" Target="../media/image8.jpeg"/><Relationship Id="rId9" Type="http://schemas.openxmlformats.org/officeDocument/2006/relationships/diagramColors" Target="../diagrams/colors5.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2.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2.png"/><Relationship Id="rId7" Type="http://schemas.openxmlformats.org/officeDocument/2006/relationships/diagramLayout" Target="../diagrams/layout6.xml"/><Relationship Id="rId12" Type="http://schemas.microsoft.com/office/2007/relationships/hdphoto" Target="../media/hdphoto10.wdp"/><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diagramData" Target="../diagrams/data6.xml"/><Relationship Id="rId11" Type="http://schemas.openxmlformats.org/officeDocument/2006/relationships/image" Target="../media/image38.png"/><Relationship Id="rId5" Type="http://schemas.openxmlformats.org/officeDocument/2006/relationships/image" Target="../media/image23.png"/><Relationship Id="rId10" Type="http://schemas.microsoft.com/office/2007/relationships/diagramDrawing" Target="../diagrams/drawing6.xml"/><Relationship Id="rId4" Type="http://schemas.openxmlformats.org/officeDocument/2006/relationships/image" Target="../media/image8.jpeg"/><Relationship Id="rId9" Type="http://schemas.openxmlformats.org/officeDocument/2006/relationships/diagramColors" Target="../diagrams/colors6.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39.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1.jpe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10.png"/><Relationship Id="rId4" Type="http://schemas.openxmlformats.org/officeDocument/2006/relationships/image" Target="../media/image8.jpeg"/></Relationships>
</file>

<file path=ppt/slides/_rels/slide2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jpeg"/><Relationship Id="rId9" Type="http://schemas.openxmlformats.org/officeDocument/2006/relationships/image" Target="../media/image42.jpeg"/></Relationships>
</file>

<file path=ppt/slides/_rels/slide3.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3.wdp"/><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jpeg"/><Relationship Id="rId9" Type="http://schemas.openxmlformats.org/officeDocument/2006/relationships/image" Target="../media/image11.jpe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5.wdp"/><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9.png"/><Relationship Id="rId10" Type="http://schemas.openxmlformats.org/officeDocument/2006/relationships/image" Target="../media/image18.png"/><Relationship Id="rId4" Type="http://schemas.openxmlformats.org/officeDocument/2006/relationships/image" Target="../media/image8.jpeg"/><Relationship Id="rId9"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12" Type="http://schemas.microsoft.com/office/2007/relationships/hdphoto" Target="../media/hdphoto6.wdp"/><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20.png"/><Relationship Id="rId5" Type="http://schemas.openxmlformats.org/officeDocument/2006/relationships/image" Target="../media/image9.png"/><Relationship Id="rId10" Type="http://schemas.openxmlformats.org/officeDocument/2006/relationships/image" Target="../media/image19.png"/><Relationship Id="rId4" Type="http://schemas.openxmlformats.org/officeDocument/2006/relationships/image" Target="../media/image8.jpeg"/><Relationship Id="rId9"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png"/><Relationship Id="rId7"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Layout" Target="../slideLayouts/slideLayout1.xml"/><Relationship Id="rId6" Type="http://schemas.microsoft.com/office/2007/relationships/hdphoto" Target="../media/hdphoto1.wdp"/><Relationship Id="rId11" Type="http://schemas.microsoft.com/office/2007/relationships/hdphoto" Target="../media/hdphoto7.wdp"/><Relationship Id="rId5" Type="http://schemas.openxmlformats.org/officeDocument/2006/relationships/image" Target="../media/image9.png"/><Relationship Id="rId10" Type="http://schemas.openxmlformats.org/officeDocument/2006/relationships/image" Target="../media/image21.png"/><Relationship Id="rId4" Type="http://schemas.openxmlformats.org/officeDocument/2006/relationships/image" Target="../media/image8.jpeg"/><Relationship Id="rId9"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4"/>
            <a:stretch>
              <a:fillRect/>
            </a:stretch>
          </a:blipFill>
          <a:ln>
            <a:noFill/>
          </a:ln>
          <a:effectLst/>
        </p:spPr>
      </p:pic>
      <p:pic>
        <p:nvPicPr>
          <p:cNvPr id="3076" name="Picture 4"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43632"/>
          <a:stretch/>
        </p:blipFill>
        <p:spPr bwMode="auto">
          <a:xfrm rot="15616060">
            <a:off x="6740180" y="1138516"/>
            <a:ext cx="2234565" cy="39642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Documents and Settings\Welcome\Desktop\chs13486669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84" y="4343400"/>
            <a:ext cx="9176083" cy="2514600"/>
          </a:xfrm>
          <a:prstGeom prst="rect">
            <a:avLst/>
          </a:prstGeom>
          <a:ln>
            <a:noFill/>
          </a:ln>
          <a:effectLst>
            <a:outerShdw blurRad="292100" dist="139700" dir="2700000" algn="tl" rotWithShape="0">
              <a:srgbClr val="333333">
                <a:alpha val="65000"/>
              </a:srgbClr>
            </a:outerShdw>
          </a:effectLst>
          <a:extLst/>
        </p:spPr>
      </p:pic>
      <p:pic>
        <p:nvPicPr>
          <p:cNvPr id="3074" name="Picture 2" descr="C:\Users\Asus\Pictures\bai mau\hands_zps712c7fb9.jpg"/>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56214"/>
          <a:stretch/>
        </p:blipFill>
        <p:spPr bwMode="auto">
          <a:xfrm rot="13972696">
            <a:off x="6159599" y="-1391747"/>
            <a:ext cx="1587048" cy="3624539"/>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82493" y="1066800"/>
            <a:ext cx="5430672" cy="1143000"/>
          </a:xfrm>
        </p:spPr>
        <p:txBody>
          <a:bodyPr>
            <a:noAutofit/>
          </a:bodyPr>
          <a:lstStyle/>
          <a:p>
            <a:r>
              <a:rPr lang="en-US" sz="3000" b="1" dirty="0" smtClean="0">
                <a:ln w="10541" cmpd="sng">
                  <a:solidFill>
                    <a:schemeClr val="accent1">
                      <a:shade val="88000"/>
                      <a:satMod val="110000"/>
                    </a:schemeClr>
                  </a:solidFill>
                  <a:prstDash val="solid"/>
                </a:ln>
                <a:solidFill>
                  <a:srgbClr val="FF0000"/>
                </a:solidFill>
                <a:latin typeface="Cambria" pitchFamily="18" charset="0"/>
              </a:rPr>
              <a:t>ĐẶC ĐIỂM KHÍ HẬU</a:t>
            </a:r>
            <a:endParaRPr lang="en-US" sz="3000" b="1" dirty="0">
              <a:ln w="10541" cmpd="sng">
                <a:solidFill>
                  <a:schemeClr val="accent1">
                    <a:shade val="88000"/>
                    <a:satMod val="110000"/>
                  </a:schemeClr>
                </a:solidFill>
                <a:prstDash val="solid"/>
              </a:ln>
              <a:solidFill>
                <a:srgbClr val="FF0000"/>
              </a:solidFill>
              <a:latin typeface="Cambria" pitchFamily="18" charset="0"/>
            </a:endParaRPr>
          </a:p>
        </p:txBody>
      </p:sp>
      <p:sp>
        <p:nvSpPr>
          <p:cNvPr id="10" name="Title 1"/>
          <p:cNvSpPr txBox="1">
            <a:spLocks/>
          </p:cNvSpPr>
          <p:nvPr/>
        </p:nvSpPr>
        <p:spPr>
          <a:xfrm>
            <a:off x="-685800" y="1219200"/>
            <a:ext cx="67056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5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Cambria" pitchFamily="18" charset="0"/>
            </a:endParaRPr>
          </a:p>
        </p:txBody>
      </p:sp>
      <p:sp>
        <p:nvSpPr>
          <p:cNvPr id="11" name="Title 1"/>
          <p:cNvSpPr txBox="1">
            <a:spLocks/>
          </p:cNvSpPr>
          <p:nvPr/>
        </p:nvSpPr>
        <p:spPr>
          <a:xfrm>
            <a:off x="-990600" y="-152400"/>
            <a:ext cx="39624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700" b="1" dirty="0" smtClean="0">
                <a:effectLst>
                  <a:outerShdw blurRad="38100" dist="38100" dir="2700000" algn="tl">
                    <a:srgbClr val="000000">
                      <a:alpha val="43137"/>
                    </a:srgbClr>
                  </a:outerShdw>
                </a:effectLst>
                <a:latin typeface="Cambria" pitchFamily="18" charset="0"/>
              </a:rPr>
              <a:t>BÀI 4</a:t>
            </a:r>
            <a:endParaRPr lang="en-US" sz="2700" b="1" dirty="0">
              <a:effectLst>
                <a:outerShdw blurRad="38100" dist="38100" dir="2700000" algn="tl">
                  <a:srgbClr val="000000">
                    <a:alpha val="43137"/>
                  </a:srgbClr>
                </a:outerShdw>
              </a:effectLst>
              <a:latin typeface="Cambria" pitchFamily="18" charset="0"/>
            </a:endParaRPr>
          </a:p>
        </p:txBody>
      </p:sp>
      <p:sp>
        <p:nvSpPr>
          <p:cNvPr id="13" name="Rectangle 12"/>
          <p:cNvSpPr/>
          <p:nvPr/>
        </p:nvSpPr>
        <p:spPr>
          <a:xfrm>
            <a:off x="3173" y="2428417"/>
            <a:ext cx="1828800"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3172" y="2535098"/>
            <a:ext cx="115550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8" name="Rectangle 17"/>
          <p:cNvSpPr/>
          <p:nvPr/>
        </p:nvSpPr>
        <p:spPr>
          <a:xfrm>
            <a:off x="-32084" y="3060876"/>
            <a:ext cx="5289884"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 name="Rectangle 1"/>
          <p:cNvSpPr/>
          <p:nvPr/>
        </p:nvSpPr>
        <p:spPr>
          <a:xfrm>
            <a:off x="2185337" y="0"/>
            <a:ext cx="45719" cy="8382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5" name="Rectangle 14"/>
          <p:cNvSpPr/>
          <p:nvPr/>
        </p:nvSpPr>
        <p:spPr>
          <a:xfrm>
            <a:off x="2057400" y="0"/>
            <a:ext cx="45719" cy="43054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Title 1"/>
          <p:cNvSpPr txBox="1">
            <a:spLocks/>
          </p:cNvSpPr>
          <p:nvPr/>
        </p:nvSpPr>
        <p:spPr>
          <a:xfrm>
            <a:off x="2590800" y="4724400"/>
            <a:ext cx="4038600" cy="850744"/>
          </a:xfrm>
          <a:prstGeom prst="rect">
            <a:avLst/>
          </a:prstGeom>
        </p:spPr>
        <p:txBody>
          <a:bodyPr vert="horz" lIns="91440" tIns="45720" rIns="91440" bIns="45720" rtlCol="0" anchor="ctr">
            <a:prstTxWarp prst="textPlain">
              <a:avLst/>
            </a:prstTxWarp>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000" b="1" dirty="0" smtClean="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rPr>
              <a:t>ĐỊA LÍ 8</a:t>
            </a:r>
            <a:endParaRPr lang="en-US" sz="5000" b="1" dirty="0">
              <a:ln w="19050">
                <a:solidFill>
                  <a:schemeClr val="tx2">
                    <a:tint val="1000"/>
                  </a:schemeClr>
                </a:solidFill>
                <a:prstDash val="solid"/>
              </a:ln>
              <a:solidFill>
                <a:schemeClr val="accent3"/>
              </a:solidFill>
              <a:effectLst>
                <a:glow rad="101600">
                  <a:schemeClr val="accent5">
                    <a:satMod val="175000"/>
                    <a:alpha val="40000"/>
                  </a:schemeClr>
                </a:glow>
                <a:outerShdw blurRad="50000" dist="50800" dir="7500000" algn="tl">
                  <a:srgbClr val="000000">
                    <a:shade val="5000"/>
                    <a:alpha val="35000"/>
                  </a:srgbClr>
                </a:outerShdw>
              </a:effectLst>
              <a:latin typeface="Cambria" pitchFamily="18" charset="0"/>
            </a:endParaRPr>
          </a:p>
        </p:txBody>
      </p:sp>
      <p:sp>
        <p:nvSpPr>
          <p:cNvPr id="16" name="Title 1"/>
          <p:cNvSpPr txBox="1">
            <a:spLocks/>
          </p:cNvSpPr>
          <p:nvPr/>
        </p:nvSpPr>
        <p:spPr>
          <a:xfrm>
            <a:off x="131928" y="3124200"/>
            <a:ext cx="5430672"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500" b="1" dirty="0" smtClean="0">
                <a:ln w="10541" cmpd="sng">
                  <a:solidFill>
                    <a:schemeClr val="accent1">
                      <a:shade val="88000"/>
                      <a:satMod val="110000"/>
                    </a:schemeClr>
                  </a:solidFill>
                  <a:prstDash val="solid"/>
                </a:ln>
                <a:solidFill>
                  <a:srgbClr val="002060"/>
                </a:solidFill>
                <a:latin typeface="Cambria" pitchFamily="18" charset="0"/>
              </a:rPr>
              <a:t>GV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a:t>
            </a:r>
          </a:p>
          <a:p>
            <a:pPr algn="l"/>
            <a:r>
              <a:rPr lang="en-US" sz="2500" b="1" dirty="0" err="1" smtClean="0">
                <a:ln w="10541" cmpd="sng">
                  <a:solidFill>
                    <a:schemeClr val="accent1">
                      <a:shade val="88000"/>
                      <a:satMod val="110000"/>
                    </a:schemeClr>
                  </a:solidFill>
                  <a:prstDash val="solid"/>
                </a:ln>
                <a:solidFill>
                  <a:srgbClr val="002060"/>
                </a:solidFill>
                <a:latin typeface="Cambria" pitchFamily="18" charset="0"/>
              </a:rPr>
              <a:t>Lớp</a:t>
            </a:r>
            <a:r>
              <a:rPr lang="en-US" sz="2500" b="1" dirty="0" smtClean="0">
                <a:ln w="10541" cmpd="sng">
                  <a:solidFill>
                    <a:schemeClr val="accent1">
                      <a:shade val="88000"/>
                      <a:satMod val="110000"/>
                    </a:schemeClr>
                  </a:solidFill>
                  <a:prstDash val="solid"/>
                </a:ln>
                <a:solidFill>
                  <a:srgbClr val="002060"/>
                </a:solidFill>
                <a:latin typeface="Cambria" pitchFamily="18" charset="0"/>
              </a:rPr>
              <a:t> </a:t>
            </a:r>
            <a:r>
              <a:rPr lang="en-US" sz="2500" b="1" dirty="0" err="1" smtClean="0">
                <a:ln w="10541" cmpd="sng">
                  <a:solidFill>
                    <a:schemeClr val="accent1">
                      <a:shade val="88000"/>
                      <a:satMod val="110000"/>
                    </a:schemeClr>
                  </a:solidFill>
                  <a:prstDash val="solid"/>
                </a:ln>
                <a:solidFill>
                  <a:srgbClr val="002060"/>
                </a:solidFill>
                <a:latin typeface="Cambria" pitchFamily="18" charset="0"/>
              </a:rPr>
              <a:t>dạy</a:t>
            </a:r>
            <a:r>
              <a:rPr lang="en-US" sz="2500" b="1" dirty="0" smtClean="0">
                <a:ln w="10541" cmpd="sng">
                  <a:solidFill>
                    <a:schemeClr val="accent1">
                      <a:shade val="88000"/>
                      <a:satMod val="110000"/>
                    </a:schemeClr>
                  </a:solidFill>
                  <a:prstDash val="solid"/>
                </a:ln>
                <a:solidFill>
                  <a:srgbClr val="002060"/>
                </a:solidFill>
                <a:latin typeface="Cambria" pitchFamily="18" charset="0"/>
              </a:rPr>
              <a:t>: 8/</a:t>
            </a:r>
            <a:endParaRPr lang="en-US" sz="2500" b="1" dirty="0">
              <a:ln w="10541" cmpd="sng">
                <a:solidFill>
                  <a:schemeClr val="accent1">
                    <a:shade val="88000"/>
                    <a:satMod val="110000"/>
                  </a:schemeClr>
                </a:solidFill>
                <a:prstDash val="solid"/>
              </a:ln>
              <a:solidFill>
                <a:srgbClr val="002060"/>
              </a:solidFill>
              <a:latin typeface="Cambria" pitchFamily="18" charset="0"/>
            </a:endParaRPr>
          </a:p>
        </p:txBody>
      </p:sp>
      <p:pic>
        <p:nvPicPr>
          <p:cNvPr id="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65776" y="1209217"/>
            <a:ext cx="2393157" cy="2399406"/>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03686700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3076"/>
                                        </p:tgtEl>
                                        <p:attrNameLst>
                                          <p:attrName>style.visibility</p:attrName>
                                        </p:attrNameLst>
                                      </p:cBhvr>
                                      <p:to>
                                        <p:strVal val="visible"/>
                                      </p:to>
                                    </p:set>
                                    <p:anim calcmode="lin" valueType="num">
                                      <p:cBhvr additive="base">
                                        <p:cTn id="11" dur="1000" fill="hold"/>
                                        <p:tgtEl>
                                          <p:spTgt spid="3076"/>
                                        </p:tgtEl>
                                        <p:attrNameLst>
                                          <p:attrName>ppt_x</p:attrName>
                                        </p:attrNameLst>
                                      </p:cBhvr>
                                      <p:tavLst>
                                        <p:tav tm="0">
                                          <p:val>
                                            <p:strVal val="1+#ppt_w/2"/>
                                          </p:val>
                                        </p:tav>
                                        <p:tav tm="100000">
                                          <p:val>
                                            <p:strVal val="#ppt_x"/>
                                          </p:val>
                                        </p:tav>
                                      </p:tavLst>
                                    </p:anim>
                                    <p:anim calcmode="lin" valueType="num">
                                      <p:cBhvr additive="base">
                                        <p:cTn id="12"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grpId="0" nodeType="clickEffect">
                                  <p:stCondLst>
                                    <p:cond delay="0"/>
                                  </p:stCondLst>
                                  <p:childTnLst>
                                    <p:animMotion origin="layout" path="M -4.44444E-6 -4.20907E-6 L -0.00486 0.07678 " pathEditMode="relative" rAng="0" ptsTypes="AA">
                                      <p:cBhvr>
                                        <p:cTn id="16" dur="500" fill="hold"/>
                                        <p:tgtEl>
                                          <p:spTgt spid="17"/>
                                        </p:tgtEl>
                                        <p:attrNameLst>
                                          <p:attrName>ppt_x</p:attrName>
                                          <p:attrName>ppt_y</p:attrName>
                                        </p:attrNameLst>
                                      </p:cBhvr>
                                      <p:rCtr x="-243" y="3839"/>
                                    </p:animMotion>
                                  </p:childTnLst>
                                </p:cTn>
                              </p:par>
                            </p:childTnLst>
                          </p:cTn>
                        </p:par>
                        <p:par>
                          <p:cTn id="17" fill="hold">
                            <p:stCondLst>
                              <p:cond delay="500"/>
                            </p:stCondLst>
                            <p:childTnLst>
                              <p:par>
                                <p:cTn id="18" presetID="2" presetClass="entr" presetSubtype="8" fill="hold" grpId="0"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1000" fill="hold"/>
                                        <p:tgtEl>
                                          <p:spTgt spid="18"/>
                                        </p:tgtEl>
                                        <p:attrNameLst>
                                          <p:attrName>ppt_x</p:attrName>
                                        </p:attrNameLst>
                                      </p:cBhvr>
                                      <p:tavLst>
                                        <p:tav tm="0">
                                          <p:val>
                                            <p:strVal val="0-#ppt_w/2"/>
                                          </p:val>
                                        </p:tav>
                                        <p:tav tm="100000">
                                          <p:val>
                                            <p:strVal val="#ppt_x"/>
                                          </p:val>
                                        </p:tav>
                                      </p:tavLst>
                                    </p:anim>
                                    <p:anim calcmode="lin" valueType="num">
                                      <p:cBhvr additive="base">
                                        <p:cTn id="21" dur="1000" fill="hold"/>
                                        <p:tgtEl>
                                          <p:spTgt spid="18"/>
                                        </p:tgtEl>
                                        <p:attrNameLst>
                                          <p:attrName>ppt_y</p:attrName>
                                        </p:attrNameLst>
                                      </p:cBhvr>
                                      <p:tavLst>
                                        <p:tav tm="0">
                                          <p:val>
                                            <p:strVal val="#ppt_y"/>
                                          </p:val>
                                        </p:tav>
                                        <p:tav tm="100000">
                                          <p:val>
                                            <p:strVal val="#ppt_y"/>
                                          </p:val>
                                        </p:tav>
                                      </p:tavLst>
                                    </p:anim>
                                  </p:childTnLst>
                                </p:cTn>
                              </p:par>
                            </p:childTnLst>
                          </p:cTn>
                        </p:par>
                        <p:par>
                          <p:cTn id="22" fill="hold">
                            <p:stCondLst>
                              <p:cond delay="1500"/>
                            </p:stCondLst>
                            <p:childTnLst>
                              <p:par>
                                <p:cTn id="23" presetID="2" presetClass="exit" presetSubtype="1" fill="hold" grpId="0" nodeType="afterEffect">
                                  <p:stCondLst>
                                    <p:cond delay="0"/>
                                  </p:stCondLst>
                                  <p:childTnLst>
                                    <p:anim calcmode="lin" valueType="num">
                                      <p:cBhvr additive="base">
                                        <p:cTn id="24" dur="500"/>
                                        <p:tgtEl>
                                          <p:spTgt spid="11"/>
                                        </p:tgtEl>
                                        <p:attrNameLst>
                                          <p:attrName>ppt_x</p:attrName>
                                        </p:attrNameLst>
                                      </p:cBhvr>
                                      <p:tavLst>
                                        <p:tav tm="0">
                                          <p:val>
                                            <p:strVal val="ppt_x"/>
                                          </p:val>
                                        </p:tav>
                                        <p:tav tm="100000">
                                          <p:val>
                                            <p:strVal val="ppt_x"/>
                                          </p:val>
                                        </p:tav>
                                      </p:tavLst>
                                    </p:anim>
                                    <p:anim calcmode="lin" valueType="num">
                                      <p:cBhvr additive="base">
                                        <p:cTn id="25" dur="500"/>
                                        <p:tgtEl>
                                          <p:spTgt spid="11"/>
                                        </p:tgtEl>
                                        <p:attrNameLst>
                                          <p:attrName>ppt_y</p:attrName>
                                        </p:attrNameLst>
                                      </p:cBhvr>
                                      <p:tavLst>
                                        <p:tav tm="0">
                                          <p:val>
                                            <p:strVal val="ppt_y"/>
                                          </p:val>
                                        </p:tav>
                                        <p:tav tm="100000">
                                          <p:val>
                                            <p:strVal val="0-ppt_h/2"/>
                                          </p:val>
                                        </p:tav>
                                      </p:tavLst>
                                    </p:anim>
                                    <p:set>
                                      <p:cBhvr>
                                        <p:cTn id="26" dur="1" fill="hold">
                                          <p:stCondLst>
                                            <p:cond delay="499"/>
                                          </p:stCondLst>
                                        </p:cTn>
                                        <p:tgtEl>
                                          <p:spTgt spid="11"/>
                                        </p:tgtEl>
                                        <p:attrNameLst>
                                          <p:attrName>style.visibility</p:attrName>
                                        </p:attrNameLst>
                                      </p:cBhvr>
                                      <p:to>
                                        <p:strVal val="hidden"/>
                                      </p:to>
                                    </p:set>
                                  </p:childTnLst>
                                </p:cTn>
                              </p:par>
                              <p:par>
                                <p:cTn id="27" presetID="2" presetClass="exit" presetSubtype="1" fill="hold" grpId="0" nodeType="withEffect">
                                  <p:stCondLst>
                                    <p:cond delay="0"/>
                                  </p:stCondLst>
                                  <p:childTnLst>
                                    <p:anim calcmode="lin" valueType="num">
                                      <p:cBhvr additive="base">
                                        <p:cTn id="28" dur="500"/>
                                        <p:tgtEl>
                                          <p:spTgt spid="9"/>
                                        </p:tgtEl>
                                        <p:attrNameLst>
                                          <p:attrName>ppt_x</p:attrName>
                                        </p:attrNameLst>
                                      </p:cBhvr>
                                      <p:tavLst>
                                        <p:tav tm="0">
                                          <p:val>
                                            <p:strVal val="ppt_x"/>
                                          </p:val>
                                        </p:tav>
                                        <p:tav tm="100000">
                                          <p:val>
                                            <p:strVal val="ppt_x"/>
                                          </p:val>
                                        </p:tav>
                                      </p:tavLst>
                                    </p:anim>
                                    <p:anim calcmode="lin" valueType="num">
                                      <p:cBhvr additive="base">
                                        <p:cTn id="29" dur="500"/>
                                        <p:tgtEl>
                                          <p:spTgt spid="9"/>
                                        </p:tgtEl>
                                        <p:attrNameLst>
                                          <p:attrName>ppt_y</p:attrName>
                                        </p:attrNameLst>
                                      </p:cBhvr>
                                      <p:tavLst>
                                        <p:tav tm="0">
                                          <p:val>
                                            <p:strVal val="ppt_y"/>
                                          </p:val>
                                        </p:tav>
                                        <p:tav tm="100000">
                                          <p:val>
                                            <p:strVal val="0-ppt_h/2"/>
                                          </p:val>
                                        </p:tav>
                                      </p:tavLst>
                                    </p:anim>
                                    <p:set>
                                      <p:cBhvr>
                                        <p:cTn id="30" dur="1" fill="hold">
                                          <p:stCondLst>
                                            <p:cond delay="499"/>
                                          </p:stCondLst>
                                        </p:cTn>
                                        <p:tgtEl>
                                          <p:spTgt spid="9"/>
                                        </p:tgtEl>
                                        <p:attrNameLst>
                                          <p:attrName>style.visibility</p:attrName>
                                        </p:attrNameLst>
                                      </p:cBhvr>
                                      <p:to>
                                        <p:strVal val="hidden"/>
                                      </p:to>
                                    </p:set>
                                  </p:childTnLst>
                                </p:cTn>
                              </p:par>
                              <p:par>
                                <p:cTn id="31" presetID="2" presetClass="exit" presetSubtype="1" fill="hold" grpId="0" nodeType="withEffect" nodePh="1">
                                  <p:stCondLst>
                                    <p:cond delay="0"/>
                                  </p:stCondLst>
                                  <p:endCondLst>
                                    <p:cond evt="begin" delay="0">
                                      <p:tn val="31"/>
                                    </p:cond>
                                  </p:endCondLst>
                                  <p:childTnLst>
                                    <p:anim calcmode="lin" valueType="num">
                                      <p:cBhvr additive="base">
                                        <p:cTn id="32" dur="500"/>
                                        <p:tgtEl>
                                          <p:spTgt spid="10"/>
                                        </p:tgtEl>
                                        <p:attrNameLst>
                                          <p:attrName>ppt_x</p:attrName>
                                        </p:attrNameLst>
                                      </p:cBhvr>
                                      <p:tavLst>
                                        <p:tav tm="0">
                                          <p:val>
                                            <p:strVal val="ppt_x"/>
                                          </p:val>
                                        </p:tav>
                                        <p:tav tm="100000">
                                          <p:val>
                                            <p:strVal val="ppt_x"/>
                                          </p:val>
                                        </p:tav>
                                      </p:tavLst>
                                    </p:anim>
                                    <p:anim calcmode="lin" valueType="num">
                                      <p:cBhvr additive="base">
                                        <p:cTn id="33" dur="500"/>
                                        <p:tgtEl>
                                          <p:spTgt spid="10"/>
                                        </p:tgtEl>
                                        <p:attrNameLst>
                                          <p:attrName>ppt_y</p:attrName>
                                        </p:attrNameLst>
                                      </p:cBhvr>
                                      <p:tavLst>
                                        <p:tav tm="0">
                                          <p:val>
                                            <p:strVal val="ppt_y"/>
                                          </p:val>
                                        </p:tav>
                                        <p:tav tm="100000">
                                          <p:val>
                                            <p:strVal val="0-ppt_h/2"/>
                                          </p:val>
                                        </p:tav>
                                      </p:tavLst>
                                    </p:anim>
                                    <p:set>
                                      <p:cBhvr>
                                        <p:cTn id="34" dur="1" fill="hold">
                                          <p:stCondLst>
                                            <p:cond delay="499"/>
                                          </p:stCondLst>
                                        </p:cTn>
                                        <p:tgtEl>
                                          <p:spTgt spid="10"/>
                                        </p:tgtEl>
                                        <p:attrNameLst>
                                          <p:attrName>style.visibility</p:attrName>
                                        </p:attrNameLst>
                                      </p:cBhvr>
                                      <p:to>
                                        <p:strVal val="hidden"/>
                                      </p:to>
                                    </p:set>
                                  </p:childTnLst>
                                </p:cTn>
                              </p:par>
                              <p:par>
                                <p:cTn id="35" presetID="2" presetClass="exit" presetSubtype="1" fill="hold" grpId="0" nodeType="withEffect">
                                  <p:stCondLst>
                                    <p:cond delay="0"/>
                                  </p:stCondLst>
                                  <p:childTnLst>
                                    <p:anim calcmode="lin" valueType="num">
                                      <p:cBhvr additive="base">
                                        <p:cTn id="36" dur="500"/>
                                        <p:tgtEl>
                                          <p:spTgt spid="13"/>
                                        </p:tgtEl>
                                        <p:attrNameLst>
                                          <p:attrName>ppt_x</p:attrName>
                                        </p:attrNameLst>
                                      </p:cBhvr>
                                      <p:tavLst>
                                        <p:tav tm="0">
                                          <p:val>
                                            <p:strVal val="ppt_x"/>
                                          </p:val>
                                        </p:tav>
                                        <p:tav tm="100000">
                                          <p:val>
                                            <p:strVal val="ppt_x"/>
                                          </p:val>
                                        </p:tav>
                                      </p:tavLst>
                                    </p:anim>
                                    <p:anim calcmode="lin" valueType="num">
                                      <p:cBhvr additive="base">
                                        <p:cTn id="37" dur="500"/>
                                        <p:tgtEl>
                                          <p:spTgt spid="13"/>
                                        </p:tgtEl>
                                        <p:attrNameLst>
                                          <p:attrName>ppt_y</p:attrName>
                                        </p:attrNameLst>
                                      </p:cBhvr>
                                      <p:tavLst>
                                        <p:tav tm="0">
                                          <p:val>
                                            <p:strVal val="ppt_y"/>
                                          </p:val>
                                        </p:tav>
                                        <p:tav tm="100000">
                                          <p:val>
                                            <p:strVal val="0-ppt_h/2"/>
                                          </p:val>
                                        </p:tav>
                                      </p:tavLst>
                                    </p:anim>
                                    <p:set>
                                      <p:cBhvr>
                                        <p:cTn id="38" dur="1" fill="hold">
                                          <p:stCondLst>
                                            <p:cond delay="499"/>
                                          </p:stCondLst>
                                        </p:cTn>
                                        <p:tgtEl>
                                          <p:spTgt spid="13"/>
                                        </p:tgtEl>
                                        <p:attrNameLst>
                                          <p:attrName>style.visibility</p:attrName>
                                        </p:attrNameLst>
                                      </p:cBhvr>
                                      <p:to>
                                        <p:strVal val="hidden"/>
                                      </p:to>
                                    </p:set>
                                  </p:childTnLst>
                                </p:cTn>
                              </p:par>
                              <p:par>
                                <p:cTn id="39" presetID="2" presetClass="exit" presetSubtype="1" fill="hold" grpId="1" nodeType="withEffect">
                                  <p:stCondLst>
                                    <p:cond delay="0"/>
                                  </p:stCondLst>
                                  <p:childTnLst>
                                    <p:anim calcmode="lin" valueType="num">
                                      <p:cBhvr additive="base">
                                        <p:cTn id="40" dur="500"/>
                                        <p:tgtEl>
                                          <p:spTgt spid="17"/>
                                        </p:tgtEl>
                                        <p:attrNameLst>
                                          <p:attrName>ppt_x</p:attrName>
                                        </p:attrNameLst>
                                      </p:cBhvr>
                                      <p:tavLst>
                                        <p:tav tm="0">
                                          <p:val>
                                            <p:strVal val="ppt_x"/>
                                          </p:val>
                                        </p:tav>
                                        <p:tav tm="100000">
                                          <p:val>
                                            <p:strVal val="ppt_x"/>
                                          </p:val>
                                        </p:tav>
                                      </p:tavLst>
                                    </p:anim>
                                    <p:anim calcmode="lin" valueType="num">
                                      <p:cBhvr additive="base">
                                        <p:cTn id="41" dur="500"/>
                                        <p:tgtEl>
                                          <p:spTgt spid="17"/>
                                        </p:tgtEl>
                                        <p:attrNameLst>
                                          <p:attrName>ppt_y</p:attrName>
                                        </p:attrNameLst>
                                      </p:cBhvr>
                                      <p:tavLst>
                                        <p:tav tm="0">
                                          <p:val>
                                            <p:strVal val="ppt_y"/>
                                          </p:val>
                                        </p:tav>
                                        <p:tav tm="100000">
                                          <p:val>
                                            <p:strVal val="0-ppt_h/2"/>
                                          </p:val>
                                        </p:tav>
                                      </p:tavLst>
                                    </p:anim>
                                    <p:set>
                                      <p:cBhvr>
                                        <p:cTn id="42" dur="1" fill="hold">
                                          <p:stCondLst>
                                            <p:cond delay="499"/>
                                          </p:stCondLst>
                                        </p:cTn>
                                        <p:tgtEl>
                                          <p:spTgt spid="17"/>
                                        </p:tgtEl>
                                        <p:attrNameLst>
                                          <p:attrName>style.visibility</p:attrName>
                                        </p:attrNameLst>
                                      </p:cBhvr>
                                      <p:to>
                                        <p:strVal val="hidden"/>
                                      </p:to>
                                    </p:set>
                                  </p:childTnLst>
                                </p:cTn>
                              </p:par>
                              <p:par>
                                <p:cTn id="43" presetID="2" presetClass="exit" presetSubtype="1" fill="hold" grpId="1" nodeType="withEffect">
                                  <p:stCondLst>
                                    <p:cond delay="0"/>
                                  </p:stCondLst>
                                  <p:childTnLst>
                                    <p:anim calcmode="lin" valueType="num">
                                      <p:cBhvr additive="base">
                                        <p:cTn id="44" dur="500"/>
                                        <p:tgtEl>
                                          <p:spTgt spid="18"/>
                                        </p:tgtEl>
                                        <p:attrNameLst>
                                          <p:attrName>ppt_x</p:attrName>
                                        </p:attrNameLst>
                                      </p:cBhvr>
                                      <p:tavLst>
                                        <p:tav tm="0">
                                          <p:val>
                                            <p:strVal val="ppt_x"/>
                                          </p:val>
                                        </p:tav>
                                        <p:tav tm="100000">
                                          <p:val>
                                            <p:strVal val="ppt_x"/>
                                          </p:val>
                                        </p:tav>
                                      </p:tavLst>
                                    </p:anim>
                                    <p:anim calcmode="lin" valueType="num">
                                      <p:cBhvr additive="base">
                                        <p:cTn id="45" dur="500"/>
                                        <p:tgtEl>
                                          <p:spTgt spid="18"/>
                                        </p:tgtEl>
                                        <p:attrNameLst>
                                          <p:attrName>ppt_y</p:attrName>
                                        </p:attrNameLst>
                                      </p:cBhvr>
                                      <p:tavLst>
                                        <p:tav tm="0">
                                          <p:val>
                                            <p:strVal val="ppt_y"/>
                                          </p:val>
                                        </p:tav>
                                        <p:tav tm="100000">
                                          <p:val>
                                            <p:strVal val="0-ppt_h/2"/>
                                          </p:val>
                                        </p:tav>
                                      </p:tavLst>
                                    </p:anim>
                                    <p:set>
                                      <p:cBhvr>
                                        <p:cTn id="46" dur="1" fill="hold">
                                          <p:stCondLst>
                                            <p:cond delay="499"/>
                                          </p:stCondLst>
                                        </p:cTn>
                                        <p:tgtEl>
                                          <p:spTgt spid="18"/>
                                        </p:tgtEl>
                                        <p:attrNameLst>
                                          <p:attrName>style.visibility</p:attrName>
                                        </p:attrNameLst>
                                      </p:cBhvr>
                                      <p:to>
                                        <p:strVal val="hidden"/>
                                      </p:to>
                                    </p:set>
                                  </p:childTnLst>
                                </p:cTn>
                              </p:par>
                              <p:par>
                                <p:cTn id="47" presetID="2" presetClass="exit" presetSubtype="1" fill="hold" grpId="0" nodeType="withEffect">
                                  <p:stCondLst>
                                    <p:cond delay="0"/>
                                  </p:stCondLst>
                                  <p:childTnLst>
                                    <p:anim calcmode="lin" valueType="num">
                                      <p:cBhvr additive="base">
                                        <p:cTn id="48" dur="500"/>
                                        <p:tgtEl>
                                          <p:spTgt spid="15"/>
                                        </p:tgtEl>
                                        <p:attrNameLst>
                                          <p:attrName>ppt_x</p:attrName>
                                        </p:attrNameLst>
                                      </p:cBhvr>
                                      <p:tavLst>
                                        <p:tav tm="0">
                                          <p:val>
                                            <p:strVal val="ppt_x"/>
                                          </p:val>
                                        </p:tav>
                                        <p:tav tm="100000">
                                          <p:val>
                                            <p:strVal val="ppt_x"/>
                                          </p:val>
                                        </p:tav>
                                      </p:tavLst>
                                    </p:anim>
                                    <p:anim calcmode="lin" valueType="num">
                                      <p:cBhvr additive="base">
                                        <p:cTn id="49" dur="500"/>
                                        <p:tgtEl>
                                          <p:spTgt spid="15"/>
                                        </p:tgtEl>
                                        <p:attrNameLst>
                                          <p:attrName>ppt_y</p:attrName>
                                        </p:attrNameLst>
                                      </p:cBhvr>
                                      <p:tavLst>
                                        <p:tav tm="0">
                                          <p:val>
                                            <p:strVal val="ppt_y"/>
                                          </p:val>
                                        </p:tav>
                                        <p:tav tm="100000">
                                          <p:val>
                                            <p:strVal val="0-ppt_h/2"/>
                                          </p:val>
                                        </p:tav>
                                      </p:tavLst>
                                    </p:anim>
                                    <p:set>
                                      <p:cBhvr>
                                        <p:cTn id="50" dur="1" fill="hold">
                                          <p:stCondLst>
                                            <p:cond delay="499"/>
                                          </p:stCondLst>
                                        </p:cTn>
                                        <p:tgtEl>
                                          <p:spTgt spid="15"/>
                                        </p:tgtEl>
                                        <p:attrNameLst>
                                          <p:attrName>style.visibility</p:attrName>
                                        </p:attrNameLst>
                                      </p:cBhvr>
                                      <p:to>
                                        <p:strVal val="hidden"/>
                                      </p:to>
                                    </p:set>
                                  </p:childTnLst>
                                </p:cTn>
                              </p:par>
                              <p:par>
                                <p:cTn id="51" presetID="2" presetClass="exit" presetSubtype="1" fill="hold" grpId="0" nodeType="withEffect">
                                  <p:stCondLst>
                                    <p:cond delay="0"/>
                                  </p:stCondLst>
                                  <p:childTnLst>
                                    <p:anim calcmode="lin" valueType="num">
                                      <p:cBhvr additive="base">
                                        <p:cTn id="52" dur="500"/>
                                        <p:tgtEl>
                                          <p:spTgt spid="2"/>
                                        </p:tgtEl>
                                        <p:attrNameLst>
                                          <p:attrName>ppt_x</p:attrName>
                                        </p:attrNameLst>
                                      </p:cBhvr>
                                      <p:tavLst>
                                        <p:tav tm="0">
                                          <p:val>
                                            <p:strVal val="ppt_x"/>
                                          </p:val>
                                        </p:tav>
                                        <p:tav tm="100000">
                                          <p:val>
                                            <p:strVal val="ppt_x"/>
                                          </p:val>
                                        </p:tav>
                                      </p:tavLst>
                                    </p:anim>
                                    <p:anim calcmode="lin" valueType="num">
                                      <p:cBhvr additive="base">
                                        <p:cTn id="53" dur="500"/>
                                        <p:tgtEl>
                                          <p:spTgt spid="2"/>
                                        </p:tgtEl>
                                        <p:attrNameLst>
                                          <p:attrName>ppt_y</p:attrName>
                                        </p:attrNameLst>
                                      </p:cBhvr>
                                      <p:tavLst>
                                        <p:tav tm="0">
                                          <p:val>
                                            <p:strVal val="ppt_y"/>
                                          </p:val>
                                        </p:tav>
                                        <p:tav tm="100000">
                                          <p:val>
                                            <p:strVal val="0-ppt_h/2"/>
                                          </p:val>
                                        </p:tav>
                                      </p:tavLst>
                                    </p:anim>
                                    <p:set>
                                      <p:cBhvr>
                                        <p:cTn id="54" dur="1" fill="hold">
                                          <p:stCondLst>
                                            <p:cond delay="499"/>
                                          </p:stCondLst>
                                        </p:cTn>
                                        <p:tgtEl>
                                          <p:spTgt spid="2"/>
                                        </p:tgtEl>
                                        <p:attrNameLst>
                                          <p:attrName>style.visibility</p:attrName>
                                        </p:attrNameLst>
                                      </p:cBhvr>
                                      <p:to>
                                        <p:strVal val="hidden"/>
                                      </p:to>
                                    </p:set>
                                  </p:childTnLst>
                                </p:cTn>
                              </p:par>
                              <p:par>
                                <p:cTn id="55" presetID="2" presetClass="exit" presetSubtype="4" fill="hold" nodeType="withEffect">
                                  <p:stCondLst>
                                    <p:cond delay="0"/>
                                  </p:stCondLst>
                                  <p:childTnLst>
                                    <p:anim calcmode="lin" valueType="num">
                                      <p:cBhvr additive="base">
                                        <p:cTn id="56" dur="500"/>
                                        <p:tgtEl>
                                          <p:spTgt spid="24"/>
                                        </p:tgtEl>
                                        <p:attrNameLst>
                                          <p:attrName>ppt_x</p:attrName>
                                        </p:attrNameLst>
                                      </p:cBhvr>
                                      <p:tavLst>
                                        <p:tav tm="0">
                                          <p:val>
                                            <p:strVal val="ppt_x"/>
                                          </p:val>
                                        </p:tav>
                                        <p:tav tm="100000">
                                          <p:val>
                                            <p:strVal val="ppt_x"/>
                                          </p:val>
                                        </p:tav>
                                      </p:tavLst>
                                    </p:anim>
                                    <p:anim calcmode="lin" valueType="num">
                                      <p:cBhvr additive="base">
                                        <p:cTn id="57" dur="500"/>
                                        <p:tgtEl>
                                          <p:spTgt spid="24"/>
                                        </p:tgtEl>
                                        <p:attrNameLst>
                                          <p:attrName>ppt_y</p:attrName>
                                        </p:attrNameLst>
                                      </p:cBhvr>
                                      <p:tavLst>
                                        <p:tav tm="0">
                                          <p:val>
                                            <p:strVal val="ppt_y"/>
                                          </p:val>
                                        </p:tav>
                                        <p:tav tm="100000">
                                          <p:val>
                                            <p:strVal val="1+ppt_h/2"/>
                                          </p:val>
                                        </p:tav>
                                      </p:tavLst>
                                    </p:anim>
                                    <p:set>
                                      <p:cBhvr>
                                        <p:cTn id="58" dur="1" fill="hold">
                                          <p:stCondLst>
                                            <p:cond delay="499"/>
                                          </p:stCondLst>
                                        </p:cTn>
                                        <p:tgtEl>
                                          <p:spTgt spid="24"/>
                                        </p:tgtEl>
                                        <p:attrNameLst>
                                          <p:attrName>style.visibility</p:attrName>
                                        </p:attrNameLst>
                                      </p:cBhvr>
                                      <p:to>
                                        <p:strVal val="hidden"/>
                                      </p:to>
                                    </p:set>
                                  </p:childTnLst>
                                </p:cTn>
                              </p:par>
                              <p:par>
                                <p:cTn id="59" presetID="2" presetClass="exit" presetSubtype="4" fill="hold" grpId="0" nodeType="withEffect">
                                  <p:stCondLst>
                                    <p:cond delay="0"/>
                                  </p:stCondLst>
                                  <p:iterate type="lt">
                                    <p:tmPct val="0"/>
                                  </p:iterate>
                                  <p:childTnLst>
                                    <p:anim calcmode="lin" valueType="num">
                                      <p:cBhvr additive="base">
                                        <p:cTn id="60" dur="500"/>
                                        <p:tgtEl>
                                          <p:spTgt spid="23"/>
                                        </p:tgtEl>
                                        <p:attrNameLst>
                                          <p:attrName>ppt_x</p:attrName>
                                        </p:attrNameLst>
                                      </p:cBhvr>
                                      <p:tavLst>
                                        <p:tav tm="0">
                                          <p:val>
                                            <p:strVal val="ppt_x"/>
                                          </p:val>
                                        </p:tav>
                                        <p:tav tm="100000">
                                          <p:val>
                                            <p:strVal val="ppt_x"/>
                                          </p:val>
                                        </p:tav>
                                      </p:tavLst>
                                    </p:anim>
                                    <p:anim calcmode="lin" valueType="num">
                                      <p:cBhvr additive="base">
                                        <p:cTn id="61" dur="500"/>
                                        <p:tgtEl>
                                          <p:spTgt spid="23"/>
                                        </p:tgtEl>
                                        <p:attrNameLst>
                                          <p:attrName>ppt_y</p:attrName>
                                        </p:attrNameLst>
                                      </p:cBhvr>
                                      <p:tavLst>
                                        <p:tav tm="0">
                                          <p:val>
                                            <p:strVal val="ppt_y"/>
                                          </p:val>
                                        </p:tav>
                                        <p:tav tm="100000">
                                          <p:val>
                                            <p:strVal val="1+ppt_h/2"/>
                                          </p:val>
                                        </p:tav>
                                      </p:tavLst>
                                    </p:anim>
                                    <p:set>
                                      <p:cBhvr>
                                        <p:cTn id="62" dur="1" fill="hold">
                                          <p:stCondLst>
                                            <p:cond delay="499"/>
                                          </p:stCondLst>
                                        </p:cTn>
                                        <p:tgtEl>
                                          <p:spTgt spid="23"/>
                                        </p:tgtEl>
                                        <p:attrNameLst>
                                          <p:attrName>style.visibility</p:attrName>
                                        </p:attrNameLst>
                                      </p:cBhvr>
                                      <p:to>
                                        <p:strVal val="hidden"/>
                                      </p:to>
                                    </p:set>
                                  </p:childTnLst>
                                </p:cTn>
                              </p:par>
                              <p:par>
                                <p:cTn id="63" presetID="2" presetClass="exit" presetSubtype="1" fill="hold" grpId="0" nodeType="withEffect">
                                  <p:stCondLst>
                                    <p:cond delay="0"/>
                                  </p:stCondLst>
                                  <p:childTnLst>
                                    <p:anim calcmode="lin" valueType="num">
                                      <p:cBhvr additive="base">
                                        <p:cTn id="64" dur="500"/>
                                        <p:tgtEl>
                                          <p:spTgt spid="16"/>
                                        </p:tgtEl>
                                        <p:attrNameLst>
                                          <p:attrName>ppt_x</p:attrName>
                                        </p:attrNameLst>
                                      </p:cBhvr>
                                      <p:tavLst>
                                        <p:tav tm="0">
                                          <p:val>
                                            <p:strVal val="ppt_x"/>
                                          </p:val>
                                        </p:tav>
                                        <p:tav tm="100000">
                                          <p:val>
                                            <p:strVal val="ppt_x"/>
                                          </p:val>
                                        </p:tav>
                                      </p:tavLst>
                                    </p:anim>
                                    <p:anim calcmode="lin" valueType="num">
                                      <p:cBhvr additive="base">
                                        <p:cTn id="65" dur="500"/>
                                        <p:tgtEl>
                                          <p:spTgt spid="16"/>
                                        </p:tgtEl>
                                        <p:attrNameLst>
                                          <p:attrName>ppt_y</p:attrName>
                                        </p:attrNameLst>
                                      </p:cBhvr>
                                      <p:tavLst>
                                        <p:tav tm="0">
                                          <p:val>
                                            <p:strVal val="ppt_y"/>
                                          </p:val>
                                        </p:tav>
                                        <p:tav tm="100000">
                                          <p:val>
                                            <p:strVal val="0-ppt_h/2"/>
                                          </p:val>
                                        </p:tav>
                                      </p:tavLst>
                                    </p:anim>
                                    <p:set>
                                      <p:cBhvr>
                                        <p:cTn id="66"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animBg="1"/>
      <p:bldP spid="17" grpId="0" animBg="1"/>
      <p:bldP spid="17" grpId="1" animBg="1"/>
      <p:bldP spid="18" grpId="0" animBg="1"/>
      <p:bldP spid="18" grpId="1" animBg="1"/>
      <p:bldP spid="2" grpId="0" animBg="1"/>
      <p:bldP spid="15" grpId="0" animBg="1"/>
      <p:bldP spid="23"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2296" name="Picture 8" descr="https://media.baosonla.org.vn/public/hieupt/2023-02-16/1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Rectangle 23"/>
          <p:cNvSpPr/>
          <p:nvPr/>
        </p:nvSpPr>
        <p:spPr>
          <a:xfrm>
            <a:off x="228600" y="1290221"/>
            <a:ext cx="4953000" cy="5216813"/>
          </a:xfrm>
          <a:prstGeom prst="rect">
            <a:avLst/>
          </a:prstGeom>
          <a:solidFill>
            <a:srgbClr val="BCFCD4"/>
          </a:solidFill>
          <a:ln>
            <a:solidFill>
              <a:srgbClr val="00B050"/>
            </a:solidFill>
          </a:ln>
        </p:spPr>
        <p:txBody>
          <a:bodyPr wrap="square">
            <a:spAutoFit/>
          </a:bodyPr>
          <a:lstStyle/>
          <a:p>
            <a:pPr algn="ctr"/>
            <a:r>
              <a:rPr lang="en-US" sz="1850" b="1" dirty="0" smtClean="0">
                <a:solidFill>
                  <a:srgbClr val="00B050"/>
                </a:solidFill>
                <a:latin typeface="Cambria" panose="02040503050406030204" pitchFamily="18" charset="0"/>
                <a:ea typeface="Cambria" panose="02040503050406030204" pitchFamily="18" charset="0"/>
              </a:rPr>
              <a:t>HOẠT ĐỘNG NHÓM</a:t>
            </a:r>
          </a:p>
          <a:p>
            <a:pPr algn="ctr"/>
            <a:r>
              <a:rPr lang="en-US" sz="1850" b="1" dirty="0" err="1" smtClean="0">
                <a:solidFill>
                  <a:srgbClr val="00B050"/>
                </a:solidFill>
                <a:latin typeface="Cambria" panose="02040503050406030204" pitchFamily="18" charset="0"/>
                <a:ea typeface="Cambria" panose="02040503050406030204" pitchFamily="18" charset="0"/>
              </a:rPr>
              <a:t>Thời</a:t>
            </a:r>
            <a:r>
              <a:rPr lang="en-US" sz="1850" b="1" dirty="0" smtClean="0">
                <a:solidFill>
                  <a:srgbClr val="00B050"/>
                </a:solidFill>
                <a:latin typeface="Cambria" panose="02040503050406030204" pitchFamily="18" charset="0"/>
                <a:ea typeface="Cambria" panose="02040503050406030204" pitchFamily="18" charset="0"/>
              </a:rPr>
              <a:t> </a:t>
            </a:r>
            <a:r>
              <a:rPr lang="en-US" sz="1850" b="1" dirty="0" err="1" smtClean="0">
                <a:solidFill>
                  <a:srgbClr val="00B050"/>
                </a:solidFill>
                <a:latin typeface="Cambria" panose="02040503050406030204" pitchFamily="18" charset="0"/>
                <a:ea typeface="Cambria" panose="02040503050406030204" pitchFamily="18" charset="0"/>
              </a:rPr>
              <a:t>gian</a:t>
            </a:r>
            <a:r>
              <a:rPr lang="en-US" sz="1850" b="1" dirty="0" smtClean="0">
                <a:solidFill>
                  <a:srgbClr val="00B050"/>
                </a:solidFill>
                <a:latin typeface="Cambria" panose="02040503050406030204" pitchFamily="18" charset="0"/>
                <a:ea typeface="Cambria" panose="02040503050406030204" pitchFamily="18" charset="0"/>
              </a:rPr>
              <a:t>: 10 </a:t>
            </a:r>
            <a:r>
              <a:rPr lang="en-US" sz="1850" b="1" dirty="0" err="1" smtClean="0">
                <a:solidFill>
                  <a:srgbClr val="00B050"/>
                </a:solidFill>
                <a:latin typeface="Cambria" panose="02040503050406030204" pitchFamily="18" charset="0"/>
                <a:ea typeface="Cambria" panose="02040503050406030204" pitchFamily="18" charset="0"/>
              </a:rPr>
              <a:t>phút</a:t>
            </a:r>
            <a:endParaRPr lang="en-US" sz="1850" b="1" dirty="0">
              <a:solidFill>
                <a:srgbClr val="00B050"/>
              </a:solidFill>
              <a:latin typeface="Cambria" panose="02040503050406030204" pitchFamily="18" charset="0"/>
              <a:ea typeface="Cambria" panose="02040503050406030204" pitchFamily="18" charset="0"/>
            </a:endParaRPr>
          </a:p>
          <a:p>
            <a:pPr algn="ctr"/>
            <a:r>
              <a:rPr lang="en-US" sz="1850" b="1" dirty="0" smtClean="0">
                <a:solidFill>
                  <a:srgbClr val="FF0000"/>
                </a:solidFill>
                <a:latin typeface="Cambria" panose="02040503050406030204" pitchFamily="18" charset="0"/>
                <a:ea typeface="Cambria" panose="02040503050406030204" pitchFamily="18" charset="0"/>
              </a:rPr>
              <a:t>NHIỆM VỤ</a:t>
            </a:r>
          </a:p>
          <a:p>
            <a:pPr algn="just"/>
            <a:r>
              <a:rPr lang="en-US" sz="1850" b="1" dirty="0" smtClean="0">
                <a:solidFill>
                  <a:srgbClr val="00B050"/>
                </a:solidFill>
                <a:latin typeface="Cambria" panose="02040503050406030204" pitchFamily="18" charset="0"/>
                <a:ea typeface="Cambria" panose="02040503050406030204" pitchFamily="18" charset="0"/>
              </a:rPr>
              <a:t>* NHÓM 1, 2, 3 VÀ 4: </a:t>
            </a:r>
            <a:r>
              <a:rPr lang="en-US" sz="1850" i="1" dirty="0" err="1" smtClean="0">
                <a:solidFill>
                  <a:srgbClr val="FF0000"/>
                </a:solidFill>
                <a:latin typeface="Cambria" panose="02040503050406030204" pitchFamily="18" charset="0"/>
                <a:ea typeface="Cambria" panose="02040503050406030204" pitchFamily="18" charset="0"/>
              </a:rPr>
              <a:t>Quan</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sát</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en-US" sz="1850" i="1" dirty="0" err="1" smtClean="0">
                <a:solidFill>
                  <a:srgbClr val="FF0000"/>
                </a:solidFill>
                <a:latin typeface="Cambria" panose="02040503050406030204" pitchFamily="18" charset="0"/>
                <a:ea typeface="Cambria" panose="02040503050406030204" pitchFamily="18" charset="0"/>
              </a:rPr>
              <a:t>và</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kênh</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chữ</a:t>
            </a:r>
            <a:r>
              <a:rPr lang="en-US" sz="1850" i="1" dirty="0" smtClean="0">
                <a:solidFill>
                  <a:srgbClr val="FF0000"/>
                </a:solidFill>
                <a:latin typeface="Cambria" panose="02040503050406030204" pitchFamily="18" charset="0"/>
                <a:ea typeface="Cambria" panose="02040503050406030204" pitchFamily="18" charset="0"/>
              </a:rPr>
              <a:t>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 </a:t>
            </a:r>
          </a:p>
          <a:p>
            <a:pPr algn="just"/>
            <a:r>
              <a:rPr lang="en-US" sz="1850" i="1" dirty="0" smtClean="0">
                <a:solidFill>
                  <a:srgbClr val="FF0000"/>
                </a:solidFill>
                <a:latin typeface="Cambria" panose="02040503050406030204" pitchFamily="18" charset="0"/>
                <a:ea typeface="Cambria" panose="02040503050406030204" pitchFamily="18" charset="0"/>
              </a:rPr>
              <a:t>- Cho </a:t>
            </a:r>
            <a:r>
              <a:rPr lang="en-US" sz="1850" i="1" dirty="0" err="1" smtClean="0">
                <a:solidFill>
                  <a:srgbClr val="FF0000"/>
                </a:solidFill>
                <a:latin typeface="Cambria" panose="02040503050406030204" pitchFamily="18" charset="0"/>
                <a:ea typeface="Cambria" panose="02040503050406030204" pitchFamily="18" charset="0"/>
              </a:rPr>
              <a:t>biết</a:t>
            </a:r>
            <a:r>
              <a:rPr lang="en-US"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thời gian hoạt động, nguồn gốc, hướng gió và đặc điểm của gió mùa mùa đông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Ở miền Bắc: nửa đầu mùa đông thời tiết lạnh khô, nửa sau mùa đông thời tiết lạnh ẩm, có mưa phùn</a:t>
            </a:r>
            <a:r>
              <a:rPr lang="vi-VN" sz="1850" i="1" dirty="0" smtClean="0">
                <a:solidFill>
                  <a:srgbClr val="FF0000"/>
                </a:solidFill>
                <a:latin typeface="Cambria" panose="02040503050406030204" pitchFamily="18" charset="0"/>
                <a:ea typeface="Cambria" panose="02040503050406030204" pitchFamily="18" charset="0"/>
              </a:rPr>
              <a:t>?</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b="1" dirty="0" smtClean="0">
                <a:solidFill>
                  <a:srgbClr val="00B050"/>
                </a:solidFill>
                <a:latin typeface="Cambria" panose="02040503050406030204" pitchFamily="18" charset="0"/>
                <a:ea typeface="Cambria" panose="02040503050406030204" pitchFamily="18" charset="0"/>
              </a:rPr>
              <a:t>* NHÓM 5, 6, 7 VÀ 8: </a:t>
            </a:r>
            <a:r>
              <a:rPr lang="vi-VN" sz="1850" i="1" dirty="0">
                <a:solidFill>
                  <a:srgbClr val="FF0000"/>
                </a:solidFill>
                <a:latin typeface="Cambria" panose="02040503050406030204" pitchFamily="18" charset="0"/>
                <a:ea typeface="Cambria" panose="02040503050406030204" pitchFamily="18" charset="0"/>
              </a:rPr>
              <a:t>Quan sát </a:t>
            </a:r>
            <a:r>
              <a:rPr lang="en-US" sz="1850" i="1" dirty="0" err="1" smtClean="0">
                <a:solidFill>
                  <a:srgbClr val="FF0000"/>
                </a:solidFill>
                <a:latin typeface="Cambria" panose="02040503050406030204" pitchFamily="18" charset="0"/>
                <a:ea typeface="Cambria" panose="02040503050406030204" pitchFamily="18" charset="0"/>
              </a:rPr>
              <a:t>hình</a:t>
            </a:r>
            <a:r>
              <a:rPr lang="en-US" sz="1850" i="1" dirty="0" smtClean="0">
                <a:solidFill>
                  <a:srgbClr val="FF0000"/>
                </a:solidFill>
                <a:latin typeface="Cambria" panose="02040503050406030204" pitchFamily="18" charset="0"/>
                <a:ea typeface="Cambria" panose="02040503050406030204" pitchFamily="18" charset="0"/>
              </a:rPr>
              <a:t> 4.1, video clip </a:t>
            </a:r>
            <a:r>
              <a:rPr lang="vi-VN" sz="1850" i="1" dirty="0" smtClean="0">
                <a:solidFill>
                  <a:srgbClr val="FF0000"/>
                </a:solidFill>
                <a:latin typeface="Cambria" panose="02040503050406030204" pitchFamily="18" charset="0"/>
                <a:ea typeface="Cambria" panose="02040503050406030204" pitchFamily="18" charset="0"/>
              </a:rPr>
              <a:t>và </a:t>
            </a:r>
            <a:r>
              <a:rPr lang="vi-VN" sz="1850" i="1" dirty="0">
                <a:solidFill>
                  <a:srgbClr val="FF0000"/>
                </a:solidFill>
                <a:latin typeface="Cambria" panose="02040503050406030204" pitchFamily="18" charset="0"/>
                <a:ea typeface="Cambria" panose="02040503050406030204" pitchFamily="18" charset="0"/>
              </a:rPr>
              <a:t>kênh chữ SGK, </a:t>
            </a:r>
            <a:r>
              <a:rPr lang="en-US" sz="1850" i="1" dirty="0" err="1" smtClean="0">
                <a:solidFill>
                  <a:srgbClr val="FF0000"/>
                </a:solidFill>
                <a:latin typeface="Cambria" panose="02040503050406030204" pitchFamily="18" charset="0"/>
                <a:ea typeface="Cambria" panose="02040503050406030204" pitchFamily="18" charset="0"/>
              </a:rPr>
              <a:t>hãy</a:t>
            </a:r>
            <a:r>
              <a:rPr lang="en-US" sz="1850" i="1" dirty="0" smtClean="0">
                <a:solidFill>
                  <a:srgbClr val="FF0000"/>
                </a:solidFill>
                <a:latin typeface="Cambria" panose="02040503050406030204" pitchFamily="18" charset="0"/>
                <a:ea typeface="Cambria" panose="02040503050406030204" pitchFamily="18" charset="0"/>
              </a:rPr>
              <a:t>:</a:t>
            </a:r>
          </a:p>
          <a:p>
            <a:pPr algn="just"/>
            <a:r>
              <a:rPr lang="en-US" sz="1850" i="1" dirty="0" smtClean="0">
                <a:solidFill>
                  <a:srgbClr val="FF0000"/>
                </a:solidFill>
                <a:latin typeface="Cambria" panose="02040503050406030204" pitchFamily="18" charset="0"/>
                <a:ea typeface="Cambria" panose="02040503050406030204" pitchFamily="18" charset="0"/>
              </a:rPr>
              <a:t>- C</a:t>
            </a:r>
            <a:r>
              <a:rPr lang="vi-VN" sz="1850" i="1" dirty="0" smtClean="0">
                <a:solidFill>
                  <a:srgbClr val="FF0000"/>
                </a:solidFill>
                <a:latin typeface="Cambria" panose="02040503050406030204" pitchFamily="18" charset="0"/>
                <a:ea typeface="Cambria" panose="02040503050406030204" pitchFamily="18" charset="0"/>
              </a:rPr>
              <a:t>ho </a:t>
            </a:r>
            <a:r>
              <a:rPr lang="vi-VN" sz="1850" i="1" dirty="0">
                <a:solidFill>
                  <a:srgbClr val="FF0000"/>
                </a:solidFill>
                <a:latin typeface="Cambria" panose="02040503050406030204" pitchFamily="18" charset="0"/>
                <a:ea typeface="Cambria" panose="02040503050406030204" pitchFamily="18" charset="0"/>
              </a:rPr>
              <a:t>biết thời gian hoạt động, nguồn gốc, hướng gió và đặc điểm của gió mùa mùa hạ ở nước ta. </a:t>
            </a:r>
            <a:endParaRPr lang="en-US" sz="1850" i="1" dirty="0" smtClean="0">
              <a:solidFill>
                <a:srgbClr val="FF0000"/>
              </a:solidFill>
              <a:latin typeface="Cambria" panose="02040503050406030204" pitchFamily="18" charset="0"/>
              <a:ea typeface="Cambria" panose="02040503050406030204" pitchFamily="18" charset="0"/>
            </a:endParaRPr>
          </a:p>
          <a:p>
            <a:pPr algn="just"/>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Giải</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thích</a:t>
            </a:r>
            <a:r>
              <a:rPr lang="en-US" sz="1850" i="1" dirty="0" smtClean="0">
                <a:solidFill>
                  <a:srgbClr val="FF0000"/>
                </a:solidFill>
                <a:latin typeface="Cambria" panose="02040503050406030204" pitchFamily="18" charset="0"/>
                <a:ea typeface="Cambria" panose="02040503050406030204" pitchFamily="18" charset="0"/>
              </a:rPr>
              <a:t> v</a:t>
            </a:r>
            <a:r>
              <a:rPr lang="vi-VN" sz="1850" i="1" dirty="0" smtClean="0">
                <a:solidFill>
                  <a:srgbClr val="FF0000"/>
                </a:solidFill>
                <a:latin typeface="Cambria" panose="02040503050406030204" pitchFamily="18" charset="0"/>
                <a:ea typeface="Cambria" panose="02040503050406030204" pitchFamily="18" charset="0"/>
              </a:rPr>
              <a:t>ì </a:t>
            </a:r>
            <a:r>
              <a:rPr lang="vi-VN" sz="1850" i="1" dirty="0">
                <a:solidFill>
                  <a:srgbClr val="FF0000"/>
                </a:solidFill>
                <a:latin typeface="Cambria" panose="02040503050406030204" pitchFamily="18" charset="0"/>
                <a:ea typeface="Cambria" panose="02040503050406030204" pitchFamily="18" charset="0"/>
              </a:rPr>
              <a:t>sao loại gió này lại có hướng </a:t>
            </a:r>
            <a:r>
              <a:rPr lang="en-US" sz="1850" i="1" dirty="0" err="1" smtClean="0">
                <a:solidFill>
                  <a:srgbClr val="FF0000"/>
                </a:solidFill>
                <a:latin typeface="Cambria" panose="02040503050406030204" pitchFamily="18" charset="0"/>
                <a:ea typeface="Cambria" panose="02040503050406030204" pitchFamily="18" charset="0"/>
              </a:rPr>
              <a:t>đông</a:t>
            </a:r>
            <a:r>
              <a:rPr lang="en-US" sz="1850" i="1" dirty="0" smtClean="0">
                <a:solidFill>
                  <a:srgbClr val="FF0000"/>
                </a:solidFill>
                <a:latin typeface="Cambria" panose="02040503050406030204" pitchFamily="18" charset="0"/>
                <a:ea typeface="Cambria" panose="02040503050406030204" pitchFamily="18" charset="0"/>
              </a:rPr>
              <a:t> </a:t>
            </a:r>
            <a:r>
              <a:rPr lang="en-US" sz="1850" i="1" dirty="0" err="1" smtClean="0">
                <a:solidFill>
                  <a:srgbClr val="FF0000"/>
                </a:solidFill>
                <a:latin typeface="Cambria" panose="02040503050406030204" pitchFamily="18" charset="0"/>
                <a:ea typeface="Cambria" panose="02040503050406030204" pitchFamily="18" charset="0"/>
              </a:rPr>
              <a:t>nam</a:t>
            </a:r>
            <a:r>
              <a:rPr lang="vi-VN" sz="1850" i="1" dirty="0" smtClean="0">
                <a:solidFill>
                  <a:srgbClr val="FF0000"/>
                </a:solidFill>
                <a:latin typeface="Cambria" panose="02040503050406030204" pitchFamily="18" charset="0"/>
                <a:ea typeface="Cambria" panose="02040503050406030204" pitchFamily="18" charset="0"/>
              </a:rPr>
              <a:t> </a:t>
            </a:r>
            <a:r>
              <a:rPr lang="vi-VN" sz="1850" i="1" dirty="0">
                <a:solidFill>
                  <a:srgbClr val="FF0000"/>
                </a:solidFill>
                <a:latin typeface="Cambria" panose="02040503050406030204" pitchFamily="18" charset="0"/>
                <a:ea typeface="Cambria" panose="02040503050406030204" pitchFamily="18" charset="0"/>
              </a:rPr>
              <a:t>ở Bắc Bộ  và gây khô nóng vào đầu mùa cho Trung Bộ và Tây Bắc?</a:t>
            </a:r>
          </a:p>
        </p:txBody>
      </p:sp>
      <p:pic>
        <p:nvPicPr>
          <p:cNvPr id="25"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085" y="135132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375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randombar(horizontal)">
                                      <p:cBhvr>
                                        <p:cTn id="7" dur="500"/>
                                        <p:tgtEl>
                                          <p:spTgt spid="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randombar(horizontal)">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randombar(horizontal)">
                                      <p:cBhvr>
                                        <p:cTn id="15" dur="500"/>
                                        <p:tgtEl>
                                          <p:spTgt spid="24">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4">
                                            <p:txEl>
                                              <p:pRg st="1" end="1"/>
                                            </p:txEl>
                                          </p:spTgt>
                                        </p:tgtEl>
                                        <p:attrNameLst>
                                          <p:attrName>style.visibility</p:attrName>
                                        </p:attrNameLst>
                                      </p:cBhvr>
                                      <p:to>
                                        <p:strVal val="visible"/>
                                      </p:to>
                                    </p:set>
                                    <p:animEffect transition="in" filter="randombar(horizontal)">
                                      <p:cBhvr>
                                        <p:cTn id="18" dur="500"/>
                                        <p:tgtEl>
                                          <p:spTgt spid="24">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4">
                                            <p:txEl>
                                              <p:pRg st="2" end="2"/>
                                            </p:txEl>
                                          </p:spTgt>
                                        </p:tgtEl>
                                        <p:attrNameLst>
                                          <p:attrName>style.visibility</p:attrName>
                                        </p:attrNameLst>
                                      </p:cBhvr>
                                      <p:to>
                                        <p:strVal val="visible"/>
                                      </p:to>
                                    </p:set>
                                    <p:animEffect transition="in" filter="randombar(horizontal)">
                                      <p:cBhvr>
                                        <p:cTn id="23" dur="500"/>
                                        <p:tgtEl>
                                          <p:spTgt spid="2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4">
                                            <p:txEl>
                                              <p:pRg st="3" end="3"/>
                                            </p:txEl>
                                          </p:spTgt>
                                        </p:tgtEl>
                                        <p:attrNameLst>
                                          <p:attrName>style.visibility</p:attrName>
                                        </p:attrNameLst>
                                      </p:cBhvr>
                                      <p:to>
                                        <p:strVal val="visible"/>
                                      </p:to>
                                    </p:set>
                                    <p:animEffect transition="in" filter="randombar(horizontal)">
                                      <p:cBhvr>
                                        <p:cTn id="28" dur="500"/>
                                        <p:tgtEl>
                                          <p:spTgt spid="24">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randombar(horizontal)">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4">
                                            <p:txEl>
                                              <p:pRg st="4" end="4"/>
                                            </p:txEl>
                                          </p:spTgt>
                                        </p:tgtEl>
                                        <p:attrNameLst>
                                          <p:attrName>style.visibility</p:attrName>
                                        </p:attrNameLst>
                                      </p:cBhvr>
                                      <p:to>
                                        <p:strVal val="visible"/>
                                      </p:to>
                                    </p:set>
                                    <p:animEffect transition="in" filter="randombar(horizontal)">
                                      <p:cBhvr>
                                        <p:cTn id="38" dur="500"/>
                                        <p:tgtEl>
                                          <p:spTgt spid="2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4">
                                            <p:txEl>
                                              <p:pRg st="5" end="5"/>
                                            </p:txEl>
                                          </p:spTgt>
                                        </p:tgtEl>
                                        <p:attrNameLst>
                                          <p:attrName>style.visibility</p:attrName>
                                        </p:attrNameLst>
                                      </p:cBhvr>
                                      <p:to>
                                        <p:strVal val="visible"/>
                                      </p:to>
                                    </p:set>
                                    <p:animEffect transition="in" filter="randombar(horizontal)">
                                      <p:cBhvr>
                                        <p:cTn id="43" dur="500"/>
                                        <p:tgtEl>
                                          <p:spTgt spid="24">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24">
                                            <p:txEl>
                                              <p:pRg st="6" end="6"/>
                                            </p:txEl>
                                          </p:spTgt>
                                        </p:tgtEl>
                                        <p:attrNameLst>
                                          <p:attrName>style.visibility</p:attrName>
                                        </p:attrNameLst>
                                      </p:cBhvr>
                                      <p:to>
                                        <p:strVal val="visible"/>
                                      </p:to>
                                    </p:set>
                                    <p:animEffect transition="in" filter="randombar(horizontal)">
                                      <p:cBhvr>
                                        <p:cTn id="48" dur="500"/>
                                        <p:tgtEl>
                                          <p:spTgt spid="24">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4" presetClass="entr" presetSubtype="10" fill="hold" nodeType="clickEffect">
                                  <p:stCondLst>
                                    <p:cond delay="0"/>
                                  </p:stCondLst>
                                  <p:childTnLst>
                                    <p:set>
                                      <p:cBhvr>
                                        <p:cTn id="52" dur="1" fill="hold">
                                          <p:stCondLst>
                                            <p:cond delay="0"/>
                                          </p:stCondLst>
                                        </p:cTn>
                                        <p:tgtEl>
                                          <p:spTgt spid="24">
                                            <p:txEl>
                                              <p:pRg st="7" end="7"/>
                                            </p:txEl>
                                          </p:spTgt>
                                        </p:tgtEl>
                                        <p:attrNameLst>
                                          <p:attrName>style.visibility</p:attrName>
                                        </p:attrNameLst>
                                      </p:cBhvr>
                                      <p:to>
                                        <p:strVal val="visible"/>
                                      </p:to>
                                    </p:set>
                                    <p:animEffect transition="in" filter="randombar(horizontal)">
                                      <p:cBhvr>
                                        <p:cTn id="53" dur="500"/>
                                        <p:tgtEl>
                                          <p:spTgt spid="24">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4" presetClass="entr" presetSubtype="10" fill="hold" nodeType="clickEffect">
                                  <p:stCondLst>
                                    <p:cond delay="0"/>
                                  </p:stCondLst>
                                  <p:childTnLst>
                                    <p:set>
                                      <p:cBhvr>
                                        <p:cTn id="57" dur="1" fill="hold">
                                          <p:stCondLst>
                                            <p:cond delay="0"/>
                                          </p:stCondLst>
                                        </p:cTn>
                                        <p:tgtEl>
                                          <p:spTgt spid="24">
                                            <p:txEl>
                                              <p:pRg st="8" end="8"/>
                                            </p:txEl>
                                          </p:spTgt>
                                        </p:tgtEl>
                                        <p:attrNameLst>
                                          <p:attrName>style.visibility</p:attrName>
                                        </p:attrNameLst>
                                      </p:cBhvr>
                                      <p:to>
                                        <p:strVal val="visible"/>
                                      </p:to>
                                    </p:set>
                                    <p:animEffect transition="in" filter="randombar(horizontal)">
                                      <p:cBhvr>
                                        <p:cTn id="58" dur="500"/>
                                        <p:tgtEl>
                                          <p:spTgt spid="2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1073954233"/>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1</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7831891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8521298" cy="469418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133600"/>
            <a:ext cx="8001000" cy="3877985"/>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đông: </a:t>
            </a:r>
            <a:endParaRPr lang="en-US" sz="2400" b="1"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Thời gian: từ tháng 11 – 4 năm sau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Nguồn gốc: áp cao Xi-bia.</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Hướng gió: đ</a:t>
            </a:r>
            <a:r>
              <a:rPr lang="en-US" sz="2400" dirty="0" err="1" smtClean="0">
                <a:latin typeface="Cambria" pitchFamily="18" charset="0"/>
                <a:ea typeface="Cambria" pitchFamily="18" charset="0"/>
              </a:rPr>
              <a:t>ông</a:t>
            </a:r>
            <a:r>
              <a:rPr lang="en-US" sz="2400" dirty="0" smtClean="0">
                <a:latin typeface="Cambria" pitchFamily="18" charset="0"/>
                <a:ea typeface="Cambria" pitchFamily="18" charset="0"/>
              </a:rPr>
              <a:t> </a:t>
            </a:r>
            <a:r>
              <a:rPr lang="en-US" sz="2400" dirty="0" err="1" smtClean="0">
                <a:latin typeface="Cambria" pitchFamily="18" charset="0"/>
                <a:ea typeface="Cambria" pitchFamily="18" charset="0"/>
              </a:rPr>
              <a:t>bắc</a:t>
            </a:r>
            <a:r>
              <a:rPr lang="en-US" sz="2400" dirty="0" smtClean="0">
                <a:latin typeface="Cambria" pitchFamily="18" charset="0"/>
                <a:ea typeface="Cambria" pitchFamily="18" charset="0"/>
              </a:rPr>
              <a:t>.</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Đặc điểm: </a:t>
            </a:r>
            <a:endParaRPr lang="en-US" sz="2400" dirty="0">
              <a:latin typeface="Cambria" pitchFamily="18" charset="0"/>
              <a:ea typeface="Cambria" pitchFamily="18" charset="0"/>
            </a:endParaRPr>
          </a:p>
          <a:p>
            <a:pPr algn="just">
              <a:spcBef>
                <a:spcPts val="600"/>
              </a:spcBef>
              <a:spcAft>
                <a:spcPts val="0"/>
              </a:spcAft>
            </a:pPr>
            <a:r>
              <a:rPr lang="vi-VN" sz="2400" dirty="0" smtClean="0">
                <a:latin typeface="Cambria" pitchFamily="18" charset="0"/>
                <a:ea typeface="Cambria" pitchFamily="18" charset="0"/>
              </a:rPr>
              <a:t>+ </a:t>
            </a:r>
            <a:r>
              <a:rPr lang="vi-VN" sz="2400" dirty="0">
                <a:latin typeface="Cambria" pitchFamily="18" charset="0"/>
                <a:ea typeface="Cambria" pitchFamily="18" charset="0"/>
              </a:rPr>
              <a:t>Ở miền Bắc: nửa đầu mùa đông thời tiết lạnh khô, nửa cuối mùa đông thời tiết lạnh ẩm.</a:t>
            </a:r>
          </a:p>
          <a:p>
            <a:pPr algn="just">
              <a:spcBef>
                <a:spcPts val="600"/>
              </a:spcBef>
              <a:spcAft>
                <a:spcPts val="0"/>
              </a:spcAft>
            </a:pPr>
            <a:r>
              <a:rPr lang="vi-VN" sz="2400" dirty="0">
                <a:latin typeface="Cambria" pitchFamily="18" charset="0"/>
                <a:ea typeface="Cambria" pitchFamily="18" charset="0"/>
              </a:rPr>
              <a:t>+ Ở miền Nam, Tín phong gây mưa cho vùng biển Nam Trung Bộ, gây thời tiết nóng, khô cho Nan Bộ và Tây Nguyên.</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12893126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graphicFrame>
        <p:nvGraphicFramePr>
          <p:cNvPr id="2" name="Diagram 1"/>
          <p:cNvGraphicFramePr/>
          <p:nvPr>
            <p:extLst>
              <p:ext uri="{D42A27DB-BD31-4B8C-83A1-F6EECF244321}">
                <p14:modId xmlns:p14="http://schemas.microsoft.com/office/powerpoint/2010/main" val="3731361591"/>
              </p:ext>
            </p:extLst>
          </p:nvPr>
        </p:nvGraphicFramePr>
        <p:xfrm>
          <a:off x="1524000" y="1397000"/>
          <a:ext cx="7315200" cy="51562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0" name="Picture 1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5</a:t>
            </a:r>
            <a:endParaRPr lang="en-US" sz="4000" b="1" dirty="0">
              <a:solidFill>
                <a:srgbClr val="FF0000"/>
              </a:solidFill>
              <a:latin typeface="Cambria" pitchFamily="18" charset="0"/>
              <a:ea typeface="Cambria" pitchFamily="18" charset="0"/>
            </a:endParaRPr>
          </a:p>
        </p:txBody>
      </p:sp>
    </p:spTree>
    <p:extLst>
      <p:ext uri="{BB962C8B-B14F-4D97-AF65-F5344CB8AC3E}">
        <p14:creationId xmlns:p14="http://schemas.microsoft.com/office/powerpoint/2010/main" val="23409779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1981200"/>
            <a:ext cx="8417389" cy="43434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85802" y="1981200"/>
            <a:ext cx="8077198" cy="4247317"/>
          </a:xfrm>
          <a:prstGeom prst="rect">
            <a:avLst/>
          </a:prstGeom>
        </p:spPr>
        <p:txBody>
          <a:bodyPr wrap="square">
            <a:spAutoFit/>
          </a:bodyPr>
          <a:lstStyle/>
          <a:p>
            <a:pPr algn="just">
              <a:spcBef>
                <a:spcPts val="600"/>
              </a:spcBef>
              <a:spcAft>
                <a:spcPts val="0"/>
              </a:spcAft>
            </a:pPr>
            <a:r>
              <a:rPr lang="nl-NL" sz="2400" b="1" dirty="0">
                <a:latin typeface="Cambria" pitchFamily="18" charset="0"/>
                <a:ea typeface="Cambria" pitchFamily="18" charset="0"/>
              </a:rPr>
              <a:t>* Gió mùa mùa </a:t>
            </a:r>
            <a:r>
              <a:rPr lang="nl-NL" sz="2400" b="1" dirty="0" smtClean="0">
                <a:latin typeface="Cambria" pitchFamily="18" charset="0"/>
                <a:ea typeface="Cambria" pitchFamily="18" charset="0"/>
              </a:rPr>
              <a:t>hạ: </a:t>
            </a:r>
            <a:endParaRPr lang="en-US" sz="2400" b="1"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Thời gian: từ tháng 5 – </a:t>
            </a:r>
            <a:r>
              <a:rPr lang="nl-NL" sz="2400" dirty="0" smtClean="0">
                <a:latin typeface="Cambria" pitchFamily="18" charset="0"/>
                <a:ea typeface="Cambria" pitchFamily="18" charset="0"/>
              </a:rPr>
              <a:t>10. </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Nguồn gốc: áp cao Bắc Ấn Độ Dương và áp cao cận chí tuyến Nam bán cầu.</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Hướng gió: </a:t>
            </a:r>
            <a:r>
              <a:rPr lang="nl-NL" sz="2400" dirty="0" smtClean="0">
                <a:latin typeface="Cambria" pitchFamily="18" charset="0"/>
                <a:ea typeface="Cambria" pitchFamily="18" charset="0"/>
              </a:rPr>
              <a:t>tây nam, </a:t>
            </a:r>
            <a:r>
              <a:rPr lang="nl-NL" sz="2400" dirty="0">
                <a:latin typeface="Cambria" pitchFamily="18" charset="0"/>
                <a:ea typeface="Cambria" pitchFamily="18" charset="0"/>
              </a:rPr>
              <a:t>đối với miền Bắc là </a:t>
            </a:r>
            <a:r>
              <a:rPr lang="nl-NL" sz="2400" dirty="0" smtClean="0">
                <a:latin typeface="Cambria" pitchFamily="18" charset="0"/>
                <a:ea typeface="Cambria" pitchFamily="18" charset="0"/>
              </a:rPr>
              <a:t>đông nam.</a:t>
            </a:r>
            <a:endParaRPr lang="en-US" sz="2400" dirty="0">
              <a:latin typeface="Cambria" pitchFamily="18" charset="0"/>
              <a:ea typeface="Cambria" pitchFamily="18" charset="0"/>
            </a:endParaRPr>
          </a:p>
          <a:p>
            <a:pPr algn="just">
              <a:spcBef>
                <a:spcPts val="600"/>
              </a:spcBef>
              <a:spcAft>
                <a:spcPts val="0"/>
              </a:spcAft>
            </a:pPr>
            <a:r>
              <a:rPr lang="nl-NL" sz="2400" dirty="0">
                <a:latin typeface="Cambria" pitchFamily="18" charset="0"/>
                <a:ea typeface="Cambria" pitchFamily="18" charset="0"/>
              </a:rPr>
              <a:t>- Đặc điểm: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Đầu mùa hạ: gây mưa cho Nam Bộ, Tây Nguyên nhưng gây khô nóng cho phía  đông Trường Sơn và nam Tây Bắc.</a:t>
            </a:r>
          </a:p>
          <a:p>
            <a:pPr algn="just">
              <a:spcBef>
                <a:spcPts val="600"/>
              </a:spcBef>
              <a:spcAft>
                <a:spcPts val="0"/>
              </a:spcAft>
            </a:pPr>
            <a:r>
              <a:rPr lang="vi-VN" sz="2400" dirty="0">
                <a:latin typeface="Cambria" pitchFamily="18" charset="0"/>
                <a:ea typeface="Cambria" pitchFamily="18" charset="0"/>
              </a:rPr>
              <a:t>+ Giữa và cuối mùa hạ: nóng ẩm, mưa nhiều trên phạm vi </a:t>
            </a:r>
            <a:r>
              <a:rPr lang="en-US" sz="2400" dirty="0" smtClean="0">
                <a:latin typeface="Cambria" pitchFamily="18" charset="0"/>
                <a:ea typeface="Cambria" pitchFamily="18" charset="0"/>
              </a:rPr>
              <a:t>      </a:t>
            </a:r>
            <a:r>
              <a:rPr lang="vi-VN" sz="2400" dirty="0" smtClean="0">
                <a:latin typeface="Cambria" pitchFamily="18" charset="0"/>
                <a:ea typeface="Cambria" pitchFamily="18" charset="0"/>
              </a:rPr>
              <a:t>cả </a:t>
            </a:r>
            <a:r>
              <a:rPr lang="vi-VN" sz="2400" dirty="0">
                <a:latin typeface="Cambria" pitchFamily="18" charset="0"/>
                <a:ea typeface="Cambria" pitchFamily="18" charset="0"/>
              </a:rPr>
              <a:t>nước.</a:t>
            </a: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28242253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8">
                                            <p:txEl>
                                              <p:pRg st="3" end="3"/>
                                            </p:txEl>
                                          </p:spTgt>
                                        </p:tgtEl>
                                        <p:attrNameLst>
                                          <p:attrName>style.visibility</p:attrName>
                                        </p:attrNameLst>
                                      </p:cBhvr>
                                      <p:to>
                                        <p:strVal val="visible"/>
                                      </p:to>
                                    </p:set>
                                    <p:animEffect transition="in" filter="randombar(horizontal)">
                                      <p:cBhvr>
                                        <p:cTn id="44" dur="500"/>
                                        <p:tgtEl>
                                          <p:spTgt spid="38">
                                            <p:txEl>
                                              <p:pRg st="3" end="3"/>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38">
                                            <p:txEl>
                                              <p:pRg st="4" end="4"/>
                                            </p:txEl>
                                          </p:spTgt>
                                        </p:tgtEl>
                                        <p:attrNameLst>
                                          <p:attrName>style.visibility</p:attrName>
                                        </p:attrNameLst>
                                      </p:cBhvr>
                                      <p:to>
                                        <p:strVal val="visible"/>
                                      </p:to>
                                    </p:set>
                                    <p:animEffect transition="in" filter="randombar(horizontal)">
                                      <p:cBhvr>
                                        <p:cTn id="49" dur="500"/>
                                        <p:tgtEl>
                                          <p:spTgt spid="38">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4" presetClass="entr" presetSubtype="10" fill="hold" nodeType="clickEffect">
                                  <p:stCondLst>
                                    <p:cond delay="0"/>
                                  </p:stCondLst>
                                  <p:childTnLst>
                                    <p:set>
                                      <p:cBhvr>
                                        <p:cTn id="53" dur="1" fill="hold">
                                          <p:stCondLst>
                                            <p:cond delay="0"/>
                                          </p:stCondLst>
                                        </p:cTn>
                                        <p:tgtEl>
                                          <p:spTgt spid="38">
                                            <p:txEl>
                                              <p:pRg st="5" end="5"/>
                                            </p:txEl>
                                          </p:spTgt>
                                        </p:tgtEl>
                                        <p:attrNameLst>
                                          <p:attrName>style.visibility</p:attrName>
                                        </p:attrNameLst>
                                      </p:cBhvr>
                                      <p:to>
                                        <p:strVal val="visible"/>
                                      </p:to>
                                    </p:set>
                                    <p:animEffect transition="in" filter="randombar(horizontal)">
                                      <p:cBhvr>
                                        <p:cTn id="54" dur="500"/>
                                        <p:tgtEl>
                                          <p:spTgt spid="38">
                                            <p:txEl>
                                              <p:pRg st="5" end="5"/>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10" fill="hold" nodeType="clickEffect">
                                  <p:stCondLst>
                                    <p:cond delay="0"/>
                                  </p:stCondLst>
                                  <p:childTnLst>
                                    <p:set>
                                      <p:cBhvr>
                                        <p:cTn id="58" dur="1" fill="hold">
                                          <p:stCondLst>
                                            <p:cond delay="0"/>
                                          </p:stCondLst>
                                        </p:cTn>
                                        <p:tgtEl>
                                          <p:spTgt spid="38">
                                            <p:txEl>
                                              <p:pRg st="6" end="6"/>
                                            </p:txEl>
                                          </p:spTgt>
                                        </p:tgtEl>
                                        <p:attrNameLst>
                                          <p:attrName>style.visibility</p:attrName>
                                        </p:attrNameLst>
                                      </p:cBhvr>
                                      <p:to>
                                        <p:strVal val="visible"/>
                                      </p:to>
                                    </p:set>
                                    <p:animEffect transition="in" filter="randombar(horizontal)">
                                      <p:cBhvr>
                                        <p:cTn id="59" dur="500"/>
                                        <p:tgtEl>
                                          <p:spTgt spid="38">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1"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2" name="Rectangle 21"/>
          <p:cNvSpPr/>
          <p:nvPr/>
        </p:nvSpPr>
        <p:spPr>
          <a:xfrm>
            <a:off x="228600" y="1371600"/>
            <a:ext cx="4953000" cy="5170646"/>
          </a:xfrm>
          <a:prstGeom prst="rect">
            <a:avLst/>
          </a:prstGeom>
          <a:solidFill>
            <a:srgbClr val="BCFCD4"/>
          </a:solidFill>
          <a:ln>
            <a:solidFill>
              <a:srgbClr val="00B050"/>
            </a:solidFill>
          </a:ln>
        </p:spPr>
        <p:txBody>
          <a:bodyPr wrap="square">
            <a:spAutoFit/>
          </a:bodyPr>
          <a:lstStyle/>
          <a:p>
            <a:pPr algn="ctr"/>
            <a:r>
              <a:rPr lang="en-US" sz="2200" b="1" dirty="0" smtClean="0">
                <a:solidFill>
                  <a:srgbClr val="00B050"/>
                </a:solidFill>
                <a:latin typeface="Cambria" panose="02040503050406030204" pitchFamily="18" charset="0"/>
                <a:ea typeface="Cambria" panose="02040503050406030204" pitchFamily="18" charset="0"/>
              </a:rPr>
              <a:t>HOẠT ĐỘNG NHÓM</a:t>
            </a:r>
          </a:p>
          <a:p>
            <a:pPr algn="ctr"/>
            <a:r>
              <a:rPr lang="en-US" sz="2200" b="1" dirty="0" err="1" smtClean="0">
                <a:solidFill>
                  <a:srgbClr val="00B050"/>
                </a:solidFill>
                <a:latin typeface="Cambria" panose="02040503050406030204" pitchFamily="18" charset="0"/>
                <a:ea typeface="Cambria" panose="02040503050406030204" pitchFamily="18" charset="0"/>
              </a:rPr>
              <a:t>Thời</a:t>
            </a:r>
            <a:r>
              <a:rPr lang="en-US" sz="2200" b="1" dirty="0" smtClean="0">
                <a:solidFill>
                  <a:srgbClr val="00B050"/>
                </a:solidFill>
                <a:latin typeface="Cambria" panose="02040503050406030204" pitchFamily="18" charset="0"/>
                <a:ea typeface="Cambria" panose="02040503050406030204" pitchFamily="18" charset="0"/>
              </a:rPr>
              <a:t> </a:t>
            </a:r>
            <a:r>
              <a:rPr lang="en-US" sz="2200" b="1" dirty="0" err="1" smtClean="0">
                <a:solidFill>
                  <a:srgbClr val="00B050"/>
                </a:solidFill>
                <a:latin typeface="Cambria" panose="02040503050406030204" pitchFamily="18" charset="0"/>
                <a:ea typeface="Cambria" panose="02040503050406030204" pitchFamily="18" charset="0"/>
              </a:rPr>
              <a:t>gian</a:t>
            </a:r>
            <a:r>
              <a:rPr lang="en-US" sz="2200" b="1" dirty="0" smtClean="0">
                <a:solidFill>
                  <a:srgbClr val="00B050"/>
                </a:solidFill>
                <a:latin typeface="Cambria" panose="02040503050406030204" pitchFamily="18" charset="0"/>
                <a:ea typeface="Cambria" panose="02040503050406030204" pitchFamily="18" charset="0"/>
              </a:rPr>
              <a:t>: 10 </a:t>
            </a:r>
            <a:r>
              <a:rPr lang="en-US" sz="2200" b="1" dirty="0" err="1" smtClean="0">
                <a:solidFill>
                  <a:srgbClr val="00B050"/>
                </a:solidFill>
                <a:latin typeface="Cambria" panose="02040503050406030204" pitchFamily="18" charset="0"/>
                <a:ea typeface="Cambria" panose="02040503050406030204" pitchFamily="18" charset="0"/>
              </a:rPr>
              <a:t>phút</a:t>
            </a:r>
            <a:endParaRPr lang="en-US" sz="2200" b="1" dirty="0">
              <a:solidFill>
                <a:srgbClr val="00B050"/>
              </a:solidFill>
              <a:latin typeface="Cambria" panose="02040503050406030204" pitchFamily="18" charset="0"/>
              <a:ea typeface="Cambria" panose="02040503050406030204" pitchFamily="18" charset="0"/>
            </a:endParaRPr>
          </a:p>
          <a:p>
            <a:pPr algn="ctr"/>
            <a:r>
              <a:rPr lang="en-US" sz="2200" b="1" dirty="0" smtClean="0">
                <a:solidFill>
                  <a:srgbClr val="FF0000"/>
                </a:solidFill>
                <a:latin typeface="Cambria" panose="02040503050406030204" pitchFamily="18" charset="0"/>
                <a:ea typeface="Cambria" panose="02040503050406030204" pitchFamily="18" charset="0"/>
              </a:rPr>
              <a:t>NHIỆM VỤ</a:t>
            </a:r>
          </a:p>
          <a:p>
            <a:pPr algn="just"/>
            <a:r>
              <a:rPr lang="en-US" sz="2200" b="1" dirty="0" smtClean="0">
                <a:solidFill>
                  <a:srgbClr val="00B050"/>
                </a:solidFill>
                <a:latin typeface="Cambria" panose="02040503050406030204" pitchFamily="18" charset="0"/>
                <a:ea typeface="Cambria" panose="02040503050406030204" pitchFamily="18" charset="0"/>
              </a:rPr>
              <a:t>* NHÓM 1 VÀ 2: </a:t>
            </a:r>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sát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4.1, </a:t>
            </a:r>
            <a:r>
              <a:rPr lang="en-US" sz="2200" i="1" dirty="0" err="1" smtClean="0">
                <a:solidFill>
                  <a:srgbClr val="FF0000"/>
                </a:solidFill>
                <a:latin typeface="Cambria" panose="02040503050406030204" pitchFamily="18" charset="0"/>
                <a:ea typeface="Cambria" panose="02040503050406030204" pitchFamily="18" charset="0"/>
              </a:rPr>
              <a:t>các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n</a:t>
            </a:r>
            <a:r>
              <a:rPr lang="vi-VN" sz="2200" i="1" dirty="0" smtClean="0">
                <a:solidFill>
                  <a:srgbClr val="FF0000"/>
                </a:solidFill>
                <a:latin typeface="Cambria" panose="02040503050406030204" pitchFamily="18" charset="0"/>
                <a:ea typeface="Cambria" panose="02040503050406030204" pitchFamily="18" charset="0"/>
              </a:rPr>
              <a:t>êu </a:t>
            </a:r>
            <a:r>
              <a:rPr lang="vi-VN" sz="2200" i="1" dirty="0">
                <a:solidFill>
                  <a:srgbClr val="FF0000"/>
                </a:solidFill>
                <a:latin typeface="Cambria" panose="02040503050406030204" pitchFamily="18" charset="0"/>
                <a:ea typeface="Cambria" panose="02040503050406030204" pitchFamily="18" charset="0"/>
              </a:rPr>
              <a:t>biểu hiện của sự sự phân hóa bắc – nam của khí hậu nước ta</a:t>
            </a:r>
            <a:r>
              <a:rPr lang="vi-VN" sz="2200" i="1" dirty="0" smtClean="0">
                <a:solidFill>
                  <a:srgbClr val="FF0000"/>
                </a:solidFill>
                <a:latin typeface="Cambria" panose="02040503050406030204" pitchFamily="18" charset="0"/>
                <a:ea typeface="Cambria" panose="02040503050406030204" pitchFamily="18" charset="0"/>
              </a:rPr>
              <a: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Giải</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thích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nguyên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3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4: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đông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tây</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a:solidFill>
                  <a:srgbClr val="FF0000"/>
                </a:solidFill>
                <a:latin typeface="Cambria" panose="02040503050406030204" pitchFamily="18" charset="0"/>
                <a:ea typeface="Cambria" panose="02040503050406030204" pitchFamily="18" charset="0"/>
              </a:rPr>
              <a:t>.</a:t>
            </a:r>
          </a:p>
          <a:p>
            <a:pPr algn="just"/>
            <a:r>
              <a:rPr lang="en-US" sz="2200" b="1" dirty="0">
                <a:solidFill>
                  <a:srgbClr val="00B050"/>
                </a:solidFill>
                <a:latin typeface="Cambria" panose="02040503050406030204" pitchFamily="18" charset="0"/>
                <a:ea typeface="Cambria" panose="02040503050406030204" pitchFamily="18" charset="0"/>
              </a:rPr>
              <a:t>* NHÓM </a:t>
            </a:r>
            <a:r>
              <a:rPr lang="en-US" sz="2200" b="1" dirty="0" smtClean="0">
                <a:solidFill>
                  <a:srgbClr val="00B050"/>
                </a:solidFill>
                <a:latin typeface="Cambria" panose="02040503050406030204" pitchFamily="18" charset="0"/>
                <a:ea typeface="Cambria" panose="02040503050406030204" pitchFamily="18" charset="0"/>
              </a:rPr>
              <a:t>5 </a:t>
            </a:r>
            <a:r>
              <a:rPr lang="en-US" sz="2200" b="1" dirty="0">
                <a:solidFill>
                  <a:srgbClr val="00B050"/>
                </a:solidFill>
                <a:latin typeface="Cambria" panose="02040503050406030204" pitchFamily="18" charset="0"/>
                <a:ea typeface="Cambria" panose="02040503050406030204" pitchFamily="18" charset="0"/>
              </a:rPr>
              <a:t>VÀ </a:t>
            </a:r>
            <a:r>
              <a:rPr lang="en-US" sz="2200" b="1" dirty="0" smtClean="0">
                <a:solidFill>
                  <a:srgbClr val="00B050"/>
                </a:solidFill>
                <a:latin typeface="Cambria" panose="02040503050406030204" pitchFamily="18" charset="0"/>
                <a:ea typeface="Cambria" panose="02040503050406030204" pitchFamily="18" charset="0"/>
              </a:rPr>
              <a:t>6: </a:t>
            </a:r>
            <a:r>
              <a:rPr lang="en-US" sz="2200" i="1" dirty="0" err="1">
                <a:solidFill>
                  <a:srgbClr val="FF0000"/>
                </a:solidFill>
                <a:latin typeface="Cambria" panose="02040503050406030204" pitchFamily="18" charset="0"/>
                <a:ea typeface="Cambria" panose="02040503050406030204" pitchFamily="18" charset="0"/>
              </a:rPr>
              <a:t>Quan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smtClean="0">
                <a:solidFill>
                  <a:srgbClr val="FF0000"/>
                </a:solidFill>
                <a:latin typeface="Cambria" panose="02040503050406030204" pitchFamily="18" charset="0"/>
                <a:ea typeface="Cambria" panose="02040503050406030204" pitchFamily="18" charset="0"/>
              </a:rPr>
              <a:t>4.1</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các</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hình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ảnh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và</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kênh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chữ</a:t>
            </a:r>
            <a:r>
              <a:rPr lang="en-US" sz="2200" i="1" dirty="0">
                <a:solidFill>
                  <a:srgbClr val="FF0000"/>
                </a:solidFill>
                <a:latin typeface="Cambria" panose="02040503050406030204" pitchFamily="18" charset="0"/>
                <a:ea typeface="Cambria" panose="02040503050406030204" pitchFamily="18" charset="0"/>
              </a:rPr>
              <a:t> SGK, n</a:t>
            </a:r>
            <a:r>
              <a:rPr lang="vi-VN" sz="2200" i="1" dirty="0">
                <a:solidFill>
                  <a:srgbClr val="FF0000"/>
                </a:solidFill>
                <a:latin typeface="Cambria" panose="02040503050406030204" pitchFamily="18" charset="0"/>
                <a:ea typeface="Cambria" panose="02040503050406030204" pitchFamily="18" charset="0"/>
              </a:rPr>
              <a:t>êu biểu hiện của sự sự phân hóa </a:t>
            </a:r>
            <a:r>
              <a:rPr lang="en-US" sz="2200" i="1" dirty="0" err="1" smtClean="0">
                <a:solidFill>
                  <a:srgbClr val="FF0000"/>
                </a:solidFill>
                <a:latin typeface="Cambria" panose="02040503050406030204" pitchFamily="18" charset="0"/>
                <a:ea typeface="Cambria" panose="02040503050406030204" pitchFamily="18" charset="0"/>
              </a:rPr>
              <a:t>theo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 </a:t>
            </a:r>
            <a:r>
              <a:rPr lang="vi-VN" sz="2200" i="1" dirty="0" smtClean="0">
                <a:solidFill>
                  <a:srgbClr val="FF0000"/>
                </a:solidFill>
                <a:latin typeface="Cambria" panose="02040503050406030204" pitchFamily="18" charset="0"/>
                <a:ea typeface="Cambria" panose="02040503050406030204" pitchFamily="18" charset="0"/>
              </a:rPr>
              <a:t>của </a:t>
            </a:r>
            <a:r>
              <a:rPr lang="vi-VN" sz="2200" i="1" dirty="0">
                <a:solidFill>
                  <a:srgbClr val="FF0000"/>
                </a:solidFill>
                <a:latin typeface="Cambria" panose="02040503050406030204" pitchFamily="18" charset="0"/>
                <a:ea typeface="Cambria" panose="02040503050406030204" pitchFamily="18" charset="0"/>
              </a:rPr>
              <a:t>khí hậu nước ta.</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Giải</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thích</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nguyên</a:t>
            </a:r>
            <a:r>
              <a:rPr lang="en-US" sz="2200" i="1" dirty="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nhân</a:t>
            </a:r>
            <a:r>
              <a:rPr lang="en-US" sz="2200" i="1" dirty="0" smtClean="0">
                <a:solidFill>
                  <a:srgbClr val="FF0000"/>
                </a:solidFill>
                <a:latin typeface="Cambria" panose="02040503050406030204" pitchFamily="18" charset="0"/>
                <a:ea typeface="Cambria" panose="02040503050406030204" pitchFamily="18" charset="0"/>
              </a:rPr>
              <a:t>.</a:t>
            </a:r>
            <a:endParaRPr lang="en-US" sz="2200" i="1" dirty="0">
              <a:solidFill>
                <a:srgbClr val="FF0000"/>
              </a:solidFill>
              <a:latin typeface="Cambria" panose="02040503050406030204" pitchFamily="18" charset="0"/>
              <a:ea typeface="Cambria" panose="02040503050406030204" pitchFamily="18" charset="0"/>
            </a:endParaRPr>
          </a:p>
        </p:txBody>
      </p:sp>
      <p:pic>
        <p:nvPicPr>
          <p:cNvPr id="23"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9037" y="1524000"/>
            <a:ext cx="815670" cy="76405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6" name="Picture 8" descr="https://media.baosonla.org.vn/public/hieupt/2023-02-16/1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94122" y="7239000"/>
            <a:ext cx="8269878" cy="551497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p:cNvPicPr/>
          <p:nvPr/>
        </p:nvPicPr>
        <p:blipFill>
          <a:blip r:embed="rId7">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11075" y="1295398"/>
            <a:ext cx="3528126" cy="5269201"/>
          </a:xfrm>
          <a:prstGeom prst="rect">
            <a:avLst/>
          </a:prstGeom>
          <a:noFill/>
          <a:ln>
            <a:solidFill>
              <a:srgbClr val="FF0000"/>
            </a:solidFill>
          </a:ln>
        </p:spPr>
      </p:pic>
    </p:spTree>
    <p:extLst>
      <p:ext uri="{BB962C8B-B14F-4D97-AF65-F5344CB8AC3E}">
        <p14:creationId xmlns:p14="http://schemas.microsoft.com/office/powerpoint/2010/main" val="33117808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2">
                                            <p:txEl>
                                              <p:pRg st="0" end="0"/>
                                            </p:txEl>
                                          </p:spTgt>
                                        </p:tgtEl>
                                        <p:attrNameLst>
                                          <p:attrName>style.visibility</p:attrName>
                                        </p:attrNameLst>
                                      </p:cBhvr>
                                      <p:to>
                                        <p:strVal val="visible"/>
                                      </p:to>
                                    </p:set>
                                    <p:animEffect transition="in" filter="randombar(horizontal)">
                                      <p:cBhvr>
                                        <p:cTn id="15" dur="500"/>
                                        <p:tgtEl>
                                          <p:spTgt spid="22">
                                            <p:txEl>
                                              <p:pRg st="0" end="0"/>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22">
                                            <p:txEl>
                                              <p:pRg st="1" end="1"/>
                                            </p:txEl>
                                          </p:spTgt>
                                        </p:tgtEl>
                                        <p:attrNameLst>
                                          <p:attrName>style.visibility</p:attrName>
                                        </p:attrNameLst>
                                      </p:cBhvr>
                                      <p:to>
                                        <p:strVal val="visible"/>
                                      </p:to>
                                    </p:set>
                                    <p:animEffect transition="in" filter="randombar(horizontal)">
                                      <p:cBhvr>
                                        <p:cTn id="18" dur="500"/>
                                        <p:tgtEl>
                                          <p:spTgt spid="2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2">
                                            <p:txEl>
                                              <p:pRg st="2" end="2"/>
                                            </p:txEl>
                                          </p:spTgt>
                                        </p:tgtEl>
                                        <p:attrNameLst>
                                          <p:attrName>style.visibility</p:attrName>
                                        </p:attrNameLst>
                                      </p:cBhvr>
                                      <p:to>
                                        <p:strVal val="visible"/>
                                      </p:to>
                                    </p:set>
                                    <p:animEffect transition="in" filter="randombar(horizontal)">
                                      <p:cBhvr>
                                        <p:cTn id="23" dur="500"/>
                                        <p:tgtEl>
                                          <p:spTgt spid="22">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randombar(horizontal)">
                                      <p:cBhvr>
                                        <p:cTn id="28" dur="500"/>
                                        <p:tgtEl>
                                          <p:spTgt spid="22">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2">
                                            <p:txEl>
                                              <p:pRg st="4" end="4"/>
                                            </p:txEl>
                                          </p:spTgt>
                                        </p:tgtEl>
                                        <p:attrNameLst>
                                          <p:attrName>style.visibility</p:attrName>
                                        </p:attrNameLst>
                                      </p:cBhvr>
                                      <p:to>
                                        <p:strVal val="visible"/>
                                      </p:to>
                                    </p:set>
                                    <p:animEffect transition="in" filter="randombar(horizontal)">
                                      <p:cBhvr>
                                        <p:cTn id="38" dur="500"/>
                                        <p:tgtEl>
                                          <p:spTgt spid="22">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22">
                                            <p:txEl>
                                              <p:pRg st="5" end="5"/>
                                            </p:txEl>
                                          </p:spTgt>
                                        </p:tgtEl>
                                        <p:attrNameLst>
                                          <p:attrName>style.visibility</p:attrName>
                                        </p:attrNameLst>
                                      </p:cBhvr>
                                      <p:to>
                                        <p:strVal val="visible"/>
                                      </p:to>
                                    </p:set>
                                    <p:animEffect transition="in" filter="randombar(horizontal)">
                                      <p:cBhvr>
                                        <p:cTn id="43" dur="500"/>
                                        <p:tgtEl>
                                          <p:spTgt spid="2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0" name="TextBox 19"/>
          <p:cNvSpPr txBox="1"/>
          <p:nvPr/>
        </p:nvSpPr>
        <p:spPr>
          <a:xfrm>
            <a:off x="954112" y="6248400"/>
            <a:ext cx="3160688"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Dãy</a:t>
            </a:r>
            <a:r>
              <a:rPr lang="en-US" dirty="0" smtClean="0">
                <a:latin typeface="Cambria" pitchFamily="18" charset="0"/>
                <a:ea typeface="Cambria" pitchFamily="18" charset="0"/>
              </a:rPr>
              <a:t> </a:t>
            </a:r>
            <a:r>
              <a:rPr lang="en-US" dirty="0" err="1" smtClean="0">
                <a:latin typeface="Cambria" pitchFamily="18" charset="0"/>
                <a:ea typeface="Cambria" pitchFamily="18" charset="0"/>
              </a:rPr>
              <a:t>Hoàng</a:t>
            </a:r>
            <a:r>
              <a:rPr lang="en-US" dirty="0" smtClean="0">
                <a:latin typeface="Cambria" pitchFamily="18" charset="0"/>
                <a:ea typeface="Cambria" pitchFamily="18" charset="0"/>
              </a:rPr>
              <a:t> </a:t>
            </a:r>
            <a:r>
              <a:rPr lang="en-US" dirty="0" err="1" smtClean="0">
                <a:latin typeface="Cambria" pitchFamily="18" charset="0"/>
                <a:ea typeface="Cambria" pitchFamily="18" charset="0"/>
              </a:rPr>
              <a:t>Liên</a:t>
            </a:r>
            <a:r>
              <a:rPr lang="en-US" dirty="0" smtClean="0">
                <a:latin typeface="Cambria" pitchFamily="18" charset="0"/>
                <a:ea typeface="Cambria" pitchFamily="18" charset="0"/>
              </a:rPr>
              <a:t> </a:t>
            </a:r>
            <a:r>
              <a:rPr lang="en-US" dirty="0" err="1" smtClean="0">
                <a:latin typeface="Cambria" pitchFamily="18" charset="0"/>
                <a:ea typeface="Cambria" pitchFamily="18" charset="0"/>
              </a:rPr>
              <a:t>Sơn</a:t>
            </a:r>
            <a:endParaRPr lang="en-US" dirty="0">
              <a:latin typeface="Cambria" pitchFamily="18" charset="0"/>
              <a:ea typeface="Cambria" pitchFamily="18" charset="0"/>
            </a:endParaRPr>
          </a:p>
        </p:txBody>
      </p:sp>
      <p:sp>
        <p:nvSpPr>
          <p:cNvPr id="22" name="TextBox 21"/>
          <p:cNvSpPr txBox="1"/>
          <p:nvPr/>
        </p:nvSpPr>
        <p:spPr>
          <a:xfrm>
            <a:off x="5058570" y="6260068"/>
            <a:ext cx="317103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Tuyết</a:t>
            </a:r>
            <a:r>
              <a:rPr lang="en-US" dirty="0" smtClean="0">
                <a:latin typeface="Cambria" pitchFamily="18" charset="0"/>
                <a:ea typeface="Cambria" pitchFamily="18" charset="0"/>
              </a:rPr>
              <a:t> </a:t>
            </a:r>
            <a:r>
              <a:rPr lang="en-US" dirty="0" err="1" smtClean="0">
                <a:latin typeface="Cambria" pitchFamily="18" charset="0"/>
                <a:ea typeface="Cambria" pitchFamily="18" charset="0"/>
              </a:rPr>
              <a:t>rơi</a:t>
            </a:r>
            <a:r>
              <a:rPr lang="en-US" dirty="0" smtClean="0">
                <a:latin typeface="Cambria" pitchFamily="18" charset="0"/>
                <a:ea typeface="Cambria" pitchFamily="18" charset="0"/>
              </a:rPr>
              <a:t> ở Sa Pa</a:t>
            </a:r>
            <a:endParaRPr lang="en-US" dirty="0">
              <a:latin typeface="Cambria" pitchFamily="18" charset="0"/>
              <a:ea typeface="Cambria" pitchFamily="18" charset="0"/>
            </a:endParaRPr>
          </a:p>
        </p:txBody>
      </p:sp>
      <p:sp>
        <p:nvSpPr>
          <p:cNvPr id="24" name="TextBox 23"/>
          <p:cNvSpPr txBox="1"/>
          <p:nvPr/>
        </p:nvSpPr>
        <p:spPr>
          <a:xfrm>
            <a:off x="5410200" y="3581400"/>
            <a:ext cx="2502994"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Mùa</a:t>
            </a:r>
            <a:r>
              <a:rPr lang="en-US" dirty="0" smtClean="0">
                <a:latin typeface="Cambria" pitchFamily="18" charset="0"/>
                <a:ea typeface="Cambria" pitchFamily="18" charset="0"/>
              </a:rPr>
              <a:t> </a:t>
            </a:r>
            <a:r>
              <a:rPr lang="en-US" dirty="0" err="1" smtClean="0">
                <a:latin typeface="Cambria" pitchFamily="18" charset="0"/>
                <a:ea typeface="Cambria" pitchFamily="18" charset="0"/>
              </a:rPr>
              <a:t>khô</a:t>
            </a:r>
            <a:r>
              <a:rPr lang="en-US" dirty="0" smtClean="0">
                <a:latin typeface="Cambria" pitchFamily="18" charset="0"/>
                <a:ea typeface="Cambria" pitchFamily="18" charset="0"/>
              </a:rPr>
              <a:t> ở TPHCM</a:t>
            </a:r>
            <a:endParaRPr lang="en-US" dirty="0">
              <a:latin typeface="Cambria" pitchFamily="18" charset="0"/>
              <a:ea typeface="Cambria" pitchFamily="18" charset="0"/>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8199" y="1418722"/>
            <a:ext cx="3886200" cy="214868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5151" y="4114800"/>
            <a:ext cx="3889248"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2582" y="4114801"/>
            <a:ext cx="379701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pic>
        <p:nvPicPr>
          <p:cNvPr id="28" name="Picture 27"/>
          <p:cNvPicPr/>
          <p:nvPr/>
        </p:nvPicPr>
        <p:blipFill>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22582" y="1424818"/>
            <a:ext cx="3720671" cy="2341248"/>
          </a:xfrm>
          <a:prstGeom prst="rect">
            <a:avLst/>
          </a:prstGeom>
          <a:noFill/>
          <a:ln>
            <a:solidFill>
              <a:srgbClr val="FF0000"/>
            </a:solidFill>
          </a:ln>
        </p:spPr>
      </p:pic>
    </p:spTree>
    <p:extLst>
      <p:ext uri="{BB962C8B-B14F-4D97-AF65-F5344CB8AC3E}">
        <p14:creationId xmlns:p14="http://schemas.microsoft.com/office/powerpoint/2010/main" val="20117468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randombar(horizontal)">
                                      <p:cBhvr>
                                        <p:cTn id="7" dur="500"/>
                                        <p:tgtEl>
                                          <p:spTgt spid="28"/>
                                        </p:tgtEl>
                                      </p:cBhvr>
                                    </p:animEffect>
                                  </p:childTnLst>
                                </p:cTn>
                              </p:par>
                              <p:par>
                                <p:cTn id="8" presetID="14" presetClass="entr" presetSubtype="10" fill="hold" nodeType="withEffect">
                                  <p:stCondLst>
                                    <p:cond delay="0"/>
                                  </p:stCondLst>
                                  <p:childTnLst>
                                    <p:set>
                                      <p:cBhvr>
                                        <p:cTn id="9" dur="1" fill="hold">
                                          <p:stCondLst>
                                            <p:cond delay="0"/>
                                          </p:stCondLst>
                                        </p:cTn>
                                        <p:tgtEl>
                                          <p:spTgt spid="12290"/>
                                        </p:tgtEl>
                                        <p:attrNameLst>
                                          <p:attrName>style.visibility</p:attrName>
                                        </p:attrNameLst>
                                      </p:cBhvr>
                                      <p:to>
                                        <p:strVal val="visible"/>
                                      </p:to>
                                    </p:set>
                                    <p:animEffect transition="in" filter="randombar(horizontal)">
                                      <p:cBhvr>
                                        <p:cTn id="10" dur="500"/>
                                        <p:tgtEl>
                                          <p:spTgt spid="1229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randombar(horizontal)">
                                      <p:cBhvr>
                                        <p:cTn id="13" dur="500"/>
                                        <p:tgtEl>
                                          <p:spTgt spid="24"/>
                                        </p:tgtEl>
                                      </p:cBhvr>
                                    </p:animEffect>
                                  </p:childTnLst>
                                </p:cTn>
                              </p:par>
                              <p:par>
                                <p:cTn id="14" presetID="14" presetClass="entr" presetSubtype="10" fill="hold" nodeType="withEffect">
                                  <p:stCondLst>
                                    <p:cond delay="0"/>
                                  </p:stCondLst>
                                  <p:childTnLst>
                                    <p:set>
                                      <p:cBhvr>
                                        <p:cTn id="15" dur="1" fill="hold">
                                          <p:stCondLst>
                                            <p:cond delay="0"/>
                                          </p:stCondLst>
                                        </p:cTn>
                                        <p:tgtEl>
                                          <p:spTgt spid="12292"/>
                                        </p:tgtEl>
                                        <p:attrNameLst>
                                          <p:attrName>style.visibility</p:attrName>
                                        </p:attrNameLst>
                                      </p:cBhvr>
                                      <p:to>
                                        <p:strVal val="visible"/>
                                      </p:to>
                                    </p:set>
                                    <p:animEffect transition="in" filter="randombar(horizontal)">
                                      <p:cBhvr>
                                        <p:cTn id="16" dur="500"/>
                                        <p:tgtEl>
                                          <p:spTgt spid="12292"/>
                                        </p:tgtEl>
                                      </p:cBhvr>
                                    </p:animEffect>
                                  </p:childTnLst>
                                </p:cTn>
                              </p:par>
                              <p:par>
                                <p:cTn id="17" presetID="14" presetClass="entr" presetSubtype="10" fill="hold" nodeType="withEffect">
                                  <p:stCondLst>
                                    <p:cond delay="0"/>
                                  </p:stCondLst>
                                  <p:childTnLst>
                                    <p:set>
                                      <p:cBhvr>
                                        <p:cTn id="18" dur="1" fill="hold">
                                          <p:stCondLst>
                                            <p:cond delay="0"/>
                                          </p:stCondLst>
                                        </p:cTn>
                                        <p:tgtEl>
                                          <p:spTgt spid="12291"/>
                                        </p:tgtEl>
                                        <p:attrNameLst>
                                          <p:attrName>style.visibility</p:attrName>
                                        </p:attrNameLst>
                                      </p:cBhvr>
                                      <p:to>
                                        <p:strVal val="visible"/>
                                      </p:to>
                                    </p:set>
                                    <p:animEffect transition="in" filter="randombar(horizontal)">
                                      <p:cBhvr>
                                        <p:cTn id="19" dur="500"/>
                                        <p:tgtEl>
                                          <p:spTgt spid="12291"/>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graphicFrame>
        <p:nvGraphicFramePr>
          <p:cNvPr id="2" name="Diagram 1"/>
          <p:cNvGraphicFramePr/>
          <p:nvPr>
            <p:extLst>
              <p:ext uri="{D42A27DB-BD31-4B8C-83A1-F6EECF244321}">
                <p14:modId xmlns:p14="http://schemas.microsoft.com/office/powerpoint/2010/main" val="1474099172"/>
              </p:ext>
            </p:extLst>
          </p:nvPr>
        </p:nvGraphicFramePr>
        <p:xfrm>
          <a:off x="381000" y="1299019"/>
          <a:ext cx="8530387" cy="5254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1" name="Title 1"/>
          <p:cNvSpPr txBox="1">
            <a:spLocks/>
          </p:cNvSpPr>
          <p:nvPr/>
        </p:nvSpPr>
        <p:spPr>
          <a:xfrm>
            <a:off x="2209800"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a:solidFill>
                  <a:srgbClr val="0D30DD"/>
                </a:solidFill>
                <a:latin typeface="Cambria" pitchFamily="18" charset="0"/>
              </a:rPr>
              <a:t>SỰ PHÂN HÓA ĐA DẠNG CỦA KHÍ HẬU VIỆT NAM</a:t>
            </a:r>
          </a:p>
        </p:txBody>
      </p:sp>
    </p:spTree>
    <p:extLst>
      <p:ext uri="{BB962C8B-B14F-4D97-AF65-F5344CB8AC3E}">
        <p14:creationId xmlns:p14="http://schemas.microsoft.com/office/powerpoint/2010/main" val="29208053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4</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705557145"/>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7843155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209801"/>
            <a:ext cx="6792509" cy="3276600"/>
          </a:xfrm>
          <a:prstGeom prst="wedgeRoundRectCallout">
            <a:avLst>
              <a:gd name="adj1" fmla="val 47893"/>
              <a:gd name="adj2" fmla="val 5748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63933"/>
            <a:ext cx="6553198" cy="2717667"/>
          </a:xfrm>
          <a:prstGeom prst="rect">
            <a:avLst/>
          </a:prstGeom>
        </p:spPr>
        <p:txBody>
          <a:bodyPr wrap="square">
            <a:spAutoFit/>
          </a:bodyPr>
          <a:lstStyle/>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Bắc:</a:t>
            </a:r>
            <a:r>
              <a:rPr lang="vi-VN" sz="2400" b="1" dirty="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nhiệt độ trung bình năm trên 20</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mùa đông lạnh, ít mưa; mùa hạ nóng, ẩm và mưa nhiều.</a:t>
            </a:r>
            <a:endParaRPr lang="en-US" sz="2400" dirty="0">
              <a:latin typeface="Cambria" pitchFamily="18" charset="0"/>
              <a:ea typeface="Cambria" pitchFamily="18" charset="0"/>
              <a:cs typeface="Times New Roman"/>
            </a:endParaRPr>
          </a:p>
          <a:p>
            <a:pPr algn="just">
              <a:lnSpc>
                <a:spcPct val="115000"/>
              </a:lnSpc>
              <a:spcBef>
                <a:spcPts val="600"/>
              </a:spcBef>
              <a:spcAft>
                <a:spcPts val="0"/>
              </a:spcAft>
            </a:pPr>
            <a:r>
              <a:rPr lang="en-US" sz="2400" b="1" dirty="0" smtClean="0">
                <a:latin typeface="Cambria" pitchFamily="18" charset="0"/>
                <a:ea typeface="Cambria" pitchFamily="18" charset="0"/>
                <a:cs typeface="Times New Roman"/>
              </a:rPr>
              <a:t>-</a:t>
            </a:r>
            <a:r>
              <a:rPr lang="nl-NL" sz="2400" b="1" dirty="0" smtClean="0">
                <a:latin typeface="Cambria" pitchFamily="18" charset="0"/>
                <a:ea typeface="Cambria" pitchFamily="18" charset="0"/>
                <a:cs typeface="Times New Roman"/>
              </a:rPr>
              <a:t> </a:t>
            </a:r>
            <a:r>
              <a:rPr lang="nl-NL" sz="2400" b="1" dirty="0">
                <a:latin typeface="Cambria" pitchFamily="18" charset="0"/>
                <a:ea typeface="Cambria" pitchFamily="18" charset="0"/>
                <a:cs typeface="Times New Roman"/>
              </a:rPr>
              <a:t>Miền khí hậu phía Nam: </a:t>
            </a:r>
            <a:r>
              <a:rPr lang="vi-VN" sz="2400" dirty="0">
                <a:latin typeface="Cambria" pitchFamily="18" charset="0"/>
                <a:ea typeface="Cambria" pitchFamily="18" charset="0"/>
                <a:cs typeface="Times New Roman"/>
              </a:rPr>
              <a:t>nhiệt độ trung bình năm trên 25</a:t>
            </a:r>
            <a:r>
              <a:rPr lang="vi-VN" sz="2400" baseline="30000" dirty="0">
                <a:latin typeface="Cambria" pitchFamily="18" charset="0"/>
                <a:ea typeface="Cambria" pitchFamily="18" charset="0"/>
                <a:cs typeface="Times New Roman"/>
              </a:rPr>
              <a:t>0</a:t>
            </a:r>
            <a:r>
              <a:rPr lang="vi-VN" sz="2400" dirty="0">
                <a:latin typeface="Cambria" pitchFamily="18" charset="0"/>
                <a:ea typeface="Cambria" pitchFamily="18" charset="0"/>
                <a:cs typeface="Times New Roman"/>
              </a:rPr>
              <a:t>C</a:t>
            </a:r>
            <a:r>
              <a:rPr lang="nl-NL" sz="2400" dirty="0">
                <a:latin typeface="Cambria" pitchFamily="18" charset="0"/>
                <a:ea typeface="Cambria" pitchFamily="18" charset="0"/>
                <a:cs typeface="Times New Roman"/>
              </a:rPr>
              <a:t>, có 2 mùa mưa, khô phân hóa rõ rệt.</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a.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bắc</a:t>
            </a:r>
            <a:r>
              <a:rPr lang="en-US" sz="2400" b="1" dirty="0" smtClean="0">
                <a:solidFill>
                  <a:srgbClr val="CC0000"/>
                </a:solidFill>
                <a:latin typeface="Times New Roman" pitchFamily="18" charset="0"/>
                <a:cs typeface="Times New Roman" pitchFamily="18" charset="0"/>
              </a:rPr>
              <a:t> </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nam</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04628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0" y="0"/>
            <a:ext cx="9144000" cy="6858000"/>
          </a:xfrm>
          <a:prstGeom prst="rect">
            <a:avLst/>
          </a:prstGeom>
          <a:blipFill>
            <a:blip r:embed="rId3"/>
            <a:stretch>
              <a:fillRect/>
            </a:stretch>
          </a:blipFill>
          <a:ln>
            <a:noFill/>
          </a:ln>
          <a:effectLst/>
        </p:spPr>
      </p:pic>
      <p:sp>
        <p:nvSpPr>
          <p:cNvPr id="5" name="Rectangle 4"/>
          <p:cNvSpPr/>
          <p:nvPr/>
        </p:nvSpPr>
        <p:spPr>
          <a:xfrm>
            <a:off x="210665" y="5005044"/>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p:nvSpPr>
        <p:spPr>
          <a:xfrm>
            <a:off x="228600" y="39624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p:nvSpPr>
        <p:spPr>
          <a:xfrm>
            <a:off x="255299" y="2971800"/>
            <a:ext cx="426040" cy="709956"/>
          </a:xfrm>
          <a:prstGeom prst="rect">
            <a:avLst/>
          </a:prstGeom>
          <a:ln>
            <a:solidFill>
              <a:srgbClr val="002060"/>
            </a:solid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ounded Rectangle 8"/>
          <p:cNvSpPr/>
          <p:nvPr/>
        </p:nvSpPr>
        <p:spPr>
          <a:xfrm>
            <a:off x="3920358" y="152400"/>
            <a:ext cx="876300" cy="876300"/>
          </a:xfrm>
          <a:prstGeom prst="roundRect">
            <a:avLst>
              <a:gd name="adj" fmla="val 9608"/>
            </a:avLst>
          </a:prstGeom>
          <a:solidFill>
            <a:srgbClr val="0070C0"/>
          </a:solidFill>
          <a:ln>
            <a:solidFill>
              <a:schemeClr val="bg1"/>
            </a:solidFill>
          </a:ln>
          <a:effectLst>
            <a:outerShdw blurRad="76200" dir="18900000" sy="23000" kx="-1200000" algn="bl"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7" descr="http://www.perceptions.couk.com/imgs/Earth_Rotates_200_x_200.gif"/>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24828" y="226283"/>
            <a:ext cx="467360" cy="46736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4457700" y="168089"/>
            <a:ext cx="1261242" cy="89871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700" b="1" dirty="0" smtClean="0">
                <a:solidFill>
                  <a:srgbClr val="C00000"/>
                </a:solidFill>
                <a:effectLst>
                  <a:outerShdw blurRad="38100" dist="38100" dir="2700000" algn="tl">
                    <a:srgbClr val="000000">
                      <a:alpha val="43137"/>
                    </a:srgbClr>
                  </a:outerShdw>
                </a:effectLst>
                <a:latin typeface="Arial" pitchFamily="34" charset="0"/>
                <a:cs typeface="Arial" pitchFamily="34" charset="0"/>
              </a:rPr>
              <a:t>LỚP</a:t>
            </a:r>
          </a:p>
          <a:p>
            <a:r>
              <a:rPr lang="en-US" sz="3500" b="1" dirty="0">
                <a:solidFill>
                  <a:srgbClr val="C00000"/>
                </a:solidFill>
                <a:effectLst>
                  <a:outerShdw blurRad="38100" dist="38100" dir="2700000" algn="tl">
                    <a:srgbClr val="000000">
                      <a:alpha val="43137"/>
                    </a:srgbClr>
                  </a:outerShdw>
                </a:effectLst>
                <a:latin typeface="Arial" pitchFamily="34" charset="0"/>
                <a:cs typeface="Arial" pitchFamily="34" charset="0"/>
              </a:rPr>
              <a:t>8</a:t>
            </a:r>
          </a:p>
        </p:txBody>
      </p:sp>
      <p:sp>
        <p:nvSpPr>
          <p:cNvPr id="12" name="Title 1"/>
          <p:cNvSpPr txBox="1">
            <a:spLocks/>
          </p:cNvSpPr>
          <p:nvPr/>
        </p:nvSpPr>
        <p:spPr>
          <a:xfrm>
            <a:off x="3543300" y="571500"/>
            <a:ext cx="1676400" cy="5715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100" b="1" dirty="0" smtClean="0">
                <a:solidFill>
                  <a:schemeClr val="bg1"/>
                </a:solidFill>
                <a:effectLst>
                  <a:outerShdw blurRad="38100" dist="38100" dir="2700000" algn="tl">
                    <a:srgbClr val="000000">
                      <a:alpha val="43137"/>
                    </a:srgbClr>
                  </a:outerShdw>
                </a:effectLst>
                <a:latin typeface="Cambria" pitchFamily="18" charset="0"/>
              </a:rPr>
              <a:t>PHẦN ĐỊA LÍ</a:t>
            </a:r>
            <a:endParaRPr lang="en-US" sz="1100" b="1" dirty="0">
              <a:solidFill>
                <a:schemeClr val="bg1"/>
              </a:solidFill>
              <a:effectLst>
                <a:outerShdw blurRad="38100" dist="38100" dir="2700000" algn="tl">
                  <a:srgbClr val="000000">
                    <a:alpha val="43137"/>
                  </a:srgbClr>
                </a:outerShdw>
              </a:effectLst>
              <a:latin typeface="Cambria" pitchFamily="18" charset="0"/>
            </a:endParaRPr>
          </a:p>
        </p:txBody>
      </p:sp>
      <p:sp>
        <p:nvSpPr>
          <p:cNvPr id="13" name="Title 1"/>
          <p:cNvSpPr txBox="1">
            <a:spLocks/>
          </p:cNvSpPr>
          <p:nvPr/>
        </p:nvSpPr>
        <p:spPr>
          <a:xfrm>
            <a:off x="685800" y="1409700"/>
            <a:ext cx="7924800"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dirty="0" smtClean="0">
                <a:solidFill>
                  <a:srgbClr val="FF0000"/>
                </a:solidFill>
                <a:effectLst>
                  <a:outerShdw blurRad="38100" dist="38100" dir="2700000" algn="tl">
                    <a:srgbClr val="000000">
                      <a:alpha val="43137"/>
                    </a:srgbClr>
                  </a:outerShdw>
                </a:effectLst>
                <a:latin typeface="Cambria" pitchFamily="18" charset="0"/>
              </a:rPr>
              <a:t>BÀI 4. ĐẶC ĐIỂM KHÍ HẬU</a:t>
            </a:r>
          </a:p>
          <a:p>
            <a:r>
              <a:rPr lang="en-US" sz="2400" b="1" dirty="0" smtClean="0">
                <a:solidFill>
                  <a:srgbClr val="00B050"/>
                </a:solidFill>
                <a:effectLst>
                  <a:outerShdw blurRad="38100" dist="38100" dir="2700000" algn="tl">
                    <a:srgbClr val="000000">
                      <a:alpha val="43137"/>
                    </a:srgbClr>
                  </a:outerShdw>
                </a:effectLst>
                <a:latin typeface="Cambria" pitchFamily="18" charset="0"/>
              </a:rPr>
              <a:t>NỘI DUNG BÀI HỌC</a:t>
            </a:r>
            <a:endParaRPr lang="vi-VN" sz="2400" b="1" dirty="0">
              <a:solidFill>
                <a:srgbClr val="00B050"/>
              </a:solidFill>
              <a:effectLst>
                <a:outerShdw blurRad="38100" dist="38100" dir="2700000" algn="tl">
                  <a:srgbClr val="000000">
                    <a:alpha val="43137"/>
                  </a:srgbClr>
                </a:outerShdw>
              </a:effectLst>
              <a:latin typeface="Cambria" pitchFamily="18" charset="0"/>
            </a:endParaRPr>
          </a:p>
        </p:txBody>
      </p:sp>
      <p:sp>
        <p:nvSpPr>
          <p:cNvPr id="14" name="Title 1"/>
          <p:cNvSpPr txBox="1">
            <a:spLocks/>
          </p:cNvSpPr>
          <p:nvPr/>
        </p:nvSpPr>
        <p:spPr>
          <a:xfrm>
            <a:off x="1062340" y="3179013"/>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KHÍ HẬU NHIỆT ĐỚI ẨM GIÓ MÙA </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5" name="Title 1"/>
          <p:cNvSpPr txBox="1">
            <a:spLocks/>
          </p:cNvSpPr>
          <p:nvPr/>
        </p:nvSpPr>
        <p:spPr>
          <a:xfrm>
            <a:off x="1035640" y="41529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effectLst>
                  <a:outerShdw blurRad="38100" dist="38100" dir="2700000" algn="tl">
                    <a:srgbClr val="000000">
                      <a:alpha val="43137"/>
                    </a:srgbClr>
                  </a:outerShdw>
                </a:effectLst>
                <a:latin typeface="Cambria" pitchFamily="18" charset="0"/>
              </a:rPr>
              <a:t>SỰ PHÂN HÓA ĐA DẠNG CỦA KHÍ HẬU VIỆT NAM</a:t>
            </a:r>
            <a:endParaRPr lang="en-US" sz="2400" b="1" dirty="0">
              <a:solidFill>
                <a:srgbClr val="0D30DD"/>
              </a:solidFill>
              <a:effectLst>
                <a:outerShdw blurRad="38100" dist="38100" dir="2700000" algn="tl">
                  <a:srgbClr val="000000">
                    <a:alpha val="43137"/>
                  </a:srgbClr>
                </a:outerShdw>
              </a:effectLst>
              <a:latin typeface="Cambria" pitchFamily="18" charset="0"/>
            </a:endParaRPr>
          </a:p>
        </p:txBody>
      </p:sp>
      <p:sp>
        <p:nvSpPr>
          <p:cNvPr id="16" name="Title 1"/>
          <p:cNvSpPr txBox="1">
            <a:spLocks/>
          </p:cNvSpPr>
          <p:nvPr/>
        </p:nvSpPr>
        <p:spPr>
          <a:xfrm>
            <a:off x="1017705" y="5143500"/>
            <a:ext cx="7404647"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effectLst>
                  <a:outerShdw blurRad="38100" dist="38100" dir="2700000" algn="tl">
                    <a:srgbClr val="000000">
                      <a:alpha val="43137"/>
                    </a:srgbClr>
                  </a:outerShdw>
                </a:effectLst>
                <a:latin typeface="Cambria" pitchFamily="18" charset="0"/>
              </a:rPr>
              <a:t>LUYỆN TẬP VÀ VẬN DỤNG</a:t>
            </a:r>
          </a:p>
        </p:txBody>
      </p:sp>
      <p:sp>
        <p:nvSpPr>
          <p:cNvPr id="17" name="Rounded Rectangle 16"/>
          <p:cNvSpPr/>
          <p:nvPr/>
        </p:nvSpPr>
        <p:spPr>
          <a:xfrm>
            <a:off x="507769" y="2495550"/>
            <a:ext cx="8102831" cy="3905250"/>
          </a:xfrm>
          <a:prstGeom prst="roundRect">
            <a:avLst>
              <a:gd name="adj" fmla="val 8948"/>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 Same Side Corner Rectangle 17"/>
          <p:cNvSpPr/>
          <p:nvPr/>
        </p:nvSpPr>
        <p:spPr>
          <a:xfrm rot="5400000">
            <a:off x="365991" y="307178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ound Same Side Corner Rectangle 18"/>
          <p:cNvSpPr/>
          <p:nvPr/>
        </p:nvSpPr>
        <p:spPr>
          <a:xfrm rot="5400000">
            <a:off x="339292" y="4043338"/>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1"/>
          <p:cNvSpPr txBox="1">
            <a:spLocks/>
          </p:cNvSpPr>
          <p:nvPr/>
        </p:nvSpPr>
        <p:spPr>
          <a:xfrm>
            <a:off x="94135" y="3175539"/>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1</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1" name="Title 1"/>
          <p:cNvSpPr txBox="1">
            <a:spLocks/>
          </p:cNvSpPr>
          <p:nvPr/>
        </p:nvSpPr>
        <p:spPr>
          <a:xfrm>
            <a:off x="94135" y="41529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smtClean="0">
                <a:solidFill>
                  <a:schemeClr val="bg1"/>
                </a:solidFill>
                <a:effectLst>
                  <a:outerShdw blurRad="38100" dist="38100" dir="2700000" algn="tl">
                    <a:srgbClr val="000000">
                      <a:alpha val="43137"/>
                    </a:srgbClr>
                  </a:outerShdw>
                </a:effectLst>
                <a:latin typeface="Cambria" pitchFamily="18" charset="0"/>
              </a:rPr>
              <a:t>2</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
        <p:nvSpPr>
          <p:cNvPr id="22" name="Round Same Side Corner Rectangle 21"/>
          <p:cNvSpPr/>
          <p:nvPr/>
        </p:nvSpPr>
        <p:spPr>
          <a:xfrm rot="5400000">
            <a:off x="321357" y="5094851"/>
            <a:ext cx="630697" cy="762001"/>
          </a:xfrm>
          <a:prstGeom prst="round2SameRect">
            <a:avLst>
              <a:gd name="adj1" fmla="val 29047"/>
              <a:gd name="adj2" fmla="val 0"/>
            </a:avLst>
          </a:prstGeom>
          <a:ln w="19050">
            <a:solidFill>
              <a:srgbClr val="00206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Title 1"/>
          <p:cNvSpPr txBox="1">
            <a:spLocks/>
          </p:cNvSpPr>
          <p:nvPr/>
        </p:nvSpPr>
        <p:spPr>
          <a:xfrm>
            <a:off x="76200" y="5143500"/>
            <a:ext cx="1125065"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a:solidFill>
                  <a:schemeClr val="bg1"/>
                </a:solidFill>
                <a:effectLst>
                  <a:outerShdw blurRad="38100" dist="38100" dir="2700000" algn="tl">
                    <a:srgbClr val="000000">
                      <a:alpha val="43137"/>
                    </a:srgbClr>
                  </a:outerShdw>
                </a:effectLst>
                <a:latin typeface="Cambria" pitchFamily="18" charset="0"/>
              </a:rPr>
              <a:t>3</a:t>
            </a:r>
            <a:endParaRPr lang="en-US" sz="4000" b="1" dirty="0">
              <a:solidFill>
                <a:schemeClr val="bg1"/>
              </a:solidFill>
              <a:effectLst>
                <a:outerShdw blurRad="38100" dist="38100" dir="2700000" algn="tl">
                  <a:srgbClr val="000000">
                    <a:alpha val="43137"/>
                  </a:srgbClr>
                </a:outerShdw>
              </a:effectLst>
              <a:latin typeface="Cambria" pitchFamily="18" charset="0"/>
            </a:endParaRPr>
          </a:p>
        </p:txBody>
      </p:sp>
    </p:spTree>
    <p:extLst>
      <p:ext uri="{BB962C8B-B14F-4D97-AF65-F5344CB8AC3E}">
        <p14:creationId xmlns:p14="http://schemas.microsoft.com/office/powerpoint/2010/main" val="1427548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100"/>
                                        <p:tgtEl>
                                          <p:spTgt spid="7"/>
                                        </p:tgtEl>
                                      </p:cBhvr>
                                    </p:animEffect>
                                  </p:childTnLst>
                                </p:cTn>
                              </p:par>
                              <p:par>
                                <p:cTn id="13" presetID="22" presetClass="entr" presetSubtype="1"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up)">
                                      <p:cBhvr>
                                        <p:cTn id="15" dur="500"/>
                                        <p:tgtEl>
                                          <p:spTgt spid="17"/>
                                        </p:tgtEl>
                                      </p:cBhvr>
                                    </p:animEffec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wipe(left)">
                                      <p:cBhvr>
                                        <p:cTn id="19" dur="500"/>
                                        <p:tgtEl>
                                          <p:spTgt spid="14"/>
                                        </p:tgtEl>
                                      </p:cBhvr>
                                    </p:animEffect>
                                  </p:childTnLst>
                                </p:cTn>
                              </p:par>
                            </p:childTnLst>
                          </p:cTn>
                        </p:par>
                        <p:par>
                          <p:cTn id="20" fill="hold">
                            <p:stCondLst>
                              <p:cond delay="1000"/>
                            </p:stCondLst>
                            <p:childTnLst>
                              <p:par>
                                <p:cTn id="21" presetID="22" presetClass="entr" presetSubtype="8" fill="hold" grpId="0"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250"/>
                                        <p:tgtEl>
                                          <p:spTgt spid="18"/>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wipe(left)">
                                      <p:cBhvr>
                                        <p:cTn id="26" dur="25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100"/>
                                        <p:tgtEl>
                                          <p:spTgt spid="6"/>
                                        </p:tgtEl>
                                      </p:cBhvr>
                                    </p:animEffect>
                                  </p:childTnLst>
                                </p:cTn>
                              </p:par>
                            </p:childTnLst>
                          </p:cTn>
                        </p:par>
                        <p:par>
                          <p:cTn id="32" fill="hold">
                            <p:stCondLst>
                              <p:cond delay="100"/>
                            </p:stCondLst>
                            <p:childTnLst>
                              <p:par>
                                <p:cTn id="33" presetID="22" presetClass="entr" presetSubtype="8" fill="hold" grpId="0"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600"/>
                            </p:stCondLst>
                            <p:childTnLst>
                              <p:par>
                                <p:cTn id="37" presetID="22" presetClass="entr" presetSubtype="8"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left)">
                                      <p:cBhvr>
                                        <p:cTn id="39" dur="250"/>
                                        <p:tgtEl>
                                          <p:spTgt spid="19"/>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left)">
                                      <p:cBhvr>
                                        <p:cTn id="42" dur="25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wipe(up)">
                                      <p:cBhvr>
                                        <p:cTn id="47" dur="100"/>
                                        <p:tgtEl>
                                          <p:spTgt spid="5"/>
                                        </p:tgtEl>
                                      </p:cBhvr>
                                    </p:animEffect>
                                  </p:childTnLst>
                                </p:cTn>
                              </p:par>
                            </p:childTnLst>
                          </p:cTn>
                        </p:par>
                        <p:par>
                          <p:cTn id="48" fill="hold">
                            <p:stCondLst>
                              <p:cond delay="10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par>
                          <p:cTn id="52" fill="hold">
                            <p:stCondLst>
                              <p:cond delay="600"/>
                            </p:stCondLst>
                            <p:childTnLst>
                              <p:par>
                                <p:cTn id="53" presetID="22" presetClass="entr" presetSubtype="8" fill="hold" grpId="0" nodeType="after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250"/>
                                        <p:tgtEl>
                                          <p:spTgt spid="2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23"/>
                                        </p:tgtEl>
                                        <p:attrNameLst>
                                          <p:attrName>style.visibility</p:attrName>
                                        </p:attrNameLst>
                                      </p:cBhvr>
                                      <p:to>
                                        <p:strVal val="visible"/>
                                      </p:to>
                                    </p:set>
                                    <p:animEffect transition="in" filter="wipe(left)">
                                      <p:cBhvr>
                                        <p:cTn id="58"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3" grpId="0"/>
      <p:bldP spid="14" grpId="0"/>
      <p:bldP spid="15" grpId="0"/>
      <p:bldP spid="16" grpId="0"/>
      <p:bldP spid="17" grpId="0" animBg="1"/>
      <p:bldP spid="18" grpId="0" animBg="1"/>
      <p:bldP spid="19" grpId="0" animBg="1"/>
      <p:bldP spid="20" grpId="0"/>
      <p:bldP spid="21" grpId="0"/>
      <p:bldP spid="22" grpId="0" animBg="1"/>
      <p:bldP spid="2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6</a:t>
            </a:r>
            <a:endParaRPr lang="en-US" sz="4000" b="1" dirty="0">
              <a:solidFill>
                <a:srgbClr val="FF0000"/>
              </a:solidFill>
              <a:latin typeface="Cambria" pitchFamily="18" charset="0"/>
              <a:ea typeface="Cambria" pitchFamily="18" charset="0"/>
            </a:endParaRPr>
          </a:p>
        </p:txBody>
      </p:sp>
      <p:graphicFrame>
        <p:nvGraphicFramePr>
          <p:cNvPr id="3" name="Diagram 2"/>
          <p:cNvGraphicFramePr/>
          <p:nvPr>
            <p:extLst>
              <p:ext uri="{D42A27DB-BD31-4B8C-83A1-F6EECF244321}">
                <p14:modId xmlns:p14="http://schemas.microsoft.com/office/powerpoint/2010/main" val="334618339"/>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9"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26575278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133601"/>
            <a:ext cx="6792509" cy="3276600"/>
          </a:xfrm>
          <a:prstGeom prst="wedgeRoundRectCallout">
            <a:avLst>
              <a:gd name="adj1" fmla="val 46681"/>
              <a:gd name="adj2" fmla="val 5971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446955"/>
            <a:ext cx="6553198" cy="2582245"/>
          </a:xfrm>
          <a:prstGeom prst="rect">
            <a:avLst/>
          </a:prstGeom>
        </p:spPr>
        <p:txBody>
          <a:bodyPr wrap="square">
            <a:spAutoFit/>
          </a:bodyPr>
          <a:lstStyle/>
          <a:p>
            <a:pPr algn="just">
              <a:lnSpc>
                <a:spcPct val="115000"/>
              </a:lnSpc>
              <a:spcBef>
                <a:spcPts val="600"/>
              </a:spcBef>
              <a:spcAft>
                <a:spcPts val="0"/>
              </a:spcAft>
            </a:pPr>
            <a:r>
              <a:rPr lang="vi-VN" sz="2200" dirty="0" smtClean="0">
                <a:latin typeface="Cambria" pitchFamily="18" charset="0"/>
                <a:ea typeface="Cambria" pitchFamily="18" charset="0"/>
                <a:cs typeface="Times New Roman"/>
              </a:rPr>
              <a:t>- </a:t>
            </a:r>
            <a:r>
              <a:rPr lang="vi-VN" sz="2200" dirty="0">
                <a:latin typeface="Cambria" pitchFamily="18" charset="0"/>
                <a:ea typeface="Cambria" pitchFamily="18" charset="0"/>
                <a:cs typeface="Times New Roman"/>
              </a:rPr>
              <a:t>Vùng biển và thềm lục địa có khí hậu ôn hoà hơn trong đất liền.</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đồng bằng ven biển có khí hậu nhiệt đới ẩm gió mùa.</a:t>
            </a:r>
          </a:p>
          <a:p>
            <a:pPr algn="just">
              <a:lnSpc>
                <a:spcPct val="115000"/>
              </a:lnSpc>
              <a:spcBef>
                <a:spcPts val="600"/>
              </a:spcBef>
              <a:spcAft>
                <a:spcPts val="0"/>
              </a:spcAft>
            </a:pPr>
            <a:r>
              <a:rPr lang="vi-VN" sz="2200" dirty="0">
                <a:latin typeface="Cambria" pitchFamily="18" charset="0"/>
                <a:ea typeface="Cambria" pitchFamily="18" charset="0"/>
                <a:cs typeface="Times New Roman"/>
              </a:rPr>
              <a:t>- Vùng đồi núi phía tây khí hậu phân hóa phức tạp do tác động của gió mùa và hướng của các dãy núi.</a:t>
            </a: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chiều</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đông</a:t>
            </a:r>
            <a:r>
              <a:rPr lang="en-US" sz="2400" b="1" dirty="0" smtClean="0">
                <a:solidFill>
                  <a:srgbClr val="CC0000"/>
                </a:solidFill>
                <a:latin typeface="Times New Roman" pitchFamily="18" charset="0"/>
                <a:cs typeface="Times New Roman" pitchFamily="18" charset="0"/>
              </a:rPr>
              <a:t> – </a:t>
            </a:r>
            <a:r>
              <a:rPr lang="en-US" sz="2400" b="1" dirty="0" err="1" smtClean="0">
                <a:solidFill>
                  <a:srgbClr val="CC0000"/>
                </a:solidFill>
                <a:latin typeface="Times New Roman" pitchFamily="18" charset="0"/>
                <a:cs typeface="Times New Roman" pitchFamily="18" charset="0"/>
              </a:rPr>
              <a:t>tây</a:t>
            </a:r>
            <a:r>
              <a:rPr lang="en-US" sz="2400" b="1" dirty="0" smtClean="0">
                <a:solidFill>
                  <a:srgbClr val="CC0000"/>
                </a:solidFill>
                <a:latin typeface="Times New Roman" pitchFamily="18" charset="0"/>
                <a:cs typeface="Times New Roman" pitchFamily="18" charset="0"/>
              </a:rPr>
              <a:t> </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094861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20" name="Pictur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233" y="3477371"/>
            <a:ext cx="1357904" cy="101842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TextBox 2"/>
          <p:cNvSpPr txBox="1"/>
          <p:nvPr/>
        </p:nvSpPr>
        <p:spPr>
          <a:xfrm>
            <a:off x="807709" y="3618276"/>
            <a:ext cx="643139"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4000" b="1" dirty="0" smtClean="0">
                <a:solidFill>
                  <a:srgbClr val="FF0000"/>
                </a:solidFill>
                <a:latin typeface="Cambria" pitchFamily="18" charset="0"/>
                <a:ea typeface="Cambria" pitchFamily="18" charset="0"/>
              </a:rPr>
              <a:t>8</a:t>
            </a:r>
            <a:endParaRPr lang="en-US" sz="4000" b="1" dirty="0">
              <a:solidFill>
                <a:srgbClr val="FF0000"/>
              </a:solidFill>
              <a:latin typeface="Cambria" pitchFamily="18" charset="0"/>
              <a:ea typeface="Cambria" pitchFamily="18" charset="0"/>
            </a:endParaRPr>
          </a:p>
        </p:txBody>
      </p:sp>
      <p:grpSp>
        <p:nvGrpSpPr>
          <p:cNvPr id="2" name="Group 1"/>
          <p:cNvGrpSpPr/>
          <p:nvPr/>
        </p:nvGrpSpPr>
        <p:grpSpPr>
          <a:xfrm>
            <a:off x="1472184" y="1221009"/>
            <a:ext cx="7315201" cy="5376361"/>
            <a:chOff x="1472184" y="1221009"/>
            <a:chExt cx="7315201" cy="5376361"/>
          </a:xfrm>
        </p:grpSpPr>
        <p:graphicFrame>
          <p:nvGraphicFramePr>
            <p:cNvPr id="3" name="Diagram 2"/>
            <p:cNvGraphicFramePr/>
            <p:nvPr>
              <p:extLst>
                <p:ext uri="{D42A27DB-BD31-4B8C-83A1-F6EECF244321}">
                  <p14:modId xmlns:p14="http://schemas.microsoft.com/office/powerpoint/2010/main" val="3614802000"/>
                </p:ext>
              </p:extLst>
            </p:nvPr>
          </p:nvGraphicFramePr>
          <p:xfrm>
            <a:off x="1472184" y="1221009"/>
            <a:ext cx="7315201" cy="537636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13314" name="Picture 2"/>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4267200" y="2209800"/>
              <a:ext cx="4038600"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23"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Tree>
    <p:extLst>
      <p:ext uri="{BB962C8B-B14F-4D97-AF65-F5344CB8AC3E}">
        <p14:creationId xmlns:p14="http://schemas.microsoft.com/office/powerpoint/2010/main" val="32914655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2</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90799"/>
            <a:ext cx="6792509" cy="2438401"/>
          </a:xfrm>
          <a:prstGeom prst="wedgeRoundRectCallout">
            <a:avLst>
              <a:gd name="adj1" fmla="val 46681"/>
              <a:gd name="adj2" fmla="val 77957"/>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089299"/>
            <a:ext cx="6553198" cy="1330301"/>
          </a:xfrm>
          <a:prstGeom prst="rect">
            <a:avLst/>
          </a:prstGeom>
        </p:spPr>
        <p:txBody>
          <a:bodyPr wrap="square">
            <a:spAutoFit/>
          </a:bodyPr>
          <a:lstStyle/>
          <a:p>
            <a:pPr algn="just">
              <a:lnSpc>
                <a:spcPct val="115000"/>
              </a:lnSpc>
              <a:spcBef>
                <a:spcPts val="600"/>
              </a:spcBef>
              <a:spcAft>
                <a:spcPts val="0"/>
              </a:spcAft>
            </a:pPr>
            <a:r>
              <a:rPr lang="en-US" sz="2400" dirty="0" smtClean="0">
                <a:latin typeface="Cambria" pitchFamily="18" charset="0"/>
                <a:ea typeface="Cambria" pitchFamily="18" charset="0"/>
                <a:cs typeface="Times New Roman"/>
              </a:rPr>
              <a:t>K</a:t>
            </a:r>
            <a:r>
              <a:rPr lang="vi-VN" sz="2400" dirty="0" smtClean="0">
                <a:latin typeface="Cambria" pitchFamily="18" charset="0"/>
                <a:ea typeface="Cambria" pitchFamily="18" charset="0"/>
                <a:cs typeface="Times New Roman"/>
              </a:rPr>
              <a:t>hí </a:t>
            </a:r>
            <a:r>
              <a:rPr lang="vi-VN" sz="2400" dirty="0">
                <a:latin typeface="Cambria" pitchFamily="18" charset="0"/>
                <a:ea typeface="Cambria" pitchFamily="18" charset="0"/>
                <a:cs typeface="Times New Roman"/>
              </a:rPr>
              <a:t>hậu </a:t>
            </a:r>
            <a:r>
              <a:rPr lang="en-US" sz="2400" dirty="0" err="1" smtClean="0">
                <a:latin typeface="Cambria" pitchFamily="18" charset="0"/>
                <a:ea typeface="Cambria" pitchFamily="18" charset="0"/>
                <a:cs typeface="Times New Roman"/>
              </a:rPr>
              <a:t>nước</a:t>
            </a:r>
            <a:r>
              <a:rPr lang="en-US" sz="2400" dirty="0" smtClean="0">
                <a:latin typeface="Cambria" pitchFamily="18" charset="0"/>
                <a:ea typeface="Cambria" pitchFamily="18" charset="0"/>
                <a:cs typeface="Times New Roman"/>
              </a:rPr>
              <a:t> ta</a:t>
            </a:r>
            <a:r>
              <a:rPr lang="vi-VN" sz="2400" dirty="0" smtClean="0">
                <a:latin typeface="Cambria" pitchFamily="18" charset="0"/>
                <a:ea typeface="Cambria" pitchFamily="18" charset="0"/>
                <a:cs typeface="Times New Roman"/>
              </a:rPr>
              <a:t> </a:t>
            </a:r>
            <a:r>
              <a:rPr lang="vi-VN" sz="2400" dirty="0">
                <a:latin typeface="Cambria" pitchFamily="18" charset="0"/>
                <a:ea typeface="Cambria" pitchFamily="18" charset="0"/>
                <a:cs typeface="Times New Roman"/>
              </a:rPr>
              <a:t>phân hóa thảnh 3 đai cao gồm: nhiệt đới gió mùa; cận nhiệt đới gió mùa trên núi và ôn đới gió mùa trên núi.</a:t>
            </a:r>
            <a:endParaRPr lang="en-US" sz="2400" dirty="0">
              <a:latin typeface="Cambria" pitchFamily="18" charset="0"/>
              <a:ea typeface="Cambria" pitchFamily="18" charset="0"/>
              <a:cs typeface="Times New Roman"/>
            </a:endParaRPr>
          </a:p>
        </p:txBody>
      </p:sp>
      <p:sp>
        <p:nvSpPr>
          <p:cNvPr id="20" name="Title 1"/>
          <p:cNvSpPr txBox="1">
            <a:spLocks/>
          </p:cNvSpPr>
          <p:nvPr/>
        </p:nvSpPr>
        <p:spPr>
          <a:xfrm>
            <a:off x="22232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vi-VN" sz="2400" b="1" dirty="0" smtClean="0">
                <a:solidFill>
                  <a:srgbClr val="0D30DD"/>
                </a:solidFill>
                <a:latin typeface="Cambria" pitchFamily="18" charset="0"/>
              </a:rPr>
              <a:t>SỰ PHÂN HÓA ĐA DẠNG CỦA KHÍ HẬU VIỆT NAM</a:t>
            </a:r>
            <a:endParaRPr lang="en-US" sz="2400" b="1" dirty="0">
              <a:solidFill>
                <a:srgbClr val="0D30DD"/>
              </a:solidFill>
              <a:latin typeface="Cambria" pitchFamily="18" charset="0"/>
            </a:endParaRPr>
          </a:p>
        </p:txBody>
      </p:sp>
      <p:sp>
        <p:nvSpPr>
          <p:cNvPr id="21"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a:solidFill>
                  <a:srgbClr val="CC0000"/>
                </a:solidFill>
                <a:latin typeface="Times New Roman" pitchFamily="18" charset="0"/>
                <a:cs typeface="Times New Roman" pitchFamily="18" charset="0"/>
              </a:rPr>
              <a:t>Phân</a:t>
            </a:r>
            <a:r>
              <a:rPr lang="en-US" sz="2400" b="1" dirty="0">
                <a:solidFill>
                  <a:srgbClr val="CC0000"/>
                </a:solidFill>
                <a:latin typeface="Times New Roman" pitchFamily="18" charset="0"/>
                <a:cs typeface="Times New Roman" pitchFamily="18" charset="0"/>
              </a:rPr>
              <a:t> </a:t>
            </a:r>
            <a:r>
              <a:rPr lang="en-US" sz="2400" b="1" dirty="0" err="1">
                <a:solidFill>
                  <a:srgbClr val="CC0000"/>
                </a:solidFill>
                <a:latin typeface="Times New Roman" pitchFamily="18" charset="0"/>
                <a:cs typeface="Times New Roman" pitchFamily="18" charset="0"/>
              </a:rPr>
              <a:t>hoá</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theo</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độ</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cao</a:t>
            </a:r>
            <a:endParaRPr lang="vi-VN" sz="2400" b="1" dirty="0">
              <a:solidFill>
                <a:srgbClr val="CC0000"/>
              </a:solidFill>
              <a:latin typeface="Times New Roman" pitchFamily="18" charset="0"/>
              <a:cs typeface="Times New Roman" pitchFamily="18" charset="0"/>
            </a:endParaRPr>
          </a:p>
        </p:txBody>
      </p:sp>
    </p:spTree>
    <p:extLst>
      <p:ext uri="{BB962C8B-B14F-4D97-AF65-F5344CB8AC3E}">
        <p14:creationId xmlns:p14="http://schemas.microsoft.com/office/powerpoint/2010/main" val="8766801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20" name="Title 1"/>
          <p:cNvSpPr txBox="1">
            <a:spLocks/>
          </p:cNvSpPr>
          <p:nvPr/>
        </p:nvSpPr>
        <p:spPr>
          <a:xfrm>
            <a:off x="1766052" y="2286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FF0000"/>
                </a:solidFill>
                <a:latin typeface="Cambria" pitchFamily="18" charset="0"/>
              </a:rPr>
              <a:t>EM CÓ BIẾT?</a:t>
            </a:r>
            <a:endParaRPr lang="en-US" sz="2400" b="1" dirty="0">
              <a:solidFill>
                <a:srgbClr val="FF0000"/>
              </a:solidFill>
              <a:latin typeface="Cambria" pitchFamily="18" charset="0"/>
            </a:endParaRPr>
          </a:p>
        </p:txBody>
      </p:sp>
      <p:sp>
        <p:nvSpPr>
          <p:cNvPr id="22" name="Rectangle 21"/>
          <p:cNvSpPr/>
          <p:nvPr/>
        </p:nvSpPr>
        <p:spPr>
          <a:xfrm>
            <a:off x="446490" y="1174790"/>
            <a:ext cx="6259110" cy="2862322"/>
          </a:xfrm>
          <a:prstGeom prst="rect">
            <a:avLst/>
          </a:prstGeom>
        </p:spPr>
        <p:txBody>
          <a:bodyPr wrap="square">
            <a:spAutoFit/>
          </a:bodyPr>
          <a:lstStyle/>
          <a:p>
            <a:pPr algn="just"/>
            <a:r>
              <a:rPr lang="de-DE" sz="2000" dirty="0">
                <a:solidFill>
                  <a:srgbClr val="0D30DD"/>
                </a:solidFill>
                <a:latin typeface="Times New Roman"/>
                <a:ea typeface="Times New Roman"/>
              </a:rPr>
              <a:t>Hiện tượng gió vượt đèo được gọi là Phơn (foehn). Từ bên kia sườn núi gió thổi lên, càng lên cao không khí càng bị bị lạnh dần đi rồi ngưng kết tạo thành mây cho mưa ở sườn đón gió, đồng thời thu thêm nhiệt do ngưng kết toả ra. Sau khi vượt qua đỉnh gió thổi xuống bên này núi, nhiệt độ của nó tăng dần lên do quá trình không khí bị nén đoạn nhiệt, vì vậy đến chân núi bên này không khí trở nên khô và nóng hơn. Hiện tượng này gọi là “Hiệu ứng phơn”. Đỉnh núi càng cao chênh lệch nhiệt độ càng lớn.</a:t>
            </a:r>
            <a:endParaRPr lang="en-US" sz="1900" dirty="0">
              <a:solidFill>
                <a:srgbClr val="0D30DD"/>
              </a:solidFill>
              <a:latin typeface="Cambria" panose="02040503050406030204" pitchFamily="18" charset="0"/>
              <a:ea typeface="Cambria" panose="02040503050406030204" pitchFamily="18" charset="0"/>
            </a:endParaRPr>
          </a:p>
        </p:txBody>
      </p:sp>
      <p:pic>
        <p:nvPicPr>
          <p:cNvPr id="614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9600" y="4131308"/>
            <a:ext cx="6019800" cy="242189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3309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randombar(horizontal)">
                                      <p:cBhvr>
                                        <p:cTn id="21" dur="500"/>
                                        <p:tgtEl>
                                          <p:spTgt spid="22"/>
                                        </p:tgtEl>
                                      </p:cBhvr>
                                    </p:animEffect>
                                  </p:childTnLst>
                                </p:cTn>
                              </p:par>
                              <p:par>
                                <p:cTn id="22" presetID="14" presetClass="entr" presetSubtype="10" fill="hold" nodeType="withEffect">
                                  <p:stCondLst>
                                    <p:cond delay="0"/>
                                  </p:stCondLst>
                                  <p:childTnLst>
                                    <p:set>
                                      <p:cBhvr>
                                        <p:cTn id="23" dur="1" fill="hold">
                                          <p:stCondLst>
                                            <p:cond delay="0"/>
                                          </p:stCondLst>
                                        </p:cTn>
                                        <p:tgtEl>
                                          <p:spTgt spid="6146"/>
                                        </p:tgtEl>
                                        <p:attrNameLst>
                                          <p:attrName>style.visibility</p:attrName>
                                        </p:attrNameLst>
                                      </p:cBhvr>
                                      <p:to>
                                        <p:strVal val="visible"/>
                                      </p:to>
                                    </p:set>
                                    <p:animEffect transition="in" filter="randombar(horizontal)">
                                      <p:cBhvr>
                                        <p:cTn id="24" dur="5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443238" y="1905000"/>
            <a:ext cx="7239001" cy="1061829"/>
          </a:xfrm>
          <a:prstGeom prst="rect">
            <a:avLst/>
          </a:prstGeom>
          <a:solidFill>
            <a:srgbClr val="BCFCD4"/>
          </a:solidFill>
          <a:ln w="12700">
            <a:solidFill>
              <a:srgbClr val="009900"/>
            </a:solidFill>
          </a:ln>
        </p:spPr>
        <p:txBody>
          <a:bodyPr wrap="square">
            <a:spAutoFit/>
          </a:bodyPr>
          <a:lstStyle/>
          <a:p>
            <a:pPr algn="just"/>
            <a:r>
              <a:rPr lang="vi-VN" sz="2100" i="1" dirty="0">
                <a:solidFill>
                  <a:srgbClr val="FF0000"/>
                </a:solidFill>
                <a:latin typeface="Cambria" panose="02040503050406030204" pitchFamily="18" charset="0"/>
                <a:ea typeface="Cambria" panose="02040503050406030204" pitchFamily="18" charset="0"/>
              </a:rPr>
              <a:t>Dựa vào bảng 4.1, nhận xét sự khác nhau về chế độ nhiệt (nhiệt độ trung bình năm, nhiệt độ trung bình tháng nóng nhất và tháng lạnh nhất; biên độ nhiệt năm) giữa Lạng Sơn và Cà Mau.</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330" y="2034137"/>
            <a:ext cx="819919" cy="8614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a:blip r:embed="rId7"/>
          <a:stretch>
            <a:fillRect/>
          </a:stretch>
        </p:blipFill>
        <p:spPr>
          <a:xfrm>
            <a:off x="282897" y="3084285"/>
            <a:ext cx="8675275" cy="3442367"/>
          </a:xfrm>
          <a:prstGeom prst="rect">
            <a:avLst/>
          </a:prstGeom>
        </p:spPr>
      </p:pic>
    </p:spTree>
    <p:extLst>
      <p:ext uri="{BB962C8B-B14F-4D97-AF65-F5344CB8AC3E}">
        <p14:creationId xmlns:p14="http://schemas.microsoft.com/office/powerpoint/2010/main" val="68195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 </a:t>
            </a:r>
            <a:r>
              <a:rPr lang="en-US" sz="2400" b="1" dirty="0" err="1" smtClean="0">
                <a:solidFill>
                  <a:srgbClr val="CC0000"/>
                </a:solidFill>
                <a:latin typeface="Times New Roman" pitchFamily="18" charset="0"/>
                <a:cs typeface="Times New Roman" pitchFamily="18" charset="0"/>
              </a:rPr>
              <a:t>Luyện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tập</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grpSp>
        <p:nvGrpSpPr>
          <p:cNvPr id="23" name="Group 22"/>
          <p:cNvGrpSpPr/>
          <p:nvPr/>
        </p:nvGrpSpPr>
        <p:grpSpPr>
          <a:xfrm>
            <a:off x="255446" y="1903104"/>
            <a:ext cx="874135" cy="867811"/>
            <a:chOff x="328593" y="3259179"/>
            <a:chExt cx="1256547" cy="1465221"/>
          </a:xfrm>
        </p:grpSpPr>
        <p:pic>
          <p:nvPicPr>
            <p:cNvPr id="24" name="Picture 4"/>
            <p:cNvPicPr>
              <a:picLocks noChangeAspect="1" noChangeArrowheads="1"/>
            </p:cNvPicPr>
            <p:nvPr/>
          </p:nvPicPr>
          <p:blipFill>
            <a:blip r:embed="rId5">
              <a:extLst>
                <a:ext uri="{BEBA8EAE-BF5A-486C-A8C5-ECC9F3942E4B}">
                  <a14:imgProps xmlns:a14="http://schemas.microsoft.com/office/drawing/2010/main">
                    <a14:imgLayer r:embed="rId6">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143000" y="1998851"/>
            <a:ext cx="7644799" cy="4478149"/>
          </a:xfrm>
          <a:prstGeom prst="rect">
            <a:avLst/>
          </a:prstGeom>
          <a:solidFill>
            <a:srgbClr val="FFCCFF"/>
          </a:solidFill>
          <a:ln w="12700">
            <a:solidFill>
              <a:srgbClr val="0070C0"/>
            </a:solidFill>
          </a:ln>
        </p:spPr>
        <p:txBody>
          <a:bodyPr wrap="square">
            <a:spAutoFit/>
          </a:bodyPr>
          <a:lstStyle/>
          <a:p>
            <a:pPr algn="just"/>
            <a:r>
              <a:rPr lang="en-US" sz="1900" b="1" dirty="0" smtClean="0">
                <a:latin typeface="Cambria" panose="02040503050406030204" pitchFamily="18" charset="0"/>
                <a:ea typeface="Cambria" panose="02040503050406030204" pitchFamily="18" charset="0"/>
              </a:rPr>
              <a:t>- </a:t>
            </a:r>
            <a:r>
              <a:rPr lang="vi-VN" sz="1900" b="1" dirty="0" smtClean="0">
                <a:latin typeface="Cambria" panose="02040503050406030204" pitchFamily="18" charset="0"/>
                <a:ea typeface="Cambria" panose="02040503050406030204" pitchFamily="18" charset="0"/>
              </a:rPr>
              <a:t>Nhận </a:t>
            </a:r>
            <a:r>
              <a:rPr lang="vi-VN" sz="1900" b="1" dirty="0">
                <a:latin typeface="Cambria" panose="02040503050406030204" pitchFamily="18" charset="0"/>
                <a:ea typeface="Cambria" panose="02040503050406030204" pitchFamily="18" charset="0"/>
              </a:rPr>
              <a:t>xét: </a:t>
            </a:r>
            <a:r>
              <a:rPr lang="vi-VN" sz="1900" dirty="0">
                <a:latin typeface="Cambria" panose="02040503050406030204" pitchFamily="18" charset="0"/>
                <a:ea typeface="Cambria" panose="02040503050406030204" pitchFamily="18" charset="0"/>
              </a:rPr>
              <a:t>Nhìn vào bảng số liệu ta thấy, giữa Lạng Sơn và Cà Mau có sự khác biệt lớn về nhiệt độ</a:t>
            </a:r>
            <a:r>
              <a:rPr lang="vi-VN" sz="1900" dirty="0" smtClean="0">
                <a:latin typeface="Cambria" panose="02040503050406030204" pitchFamily="18" charset="0"/>
                <a:ea typeface="Cambria" panose="02040503050406030204" pitchFamily="18" charset="0"/>
              </a:rPr>
              <a:t>:</a:t>
            </a: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marL="342900" indent="-342900" algn="just">
              <a:buFontTx/>
              <a:buChar char="-"/>
            </a:pPr>
            <a:endParaRPr lang="en-US" sz="1900" dirty="0" smtClean="0">
              <a:latin typeface="Cambria" panose="02040503050406030204" pitchFamily="18" charset="0"/>
              <a:ea typeface="Cambria" panose="02040503050406030204" pitchFamily="18" charset="0"/>
            </a:endParaRPr>
          </a:p>
          <a:p>
            <a:pPr marL="342900" indent="-342900" algn="just">
              <a:buFontTx/>
              <a:buChar char="-"/>
            </a:pPr>
            <a:endParaRPr lang="en-US" sz="1900" dirty="0">
              <a:latin typeface="Cambria" panose="02040503050406030204" pitchFamily="18" charset="0"/>
              <a:ea typeface="Cambria" panose="02040503050406030204" pitchFamily="18" charset="0"/>
            </a:endParaRPr>
          </a:p>
          <a:p>
            <a:pPr algn="just"/>
            <a:endParaRPr lang="en-US" sz="1900" b="1" dirty="0">
              <a:latin typeface="Cambria" panose="02040503050406030204" pitchFamily="18" charset="0"/>
              <a:ea typeface="Cambria" panose="02040503050406030204" pitchFamily="18" charset="0"/>
            </a:endParaRPr>
          </a:p>
          <a:p>
            <a:pPr algn="just"/>
            <a:r>
              <a:rPr lang="en-US" sz="1900" b="1" dirty="0" smtClean="0">
                <a:latin typeface="Cambria" panose="02040503050406030204" pitchFamily="18" charset="0"/>
                <a:ea typeface="Cambria" panose="02040503050406030204" pitchFamily="18" charset="0"/>
              </a:rPr>
              <a:t> </a:t>
            </a:r>
            <a:r>
              <a:rPr lang="vi-VN" sz="1900" b="1" dirty="0">
                <a:latin typeface="Cambria" panose="02040503050406030204" pitchFamily="18" charset="0"/>
                <a:ea typeface="Cambria" panose="02040503050406030204" pitchFamily="18" charset="0"/>
              </a:rPr>
              <a:t>- Giải thích:</a:t>
            </a:r>
          </a:p>
          <a:p>
            <a:pPr algn="just"/>
            <a:r>
              <a:rPr lang="vi-VN" sz="1900" dirty="0">
                <a:latin typeface="Cambria" panose="02040503050406030204" pitchFamily="18" charset="0"/>
                <a:ea typeface="Cambria" panose="02040503050406030204" pitchFamily="18" charset="0"/>
              </a:rPr>
              <a:t>+ Nhiệt độ trung bình năm tăng dần từ Bắc vào Nam vì càng về phía Nam góc nhập xạ càng lớn, lượng nhiệt nhận được càng nhiều.</a:t>
            </a:r>
          </a:p>
          <a:p>
            <a:pPr algn="just"/>
            <a:r>
              <a:rPr lang="vi-VN" sz="1900" dirty="0">
                <a:latin typeface="Cambria" panose="02040503050406030204" pitchFamily="18" charset="0"/>
                <a:ea typeface="Cambria" panose="02040503050406030204" pitchFamily="18" charset="0"/>
              </a:rPr>
              <a:t> + Tháng I, chênh lệch nhiệt độ giữa 2 miền Bắc - Nam rõ rệt do miền Bắc chịu ảnh hưởng của gió mùa Đông Bắc lạnh, nhiệt độ giảm sâu; miền Nam nóng quanh năm</a:t>
            </a:r>
            <a:r>
              <a:rPr lang="vi-VN" sz="1900" dirty="0" smtClean="0">
                <a:latin typeface="Cambria" panose="02040503050406030204" pitchFamily="18" charset="0"/>
                <a:ea typeface="Cambria" panose="02040503050406030204" pitchFamily="18" charset="0"/>
              </a:rPr>
              <a:t>.</a:t>
            </a:r>
            <a:endParaRPr lang="vi-VN" sz="1900" dirty="0">
              <a:latin typeface="Cambria" panose="02040503050406030204" pitchFamily="18" charset="0"/>
              <a:ea typeface="Cambria" panose="02040503050406030204"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2365942884"/>
              </p:ext>
            </p:extLst>
          </p:nvPr>
        </p:nvGraphicFramePr>
        <p:xfrm>
          <a:off x="1219200" y="2732916"/>
          <a:ext cx="7467600" cy="1854200"/>
        </p:xfrm>
        <a:graphic>
          <a:graphicData uri="http://schemas.openxmlformats.org/drawingml/2006/table">
            <a:tbl>
              <a:tblPr firstRow="1" bandRow="1">
                <a:tableStyleId>{5C22544A-7EE6-4342-B048-85BDC9FD1C3A}</a:tableStyleId>
              </a:tblPr>
              <a:tblGrid>
                <a:gridCol w="3581400"/>
                <a:gridCol w="1981200"/>
                <a:gridCol w="1905000"/>
              </a:tblGrid>
              <a:tr h="370840">
                <a:tc>
                  <a:txBody>
                    <a:bodyPr/>
                    <a:lstStyle/>
                    <a:p>
                      <a:pPr indent="215900" algn="just">
                        <a:lnSpc>
                          <a:spcPct val="115000"/>
                        </a:lnSpc>
                        <a:spcBef>
                          <a:spcPts val="600"/>
                        </a:spcBef>
                        <a:spcAft>
                          <a:spcPts val="0"/>
                        </a:spcAft>
                      </a:pPr>
                      <a:r>
                        <a:rPr lang="en-US" sz="1600" b="1" dirty="0">
                          <a:effectLst/>
                          <a:latin typeface="Cambria" pitchFamily="18" charset="0"/>
                          <a:ea typeface="Cambria" pitchFamily="18" charset="0"/>
                          <a:cs typeface="Times New Roman"/>
                        </a:rPr>
                        <a:t> </a:t>
                      </a:r>
                      <a:r>
                        <a:rPr lang="vi-VN" sz="1600" b="1" dirty="0">
                          <a:effectLst/>
                          <a:latin typeface="Cambria" pitchFamily="18" charset="0"/>
                          <a:ea typeface="Cambria" pitchFamily="18" charset="0"/>
                          <a:cs typeface="Times New Roman"/>
                        </a:rPr>
                        <a:t>Trạm khí tượng</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Lạng Sơn</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b="1">
                          <a:effectLst/>
                          <a:latin typeface="Cambria" pitchFamily="18" charset="0"/>
                          <a:ea typeface="Cambria" pitchFamily="18" charset="0"/>
                          <a:cs typeface="Times New Roman"/>
                        </a:rPr>
                        <a:t>Cà Mau</a:t>
                      </a:r>
                      <a:endParaRPr lang="en-US" sz="160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năm</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21,5</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27,5</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nóng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27,2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7)</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28,8</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dirty="0" err="1">
                          <a:effectLst/>
                          <a:latin typeface="Cambria" pitchFamily="18" charset="0"/>
                          <a:ea typeface="Cambria" pitchFamily="18" charset="0"/>
                          <a:cs typeface="Times New Roman"/>
                        </a:rPr>
                        <a:t>Nhiệt</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độ</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trung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bình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lạnh</a:t>
                      </a:r>
                      <a:r>
                        <a:rPr lang="en-US" sz="1600" dirty="0">
                          <a:effectLst/>
                          <a:latin typeface="Cambria" pitchFamily="18" charset="0"/>
                          <a:ea typeface="Cambria" pitchFamily="18" charset="0"/>
                          <a:cs typeface="Times New Roman"/>
                        </a:rPr>
                        <a:t> </a:t>
                      </a:r>
                      <a:r>
                        <a:rPr lang="en-US" sz="1600" dirty="0" err="1">
                          <a:effectLst/>
                          <a:latin typeface="Cambria" pitchFamily="18" charset="0"/>
                          <a:ea typeface="Cambria" pitchFamily="18" charset="0"/>
                          <a:cs typeface="Times New Roman"/>
                        </a:rPr>
                        <a:t>nhất</a:t>
                      </a:r>
                      <a:endParaRPr lang="en-US" sz="1600" dirty="0">
                        <a:effectLst/>
                        <a:latin typeface="Cambria" pitchFamily="18" charset="0"/>
                        <a:ea typeface="Cambria" pitchFamily="18" charset="0"/>
                        <a:cs typeface="Times New Roman"/>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13,4</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26,2</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 (</a:t>
                      </a:r>
                      <a:r>
                        <a:rPr lang="en-US" sz="1600" dirty="0" err="1">
                          <a:effectLst/>
                          <a:latin typeface="Cambria" pitchFamily="18" charset="0"/>
                          <a:ea typeface="Cambria" pitchFamily="18" charset="0"/>
                          <a:cs typeface="Times New Roman"/>
                        </a:rPr>
                        <a:t>tháng</a:t>
                      </a:r>
                      <a:r>
                        <a:rPr lang="en-US" sz="1600" dirty="0">
                          <a:effectLst/>
                          <a:latin typeface="Cambria" pitchFamily="18" charset="0"/>
                          <a:ea typeface="Cambria" pitchFamily="18" charset="0"/>
                          <a:cs typeface="Times New Roman"/>
                        </a:rPr>
                        <a:t> 1)</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Biên độ nhiệt năm</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a:effectLst/>
                          <a:latin typeface="Cambria" pitchFamily="18" charset="0"/>
                          <a:ea typeface="Cambria" pitchFamily="18" charset="0"/>
                          <a:cs typeface="Times New Roman"/>
                        </a:rPr>
                        <a:t>13,8</a:t>
                      </a:r>
                      <a:r>
                        <a:rPr lang="en-US" sz="1600" baseline="30000">
                          <a:effectLst/>
                          <a:latin typeface="Cambria" pitchFamily="18" charset="0"/>
                          <a:ea typeface="Cambria" pitchFamily="18" charset="0"/>
                          <a:cs typeface="Times New Roman"/>
                        </a:rPr>
                        <a:t>0</a:t>
                      </a:r>
                      <a:r>
                        <a:rPr lang="en-US" sz="160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indent="215900" algn="just">
                        <a:lnSpc>
                          <a:spcPct val="115000"/>
                        </a:lnSpc>
                        <a:spcBef>
                          <a:spcPts val="600"/>
                        </a:spcBef>
                        <a:spcAft>
                          <a:spcPts val="0"/>
                        </a:spcAft>
                      </a:pPr>
                      <a:r>
                        <a:rPr lang="en-US" sz="1600" dirty="0">
                          <a:effectLst/>
                          <a:latin typeface="Cambria" pitchFamily="18" charset="0"/>
                          <a:ea typeface="Cambria" pitchFamily="18" charset="0"/>
                          <a:cs typeface="Times New Roman"/>
                        </a:rPr>
                        <a:t>2,6</a:t>
                      </a:r>
                      <a:r>
                        <a:rPr lang="en-US" sz="1600" baseline="30000" dirty="0">
                          <a:effectLst/>
                          <a:latin typeface="Cambria" pitchFamily="18" charset="0"/>
                          <a:ea typeface="Cambria" pitchFamily="18" charset="0"/>
                          <a:cs typeface="Times New Roman"/>
                        </a:rPr>
                        <a:t>0</a:t>
                      </a:r>
                      <a:r>
                        <a:rPr lang="en-US" sz="1600" dirty="0">
                          <a:effectLst/>
                          <a:latin typeface="Cambria" pitchFamily="18" charset="0"/>
                          <a:ea typeface="Cambria" pitchFamily="18" charset="0"/>
                          <a:cs typeface="Times New Roman"/>
                        </a:rPr>
                        <a:t>C</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471670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randombar(horizontal)">
                                      <p:cBhvr>
                                        <p:cTn id="7" dur="500"/>
                                        <p:tgtEl>
                                          <p:spTgt spid="2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randombar(horizontal)">
                                      <p:cBhvr>
                                        <p:cTn id="10" dur="500"/>
                                        <p:tgtEl>
                                          <p:spTgt spid="27"/>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15" dur="500"/>
                                        <p:tgtEl>
                                          <p:spTgt spid="27">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27">
                                            <p:txEl>
                                              <p:pRg st="8" end="8"/>
                                            </p:txEl>
                                          </p:spTgt>
                                        </p:tgtEl>
                                        <p:attrNameLst>
                                          <p:attrName>style.visibility</p:attrName>
                                        </p:attrNameLst>
                                      </p:cBhvr>
                                      <p:to>
                                        <p:strVal val="visible"/>
                                      </p:to>
                                    </p:set>
                                    <p:animEffect transition="in" filter="randombar(horizontal)">
                                      <p:cBhvr>
                                        <p:cTn id="25" dur="500"/>
                                        <p:tgtEl>
                                          <p:spTgt spid="2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7">
                                            <p:txEl>
                                              <p:pRg st="9" end="9"/>
                                            </p:txEl>
                                          </p:spTgt>
                                        </p:tgtEl>
                                        <p:attrNameLst>
                                          <p:attrName>style.visibility</p:attrName>
                                        </p:attrNameLst>
                                      </p:cBhvr>
                                      <p:to>
                                        <p:strVal val="visible"/>
                                      </p:to>
                                    </p:set>
                                    <p:animEffect transition="in" filter="randombar(horizontal)">
                                      <p:cBhvr>
                                        <p:cTn id="30" dur="500"/>
                                        <p:tgtEl>
                                          <p:spTgt spid="27">
                                            <p:txEl>
                                              <p:pRg st="9" end="9"/>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7">
                                            <p:txEl>
                                              <p:pRg st="10" end="10"/>
                                            </p:txEl>
                                          </p:spTgt>
                                        </p:tgtEl>
                                        <p:attrNameLst>
                                          <p:attrName>style.visibility</p:attrName>
                                        </p:attrNameLst>
                                      </p:cBhvr>
                                      <p:to>
                                        <p:strVal val="visible"/>
                                      </p:to>
                                    </p:set>
                                    <p:animEffect transition="in" filter="randombar(horizontal)">
                                      <p:cBhvr>
                                        <p:cTn id="35" dur="500"/>
                                        <p:tgtEl>
                                          <p:spTgt spid="2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a:effectLst>
                  <a:outerShdw blurRad="38100" dist="38100" dir="2700000" algn="tl">
                    <a:srgbClr val="000000">
                      <a:alpha val="43137"/>
                    </a:srgbClr>
                  </a:outerShdw>
                </a:effectLst>
                <a:latin typeface="Cambria" pitchFamily="18" charset="0"/>
              </a:rPr>
              <a:t>3</a:t>
            </a: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a:solidFill>
                  <a:srgbClr val="CC0000"/>
                </a:solidFill>
                <a:latin typeface="Times New Roman" pitchFamily="18" charset="0"/>
                <a:cs typeface="Times New Roman" pitchFamily="18" charset="0"/>
              </a:rPr>
              <a:t>b</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Vận</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dụng</a:t>
            </a:r>
            <a:endParaRPr lang="en-US" sz="2400" b="1" dirty="0">
              <a:solidFill>
                <a:srgbClr val="CC0000"/>
              </a:solidFill>
              <a:latin typeface="Times New Roman" pitchFamily="18" charset="0"/>
              <a:cs typeface="Times New Roman"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LUYỆN TẬP VÀ VẬN DỤNG</a:t>
            </a:r>
            <a:endParaRPr lang="en-US" sz="2400" b="1" dirty="0">
              <a:solidFill>
                <a:srgbClr val="0D30DD"/>
              </a:solidFill>
              <a:latin typeface="Cambria" pitchFamily="18" charset="0"/>
            </a:endParaRPr>
          </a:p>
        </p:txBody>
      </p:sp>
      <p:sp>
        <p:nvSpPr>
          <p:cNvPr id="21" name="Rectangle 20"/>
          <p:cNvSpPr/>
          <p:nvPr/>
        </p:nvSpPr>
        <p:spPr>
          <a:xfrm>
            <a:off x="1286422" y="2135832"/>
            <a:ext cx="7400378" cy="461665"/>
          </a:xfrm>
          <a:prstGeom prst="rect">
            <a:avLst/>
          </a:prstGeom>
          <a:solidFill>
            <a:srgbClr val="BCFCD4"/>
          </a:solidFill>
          <a:ln w="12700">
            <a:solidFill>
              <a:srgbClr val="009900"/>
            </a:solidFill>
          </a:ln>
        </p:spPr>
        <p:txBody>
          <a:bodyPr wrap="square">
            <a:spAutoFit/>
          </a:bodyPr>
          <a:lstStyle/>
          <a:p>
            <a:pPr algn="just"/>
            <a:r>
              <a:rPr lang="en-US" sz="2400" i="1" dirty="0" smtClean="0">
                <a:solidFill>
                  <a:srgbClr val="FF0000"/>
                </a:solidFill>
                <a:latin typeface="Cambria" panose="02040503050406030204" pitchFamily="18" charset="0"/>
                <a:ea typeface="Cambria" panose="02040503050406030204" pitchFamily="18" charset="0"/>
              </a:rPr>
              <a:t>T</a:t>
            </a:r>
            <a:r>
              <a:rPr lang="vi-VN" sz="2400" i="1" dirty="0" smtClean="0">
                <a:solidFill>
                  <a:srgbClr val="FF0000"/>
                </a:solidFill>
                <a:latin typeface="Cambria" panose="02040503050406030204" pitchFamily="18" charset="0"/>
                <a:ea typeface="Cambria" panose="02040503050406030204" pitchFamily="18" charset="0"/>
              </a:rPr>
              <a:t>ìm </a:t>
            </a:r>
            <a:r>
              <a:rPr lang="vi-VN" sz="2400" i="1" dirty="0">
                <a:solidFill>
                  <a:srgbClr val="FF0000"/>
                </a:solidFill>
                <a:latin typeface="Cambria" panose="02040503050406030204" pitchFamily="18" charset="0"/>
                <a:ea typeface="Cambria" panose="02040503050406030204" pitchFamily="18" charset="0"/>
              </a:rPr>
              <a:t>hiểu và cho biết đặc điểm khí hậu ở địa phương em</a:t>
            </a:r>
            <a:r>
              <a:rPr lang="vi-VN" sz="1750" i="1" dirty="0">
                <a:solidFill>
                  <a:srgbClr val="FF0000"/>
                </a:solidFill>
                <a:latin typeface="Cambria" panose="02040503050406030204" pitchFamily="18" charset="0"/>
                <a:ea typeface="Cambria" panose="02040503050406030204" pitchFamily="18" charset="0"/>
              </a:rPr>
              <a:t>.</a:t>
            </a:r>
          </a:p>
        </p:txBody>
      </p:sp>
      <p:pic>
        <p:nvPicPr>
          <p:cNvPr id="22"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1981199"/>
            <a:ext cx="856661" cy="90006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3" name="Group 22"/>
          <p:cNvGrpSpPr/>
          <p:nvPr/>
        </p:nvGrpSpPr>
        <p:grpSpPr>
          <a:xfrm>
            <a:off x="323996" y="3962400"/>
            <a:ext cx="884052" cy="1008021"/>
            <a:chOff x="328593" y="3259179"/>
            <a:chExt cx="1256547" cy="1465221"/>
          </a:xfrm>
        </p:grpSpPr>
        <p:pic>
          <p:nvPicPr>
            <p:cNvPr id="24"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27" name="Rectangle 26"/>
          <p:cNvSpPr/>
          <p:nvPr/>
        </p:nvSpPr>
        <p:spPr>
          <a:xfrm>
            <a:off x="1286422" y="2819400"/>
            <a:ext cx="7400378" cy="3656963"/>
          </a:xfrm>
          <a:prstGeom prst="rect">
            <a:avLst/>
          </a:prstGeom>
          <a:solidFill>
            <a:srgbClr val="FFCCFF"/>
          </a:solidFill>
          <a:ln w="12700">
            <a:solidFill>
              <a:srgbClr val="0070C0"/>
            </a:solidFill>
          </a:ln>
        </p:spPr>
        <p:txBody>
          <a:bodyPr wrap="square">
            <a:spAutoFit/>
          </a:bodyPr>
          <a:lstStyle/>
          <a:p>
            <a:pPr algn="ctr">
              <a:lnSpc>
                <a:spcPct val="115000"/>
              </a:lnSpc>
              <a:spcBef>
                <a:spcPts val="600"/>
              </a:spcBef>
              <a:spcAft>
                <a:spcPts val="0"/>
              </a:spcAft>
            </a:pPr>
            <a:r>
              <a:rPr lang="en-US" sz="1900" b="1" dirty="0" smtClean="0">
                <a:solidFill>
                  <a:srgbClr val="0D30DD"/>
                </a:solidFill>
                <a:latin typeface="Cambria" pitchFamily="18" charset="0"/>
                <a:ea typeface="Cambria" pitchFamily="18" charset="0"/>
                <a:cs typeface="Times New Roman"/>
              </a:rPr>
              <a:t>VÍ DỤ: KHÍ HẬU Ở TPHCM</a:t>
            </a:r>
          </a:p>
          <a:p>
            <a:pPr algn="just">
              <a:lnSpc>
                <a:spcPct val="115000"/>
              </a:lnSpc>
              <a:spcBef>
                <a:spcPts val="600"/>
              </a:spcBef>
              <a:spcAft>
                <a:spcPts val="0"/>
              </a:spcAft>
            </a:pPr>
            <a:r>
              <a:rPr lang="vi-VN"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Nằm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trong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vùng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gió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cận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xích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đạo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phố</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Hồ</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Chí</a:t>
            </a:r>
            <a:r>
              <a:rPr lang="en-US" sz="1900" dirty="0">
                <a:latin typeface="Cambria" pitchFamily="18" charset="0"/>
                <a:ea typeface="Cambria" pitchFamily="18" charset="0"/>
                <a:cs typeface="Times New Roman"/>
              </a:rPr>
              <a:t> Minh </a:t>
            </a:r>
            <a:r>
              <a:rPr lang="en-US" sz="1900" dirty="0" err="1">
                <a:latin typeface="Cambria" pitchFamily="18" charset="0"/>
                <a:ea typeface="Cambria" pitchFamily="18" charset="0"/>
                <a:cs typeface="Times New Roman"/>
              </a:rPr>
              <a:t>cũng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tỉnh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thành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khác</a:t>
            </a:r>
            <a:r>
              <a:rPr lang="en-US" sz="1900" dirty="0">
                <a:latin typeface="Cambria" pitchFamily="18" charset="0"/>
                <a:ea typeface="Cambria" pitchFamily="18" charset="0"/>
                <a:cs typeface="Times New Roman"/>
              </a:rPr>
              <a:t> ở Nam </a:t>
            </a:r>
            <a:r>
              <a:rPr lang="en-US" sz="1900" dirty="0" err="1">
                <a:latin typeface="Cambria" pitchFamily="18" charset="0"/>
                <a:ea typeface="Cambria" pitchFamily="18" charset="0"/>
                <a:cs typeface="Times New Roman"/>
              </a:rPr>
              <a:t>Bộ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đủ</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xuân</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hạ</a:t>
            </a:r>
            <a:r>
              <a:rPr lang="en-US" sz="1900" dirty="0">
                <a:latin typeface="Cambria" pitchFamily="18" charset="0"/>
                <a:ea typeface="Cambria" pitchFamily="18" charset="0"/>
                <a:cs typeface="Times New Roman"/>
              </a:rPr>
              <a:t> - </a:t>
            </a:r>
            <a:r>
              <a:rPr lang="en-US" sz="1900" dirty="0" err="1">
                <a:latin typeface="Cambria" pitchFamily="18" charset="0"/>
                <a:ea typeface="Cambria" pitchFamily="18" charset="0"/>
                <a:cs typeface="Times New Roman"/>
              </a:rPr>
              <a:t>thu</a:t>
            </a:r>
            <a:r>
              <a:rPr lang="en-US" sz="1900" dirty="0">
                <a:latin typeface="Cambria" pitchFamily="18" charset="0"/>
                <a:ea typeface="Cambria" pitchFamily="18" charset="0"/>
                <a:cs typeface="Times New Roman"/>
              </a:rPr>
              <a:t> </a:t>
            </a:r>
            <a:r>
              <a:rPr lang="en-US"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đông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như</a:t>
            </a:r>
            <a:r>
              <a:rPr lang="en-US" sz="1900" dirty="0">
                <a:latin typeface="Cambria" pitchFamily="18" charset="0"/>
                <a:ea typeface="Cambria" pitchFamily="18" charset="0"/>
                <a:cs typeface="Times New Roman"/>
              </a:rPr>
              <a:t> ở </a:t>
            </a:r>
            <a:r>
              <a:rPr lang="en-US" sz="1900" dirty="0" err="1">
                <a:latin typeface="Cambria" pitchFamily="18" charset="0"/>
                <a:ea typeface="Cambria" pitchFamily="18" charset="0"/>
                <a:cs typeface="Times New Roman"/>
              </a:rPr>
              <a:t>miền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Bắc</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chỉ</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có</a:t>
            </a:r>
            <a:r>
              <a:rPr lang="en-US" sz="1900" dirty="0">
                <a:latin typeface="Cambria" pitchFamily="18" charset="0"/>
                <a:ea typeface="Cambria" pitchFamily="18" charset="0"/>
                <a:cs typeface="Times New Roman"/>
              </a:rPr>
              <a:t> 2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rõ</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a:t>
            </a: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5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11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lượng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quân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1.979 mm. </a:t>
            </a:r>
            <a:r>
              <a:rPr lang="en-US" sz="1900" dirty="0" err="1">
                <a:latin typeface="Cambria" pitchFamily="18" charset="0"/>
                <a:ea typeface="Cambria" pitchFamily="18" charset="0"/>
                <a:cs typeface="Times New Roman"/>
              </a:rPr>
              <a:t>Vào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này</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nóng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ẩm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nhiều</a:t>
            </a:r>
            <a:endParaRPr lang="en-US" sz="1900" dirty="0">
              <a:latin typeface="Cambria" pitchFamily="18" charset="0"/>
              <a:ea typeface="Cambria" pitchFamily="18" charset="0"/>
              <a:cs typeface="Times New Roman"/>
            </a:endParaRPr>
          </a:p>
          <a:p>
            <a:pPr algn="just">
              <a:lnSpc>
                <a:spcPct val="115000"/>
              </a:lnSpc>
              <a:spcBef>
                <a:spcPts val="600"/>
              </a:spcBef>
              <a:spcAft>
                <a:spcPts val="0"/>
              </a:spcAft>
            </a:pPr>
            <a:r>
              <a:rPr lang="vi-VN" sz="1900" dirty="0" smtClean="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Mùa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diễn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ra</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từ</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12 </a:t>
            </a:r>
            <a:r>
              <a:rPr lang="en-US" sz="1900" dirty="0" err="1">
                <a:latin typeface="Cambria" pitchFamily="18" charset="0"/>
                <a:ea typeface="Cambria" pitchFamily="18" charset="0"/>
                <a:cs typeface="Times New Roman"/>
              </a:rPr>
              <a:t>đến</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tháng</a:t>
            </a:r>
            <a:r>
              <a:rPr lang="en-US" sz="1900" dirty="0">
                <a:latin typeface="Cambria" pitchFamily="18" charset="0"/>
                <a:ea typeface="Cambria" pitchFamily="18" charset="0"/>
                <a:cs typeface="Times New Roman"/>
              </a:rPr>
              <a:t> 4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sau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với</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trung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bình</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hàng</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năm</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là</a:t>
            </a:r>
            <a:r>
              <a:rPr lang="en-US" sz="1900" dirty="0">
                <a:latin typeface="Cambria" pitchFamily="18" charset="0"/>
                <a:ea typeface="Cambria" pitchFamily="18" charset="0"/>
                <a:cs typeface="Times New Roman"/>
              </a:rPr>
              <a:t> 27,55°C </a:t>
            </a:r>
            <a:r>
              <a:rPr lang="en-US" sz="1900" dirty="0" err="1">
                <a:latin typeface="Cambria" pitchFamily="18" charset="0"/>
                <a:ea typeface="Cambria" pitchFamily="18" charset="0"/>
                <a:cs typeface="Times New Roman"/>
              </a:rPr>
              <a:t>khí</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hậu</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khô</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nhiệt</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độ</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cao</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và</a:t>
            </a:r>
            <a:r>
              <a:rPr lang="en-US" sz="1900" dirty="0">
                <a:latin typeface="Cambria" pitchFamily="18" charset="0"/>
                <a:ea typeface="Cambria" pitchFamily="18" charset="0"/>
                <a:cs typeface="Times New Roman"/>
              </a:rPr>
              <a:t> </a:t>
            </a:r>
            <a:r>
              <a:rPr lang="en-US" sz="1900" dirty="0" err="1">
                <a:latin typeface="Cambria" pitchFamily="18" charset="0"/>
                <a:ea typeface="Cambria" pitchFamily="18" charset="0"/>
                <a:cs typeface="Times New Roman"/>
              </a:rPr>
              <a:t>mưa</a:t>
            </a:r>
            <a:r>
              <a:rPr lang="en-US" sz="1900" dirty="0">
                <a:latin typeface="Cambria" pitchFamily="18" charset="0"/>
                <a:ea typeface="Cambria" pitchFamily="18" charset="0"/>
                <a:cs typeface="Times New Roman"/>
              </a:rPr>
              <a:t> </a:t>
            </a:r>
            <a:r>
              <a:rPr lang="en-US" sz="1900" dirty="0" err="1" smtClean="0">
                <a:latin typeface="Cambria" pitchFamily="18" charset="0"/>
                <a:ea typeface="Cambria" pitchFamily="18" charset="0"/>
                <a:cs typeface="Times New Roman"/>
              </a:rPr>
              <a:t>ít</a:t>
            </a:r>
            <a:r>
              <a:rPr lang="en-US" sz="1900" dirty="0" smtClean="0">
                <a:latin typeface="Cambria" pitchFamily="18" charset="0"/>
                <a:ea typeface="Cambria" pitchFamily="18" charset="0"/>
                <a:cs typeface="Times New Roman"/>
              </a:rPr>
              <a:t>.</a:t>
            </a:r>
            <a:endParaRPr lang="en-US" sz="1900" dirty="0">
              <a:latin typeface="Cambria" pitchFamily="18" charset="0"/>
              <a:ea typeface="Cambria" pitchFamily="18" charset="0"/>
              <a:cs typeface="Times New Roman"/>
            </a:endParaRPr>
          </a:p>
        </p:txBody>
      </p:sp>
    </p:spTree>
    <p:extLst>
      <p:ext uri="{BB962C8B-B14F-4D97-AF65-F5344CB8AC3E}">
        <p14:creationId xmlns:p14="http://schemas.microsoft.com/office/powerpoint/2010/main" val="3181743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par>
                                <p:cTn id="8" presetID="14" presetClass="entr" presetSubtype="1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randombar(horizont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randombar(horizontal)">
                                      <p:cBhvr>
                                        <p:cTn id="15" dur="500"/>
                                        <p:tgtEl>
                                          <p:spTgt spid="2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randombar(horizontal)">
                                      <p:cBhvr>
                                        <p:cTn id="18" dur="500"/>
                                        <p:tgtEl>
                                          <p:spTgt spid="27"/>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27">
                                            <p:txEl>
                                              <p:pRg st="0" end="0"/>
                                            </p:txEl>
                                          </p:spTgt>
                                        </p:tgtEl>
                                        <p:attrNameLst>
                                          <p:attrName>style.visibility</p:attrName>
                                        </p:attrNameLst>
                                      </p:cBhvr>
                                      <p:to>
                                        <p:strVal val="visible"/>
                                      </p:to>
                                    </p:set>
                                    <p:animEffect transition="in" filter="randombar(horizontal)">
                                      <p:cBhvr>
                                        <p:cTn id="23" dur="500"/>
                                        <p:tgtEl>
                                          <p:spTgt spid="2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27">
                                            <p:txEl>
                                              <p:pRg st="1" end="1"/>
                                            </p:txEl>
                                          </p:spTgt>
                                        </p:tgtEl>
                                        <p:attrNameLst>
                                          <p:attrName>style.visibility</p:attrName>
                                        </p:attrNameLst>
                                      </p:cBhvr>
                                      <p:to>
                                        <p:strVal val="visible"/>
                                      </p:to>
                                    </p:set>
                                    <p:animEffect transition="in" filter="randombar(horizontal)">
                                      <p:cBhvr>
                                        <p:cTn id="28" dur="500"/>
                                        <p:tgtEl>
                                          <p:spTgt spid="2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7">
                                            <p:txEl>
                                              <p:pRg st="2" end="2"/>
                                            </p:txEl>
                                          </p:spTgt>
                                        </p:tgtEl>
                                        <p:attrNameLst>
                                          <p:attrName>style.visibility</p:attrName>
                                        </p:attrNameLst>
                                      </p:cBhvr>
                                      <p:to>
                                        <p:strVal val="visible"/>
                                      </p:to>
                                    </p:set>
                                    <p:animEffect transition="in" filter="randombar(horizontal)">
                                      <p:cBhvr>
                                        <p:cTn id="33" dur="500"/>
                                        <p:tgtEl>
                                          <p:spTgt spid="2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27">
                                            <p:txEl>
                                              <p:pRg st="3" end="3"/>
                                            </p:txEl>
                                          </p:spTgt>
                                        </p:tgtEl>
                                        <p:attrNameLst>
                                          <p:attrName>style.visibility</p:attrName>
                                        </p:attrNameLst>
                                      </p:cBhvr>
                                      <p:to>
                                        <p:strVal val="visible"/>
                                      </p:to>
                                    </p:set>
                                    <p:animEffect transition="in" filter="randombar(horizontal)">
                                      <p:cBhvr>
                                        <p:cTn id="38" dur="500"/>
                                        <p:tgtEl>
                                          <p:spTgt spid="2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708160"/>
          </a:xfrm>
          <a:prstGeom prst="rect">
            <a:avLst/>
          </a:prstGeom>
          <a:solidFill>
            <a:srgbClr val="BCFCD4"/>
          </a:solidFill>
          <a:ln w="12700">
            <a:solidFill>
              <a:srgbClr val="009900"/>
            </a:solidFill>
          </a:ln>
        </p:spPr>
        <p:txBody>
          <a:bodyPr wrap="square">
            <a:spAutoFit/>
          </a:bodyPr>
          <a:lstStyle/>
          <a:p>
            <a:pPr algn="just"/>
            <a:r>
              <a:rPr lang="en-US" sz="2100" i="1" dirty="0" err="1" smtClean="0">
                <a:solidFill>
                  <a:srgbClr val="FF0000"/>
                </a:solidFill>
                <a:latin typeface="Cambria" panose="02040503050406030204" pitchFamily="18" charset="0"/>
                <a:ea typeface="Cambria" panose="02040503050406030204" pitchFamily="18" charset="0"/>
              </a:rPr>
              <a:t>Quan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a:solidFill>
                  <a:srgbClr val="FF0000"/>
                </a:solidFill>
                <a:latin typeface="Cambria" panose="02040503050406030204" pitchFamily="18" charset="0"/>
                <a:ea typeface="Cambria" panose="02040503050406030204" pitchFamily="18" charset="0"/>
              </a:rPr>
              <a:t>sát</a:t>
            </a:r>
            <a:r>
              <a:rPr lang="en-US" sz="2100" i="1" dirty="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bảng</a:t>
            </a:r>
            <a:r>
              <a:rPr lang="en-US" sz="2100" i="1" dirty="0" smtClean="0">
                <a:solidFill>
                  <a:srgbClr val="FF0000"/>
                </a:solidFill>
                <a:latin typeface="Cambria" panose="02040503050406030204" pitchFamily="18" charset="0"/>
                <a:ea typeface="Cambria" panose="02040503050406030204" pitchFamily="18" charset="0"/>
              </a:rPr>
              <a:t> 4.1, </a:t>
            </a:r>
            <a:r>
              <a:rPr lang="en-US" sz="2100" i="1" dirty="0" err="1" smtClean="0">
                <a:solidFill>
                  <a:srgbClr val="FF0000"/>
                </a:solidFill>
                <a:latin typeface="Cambria" panose="02040503050406030204" pitchFamily="18" charset="0"/>
                <a:ea typeface="Cambria" panose="02040503050406030204" pitchFamily="18" charset="0"/>
              </a:rPr>
              <a:t>bản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đồ</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kênh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chữ</a:t>
            </a:r>
            <a:r>
              <a:rPr lang="en-US" sz="2100" i="1" dirty="0" smtClean="0">
                <a:solidFill>
                  <a:srgbClr val="FF0000"/>
                </a:solidFill>
                <a:latin typeface="Cambria" panose="02040503050406030204" pitchFamily="18" charset="0"/>
                <a:ea typeface="Cambria" panose="02040503050406030204" pitchFamily="18" charset="0"/>
              </a:rPr>
              <a:t> SGK, </a:t>
            </a:r>
            <a:r>
              <a:rPr lang="en-US" sz="2100" i="1" dirty="0" err="1" smtClean="0">
                <a:solidFill>
                  <a:srgbClr val="FF0000"/>
                </a:solidFill>
                <a:latin typeface="Cambria" panose="02040503050406030204" pitchFamily="18" charset="0"/>
                <a:ea typeface="Cambria" panose="02040503050406030204" pitchFamily="18" charset="0"/>
              </a:rPr>
              <a:t>hãy</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nhận</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xét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về</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trung</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bình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năm</a:t>
            </a:r>
            <a:r>
              <a:rPr lang="en-US" sz="2100" i="1" dirty="0" smtClean="0">
                <a:solidFill>
                  <a:srgbClr val="FF0000"/>
                </a:solidFill>
                <a:latin typeface="Cambria" panose="02040503050406030204" pitchFamily="18" charset="0"/>
                <a:ea typeface="Cambria" panose="02040503050406030204" pitchFamily="18" charset="0"/>
              </a:rPr>
              <a:t> ở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Giải</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thích</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vì</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sao</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nước</a:t>
            </a:r>
            <a:r>
              <a:rPr lang="en-US" sz="2100" i="1" dirty="0" smtClean="0">
                <a:solidFill>
                  <a:srgbClr val="FF0000"/>
                </a:solidFill>
                <a:latin typeface="Cambria" panose="02040503050406030204" pitchFamily="18" charset="0"/>
                <a:ea typeface="Cambria" panose="02040503050406030204" pitchFamily="18" charset="0"/>
              </a:rPr>
              <a:t> ta </a:t>
            </a:r>
            <a:r>
              <a:rPr lang="en-US" sz="2100" i="1" dirty="0" err="1" smtClean="0">
                <a:solidFill>
                  <a:srgbClr val="FF0000"/>
                </a:solidFill>
                <a:latin typeface="Cambria" panose="02040503050406030204" pitchFamily="18" charset="0"/>
                <a:ea typeface="Cambria" panose="02040503050406030204" pitchFamily="18" charset="0"/>
              </a:rPr>
              <a:t>có</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nhiệt</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độ</a:t>
            </a:r>
            <a:r>
              <a:rPr lang="en-US" sz="2100" i="1" dirty="0" smtClean="0">
                <a:solidFill>
                  <a:srgbClr val="FF0000"/>
                </a:solidFill>
                <a:latin typeface="Cambria" panose="02040503050406030204" pitchFamily="18" charset="0"/>
                <a:ea typeface="Cambria" panose="02040503050406030204" pitchFamily="18" charset="0"/>
              </a:rPr>
              <a:t> </a:t>
            </a:r>
            <a:r>
              <a:rPr lang="en-US" sz="2100" i="1" dirty="0" err="1" smtClean="0">
                <a:solidFill>
                  <a:srgbClr val="FF0000"/>
                </a:solidFill>
                <a:latin typeface="Cambria" panose="02040503050406030204" pitchFamily="18" charset="0"/>
                <a:ea typeface="Cambria" panose="02040503050406030204" pitchFamily="18" charset="0"/>
              </a:rPr>
              <a:t>cao</a:t>
            </a:r>
            <a:r>
              <a:rPr lang="en-US" sz="2100" i="1" dirty="0" smtClean="0">
                <a:solidFill>
                  <a:srgbClr val="FF0000"/>
                </a:solidFill>
                <a:latin typeface="Cambria" panose="02040503050406030204" pitchFamily="18" charset="0"/>
                <a:ea typeface="Cambria" panose="02040503050406030204" pitchFamily="18" charset="0"/>
              </a:rPr>
              <a:t>?</a:t>
            </a:r>
            <a:endParaRPr lang="vi-VN" sz="21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798600"/>
            <a:ext cx="3657601" cy="2754600"/>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vi-VN" sz="2100" dirty="0">
                <a:latin typeface="Cambria" pitchFamily="18" charset="0"/>
                <a:ea typeface="Cambria" pitchFamily="18" charset="0"/>
              </a:rPr>
              <a:t>- </a:t>
            </a:r>
            <a:r>
              <a:rPr lang="nl-NL" sz="2100" dirty="0">
                <a:latin typeface="Cambria" pitchFamily="18" charset="0"/>
                <a:ea typeface="Cambria" pitchFamily="18" charset="0"/>
              </a:rPr>
              <a:t>Nhiệt độ trung bình năm trên 20</a:t>
            </a:r>
            <a:r>
              <a:rPr lang="nl-NL" sz="2100" baseline="30000" dirty="0">
                <a:latin typeface="Cambria" pitchFamily="18" charset="0"/>
                <a:ea typeface="Cambria" pitchFamily="18" charset="0"/>
              </a:rPr>
              <a:t>0</a:t>
            </a:r>
            <a:r>
              <a:rPr lang="nl-NL" sz="2100" dirty="0">
                <a:latin typeface="Cambria" pitchFamily="18" charset="0"/>
                <a:ea typeface="Cambria" pitchFamily="18" charset="0"/>
              </a:rPr>
              <a:t>C (trừ vùng núi cao) và tăng dần từ Bắc vào </a:t>
            </a:r>
            <a:r>
              <a:rPr lang="nl-NL" sz="2100" dirty="0" smtClean="0">
                <a:latin typeface="Cambria" pitchFamily="18" charset="0"/>
                <a:ea typeface="Cambria" pitchFamily="18" charset="0"/>
              </a:rPr>
              <a:t>Nam (Lạng Sơn: 21,5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 Cà Mau: 27,5</a:t>
            </a:r>
            <a:r>
              <a:rPr lang="nl-NL" sz="2100" baseline="30000" dirty="0" smtClean="0">
                <a:latin typeface="Cambria" pitchFamily="18" charset="0"/>
                <a:ea typeface="Cambria" pitchFamily="18" charset="0"/>
              </a:rPr>
              <a:t>0</a:t>
            </a:r>
            <a:r>
              <a:rPr lang="nl-NL" sz="2100" dirty="0" smtClean="0">
                <a:latin typeface="Cambria" pitchFamily="18" charset="0"/>
                <a:ea typeface="Cambria" pitchFamily="18" charset="0"/>
              </a:rPr>
              <a:t>C).</a:t>
            </a:r>
            <a:endParaRPr lang="en-US" sz="2100" dirty="0">
              <a:latin typeface="Cambria" pitchFamily="18" charset="0"/>
              <a:ea typeface="Cambria" pitchFamily="18" charset="0"/>
            </a:endParaRPr>
          </a:p>
          <a:p>
            <a:pPr algn="just">
              <a:spcBef>
                <a:spcPts val="600"/>
              </a:spcBef>
              <a:spcAft>
                <a:spcPts val="0"/>
              </a:spcAft>
            </a:pPr>
            <a:r>
              <a:rPr lang="nl-NL" sz="2100" dirty="0" smtClean="0">
                <a:latin typeface="Cambria" pitchFamily="18" charset="0"/>
                <a:ea typeface="Cambria" pitchFamily="18" charset="0"/>
              </a:rPr>
              <a:t>- </a:t>
            </a:r>
            <a:r>
              <a:rPr lang="nl-NL" sz="2100" dirty="0">
                <a:latin typeface="Cambria" pitchFamily="18" charset="0"/>
                <a:ea typeface="Cambria" pitchFamily="18" charset="0"/>
              </a:rPr>
              <a:t>Nguyên nhân: do nước ta nằm hoàn toàn trong vùng nội chí tuyến.</a:t>
            </a:r>
            <a:endParaRPr lang="en-US" sz="21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4" name="Picture 23"/>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7906" y="1311232"/>
            <a:ext cx="3478212" cy="2422567"/>
          </a:xfrm>
          <a:prstGeom prst="rect">
            <a:avLst/>
          </a:prstGeom>
          <a:noFill/>
          <a:ln>
            <a:solidFill>
              <a:srgbClr val="FF0000"/>
            </a:solidFill>
          </a:ln>
        </p:spPr>
      </p:pic>
      <p:pic>
        <p:nvPicPr>
          <p:cNvPr id="2" name="Picture 2"/>
          <p:cNvPicPr>
            <a:picLocks noChangeAspect="1" noChangeArrowheads="1"/>
          </p:cNvPicPr>
          <p:nvPr/>
        </p:nvPicPr>
        <p:blipFill>
          <a:blip r:embed="rId12">
            <a:extLst>
              <a:ext uri="{BEBA8EAE-BF5A-486C-A8C5-ECC9F3942E4B}">
                <a14:imgProps xmlns:a14="http://schemas.microsoft.com/office/drawing/2010/main">
                  <a14:imgLayer r:embed="rId1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58567" y="3872614"/>
            <a:ext cx="3457551" cy="269198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1431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randombar(horizontal)">
                                      <p:cBhvr>
                                        <p:cTn id="20" dur="500"/>
                                        <p:tgtEl>
                                          <p:spTgt spid="24"/>
                                        </p:tgtEl>
                                      </p:cBhvr>
                                    </p:animEffect>
                                  </p:childTnLst>
                                </p:cTn>
                              </p:par>
                              <p:par>
                                <p:cTn id="21" presetID="14" presetClass="entr" presetSubtype="1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randombar(horizont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randombar(horizontal)">
                                      <p:cBhvr>
                                        <p:cTn id="28" dur="500"/>
                                        <p:tgtEl>
                                          <p:spTgt spid="1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animEffect transition="in" filter="randombar(horizontal)">
                                      <p:cBhvr>
                                        <p:cTn id="31" dur="500"/>
                                        <p:tgtEl>
                                          <p:spTgt spid="32"/>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6" dur="500"/>
                                        <p:tgtEl>
                                          <p:spTgt spid="32">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1"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81200"/>
            <a:ext cx="3657601" cy="1446550"/>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biểu</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đồ</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về</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số</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giờ</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nắng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cán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cân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bức</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xạ</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1257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402179"/>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9" y="4038600"/>
            <a:ext cx="3657601" cy="2200602"/>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Số </a:t>
            </a:r>
            <a:r>
              <a:rPr lang="nl-NL" sz="2200" dirty="0">
                <a:latin typeface="Cambria" pitchFamily="18" charset="0"/>
                <a:ea typeface="Cambria" pitchFamily="18" charset="0"/>
              </a:rPr>
              <a:t>giờ nắng nhiều, đạt từ 1400 - 3000 giờ/ </a:t>
            </a:r>
            <a:r>
              <a:rPr lang="nl-NL" sz="2200" dirty="0" smtClean="0">
                <a:latin typeface="Cambria" pitchFamily="18" charset="0"/>
                <a:ea typeface="Cambria" pitchFamily="18" charset="0"/>
              </a:rPr>
              <a:t>năm</a:t>
            </a:r>
            <a:r>
              <a:rPr lang="nl-NL" sz="2200" dirty="0">
                <a:latin typeface="Cambria" pitchFamily="18" charset="0"/>
                <a:ea typeface="Cambria" pitchFamily="18" charset="0"/>
              </a:rPr>
              <a:t> </a:t>
            </a:r>
            <a:r>
              <a:rPr lang="nl-NL" sz="2200" dirty="0" smtClean="0">
                <a:latin typeface="Cambria" pitchFamily="18" charset="0"/>
                <a:ea typeface="Cambria" pitchFamily="18" charset="0"/>
              </a:rPr>
              <a:t>(Hà Nội là 1585 giờ, Huế là 1970 giờ, TPHCM là 2489 giờ).</a:t>
            </a:r>
          </a:p>
          <a:p>
            <a:pPr algn="just">
              <a:spcBef>
                <a:spcPts val="600"/>
              </a:spcBef>
              <a:spcAft>
                <a:spcPts val="0"/>
              </a:spcAft>
            </a:pPr>
            <a:r>
              <a:rPr lang="nl-NL" sz="2200" dirty="0" smtClean="0">
                <a:latin typeface="Cambria" pitchFamily="18" charset="0"/>
                <a:ea typeface="Cambria" pitchFamily="18" charset="0"/>
              </a:rPr>
              <a:t> </a:t>
            </a:r>
            <a:r>
              <a:rPr lang="vi-VN" sz="2200" dirty="0">
                <a:latin typeface="Cambria" pitchFamily="18" charset="0"/>
                <a:ea typeface="Cambria" pitchFamily="18" charset="0"/>
              </a:rPr>
              <a:t>- Cán cân bức xạ từ 70-100 kcal/cm</a:t>
            </a:r>
            <a:r>
              <a:rPr lang="vi-VN" sz="2200" baseline="30000" dirty="0">
                <a:latin typeface="Cambria" pitchFamily="18" charset="0"/>
                <a:ea typeface="Cambria" pitchFamily="18" charset="0"/>
              </a:rPr>
              <a:t>2</a:t>
            </a:r>
            <a:r>
              <a:rPr lang="vi-VN" sz="2200" dirty="0">
                <a:latin typeface="Cambria" pitchFamily="18" charset="0"/>
                <a:ea typeface="Cambria" pitchFamily="18" charset="0"/>
              </a:rPr>
              <a:t>/năm.</a:t>
            </a:r>
            <a:endParaRPr lang="en-US" sz="2200" dirty="0">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a</a:t>
            </a:r>
            <a:r>
              <a:rPr lang="en-US" sz="2400" b="1" dirty="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nhiệt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đới</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9"/>
            <a:ext cx="3535054" cy="2514602"/>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11074" y="3953554"/>
            <a:ext cx="3528125" cy="2371046"/>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62600" y="6324600"/>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Buổi</a:t>
            </a:r>
            <a:r>
              <a:rPr lang="en-US" dirty="0" smtClean="0">
                <a:latin typeface="Cambria" pitchFamily="18" charset="0"/>
                <a:ea typeface="Cambria" pitchFamily="18" charset="0"/>
              </a:rPr>
              <a:t> </a:t>
            </a:r>
            <a:r>
              <a:rPr lang="en-US" dirty="0" err="1" smtClean="0">
                <a:latin typeface="Cambria" pitchFamily="18" charset="0"/>
                <a:ea typeface="Cambria" pitchFamily="18" charset="0"/>
              </a:rPr>
              <a:t>sáng</a:t>
            </a:r>
            <a:r>
              <a:rPr lang="en-US" dirty="0" smtClean="0">
                <a:latin typeface="Cambria" pitchFamily="18" charset="0"/>
                <a:ea typeface="Cambria" pitchFamily="18" charset="0"/>
              </a:rPr>
              <a:t> ở </a:t>
            </a:r>
            <a:r>
              <a:rPr lang="en-US" dirty="0" err="1" smtClean="0">
                <a:latin typeface="Cambria" pitchFamily="18" charset="0"/>
                <a:ea typeface="Cambria" pitchFamily="18" charset="0"/>
              </a:rPr>
              <a:t>Hà</a:t>
            </a:r>
            <a:r>
              <a:rPr lang="en-US" dirty="0" smtClean="0">
                <a:latin typeface="Cambria" pitchFamily="18" charset="0"/>
                <a:ea typeface="Cambria" pitchFamily="18" charset="0"/>
              </a:rPr>
              <a:t> </a:t>
            </a:r>
            <a:r>
              <a:rPr lang="en-US" dirty="0" err="1" smtClean="0">
                <a:latin typeface="Cambria" pitchFamily="18" charset="0"/>
                <a:ea typeface="Cambria" pitchFamily="18" charset="0"/>
              </a:rPr>
              <a:t>Nội</a:t>
            </a:r>
            <a:endParaRPr lang="en-US" dirty="0">
              <a:latin typeface="Cambria" pitchFamily="18" charset="0"/>
              <a:ea typeface="Cambria" pitchFamily="18" charset="0"/>
            </a:endParaRPr>
          </a:p>
        </p:txBody>
      </p:sp>
    </p:spTree>
    <p:extLst>
      <p:ext uri="{BB962C8B-B14F-4D97-AF65-F5344CB8AC3E}">
        <p14:creationId xmlns:p14="http://schemas.microsoft.com/office/powerpoint/2010/main" val="31078881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par>
                                <p:cTn id="21" presetID="14" presetClass="entr" presetSubtype="10" fill="hold" nodeType="withEffect">
                                  <p:stCondLst>
                                    <p:cond delay="0"/>
                                  </p:stCondLst>
                                  <p:childTnLst>
                                    <p:set>
                                      <p:cBhvr>
                                        <p:cTn id="22" dur="1" fill="hold">
                                          <p:stCondLst>
                                            <p:cond delay="0"/>
                                          </p:stCondLst>
                                        </p:cTn>
                                        <p:tgtEl>
                                          <p:spTgt spid="3074"/>
                                        </p:tgtEl>
                                        <p:attrNameLst>
                                          <p:attrName>style.visibility</p:attrName>
                                        </p:attrNameLst>
                                      </p:cBhvr>
                                      <p:to>
                                        <p:strVal val="visible"/>
                                      </p:to>
                                    </p:set>
                                    <p:animEffect transition="in" filter="randombar(horizontal)">
                                      <p:cBhvr>
                                        <p:cTn id="23" dur="500"/>
                                        <p:tgtEl>
                                          <p:spTgt spid="3074"/>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randombar(horizont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vi-VN" sz="2400" b="1" dirty="0">
                <a:solidFill>
                  <a:srgbClr val="CC0000"/>
                </a:solidFill>
                <a:latin typeface="Times New Roman" pitchFamily="18" charset="0"/>
                <a:cs typeface="Times New Roman" pitchFamily="18" charset="0"/>
              </a:rPr>
              <a:t>a. Tính chất nhiệt </a:t>
            </a:r>
            <a:r>
              <a:rPr lang="vi-VN" sz="2400" b="1" dirty="0" smtClean="0">
                <a:solidFill>
                  <a:srgbClr val="CC0000"/>
                </a:solidFill>
                <a:latin typeface="Times New Roman" pitchFamily="18" charset="0"/>
                <a:cs typeface="Times New Roman" pitchFamily="18" charset="0"/>
              </a:rPr>
              <a:t>đới</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514601"/>
            <a:ext cx="6792509" cy="2590800"/>
          </a:xfrm>
          <a:prstGeom prst="wedgeRoundRectCallout">
            <a:avLst>
              <a:gd name="adj1" fmla="val 47085"/>
              <a:gd name="adj2" fmla="val 75839"/>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2924651"/>
            <a:ext cx="6553198" cy="1723549"/>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 </a:t>
            </a:r>
            <a:r>
              <a:rPr lang="nl-NL" sz="2400" dirty="0">
                <a:latin typeface="Cambria" pitchFamily="18" charset="0"/>
                <a:ea typeface="Cambria" pitchFamily="18" charset="0"/>
              </a:rPr>
              <a:t>Nhiệt độ trung bình năm trên 20</a:t>
            </a:r>
            <a:r>
              <a:rPr lang="nl-NL" sz="2400" baseline="30000" dirty="0">
                <a:latin typeface="Cambria" pitchFamily="18" charset="0"/>
                <a:ea typeface="Cambria" pitchFamily="18" charset="0"/>
              </a:rPr>
              <a:t>0</a:t>
            </a:r>
            <a:r>
              <a:rPr lang="nl-NL" sz="2400" dirty="0">
                <a:latin typeface="Cambria" pitchFamily="18" charset="0"/>
                <a:ea typeface="Cambria" pitchFamily="18" charset="0"/>
              </a:rPr>
              <a:t>C (trừ vùng núi cao) và tăng dần từ Bắc vào Nam.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Số giờ nắng nhiều, đạt từ 1400 - 3000 giờ/năm.</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Cán cân bức xạ từ 70-100 kcal/cm</a:t>
            </a:r>
            <a:r>
              <a:rPr lang="vi-VN" sz="2400" baseline="30000" dirty="0">
                <a:latin typeface="Cambria" pitchFamily="18" charset="0"/>
                <a:ea typeface="Cambria" pitchFamily="18" charset="0"/>
              </a:rPr>
              <a:t>2</a:t>
            </a:r>
            <a:r>
              <a:rPr lang="vi-VN" sz="2400" dirty="0">
                <a:latin typeface="Cambria" pitchFamily="18" charset="0"/>
                <a:ea typeface="Cambria" pitchFamily="18" charset="0"/>
              </a:rPr>
              <a:t>/năm.</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8211970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8">
                                            <p:txEl>
                                              <p:pRg st="2" end="2"/>
                                            </p:txEl>
                                          </p:spTgt>
                                        </p:tgtEl>
                                        <p:attrNameLst>
                                          <p:attrName>style.visibility</p:attrName>
                                        </p:attrNameLst>
                                      </p:cBhvr>
                                      <p:to>
                                        <p:strVal val="visible"/>
                                      </p:to>
                                    </p:set>
                                    <p:animEffect transition="in" filter="randombar(horizontal)">
                                      <p:cBhvr>
                                        <p:cTn id="39" dur="500"/>
                                        <p:tgtEl>
                                          <p:spTgt spid="3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508105"/>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bản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đồ</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hãy</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nhận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xét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lượng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mưa</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trung</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bình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năm</a:t>
            </a:r>
            <a:r>
              <a:rPr lang="en-US" sz="2300" i="1" dirty="0" smtClean="0">
                <a:solidFill>
                  <a:srgbClr val="FF0000"/>
                </a:solidFill>
                <a:latin typeface="Cambria" panose="02040503050406030204" pitchFamily="18" charset="0"/>
                <a:ea typeface="Cambria" panose="02040503050406030204" pitchFamily="18" charset="0"/>
              </a:rPr>
              <a:t> ở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ta.</a:t>
            </a:r>
            <a:endParaRPr lang="vi-VN" sz="23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smtClean="0">
                <a:solidFill>
                  <a:srgbClr val="0D30DD"/>
                </a:solidFill>
                <a:latin typeface="Cambria" pitchFamily="18" charset="0"/>
              </a:rPr>
              <a:t>KHÍ HẬU NHIỆT ĐỚI ẨM GIÓ MÙA </a:t>
            </a:r>
            <a:endParaRPr lang="en-US" sz="2400" b="1" dirty="0">
              <a:solidFill>
                <a:srgbClr val="0D30DD"/>
              </a:solidFill>
              <a:latin typeface="Cambria" pitchFamily="18" charset="0"/>
            </a:endParaRP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0495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3434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552379"/>
            <a:ext cx="3657601" cy="3000821"/>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Lượng </a:t>
            </a:r>
            <a:r>
              <a:rPr lang="nl-NL" sz="2300" dirty="0">
                <a:latin typeface="Cambria" pitchFamily="18" charset="0"/>
                <a:ea typeface="Cambria" pitchFamily="18" charset="0"/>
              </a:rPr>
              <a:t>mưa trung bình năm lớn: từ 1500 - 2000 mm/năm.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Ở </a:t>
            </a:r>
            <a:r>
              <a:rPr lang="nl-NL" sz="2300" dirty="0">
                <a:latin typeface="Cambria" pitchFamily="18" charset="0"/>
                <a:ea typeface="Cambria" pitchFamily="18" charset="0"/>
              </a:rPr>
              <a:t>những khu vực đón gió biển hoặc vùng núi cao, lượng mưa trong năm thường nhiều hơn, khoảng 3000 - 4000 mm/ năm.</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335458" y="1317329"/>
            <a:ext cx="3503742" cy="523587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85954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randombar(horizontal)">
                                      <p:cBhvr>
                                        <p:cTn id="20" dur="500"/>
                                        <p:tgtEl>
                                          <p:spTgt spid="4098"/>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48696"/>
            <a:ext cx="3657601" cy="1785104"/>
          </a:xfrm>
          <a:prstGeom prst="rect">
            <a:avLst/>
          </a:prstGeom>
          <a:solidFill>
            <a:srgbClr val="BCFCD4"/>
          </a:solidFill>
          <a:ln w="12700">
            <a:solidFill>
              <a:srgbClr val="009900"/>
            </a:solidFill>
          </a:ln>
        </p:spPr>
        <p:txBody>
          <a:bodyPr wrap="square">
            <a:spAutoFit/>
          </a:bodyPr>
          <a:lstStyle/>
          <a:p>
            <a:pPr algn="just"/>
            <a:r>
              <a:rPr lang="en-US" sz="2200" i="1" dirty="0" err="1" smtClean="0">
                <a:solidFill>
                  <a:srgbClr val="FF0000"/>
                </a:solidFill>
                <a:latin typeface="Cambria" panose="02040503050406030204" pitchFamily="18" charset="0"/>
                <a:ea typeface="Cambria" panose="02040503050406030204" pitchFamily="18" charset="0"/>
              </a:rPr>
              <a:t>Quan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a:solidFill>
                  <a:srgbClr val="FF0000"/>
                </a:solidFill>
                <a:latin typeface="Cambria" panose="02040503050406030204" pitchFamily="18" charset="0"/>
                <a:ea typeface="Cambria" panose="02040503050406030204" pitchFamily="18" charset="0"/>
              </a:rPr>
              <a:t>sát</a:t>
            </a:r>
            <a:r>
              <a:rPr lang="en-US" sz="2200" i="1" dirty="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bảng</a:t>
            </a:r>
            <a:r>
              <a:rPr lang="en-US" sz="2200" i="1" dirty="0" smtClean="0">
                <a:solidFill>
                  <a:srgbClr val="FF0000"/>
                </a:solidFill>
                <a:latin typeface="Cambria" panose="02040503050406030204" pitchFamily="18" charset="0"/>
                <a:ea typeface="Cambria" panose="02040503050406030204" pitchFamily="18" charset="0"/>
              </a:rPr>
              <a:t> 4.2, </a:t>
            </a:r>
            <a:r>
              <a:rPr lang="en-US" sz="2200" i="1" dirty="0" err="1" smtClean="0">
                <a:solidFill>
                  <a:srgbClr val="FF0000"/>
                </a:solidFill>
                <a:latin typeface="Cambria" panose="02040503050406030204" pitchFamily="18" charset="0"/>
                <a:ea typeface="Cambria" panose="02040503050406030204" pitchFamily="18" charset="0"/>
              </a:rPr>
              <a:t>hình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ảnh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kênh</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chữ</a:t>
            </a:r>
            <a:r>
              <a:rPr lang="en-US" sz="2200" i="1" dirty="0" smtClean="0">
                <a:solidFill>
                  <a:srgbClr val="FF0000"/>
                </a:solidFill>
                <a:latin typeface="Cambria" panose="02040503050406030204" pitchFamily="18" charset="0"/>
                <a:ea typeface="Cambria" panose="02040503050406030204" pitchFamily="18" charset="0"/>
              </a:rPr>
              <a:t> SGK, </a:t>
            </a:r>
            <a:r>
              <a:rPr lang="en-US" sz="2200" i="1" dirty="0" err="1" smtClean="0">
                <a:solidFill>
                  <a:srgbClr val="FF0000"/>
                </a:solidFill>
                <a:latin typeface="Cambria" panose="02040503050406030204" pitchFamily="18" charset="0"/>
                <a:ea typeface="Cambria" panose="02040503050406030204" pitchFamily="18" charset="0"/>
              </a:rPr>
              <a:t>hãy</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nhận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xét</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không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khí</a:t>
            </a:r>
            <a:r>
              <a:rPr lang="en-US" sz="2200" i="1" dirty="0" smtClean="0">
                <a:solidFill>
                  <a:srgbClr val="FF0000"/>
                </a:solidFill>
                <a:latin typeface="Cambria" panose="02040503050406030204" pitchFamily="18" charset="0"/>
                <a:ea typeface="Cambria" panose="02040503050406030204" pitchFamily="18" charset="0"/>
              </a:rPr>
              <a:t> ở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Vì</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sao</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nước</a:t>
            </a:r>
            <a:r>
              <a:rPr lang="en-US" sz="2200" i="1" dirty="0" smtClean="0">
                <a:solidFill>
                  <a:srgbClr val="FF0000"/>
                </a:solidFill>
                <a:latin typeface="Cambria" panose="02040503050406030204" pitchFamily="18" charset="0"/>
                <a:ea typeface="Cambria" panose="02040503050406030204" pitchFamily="18" charset="0"/>
              </a:rPr>
              <a:t> ta </a:t>
            </a:r>
            <a:r>
              <a:rPr lang="en-US" sz="2200" i="1" dirty="0" err="1" smtClean="0">
                <a:solidFill>
                  <a:srgbClr val="FF0000"/>
                </a:solidFill>
                <a:latin typeface="Cambria" panose="02040503050406030204" pitchFamily="18" charset="0"/>
                <a:ea typeface="Cambria" panose="02040503050406030204" pitchFamily="18" charset="0"/>
              </a:rPr>
              <a:t>có</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lượng</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mưa</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lớn</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và</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độ</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ẩm</a:t>
            </a:r>
            <a:r>
              <a:rPr lang="en-US" sz="2200" i="1" dirty="0" smtClean="0">
                <a:solidFill>
                  <a:srgbClr val="FF0000"/>
                </a:solidFill>
                <a:latin typeface="Cambria" panose="02040503050406030204" pitchFamily="18" charset="0"/>
                <a:ea typeface="Cambria" panose="02040503050406030204" pitchFamily="18" charset="0"/>
              </a:rPr>
              <a:t> </a:t>
            </a:r>
            <a:r>
              <a:rPr lang="en-US" sz="2200" i="1" dirty="0" err="1" smtClean="0">
                <a:solidFill>
                  <a:srgbClr val="FF0000"/>
                </a:solidFill>
                <a:latin typeface="Cambria" panose="02040503050406030204" pitchFamily="18" charset="0"/>
                <a:ea typeface="Cambria" panose="02040503050406030204" pitchFamily="18" charset="0"/>
              </a:rPr>
              <a:t>cao</a:t>
            </a:r>
            <a:r>
              <a:rPr lang="en-US" sz="2200" i="1" dirty="0" smtClean="0">
                <a:solidFill>
                  <a:srgbClr val="FF0000"/>
                </a:solidFill>
                <a:latin typeface="Cambria" panose="02040503050406030204" pitchFamily="18" charset="0"/>
                <a:ea typeface="Cambria" panose="02040503050406030204" pitchFamily="18" charset="0"/>
              </a:rPr>
              <a:t>?</a:t>
            </a:r>
            <a:endParaRPr lang="vi-VN" sz="2200" i="1" dirty="0">
              <a:solidFill>
                <a:srgbClr val="FF0000"/>
              </a:solidFill>
              <a:latin typeface="Cambria" panose="02040503050406030204" pitchFamily="18" charset="0"/>
              <a:ea typeface="Cambria" panose="02040503050406030204" pitchFamily="18" charset="0"/>
            </a:endParaRP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781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62400"/>
            <a:ext cx="3657601" cy="2539157"/>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200" dirty="0" smtClean="0">
                <a:latin typeface="Cambria" pitchFamily="18" charset="0"/>
                <a:ea typeface="Cambria" pitchFamily="18" charset="0"/>
              </a:rPr>
              <a:t>- Độ </a:t>
            </a:r>
            <a:r>
              <a:rPr lang="nl-NL" sz="2200" dirty="0">
                <a:latin typeface="Cambria" pitchFamily="18" charset="0"/>
                <a:ea typeface="Cambria" pitchFamily="18" charset="0"/>
              </a:rPr>
              <a:t>ẩm không khí cao, trên 80</a:t>
            </a:r>
            <a:r>
              <a:rPr lang="nl-NL" sz="2200" dirty="0" smtClean="0">
                <a:latin typeface="Cambria" pitchFamily="18" charset="0"/>
                <a:ea typeface="Cambria" pitchFamily="18" charset="0"/>
              </a:rPr>
              <a:t>%, </a:t>
            </a:r>
            <a:r>
              <a:rPr lang="en-US" sz="2200" dirty="0" smtClean="0">
                <a:latin typeface="Cambria" pitchFamily="18" charset="0"/>
                <a:ea typeface="Cambria" pitchFamily="18" charset="0"/>
              </a:rPr>
              <a:t>c</a:t>
            </a:r>
            <a:r>
              <a:rPr lang="vi-VN" sz="2200" dirty="0" smtClean="0">
                <a:latin typeface="Cambria" pitchFamily="18" charset="0"/>
                <a:ea typeface="Cambria" pitchFamily="18" charset="0"/>
              </a:rPr>
              <a:t>ân </a:t>
            </a:r>
            <a:r>
              <a:rPr lang="vi-VN" sz="2200" dirty="0">
                <a:latin typeface="Cambria" pitchFamily="18" charset="0"/>
                <a:ea typeface="Cambria" pitchFamily="18" charset="0"/>
              </a:rPr>
              <a:t>bằng ẩm luôn </a:t>
            </a:r>
            <a:r>
              <a:rPr lang="vi-VN" sz="2200" dirty="0" smtClean="0">
                <a:latin typeface="Cambria" pitchFamily="18" charset="0"/>
                <a:ea typeface="Cambria" pitchFamily="18" charset="0"/>
              </a:rPr>
              <a:t>dương</a:t>
            </a:r>
            <a:r>
              <a:rPr lang="en-US" sz="2200" dirty="0" smtClean="0">
                <a:latin typeface="Cambria" pitchFamily="18" charset="0"/>
                <a:ea typeface="Cambria" pitchFamily="18" charset="0"/>
              </a:rPr>
              <a:t>.</a:t>
            </a:r>
          </a:p>
          <a:p>
            <a:pPr algn="just">
              <a:spcBef>
                <a:spcPts val="600"/>
              </a:spcBef>
              <a:spcAft>
                <a:spcPts val="0"/>
              </a:spcAft>
            </a:pPr>
            <a:r>
              <a:rPr lang="vi-VN" sz="2200" dirty="0" smtClean="0">
                <a:latin typeface="Cambria" pitchFamily="18" charset="0"/>
                <a:ea typeface="Cambria" pitchFamily="18" charset="0"/>
              </a:rPr>
              <a:t>- </a:t>
            </a:r>
            <a:r>
              <a:rPr lang="vi-VN" sz="2200" dirty="0">
                <a:latin typeface="Cambria" pitchFamily="18" charset="0"/>
                <a:ea typeface="Cambria" pitchFamily="18" charset="0"/>
              </a:rPr>
              <a:t>Nguyên nhân: do tác động của các khối khí di chuyển qua biển kết hợp với vai trò của Biển Đông.</a:t>
            </a:r>
            <a:endParaRPr lang="en-US" sz="22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ẩm</a:t>
            </a:r>
            <a:endParaRPr lang="en-US" sz="2400" b="1" dirty="0">
              <a:solidFill>
                <a:srgbClr val="CC0000"/>
              </a:solidFill>
              <a:latin typeface="Times New Roman" pitchFamily="18" charset="0"/>
              <a:cs typeface="Times New Roman" pitchFamily="18" charset="0"/>
            </a:endParaRPr>
          </a:p>
        </p:txBody>
      </p:sp>
      <p:pic>
        <p:nvPicPr>
          <p:cNvPr id="5123"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304147" y="4038600"/>
            <a:ext cx="3535052" cy="2133600"/>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7" name="TextBox 26"/>
          <p:cNvSpPr txBox="1"/>
          <p:nvPr/>
        </p:nvSpPr>
        <p:spPr>
          <a:xfrm>
            <a:off x="5638800" y="6205728"/>
            <a:ext cx="2971800" cy="369332"/>
          </a:xfrm>
          <a:prstGeom prst="rect">
            <a:avLst/>
          </a:prstGeom>
          <a:noFill/>
        </p:spPr>
        <p:txBody>
          <a:bodyPr wrap="square" rtlCol="0">
            <a:spAutoFit/>
          </a:bodyPr>
          <a:lstStyle/>
          <a:p>
            <a:pPr algn="ctr"/>
            <a:r>
              <a:rPr lang="en-US" dirty="0" err="1" smtClean="0">
                <a:latin typeface="Cambria" pitchFamily="18" charset="0"/>
                <a:ea typeface="Cambria" pitchFamily="18" charset="0"/>
              </a:rPr>
              <a:t>Biển</a:t>
            </a:r>
            <a:r>
              <a:rPr lang="en-US" dirty="0" smtClean="0">
                <a:latin typeface="Cambria" pitchFamily="18" charset="0"/>
                <a:ea typeface="Cambria" pitchFamily="18" charset="0"/>
              </a:rPr>
              <a:t> </a:t>
            </a:r>
            <a:r>
              <a:rPr lang="en-US" dirty="0" err="1" smtClean="0">
                <a:latin typeface="Cambria" pitchFamily="18" charset="0"/>
                <a:ea typeface="Cambria" pitchFamily="18" charset="0"/>
              </a:rPr>
              <a:t>Đông</a:t>
            </a:r>
            <a:endParaRPr lang="en-US" dirty="0">
              <a:latin typeface="Cambria" pitchFamily="18" charset="0"/>
              <a:ea typeface="Cambria" pitchFamily="18" charset="0"/>
            </a:endParaRPr>
          </a:p>
        </p:txBody>
      </p:sp>
      <p:pic>
        <p:nvPicPr>
          <p:cNvPr id="34" name="Picture 33"/>
          <p:cNvPicPr/>
          <p:nvPr/>
        </p:nvPicPr>
        <p:blipFill>
          <a:blip r:embed="rId11">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20220" y="1264918"/>
            <a:ext cx="3518980" cy="2545081"/>
          </a:xfrm>
          <a:prstGeom prst="rect">
            <a:avLst/>
          </a:prstGeom>
          <a:noFill/>
          <a:ln>
            <a:solidFill>
              <a:srgbClr val="FF0000"/>
            </a:solidFill>
          </a:ln>
        </p:spPr>
      </p:pic>
    </p:spTree>
    <p:extLst>
      <p:ext uri="{BB962C8B-B14F-4D97-AF65-F5344CB8AC3E}">
        <p14:creationId xmlns:p14="http://schemas.microsoft.com/office/powerpoint/2010/main" val="1425492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randombar(horizontal)">
                                      <p:cBhvr>
                                        <p:cTn id="20" dur="500"/>
                                        <p:tgtEl>
                                          <p:spTgt spid="34"/>
                                        </p:tgtEl>
                                      </p:cBhvr>
                                    </p:animEffect>
                                  </p:childTnLst>
                                </p:cTn>
                              </p:par>
                              <p:par>
                                <p:cTn id="21" presetID="14" presetClass="entr" presetSubtype="10" fill="hold" nodeType="withEffect">
                                  <p:stCondLst>
                                    <p:cond delay="0"/>
                                  </p:stCondLst>
                                  <p:childTnLst>
                                    <p:set>
                                      <p:cBhvr>
                                        <p:cTn id="22" dur="1" fill="hold">
                                          <p:stCondLst>
                                            <p:cond delay="0"/>
                                          </p:stCondLst>
                                        </p:cTn>
                                        <p:tgtEl>
                                          <p:spTgt spid="5123"/>
                                        </p:tgtEl>
                                        <p:attrNameLst>
                                          <p:attrName>style.visibility</p:attrName>
                                        </p:attrNameLst>
                                      </p:cBhvr>
                                      <p:to>
                                        <p:strVal val="visible"/>
                                      </p:to>
                                    </p:set>
                                    <p:animEffect transition="in" filter="randombar(horizontal)">
                                      <p:cBhvr>
                                        <p:cTn id="23" dur="500"/>
                                        <p:tgtEl>
                                          <p:spTgt spid="5123"/>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randombar(horizontal)">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randombar(horizontal)">
                                      <p:cBhvr>
                                        <p:cTn id="31" dur="500"/>
                                        <p:tgtEl>
                                          <p:spTgt spid="15"/>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randombar(horizontal)">
                                      <p:cBhvr>
                                        <p:cTn id="34" dur="5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9" dur="500"/>
                                        <p:tgtEl>
                                          <p:spTgt spid="3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44"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26"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b</a:t>
            </a:r>
            <a:r>
              <a:rPr lang="vi-VN" sz="2400" b="1" dirty="0" smtClean="0">
                <a:solidFill>
                  <a:srgbClr val="CC0000"/>
                </a:solidFill>
                <a:latin typeface="Times New Roman" pitchFamily="18" charset="0"/>
                <a:cs typeface="Times New Roman" pitchFamily="18" charset="0"/>
              </a:rPr>
              <a:t>. </a:t>
            </a:r>
            <a:r>
              <a:rPr lang="vi-VN" sz="2400" b="1" dirty="0">
                <a:solidFill>
                  <a:srgbClr val="CC0000"/>
                </a:solidFill>
                <a:latin typeface="Times New Roman" pitchFamily="18" charset="0"/>
                <a:cs typeface="Times New Roman" pitchFamily="18" charset="0"/>
              </a:rPr>
              <a:t>Tính chất </a:t>
            </a:r>
            <a:r>
              <a:rPr lang="en-US" sz="2400" b="1" dirty="0" err="1" smtClean="0">
                <a:solidFill>
                  <a:srgbClr val="CC0000"/>
                </a:solidFill>
                <a:latin typeface="Times New Roman" pitchFamily="18" charset="0"/>
                <a:cs typeface="Times New Roman" pitchFamily="18" charset="0"/>
              </a:rPr>
              <a:t>ẩm</a:t>
            </a:r>
            <a:endParaRPr lang="vi-VN" sz="2400" b="1" dirty="0">
              <a:solidFill>
                <a:srgbClr val="CC0000"/>
              </a:solidFill>
              <a:latin typeface="Times New Roman" pitchFamily="18" charset="0"/>
              <a:cs typeface="Times New Roman" pitchFamily="18" charset="0"/>
            </a:endParaRPr>
          </a:p>
        </p:txBody>
      </p:sp>
      <p:pic>
        <p:nvPicPr>
          <p:cNvPr id="35" name="Picture 10" descr="http://thumbs.dreamstime.com/z/%E6%9C%89%E7%99%BD%E8%89%B2%E6%B3%A1%E5%BD%B1%E7%9A%84thinking%E6%95%99%E6%8E%88-36777654.jpg"/>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36139" t="20400" r="8351" b="19564"/>
          <a:stretch/>
        </p:blipFill>
        <p:spPr bwMode="auto">
          <a:xfrm>
            <a:off x="6948424" y="4422043"/>
            <a:ext cx="2019364" cy="2253337"/>
          </a:xfrm>
          <a:prstGeom prst="rect">
            <a:avLst/>
          </a:prstGeom>
          <a:noFill/>
          <a:extLst>
            <a:ext uri="{909E8E84-426E-40DD-AFC4-6F175D3DCCD1}">
              <a14:hiddenFill xmlns:a14="http://schemas.microsoft.com/office/drawing/2010/main">
                <a:solidFill>
                  <a:srgbClr val="FFFFFF"/>
                </a:solidFill>
              </a14:hiddenFill>
            </a:ext>
          </a:extLst>
        </p:spPr>
      </p:pic>
      <p:sp>
        <p:nvSpPr>
          <p:cNvPr id="36" name="Rounded Rectangular Callout 35"/>
          <p:cNvSpPr/>
          <p:nvPr/>
        </p:nvSpPr>
        <p:spPr>
          <a:xfrm>
            <a:off x="446490" y="2743199"/>
            <a:ext cx="6792509" cy="2209801"/>
          </a:xfrm>
          <a:prstGeom prst="wedgeRoundRectCallout">
            <a:avLst>
              <a:gd name="adj1" fmla="val 46412"/>
              <a:gd name="adj2" fmla="val 82046"/>
              <a:gd name="adj3" fmla="val 16667"/>
            </a:avLst>
          </a:prstGeom>
          <a:ln>
            <a:solidFill>
              <a:schemeClr val="accent1"/>
            </a:solidFill>
          </a:ln>
        </p:spPr>
        <p:style>
          <a:lnRef idx="2">
            <a:schemeClr val="dk1"/>
          </a:lnRef>
          <a:fillRef idx="1">
            <a:schemeClr val="lt1"/>
          </a:fillRef>
          <a:effectRef idx="0">
            <a:schemeClr val="dk1"/>
          </a:effectRef>
          <a:fontRef idx="minor">
            <a:schemeClr val="dk1"/>
          </a:fontRef>
        </p:style>
        <p:txBody>
          <a:bodyPr rtlCol="0" anchor="ctr"/>
          <a:lstStyle/>
          <a:p>
            <a:endParaRPr lang="en-US" dirty="0">
              <a:effectLst/>
            </a:endParaRPr>
          </a:p>
        </p:txBody>
      </p:sp>
      <p:pic>
        <p:nvPicPr>
          <p:cNvPr id="37" name="Picture 12" descr="http://previews.123rf.com/images/mistac/mistac1207/mistac120700017/14524015-A-cartoon-boy-with-a-good-idea-Stock-Vector-thinking.jpg"/>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7778141" y="3732296"/>
            <a:ext cx="990752" cy="798025"/>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p:cNvSpPr/>
          <p:nvPr/>
        </p:nvSpPr>
        <p:spPr>
          <a:xfrm>
            <a:off x="609600" y="3142327"/>
            <a:ext cx="6553198" cy="1277273"/>
          </a:xfrm>
          <a:prstGeom prst="rect">
            <a:avLst/>
          </a:prstGeom>
        </p:spPr>
        <p:txBody>
          <a:bodyPr wrap="square">
            <a:spAutoFit/>
          </a:bodyPr>
          <a:lstStyle/>
          <a:p>
            <a:pPr algn="just">
              <a:spcBef>
                <a:spcPts val="600"/>
              </a:spcBef>
              <a:spcAft>
                <a:spcPts val="0"/>
              </a:spcAft>
            </a:pPr>
            <a:r>
              <a:rPr lang="vi-VN" sz="2400" dirty="0">
                <a:latin typeface="Cambria" pitchFamily="18" charset="0"/>
                <a:ea typeface="Cambria" pitchFamily="18" charset="0"/>
              </a:rPr>
              <a:t>-</a:t>
            </a:r>
            <a:r>
              <a:rPr lang="nl-NL" sz="2400" dirty="0">
                <a:latin typeface="Cambria" pitchFamily="18" charset="0"/>
                <a:ea typeface="Cambria" pitchFamily="18" charset="0"/>
              </a:rPr>
              <a:t> Lượng mưa trung bình năm lớn: từ 1500 - 2000 mm/năm. </a:t>
            </a:r>
            <a:endParaRPr lang="en-US" sz="2400" dirty="0">
              <a:latin typeface="Cambria" pitchFamily="18" charset="0"/>
              <a:ea typeface="Cambria" pitchFamily="18" charset="0"/>
            </a:endParaRPr>
          </a:p>
          <a:p>
            <a:pPr algn="just">
              <a:spcBef>
                <a:spcPts val="600"/>
              </a:spcBef>
              <a:spcAft>
                <a:spcPts val="0"/>
              </a:spcAft>
            </a:pPr>
            <a:r>
              <a:rPr lang="vi-VN" sz="2400" dirty="0">
                <a:latin typeface="Cambria" pitchFamily="18" charset="0"/>
                <a:ea typeface="Cambria" pitchFamily="18" charset="0"/>
              </a:rPr>
              <a:t>- Đ</a:t>
            </a:r>
            <a:r>
              <a:rPr lang="nl-NL" sz="2400" dirty="0">
                <a:latin typeface="Cambria" pitchFamily="18" charset="0"/>
                <a:ea typeface="Cambria" pitchFamily="18" charset="0"/>
              </a:rPr>
              <a:t>ộ ẩm không khí cao, trên 80%.</a:t>
            </a:r>
            <a:endParaRPr lang="en-US" sz="2400" dirty="0">
              <a:effectLst/>
              <a:latin typeface="Cambria" pitchFamily="18" charset="0"/>
              <a:ea typeface="Cambria" pitchFamily="18" charset="0"/>
            </a:endParaRPr>
          </a:p>
        </p:txBody>
      </p:sp>
      <p:sp>
        <p:nvSpPr>
          <p:cNvPr id="39"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spTree>
    <p:extLst>
      <p:ext uri="{BB962C8B-B14F-4D97-AF65-F5344CB8AC3E}">
        <p14:creationId xmlns:p14="http://schemas.microsoft.com/office/powerpoint/2010/main" val="3924649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37"/>
                                        </p:tgtEl>
                                        <p:attrNameLst>
                                          <p:attrName>r</p:attrName>
                                        </p:attrNameLst>
                                      </p:cBhvr>
                                    </p:animRot>
                                    <p:animRot by="-240000">
                                      <p:cBhvr>
                                        <p:cTn id="13" dur="200" fill="hold">
                                          <p:stCondLst>
                                            <p:cond delay="200"/>
                                          </p:stCondLst>
                                        </p:cTn>
                                        <p:tgtEl>
                                          <p:spTgt spid="37"/>
                                        </p:tgtEl>
                                        <p:attrNameLst>
                                          <p:attrName>r</p:attrName>
                                        </p:attrNameLst>
                                      </p:cBhvr>
                                    </p:animRot>
                                    <p:animRot by="240000">
                                      <p:cBhvr>
                                        <p:cTn id="14" dur="200" fill="hold">
                                          <p:stCondLst>
                                            <p:cond delay="400"/>
                                          </p:stCondLst>
                                        </p:cTn>
                                        <p:tgtEl>
                                          <p:spTgt spid="37"/>
                                        </p:tgtEl>
                                        <p:attrNameLst>
                                          <p:attrName>r</p:attrName>
                                        </p:attrNameLst>
                                      </p:cBhvr>
                                    </p:animRot>
                                    <p:animRot by="-240000">
                                      <p:cBhvr>
                                        <p:cTn id="15" dur="200" fill="hold">
                                          <p:stCondLst>
                                            <p:cond delay="600"/>
                                          </p:stCondLst>
                                        </p:cTn>
                                        <p:tgtEl>
                                          <p:spTgt spid="37"/>
                                        </p:tgtEl>
                                        <p:attrNameLst>
                                          <p:attrName>r</p:attrName>
                                        </p:attrNameLst>
                                      </p:cBhvr>
                                    </p:animRot>
                                    <p:animRot by="120000">
                                      <p:cBhvr>
                                        <p:cTn id="16" dur="200" fill="hold">
                                          <p:stCondLst>
                                            <p:cond delay="800"/>
                                          </p:stCondLst>
                                        </p:cTn>
                                        <p:tgtEl>
                                          <p:spTgt spid="3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randombar(horizontal)">
                                      <p:cBhvr>
                                        <p:cTn id="21" dur="500"/>
                                        <p:tgtEl>
                                          <p:spTgt spid="36"/>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randombar(horizontal)">
                                      <p:cBhvr>
                                        <p:cTn id="24" dur="500"/>
                                        <p:tgtEl>
                                          <p:spTgt spid="3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8">
                                            <p:txEl>
                                              <p:pRg st="0" end="0"/>
                                            </p:txEl>
                                          </p:spTgt>
                                        </p:tgtEl>
                                        <p:attrNameLst>
                                          <p:attrName>style.visibility</p:attrName>
                                        </p:attrNameLst>
                                      </p:cBhvr>
                                      <p:to>
                                        <p:strVal val="visible"/>
                                      </p:to>
                                    </p:set>
                                    <p:animEffect transition="in" filter="randombar(horizontal)">
                                      <p:cBhvr>
                                        <p:cTn id="29" dur="500"/>
                                        <p:tgtEl>
                                          <p:spTgt spid="38">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38">
                                            <p:txEl>
                                              <p:pRg st="1" end="1"/>
                                            </p:txEl>
                                          </p:spTgt>
                                        </p:tgtEl>
                                        <p:attrNameLst>
                                          <p:attrName>style.visibility</p:attrName>
                                        </p:attrNameLst>
                                      </p:cBhvr>
                                      <p:to>
                                        <p:strVal val="visible"/>
                                      </p:to>
                                    </p:set>
                                    <p:animEffect transition="in" filter="randombar(horizontal)">
                                      <p:cBhvr>
                                        <p:cTn id="34" dur="500"/>
                                        <p:tgtEl>
                                          <p:spTgt spid="3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53328" y="1080815"/>
            <a:ext cx="9018464" cy="5700985"/>
          </a:xfrm>
          <a:prstGeom prst="roundRect">
            <a:avLst>
              <a:gd name="adj" fmla="val 233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5"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0909" b="7677"/>
          <a:stretch/>
        </p:blipFill>
        <p:spPr bwMode="auto">
          <a:xfrm>
            <a:off x="141061" y="1143000"/>
            <a:ext cx="8827479" cy="5532380"/>
          </a:xfrm>
          <a:prstGeom prst="roundRect">
            <a:avLst>
              <a:gd name="adj" fmla="val 2792"/>
            </a:avLst>
          </a:prstGeom>
          <a:blipFill>
            <a:blip r:embed="rId3"/>
            <a:stretch>
              <a:fillRect/>
            </a:stretch>
          </a:blipFill>
          <a:ln>
            <a:noFill/>
          </a:ln>
          <a:effectLst/>
        </p:spPr>
      </p:pic>
      <p:sp>
        <p:nvSpPr>
          <p:cNvPr id="6" name="Rounded Rectangle 5"/>
          <p:cNvSpPr/>
          <p:nvPr/>
        </p:nvSpPr>
        <p:spPr>
          <a:xfrm>
            <a:off x="45344" y="52392"/>
            <a:ext cx="9022456" cy="938208"/>
          </a:xfrm>
          <a:prstGeom prst="roundRect">
            <a:avLst>
              <a:gd name="adj" fmla="val 7378"/>
            </a:avLst>
          </a:prstGeom>
          <a:ln>
            <a:solidFill>
              <a:schemeClr val="tx1"/>
            </a:solidFill>
          </a:ln>
        </p:spPr>
        <p:style>
          <a:lnRef idx="2">
            <a:schemeClr val="accent1">
              <a:shade val="50000"/>
            </a:schemeClr>
          </a:lnRef>
          <a:fillRef idx="1003">
            <a:schemeClr val="l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7" name="Picture 8"/>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233160" y="126812"/>
            <a:ext cx="1210078" cy="793885"/>
          </a:xfrm>
          <a:prstGeom prst="roundRect">
            <a:avLst>
              <a:gd name="adj" fmla="val 4572"/>
            </a:avLst>
          </a:prstGeom>
          <a:noFill/>
          <a:ln w="19050">
            <a:no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141288" y="127000"/>
            <a:ext cx="1382711" cy="793697"/>
          </a:xfrm>
          <a:prstGeom prst="roundRect">
            <a:avLst>
              <a:gd name="adj" fmla="val 6422"/>
            </a:avLst>
          </a:prstGeom>
          <a:noFill/>
          <a:ln>
            <a:solidFill>
              <a:schemeClr val="tx1"/>
            </a:solidFill>
          </a:ln>
          <a:effectLst>
            <a:outerShdw blurRad="50800" dist="38100" dir="8100000" algn="t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2" name="Rectangle 11"/>
          <p:cNvSpPr/>
          <p:nvPr/>
        </p:nvSpPr>
        <p:spPr>
          <a:xfrm>
            <a:off x="76200" y="126812"/>
            <a:ext cx="1447799" cy="793885"/>
          </a:xfrm>
          <a:prstGeom prst="rect">
            <a:avLst/>
          </a:prstGeom>
          <a:noFill/>
          <a:ln>
            <a:noFill/>
          </a:ln>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r>
              <a:rPr lang="en-US" sz="2800" dirty="0" smtClean="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rPr>
              <a:t>BÀI 4</a:t>
            </a:r>
            <a:endParaRPr lang="en-US" sz="2800" dirty="0">
              <a:ln w="18415" cmpd="sng">
                <a:solidFill>
                  <a:srgbClr val="FFFFFF"/>
                </a:solidFill>
                <a:prstDash val="solid"/>
              </a:ln>
              <a:solidFill>
                <a:srgbClr val="00B050"/>
              </a:solidFill>
              <a:effectLst>
                <a:glow rad="76200">
                  <a:srgbClr val="1F497D">
                    <a:lumMod val="75000"/>
                  </a:srgbClr>
                </a:glow>
                <a:outerShdw blurRad="63500" dir="3600000" algn="tl" rotWithShape="0">
                  <a:srgbClr val="000000">
                    <a:alpha val="70000"/>
                  </a:srgbClr>
                </a:outerShdw>
              </a:effectLst>
              <a:latin typeface="Cambria" pitchFamily="18" charset="0"/>
            </a:endParaRPr>
          </a:p>
        </p:txBody>
      </p:sp>
      <p:sp>
        <p:nvSpPr>
          <p:cNvPr id="13" name="Rounded Rectangle 12"/>
          <p:cNvSpPr/>
          <p:nvPr/>
        </p:nvSpPr>
        <p:spPr>
          <a:xfrm>
            <a:off x="141288" y="1143000"/>
            <a:ext cx="8826500" cy="5548313"/>
          </a:xfrm>
          <a:prstGeom prst="roundRect">
            <a:avLst>
              <a:gd name="adj" fmla="val 2047"/>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3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0" t="35554" r="1701" b="51835"/>
          <a:stretch/>
        </p:blipFill>
        <p:spPr bwMode="auto">
          <a:xfrm flipV="1">
            <a:off x="1622590" y="133916"/>
            <a:ext cx="7376971" cy="786780"/>
          </a:xfrm>
          <a:prstGeom prst="roundRect">
            <a:avLst>
              <a:gd name="adj" fmla="val 2792"/>
            </a:avLst>
          </a:prstGeom>
          <a:blipFill>
            <a:blip r:embed="rId3"/>
            <a:stretch>
              <a:fillRect/>
            </a:stretch>
          </a:blipFill>
          <a:ln>
            <a:noFill/>
          </a:ln>
          <a:effectLst/>
        </p:spPr>
      </p:pic>
      <p:sp>
        <p:nvSpPr>
          <p:cNvPr id="29" name="Rounded Rectangle 28"/>
          <p:cNvSpPr/>
          <p:nvPr/>
        </p:nvSpPr>
        <p:spPr>
          <a:xfrm>
            <a:off x="1608735" y="133917"/>
            <a:ext cx="7390825" cy="786780"/>
          </a:xfrm>
          <a:prstGeom prst="roundRect">
            <a:avLst>
              <a:gd name="adj" fmla="val 6422"/>
            </a:avLst>
          </a:prstGeom>
          <a:noFill/>
          <a:ln>
            <a:solidFill>
              <a:schemeClr val="tx1"/>
            </a:solidFill>
          </a:ln>
          <a:effectLst/>
        </p:spPr>
        <p:style>
          <a:lnRef idx="2">
            <a:schemeClr val="accent6"/>
          </a:lnRef>
          <a:fillRef idx="1">
            <a:schemeClr val="lt1"/>
          </a:fillRef>
          <a:effectRef idx="0">
            <a:schemeClr val="accent6"/>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33" name="Rounded Rectangle 32"/>
          <p:cNvSpPr/>
          <p:nvPr/>
        </p:nvSpPr>
        <p:spPr>
          <a:xfrm>
            <a:off x="1720089" y="202779"/>
            <a:ext cx="489711" cy="635421"/>
          </a:xfrm>
          <a:prstGeom prst="roundRect">
            <a:avLst>
              <a:gd name="adj" fmla="val 9487"/>
            </a:avLst>
          </a:prstGeom>
          <a:solidFill>
            <a:srgbClr val="002060"/>
          </a:solidFill>
          <a:ln>
            <a:solidFill>
              <a:srgbClr val="002060"/>
            </a:solidFill>
          </a:ln>
          <a:scene3d>
            <a:camera prst="orthographicFront"/>
            <a:lightRig rig="threePt" dir="t"/>
          </a:scene3d>
          <a:sp3d>
            <a:bevelT w="139700" h="139700" prst="divo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000" b="1" dirty="0" smtClean="0">
                <a:effectLst>
                  <a:outerShdw blurRad="38100" dist="38100" dir="2700000" algn="tl">
                    <a:srgbClr val="000000">
                      <a:alpha val="43137"/>
                    </a:srgbClr>
                  </a:outerShdw>
                </a:effectLst>
                <a:latin typeface="Cambria" pitchFamily="18" charset="0"/>
              </a:rPr>
              <a:t>1</a:t>
            </a:r>
            <a:endParaRPr lang="en-US" sz="3000" b="1" dirty="0">
              <a:effectLst>
                <a:outerShdw blurRad="38100" dist="38100" dir="2700000" algn="tl">
                  <a:srgbClr val="000000">
                    <a:alpha val="43137"/>
                  </a:srgbClr>
                </a:outerShdw>
              </a:effectLst>
              <a:latin typeface="Cambria" pitchFamily="18" charset="0"/>
            </a:endParaRPr>
          </a:p>
        </p:txBody>
      </p:sp>
      <p:sp>
        <p:nvSpPr>
          <p:cNvPr id="9" name="Oval 8"/>
          <p:cNvSpPr/>
          <p:nvPr/>
        </p:nvSpPr>
        <p:spPr>
          <a:xfrm rot="7538023">
            <a:off x="178847" y="651633"/>
            <a:ext cx="220832" cy="228600"/>
          </a:xfrm>
          <a:prstGeom prst="ellipse">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
        <p:nvSpPr>
          <p:cNvPr id="10" name="Oval 9"/>
          <p:cNvSpPr/>
          <p:nvPr/>
        </p:nvSpPr>
        <p:spPr>
          <a:xfrm rot="11180550">
            <a:off x="204617" y="1184719"/>
            <a:ext cx="220832" cy="228600"/>
          </a:xfrm>
          <a:prstGeom prst="ellipse">
            <a:avLst/>
          </a:prstGeom>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anchor="ctr"/>
          <a:lstStyle/>
          <a:p>
            <a:pPr algn="ctr" fontAlgn="auto">
              <a:spcBef>
                <a:spcPts val="0"/>
              </a:spcBef>
              <a:spcAft>
                <a:spcPts val="0"/>
              </a:spcAft>
              <a:defRPr/>
            </a:pPr>
            <a:endParaRPr lang="en-US">
              <a:solidFill>
                <a:prstClr val="black"/>
              </a:solidFill>
            </a:endParaRPr>
          </a:p>
        </p:txBody>
      </p:sp>
      <p:sp>
        <p:nvSpPr>
          <p:cNvPr id="11" name="Block Arc 10"/>
          <p:cNvSpPr/>
          <p:nvPr/>
        </p:nvSpPr>
        <p:spPr>
          <a:xfrm rot="16200000">
            <a:off x="-26887" y="922161"/>
            <a:ext cx="545300" cy="232843"/>
          </a:xfrm>
          <a:prstGeom prst="blockArc">
            <a:avLst>
              <a:gd name="adj1" fmla="val 10259821"/>
              <a:gd name="adj2" fmla="val 387255"/>
              <a:gd name="adj3" fmla="val 0"/>
            </a:avLst>
          </a:prstGeom>
          <a:ln w="76200"/>
          <a:scene3d>
            <a:camera prst="perspectiveBelow"/>
            <a:lightRig rig="threePt" dir="t"/>
          </a:scene3d>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en-US">
              <a:solidFill>
                <a:prstClr val="black"/>
              </a:solidFill>
            </a:endParaRPr>
          </a:p>
        </p:txBody>
      </p:sp>
      <p:sp>
        <p:nvSpPr>
          <p:cNvPr id="16" name="Rectangle 15"/>
          <p:cNvSpPr/>
          <p:nvPr/>
        </p:nvSpPr>
        <p:spPr>
          <a:xfrm>
            <a:off x="1523999" y="1905000"/>
            <a:ext cx="3657601" cy="1862048"/>
          </a:xfrm>
          <a:prstGeom prst="rect">
            <a:avLst/>
          </a:prstGeom>
          <a:solidFill>
            <a:srgbClr val="BCFCD4"/>
          </a:solidFill>
          <a:ln w="12700">
            <a:solidFill>
              <a:srgbClr val="009900"/>
            </a:solidFill>
          </a:ln>
        </p:spPr>
        <p:txBody>
          <a:bodyPr wrap="square">
            <a:spAutoFit/>
          </a:bodyPr>
          <a:lstStyle/>
          <a:p>
            <a:pPr algn="just"/>
            <a:r>
              <a:rPr lang="en-US" sz="2300" i="1" dirty="0" err="1" smtClean="0">
                <a:solidFill>
                  <a:srgbClr val="FF0000"/>
                </a:solidFill>
                <a:latin typeface="Cambria" panose="02040503050406030204" pitchFamily="18" charset="0"/>
                <a:ea typeface="Cambria" panose="02040503050406030204" pitchFamily="18" charset="0"/>
              </a:rPr>
              <a:t>Quan</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a:solidFill>
                  <a:srgbClr val="FF0000"/>
                </a:solidFill>
                <a:latin typeface="Cambria" panose="02040503050406030204" pitchFamily="18" charset="0"/>
                <a:ea typeface="Cambria" panose="02040503050406030204" pitchFamily="18" charset="0"/>
              </a:rPr>
              <a:t>sát</a:t>
            </a:r>
            <a:r>
              <a:rPr lang="en-US" sz="2300" i="1" dirty="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hình</a:t>
            </a:r>
            <a:r>
              <a:rPr lang="en-US" sz="2300" i="1" dirty="0" smtClean="0">
                <a:solidFill>
                  <a:srgbClr val="FF0000"/>
                </a:solidFill>
                <a:latin typeface="Cambria" panose="02040503050406030204" pitchFamily="18" charset="0"/>
                <a:ea typeface="Cambria" panose="02040503050406030204" pitchFamily="18" charset="0"/>
              </a:rPr>
              <a:t> 4.1 </a:t>
            </a:r>
            <a:r>
              <a:rPr lang="en-US" sz="2300" i="1" dirty="0" err="1" smtClean="0">
                <a:solidFill>
                  <a:srgbClr val="FF0000"/>
                </a:solidFill>
                <a:latin typeface="Cambria" panose="02040503050406030204" pitchFamily="18" charset="0"/>
                <a:ea typeface="Cambria" panose="02040503050406030204" pitchFamily="18" charset="0"/>
              </a:rPr>
              <a:t>và</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kênh</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chữ</a:t>
            </a:r>
            <a:r>
              <a:rPr lang="en-US" sz="2300" i="1" dirty="0" smtClean="0">
                <a:solidFill>
                  <a:srgbClr val="FF0000"/>
                </a:solidFill>
                <a:latin typeface="Cambria" panose="02040503050406030204" pitchFamily="18" charset="0"/>
                <a:ea typeface="Cambria" panose="02040503050406030204" pitchFamily="18" charset="0"/>
              </a:rPr>
              <a:t> SGK, </a:t>
            </a:r>
            <a:r>
              <a:rPr lang="en-US" sz="2300" i="1" dirty="0" err="1" smtClean="0">
                <a:solidFill>
                  <a:srgbClr val="FF0000"/>
                </a:solidFill>
                <a:latin typeface="Cambria" panose="02040503050406030204" pitchFamily="18" charset="0"/>
                <a:ea typeface="Cambria" panose="02040503050406030204" pitchFamily="18" charset="0"/>
              </a:rPr>
              <a:t>cho</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biết</a:t>
            </a:r>
            <a:r>
              <a:rPr lang="en-US" sz="2300" i="1" dirty="0" smtClean="0">
                <a:solidFill>
                  <a:srgbClr val="FF0000"/>
                </a:solidFill>
                <a:latin typeface="Cambria" panose="02040503050406030204" pitchFamily="18" charset="0"/>
                <a:ea typeface="Cambria" panose="02040503050406030204" pitchFamily="18" charset="0"/>
              </a:rPr>
              <a:t> </a:t>
            </a:r>
            <a:r>
              <a:rPr lang="en-US" sz="2300" i="1" dirty="0" err="1" smtClean="0">
                <a:solidFill>
                  <a:srgbClr val="FF0000"/>
                </a:solidFill>
                <a:latin typeface="Cambria" panose="02040503050406030204" pitchFamily="18" charset="0"/>
                <a:ea typeface="Cambria" panose="02040503050406030204" pitchFamily="18" charset="0"/>
              </a:rPr>
              <a:t>nước</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ta </a:t>
            </a:r>
            <a:r>
              <a:rPr lang="vi-VN" sz="2300" i="1" dirty="0">
                <a:solidFill>
                  <a:srgbClr val="FF0000"/>
                </a:solidFill>
                <a:latin typeface="Cambria" panose="02040503050406030204" pitchFamily="18" charset="0"/>
                <a:ea typeface="Cambria" panose="02040503050406030204" pitchFamily="18" charset="0"/>
              </a:rPr>
              <a:t>có mấy mùa gió chính? Vì sao nước ta lại có tính </a:t>
            </a:r>
            <a:r>
              <a:rPr lang="vi-VN" sz="2300" i="1" dirty="0" smtClean="0">
                <a:solidFill>
                  <a:srgbClr val="FF0000"/>
                </a:solidFill>
                <a:latin typeface="Cambria" panose="02040503050406030204" pitchFamily="18" charset="0"/>
                <a:ea typeface="Cambria" panose="02040503050406030204" pitchFamily="18" charset="0"/>
              </a:rPr>
              <a:t>chất</a:t>
            </a:r>
            <a:r>
              <a:rPr lang="en-US" sz="2300" i="1" dirty="0" smtClean="0">
                <a:solidFill>
                  <a:srgbClr val="FF0000"/>
                </a:solidFill>
                <a:latin typeface="Cambria" panose="02040503050406030204" pitchFamily="18" charset="0"/>
                <a:ea typeface="Cambria" panose="02040503050406030204" pitchFamily="18" charset="0"/>
              </a:rPr>
              <a:t>     </a:t>
            </a:r>
            <a:r>
              <a:rPr lang="vi-VN" sz="2300" i="1" dirty="0" smtClean="0">
                <a:solidFill>
                  <a:srgbClr val="FF0000"/>
                </a:solidFill>
                <a:latin typeface="Cambria" panose="02040503050406030204" pitchFamily="18" charset="0"/>
                <a:ea typeface="Cambria" panose="02040503050406030204" pitchFamily="18" charset="0"/>
              </a:rPr>
              <a:t> </a:t>
            </a:r>
            <a:r>
              <a:rPr lang="vi-VN" sz="2300" i="1" dirty="0">
                <a:solidFill>
                  <a:srgbClr val="FF0000"/>
                </a:solidFill>
                <a:latin typeface="Cambria" panose="02040503050406030204" pitchFamily="18" charset="0"/>
                <a:ea typeface="Cambria" panose="02040503050406030204" pitchFamily="18" charset="0"/>
              </a:rPr>
              <a:t>gió mùa?</a:t>
            </a:r>
          </a:p>
        </p:txBody>
      </p:sp>
      <p:sp>
        <p:nvSpPr>
          <p:cNvPr id="31" name="Title 1"/>
          <p:cNvSpPr txBox="1">
            <a:spLocks/>
          </p:cNvSpPr>
          <p:nvPr/>
        </p:nvSpPr>
        <p:spPr>
          <a:xfrm>
            <a:off x="2299452" y="266700"/>
            <a:ext cx="7377948" cy="5715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r>
              <a:rPr lang="en-US" sz="2400" b="1" dirty="0">
                <a:solidFill>
                  <a:srgbClr val="0D30DD"/>
                </a:solidFill>
                <a:latin typeface="Cambria" pitchFamily="18" charset="0"/>
              </a:rPr>
              <a:t>KHÍ HẬU NHIỆT ĐỚI ẨM GIÓ MÙA </a:t>
            </a:r>
          </a:p>
        </p:txBody>
      </p:sp>
      <p:pic>
        <p:nvPicPr>
          <p:cNvPr id="1027" name="Picture 3"/>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286339" y="2201920"/>
            <a:ext cx="1167904" cy="122708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91254" y="4572000"/>
            <a:ext cx="1332746" cy="1312821"/>
            <a:chOff x="328593" y="3259179"/>
            <a:chExt cx="1256547" cy="1465221"/>
          </a:xfrm>
        </p:grpSpPr>
        <p:pic>
          <p:nvPicPr>
            <p:cNvPr id="1028" name="Picture 4"/>
            <p:cNvPicPr>
              <a:picLocks noChangeAspect="1" noChangeArrowheads="1"/>
            </p:cNvPicPr>
            <p:nvPr/>
          </p:nvPicPr>
          <p:blipFill>
            <a:blip r:embed="rId7">
              <a:extLst>
                <a:ext uri="{BEBA8EAE-BF5A-486C-A8C5-ECC9F3942E4B}">
                  <a14:imgProps xmlns:a14="http://schemas.microsoft.com/office/drawing/2010/main">
                    <a14:imgLayer r:embed="rId8">
                      <a14:imgEffect>
                        <a14:artisticMarker/>
                      </a14:imgEffect>
                      <a14:imgEffect>
                        <a14:sharpenSoften amount="50000"/>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28593" y="3383619"/>
              <a:ext cx="1167903" cy="134078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12" descr="http://previews.123rf.com/images/mistac/mistac1207/mistac120700017/14524015-A-cartoon-boy-with-a-good-idea-Stock-Vector-thinking.jpg"/>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2065" r="45098" b="81605"/>
            <a:stretch/>
          </p:blipFill>
          <p:spPr bwMode="auto">
            <a:xfrm rot="1019582">
              <a:off x="1011253" y="3259179"/>
              <a:ext cx="573887" cy="46225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grpSp>
      <p:sp>
        <p:nvSpPr>
          <p:cNvPr id="32" name="Rectangle 31"/>
          <p:cNvSpPr/>
          <p:nvPr/>
        </p:nvSpPr>
        <p:spPr>
          <a:xfrm>
            <a:off x="1523998" y="3906322"/>
            <a:ext cx="3657601" cy="2646878"/>
          </a:xfrm>
          <a:prstGeom prst="rect">
            <a:avLst/>
          </a:prstGeom>
          <a:solidFill>
            <a:srgbClr val="FFCCFF"/>
          </a:solidFill>
          <a:ln w="12700">
            <a:solidFill>
              <a:srgbClr val="0070C0"/>
            </a:solidFill>
          </a:ln>
        </p:spPr>
        <p:txBody>
          <a:bodyPr wrap="square">
            <a:spAutoFit/>
          </a:bodyPr>
          <a:lstStyle/>
          <a:p>
            <a:pPr algn="just">
              <a:spcBef>
                <a:spcPts val="600"/>
              </a:spcBef>
              <a:spcAft>
                <a:spcPts val="0"/>
              </a:spcAft>
            </a:pPr>
            <a:r>
              <a:rPr lang="nl-NL" sz="2300" dirty="0" smtClean="0">
                <a:latin typeface="Cambria" pitchFamily="18" charset="0"/>
                <a:ea typeface="Cambria" pitchFamily="18" charset="0"/>
              </a:rPr>
              <a:t>- Nước </a:t>
            </a:r>
            <a:r>
              <a:rPr lang="nl-NL" sz="2300" dirty="0">
                <a:latin typeface="Cambria" pitchFamily="18" charset="0"/>
                <a:ea typeface="Cambria" pitchFamily="18" charset="0"/>
              </a:rPr>
              <a:t>ta có 2 mùa gió chính là gió mùa mùa đông và gió mùa mùa hạ. </a:t>
            </a:r>
            <a:endParaRPr lang="nl-NL" sz="2300" dirty="0" smtClean="0">
              <a:latin typeface="Cambria" pitchFamily="18" charset="0"/>
              <a:ea typeface="Cambria" pitchFamily="18" charset="0"/>
            </a:endParaRPr>
          </a:p>
          <a:p>
            <a:pPr algn="just">
              <a:spcBef>
                <a:spcPts val="600"/>
              </a:spcBef>
              <a:spcAft>
                <a:spcPts val="0"/>
              </a:spcAft>
            </a:pPr>
            <a:r>
              <a:rPr lang="nl-NL" sz="2300" dirty="0" smtClean="0">
                <a:latin typeface="Cambria" pitchFamily="18" charset="0"/>
                <a:ea typeface="Cambria" pitchFamily="18" charset="0"/>
              </a:rPr>
              <a:t>- Do </a:t>
            </a:r>
            <a:r>
              <a:rPr lang="nl-NL" sz="2300" dirty="0">
                <a:latin typeface="Cambria" pitchFamily="18" charset="0"/>
                <a:ea typeface="Cambria" pitchFamily="18" charset="0"/>
              </a:rPr>
              <a:t>nước ta chịu ảnh hưởng mạnh mẽ của các khối khí hoạt động theo mùa.</a:t>
            </a:r>
            <a:endParaRPr lang="en-US" sz="2300" dirty="0">
              <a:effectLst/>
              <a:latin typeface="Cambria" pitchFamily="18" charset="0"/>
              <a:ea typeface="Cambria" pitchFamily="18" charset="0"/>
            </a:endParaRPr>
          </a:p>
        </p:txBody>
      </p:sp>
      <p:sp>
        <p:nvSpPr>
          <p:cNvPr id="53" name="Text Box 9"/>
          <p:cNvSpPr txBox="1">
            <a:spLocks noChangeArrowheads="1"/>
          </p:cNvSpPr>
          <p:nvPr/>
        </p:nvSpPr>
        <p:spPr bwMode="auto">
          <a:xfrm>
            <a:off x="452586" y="1295399"/>
            <a:ext cx="4729013" cy="461665"/>
          </a:xfrm>
          <a:prstGeom prst="rect">
            <a:avLst/>
          </a:prstGeom>
          <a:solidFill>
            <a:srgbClr val="FFFF00"/>
          </a:solidFill>
          <a:ln w="28575">
            <a:solidFill>
              <a:srgbClr val="FF0000"/>
            </a:solidFill>
            <a:miter lim="800000"/>
            <a:headEnd/>
            <a:tailEnd/>
          </a:ln>
          <a:effectLst/>
          <a:extLst/>
        </p:spPr>
        <p:txBody>
          <a:bodyPr wrap="square">
            <a:spAutoFit/>
          </a:bodyPr>
          <a:lstStyle/>
          <a:p>
            <a:pPr>
              <a:spcBef>
                <a:spcPct val="50000"/>
              </a:spcBef>
            </a:pPr>
            <a:r>
              <a:rPr lang="en-US" sz="2400" b="1" dirty="0" smtClean="0">
                <a:solidFill>
                  <a:srgbClr val="CC0000"/>
                </a:solidFill>
                <a:latin typeface="Times New Roman" pitchFamily="18" charset="0"/>
                <a:cs typeface="Times New Roman" pitchFamily="18" charset="0"/>
              </a:rPr>
              <a:t>c. </a:t>
            </a:r>
            <a:r>
              <a:rPr lang="en-US" sz="2400" b="1" dirty="0" err="1" smtClean="0">
                <a:solidFill>
                  <a:srgbClr val="CC0000"/>
                </a:solidFill>
                <a:latin typeface="Times New Roman" pitchFamily="18" charset="0"/>
                <a:cs typeface="Times New Roman" pitchFamily="18" charset="0"/>
              </a:rPr>
              <a:t>Tính</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chất</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gió</a:t>
            </a:r>
            <a:r>
              <a:rPr lang="en-US" sz="2400" b="1" dirty="0" smtClean="0">
                <a:solidFill>
                  <a:srgbClr val="CC0000"/>
                </a:solidFill>
                <a:latin typeface="Times New Roman" pitchFamily="18" charset="0"/>
                <a:cs typeface="Times New Roman" pitchFamily="18" charset="0"/>
              </a:rPr>
              <a:t> </a:t>
            </a:r>
            <a:r>
              <a:rPr lang="en-US" sz="2400" b="1" dirty="0" err="1" smtClean="0">
                <a:solidFill>
                  <a:srgbClr val="CC0000"/>
                </a:solidFill>
                <a:latin typeface="Times New Roman" pitchFamily="18" charset="0"/>
                <a:cs typeface="Times New Roman" pitchFamily="18" charset="0"/>
              </a:rPr>
              <a:t>mùa</a:t>
            </a:r>
            <a:endParaRPr lang="en-US" sz="2400" b="1" dirty="0">
              <a:solidFill>
                <a:srgbClr val="CC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04146" y="1295398"/>
            <a:ext cx="3535053" cy="5257801"/>
          </a:xfrm>
          <a:prstGeom prst="rec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78635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randombar(horizont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27"/>
                                        </p:tgtEl>
                                        <p:attrNameLst>
                                          <p:attrName>style.visibility</p:attrName>
                                        </p:attrNameLst>
                                      </p:cBhvr>
                                      <p:to>
                                        <p:strVal val="visible"/>
                                      </p:to>
                                    </p:set>
                                    <p:animEffect transition="in" filter="randombar(horizontal)">
                                      <p:cBhvr>
                                        <p:cTn id="12" dur="500"/>
                                        <p:tgtEl>
                                          <p:spTgt spid="1027"/>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randombar(horizontal)">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randombar(horizontal)">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randombar(horizontal)">
                                      <p:cBhvr>
                                        <p:cTn id="25" dur="500"/>
                                        <p:tgtEl>
                                          <p:spTgt spid="15"/>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32">
                                            <p:txEl>
                                              <p:pRg st="0" end="0"/>
                                            </p:txEl>
                                          </p:spTgt>
                                        </p:tgtEl>
                                        <p:attrNameLst>
                                          <p:attrName>style.visibility</p:attrName>
                                        </p:attrNameLst>
                                      </p:cBhvr>
                                      <p:to>
                                        <p:strVal val="visible"/>
                                      </p:to>
                                    </p:set>
                                    <p:animEffect transition="in" filter="randombar(horizontal)">
                                      <p:cBhvr>
                                        <p:cTn id="33" dur="500"/>
                                        <p:tgtEl>
                                          <p:spTgt spid="32">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32">
                                            <p:txEl>
                                              <p:pRg st="1" end="1"/>
                                            </p:txEl>
                                          </p:spTgt>
                                        </p:tgtEl>
                                        <p:attrNameLst>
                                          <p:attrName>style.visibility</p:attrName>
                                        </p:attrNameLst>
                                      </p:cBhvr>
                                      <p:to>
                                        <p:strVal val="visible"/>
                                      </p:to>
                                    </p:set>
                                    <p:animEffect transition="in" filter="randombar(horizontal)">
                                      <p:cBhvr>
                                        <p:cTn id="38"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32" grpId="0" animBg="1"/>
      <p:bldP spid="5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5612</TotalTime>
  <Words>2648</Words>
  <Application>Microsoft Office PowerPoint</Application>
  <PresentationFormat>On-screen Show (4:3)</PresentationFormat>
  <Paragraphs>255</Paragraphs>
  <Slides>27</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27</vt:i4>
      </vt:variant>
    </vt:vector>
  </HeadingPairs>
  <TitlesOfParts>
    <vt:vector size="32" baseType="lpstr">
      <vt:lpstr>Arial</vt:lpstr>
      <vt:lpstr>Calibri</vt:lpstr>
      <vt:lpstr>Cambria</vt:lpstr>
      <vt:lpstr>Times New Roman</vt:lpstr>
      <vt:lpstr>Office Theme</vt:lpstr>
      <vt:lpstr>ĐẶC ĐIỂM KHÍ HẬU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THỜI TIẾT, KHÍ HẬU</dc:title>
  <dc:creator>ASUSS</dc:creator>
  <cp:lastModifiedBy>pc02</cp:lastModifiedBy>
  <cp:revision>414</cp:revision>
  <dcterms:created xsi:type="dcterms:W3CDTF">2016-02-15T14:28:12Z</dcterms:created>
  <dcterms:modified xsi:type="dcterms:W3CDTF">2024-11-04T23:34:57Z</dcterms:modified>
</cp:coreProperties>
</file>