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59" r:id="rId2"/>
    <p:sldId id="503" r:id="rId3"/>
    <p:sldId id="554" r:id="rId4"/>
    <p:sldId id="543" r:id="rId5"/>
    <p:sldId id="547" r:id="rId6"/>
    <p:sldId id="548" r:id="rId7"/>
    <p:sldId id="552" r:id="rId8"/>
    <p:sldId id="497" r:id="rId9"/>
    <p:sldId id="527" r:id="rId10"/>
    <p:sldId id="528" r:id="rId11"/>
    <p:sldId id="529" r:id="rId12"/>
    <p:sldId id="530" r:id="rId13"/>
    <p:sldId id="531" r:id="rId14"/>
    <p:sldId id="555" r:id="rId15"/>
    <p:sldId id="556" r:id="rId16"/>
    <p:sldId id="557" r:id="rId17"/>
    <p:sldId id="558" r:id="rId18"/>
    <p:sldId id="542" r:id="rId19"/>
    <p:sldId id="524" r:id="rId20"/>
    <p:sldId id="55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93" d="100"/>
          <a:sy n="93" d="100"/>
        </p:scale>
        <p:origin x="461"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smtClean="0">
              <a:latin typeface="Cambria" pitchFamily="18" charset="0"/>
              <a:ea typeface="Cambria" pitchFamily="18" charset="0"/>
              <a:cs typeface="Times New Roman"/>
            </a:rPr>
            <a:t>N</a:t>
          </a:r>
          <a:r>
            <a:rPr lang="vi-VN" sz="1550" dirty="0" smtClean="0">
              <a:latin typeface="Cambria" pitchFamily="18" charset="0"/>
              <a:ea typeface="Cambria" pitchFamily="18" charset="0"/>
              <a:cs typeface="Times New Roman"/>
            </a:rPr>
            <a:t>ằm ở rìa </a:t>
          </a:r>
          <a:r>
            <a:rPr lang="en-US" sz="1550" dirty="0" err="1" smtClean="0">
              <a:latin typeface="Cambria" pitchFamily="18" charset="0"/>
              <a:ea typeface="Cambria" pitchFamily="18" charset="0"/>
              <a:cs typeface="Times New Roman"/>
            </a:rPr>
            <a:t>phía</a:t>
          </a:r>
          <a:r>
            <a:rPr lang="en-US" sz="1550" dirty="0" smtClean="0">
              <a:latin typeface="Cambria" pitchFamily="18" charset="0"/>
              <a:ea typeface="Cambria" pitchFamily="18" charset="0"/>
              <a:cs typeface="Times New Roman"/>
            </a:rPr>
            <a:t> </a:t>
          </a:r>
          <a:r>
            <a:rPr lang="vi-VN" sz="1550" dirty="0" smtClean="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smtClean="0">
              <a:latin typeface="Cambria" pitchFamily="18" charset="0"/>
              <a:ea typeface="Cambria" pitchFamily="18" charset="0"/>
              <a:cs typeface="Times New Roman"/>
            </a:rPr>
            <a:t>Cầu nối giữa Đông Nam Á lục địa và hải đảo.</a:t>
          </a:r>
          <a:endParaRPr lang="vi-VN" sz="1550" dirty="0">
            <a:latin typeface="Cambria" pitchFamily="18" charset="0"/>
            <a:ea typeface="Cambria" pitchFamily="18" charset="0"/>
            <a:cs typeface="Times New Roman"/>
          </a:endParaRP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smtClean="0">
              <a:latin typeface="Cambria" pitchFamily="18" charset="0"/>
              <a:ea typeface="Cambria" pitchFamily="18" charset="0"/>
              <a:cs typeface="Times New Roman"/>
            </a:rPr>
            <a:t>Nằm ở vị trí nội chí tuyến trong khu vực châu Á gió mùa.</a:t>
          </a:r>
          <a:endParaRPr lang="vi-VN" sz="1550" dirty="0">
            <a:latin typeface="Cambria" pitchFamily="18" charset="0"/>
            <a:ea typeface="Cambria" pitchFamily="18" charset="0"/>
            <a:cs typeface="Times New Roman"/>
          </a:endParaRP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smtClean="0">
              <a:latin typeface="Cambria" pitchFamily="18" charset="0"/>
              <a:ea typeface="Cambria" pitchFamily="18" charset="0"/>
              <a:cs typeface="Times New Roman"/>
            </a:rPr>
            <a:t>Nằm trên ngã tư đường hàng hải và hàng không quốc tế.</a:t>
          </a:r>
          <a:endParaRPr lang="vi-VN" sz="1550" dirty="0">
            <a:latin typeface="Cambria" pitchFamily="18" charset="0"/>
            <a:ea typeface="Cambria" pitchFamily="18" charset="0"/>
            <a:cs typeface="Times New Roman"/>
          </a:endParaRP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Việt Nam nằm hoàn toàn trong đới nóng của bán cầu Bắc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thể</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năng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lượng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trời</a:t>
          </a:r>
          <a:r>
            <a:rPr lang="vi-VN" sz="1800" b="0" dirty="0" smtClean="0">
              <a:solidFill>
                <a:schemeClr val="tx1"/>
              </a:solidFill>
              <a:latin typeface="Cambria" pitchFamily="18" charset="0"/>
              <a:ea typeface="Cambria" pitchFamily="18" charset="0"/>
            </a:rPr>
            <a:t>, trong vùng gió mùa châu Á, một năm có hai mùa rõ rệt.</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smtClean="0">
            <a:solidFill>
              <a:schemeClr val="tx1"/>
            </a:solidFill>
            <a:latin typeface="Cambria" pitchFamily="18" charset="0"/>
            <a:ea typeface="Cambria" pitchFamily="18" charset="0"/>
          </a:endParaRP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smtClean="0">
              <a:solidFill>
                <a:schemeClr val="tx1"/>
              </a:solidFill>
              <a:latin typeface="Cambria" pitchFamily="18" charset="0"/>
              <a:ea typeface="Cambria" pitchFamily="18" charset="0"/>
            </a:rPr>
            <a:t>Thiên nhiên nước ta chịu ảnh hưởng sâu sắc của biển do </a:t>
          </a:r>
          <a:r>
            <a:rPr lang="en-US" sz="1700" dirty="0" smtClean="0">
              <a:solidFill>
                <a:schemeClr val="tx1"/>
              </a:solidFill>
              <a:latin typeface="Cambria" pitchFamily="18" charset="0"/>
              <a:ea typeface="Cambria" pitchFamily="18" charset="0"/>
            </a:rPr>
            <a:t>p</a:t>
          </a:r>
          <a:r>
            <a:rPr lang="vi-VN" sz="17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nên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phát</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triển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được</a:t>
          </a:r>
          <a:r>
            <a:rPr lang="en-US" sz="1700" dirty="0" smtClean="0">
              <a:solidFill>
                <a:schemeClr val="tx1"/>
              </a:solidFill>
              <a:latin typeface="Cambria" pitchFamily="18" charset="0"/>
              <a:ea typeface="Cambria" pitchFamily="18" charset="0"/>
            </a:rPr>
            <a:t> du </a:t>
          </a:r>
          <a:r>
            <a:rPr lang="en-US" sz="1700" dirty="0" err="1" smtClean="0">
              <a:solidFill>
                <a:schemeClr val="tx1"/>
              </a:solidFill>
              <a:latin typeface="Cambria" pitchFamily="18" charset="0"/>
              <a:ea typeface="Cambria" pitchFamily="18" charset="0"/>
            </a:rPr>
            <a:t>lịch</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biển</a:t>
          </a:r>
          <a:r>
            <a:rPr lang="en-US" sz="1700" dirty="0" smtClean="0">
              <a:solidFill>
                <a:schemeClr val="tx1"/>
              </a:solidFill>
              <a:latin typeface="Cambria" pitchFamily="18" charset="0"/>
              <a:ea typeface="Cambria" pitchFamily="18" charset="0"/>
            </a:rPr>
            <a:t>.</a:t>
          </a:r>
          <a:endParaRPr lang="en-US" sz="17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của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V</a:t>
          </a:r>
          <a:r>
            <a:rPr lang="vi-VN" sz="1800" b="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nước</a:t>
          </a:r>
          <a:r>
            <a:rPr lang="en-US" sz="1800" b="0" dirty="0" smtClean="0">
              <a:solidFill>
                <a:schemeClr val="tx1"/>
              </a:solidFill>
              <a:latin typeface="Cambria" pitchFamily="18" charset="0"/>
              <a:ea typeface="Cambria" pitchFamily="18" charset="0"/>
            </a:rPr>
            <a:t> ta </a:t>
          </a:r>
          <a:r>
            <a:rPr lang="en-US" sz="1800" b="0" dirty="0" err="1" smtClean="0">
              <a:solidFill>
                <a:schemeClr val="tx1"/>
              </a:solidFill>
              <a:latin typeface="Cambria" pitchFamily="18" charset="0"/>
              <a:ea typeface="Cambria" pitchFamily="18" charset="0"/>
            </a:rPr>
            <a:t>phân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hóa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theo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theo chiều Bắc - Nam và theo chiều Đông - Tây.</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Sinh vật và đất ở nước ta phong phú, đa 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vườn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quốc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như</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Cúc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Phương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feralit</a:t>
          </a:r>
          <a:r>
            <a:rPr lang="en-US" sz="1800" b="0" dirty="0" smtClean="0">
              <a:solidFill>
                <a:schemeClr val="tx1"/>
              </a:solidFill>
              <a:latin typeface="Cambria" pitchFamily="18" charset="0"/>
              <a:ea typeface="Cambria" pitchFamily="18" charset="0"/>
            </a:rPr>
            <a:t>)</a:t>
          </a: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Phát</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triển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tế</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smtClean="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Văn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hóa</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xã</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smtClean="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An </a:t>
          </a:r>
          <a:r>
            <a:rPr lang="en-US" sz="1800" b="1" dirty="0" err="1" smtClean="0">
              <a:solidFill>
                <a:schemeClr val="tx1"/>
              </a:solidFill>
              <a:latin typeface="Cambria" pitchFamily="18" charset="0"/>
              <a:ea typeface="Cambria" pitchFamily="18" charset="0"/>
            </a:rPr>
            <a:t>ninh</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quốc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en-US" sz="1550" kern="1200" dirty="0" smtClean="0">
              <a:latin typeface="Cambria" pitchFamily="18" charset="0"/>
              <a:ea typeface="Cambria" pitchFamily="18" charset="0"/>
              <a:cs typeface="Times New Roman"/>
            </a:rPr>
            <a:t>N</a:t>
          </a:r>
          <a:r>
            <a:rPr lang="vi-VN" sz="1550" kern="1200" dirty="0" smtClean="0">
              <a:latin typeface="Cambria" pitchFamily="18" charset="0"/>
              <a:ea typeface="Cambria" pitchFamily="18" charset="0"/>
              <a:cs typeface="Times New Roman"/>
            </a:rPr>
            <a:t>ằm ở rìa </a:t>
          </a:r>
          <a:r>
            <a:rPr lang="en-US" sz="1550" kern="1200" dirty="0" err="1" smtClean="0">
              <a:latin typeface="Cambria" pitchFamily="18" charset="0"/>
              <a:ea typeface="Cambria" pitchFamily="18" charset="0"/>
              <a:cs typeface="Times New Roman"/>
            </a:rPr>
            <a:t>phía</a:t>
          </a:r>
          <a:r>
            <a:rPr lang="en-US" sz="1550" kern="1200" dirty="0" smtClean="0">
              <a:latin typeface="Cambria" pitchFamily="18" charset="0"/>
              <a:ea typeface="Cambria" pitchFamily="18" charset="0"/>
              <a:cs typeface="Times New Roman"/>
            </a:rPr>
            <a:t> </a:t>
          </a:r>
          <a:r>
            <a:rPr lang="vi-VN" sz="1550" kern="1200" dirty="0" smtClean="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Cầu nối giữa Đông Nam Á lục địa và hải đảo.</a:t>
          </a:r>
          <a:endParaRPr lang="vi-VN" sz="1550" kern="1200" dirty="0">
            <a:latin typeface="Cambria" pitchFamily="18" charset="0"/>
            <a:ea typeface="Cambria" pitchFamily="18" charset="0"/>
            <a:cs typeface="Times New Roman"/>
          </a:endParaRP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ở vị trí nội chí tuyến trong khu vực châu Á gió mùa.</a:t>
          </a:r>
          <a:endParaRPr lang="vi-VN" sz="1550" kern="1200" dirty="0">
            <a:latin typeface="Cambria" pitchFamily="18" charset="0"/>
            <a:ea typeface="Cambria" pitchFamily="18" charset="0"/>
            <a:cs typeface="Times New Roman"/>
          </a:endParaRP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trên ngã tư đường hàng hải và hàng không quốc tế.</a:t>
          </a:r>
          <a:endParaRPr lang="vi-VN" sz="1550" kern="1200" dirty="0">
            <a:latin typeface="Cambria" pitchFamily="18" charset="0"/>
            <a:ea typeface="Cambria" pitchFamily="18" charset="0"/>
            <a:cs typeface="Times New Roman"/>
          </a:endParaRP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Việt Nam nằm hoàn toàn trong đới nóng của bán cầu Bắc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thể</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năng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lượng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trời</a:t>
          </a:r>
          <a:r>
            <a:rPr lang="vi-VN" sz="1800" b="0" kern="1200" dirty="0" smtClean="0">
              <a:solidFill>
                <a:schemeClr val="tx1"/>
              </a:solidFill>
              <a:latin typeface="Cambria" pitchFamily="18" charset="0"/>
              <a:ea typeface="Cambria" pitchFamily="18" charset="0"/>
            </a:rPr>
            <a:t>, trong vùng gió mùa châu Á, một năm có hai mùa rõ rệt.</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just" defTabSz="755650">
            <a:lnSpc>
              <a:spcPct val="90000"/>
            </a:lnSpc>
            <a:spcBef>
              <a:spcPct val="0"/>
            </a:spcBef>
            <a:spcAft>
              <a:spcPct val="35000"/>
            </a:spcAft>
          </a:pPr>
          <a:r>
            <a:rPr lang="vi-VN" sz="1700" kern="1200" dirty="0" smtClean="0">
              <a:solidFill>
                <a:schemeClr val="tx1"/>
              </a:solidFill>
              <a:latin typeface="Cambria" pitchFamily="18" charset="0"/>
              <a:ea typeface="Cambria" pitchFamily="18" charset="0"/>
            </a:rPr>
            <a:t>Thiên nhiên nước ta chịu ảnh hưởng sâu sắc của biển do </a:t>
          </a:r>
          <a:r>
            <a:rPr lang="en-US" sz="1700" kern="1200" dirty="0" smtClean="0">
              <a:solidFill>
                <a:schemeClr val="tx1"/>
              </a:solidFill>
              <a:latin typeface="Cambria" pitchFamily="18" charset="0"/>
              <a:ea typeface="Cambria" pitchFamily="18" charset="0"/>
            </a:rPr>
            <a:t>p</a:t>
          </a:r>
          <a:r>
            <a:rPr lang="vi-VN" sz="1700" kern="12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nên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phát</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triển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được</a:t>
          </a:r>
          <a:r>
            <a:rPr lang="en-US" sz="1700" kern="1200" dirty="0" smtClean="0">
              <a:solidFill>
                <a:schemeClr val="tx1"/>
              </a:solidFill>
              <a:latin typeface="Cambria" pitchFamily="18" charset="0"/>
              <a:ea typeface="Cambria" pitchFamily="18" charset="0"/>
            </a:rPr>
            <a:t> du </a:t>
          </a:r>
          <a:r>
            <a:rPr lang="en-US" sz="1700" kern="1200" dirty="0" err="1" smtClean="0">
              <a:solidFill>
                <a:schemeClr val="tx1"/>
              </a:solidFill>
              <a:latin typeface="Cambria" pitchFamily="18" charset="0"/>
              <a:ea typeface="Cambria" pitchFamily="18" charset="0"/>
            </a:rPr>
            <a:t>lịch</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biển</a:t>
          </a:r>
          <a:r>
            <a:rPr lang="en-US" sz="1700" kern="1200" dirty="0" smtClean="0">
              <a:solidFill>
                <a:schemeClr val="tx1"/>
              </a:solidFill>
              <a:latin typeface="Cambria" pitchFamily="18" charset="0"/>
              <a:ea typeface="Cambria" pitchFamily="18" charset="0"/>
            </a:rPr>
            <a:t>.</a:t>
          </a:r>
          <a:endParaRPr lang="en-US" sz="1700" kern="1200" dirty="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của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V</a:t>
          </a:r>
          <a:r>
            <a:rPr lang="vi-VN" sz="1800" b="0" kern="120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smtClean="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nước</a:t>
          </a:r>
          <a:r>
            <a:rPr lang="en-US" sz="1800" b="0" kern="1200" dirty="0" smtClean="0">
              <a:solidFill>
                <a:schemeClr val="tx1"/>
              </a:solidFill>
              <a:latin typeface="Cambria" pitchFamily="18" charset="0"/>
              <a:ea typeface="Cambria" pitchFamily="18" charset="0"/>
            </a:rPr>
            <a:t> ta </a:t>
          </a:r>
          <a:r>
            <a:rPr lang="en-US" sz="1800" b="0" kern="1200" dirty="0" err="1" smtClean="0">
              <a:solidFill>
                <a:schemeClr val="tx1"/>
              </a:solidFill>
              <a:latin typeface="Cambria" pitchFamily="18" charset="0"/>
              <a:ea typeface="Cambria" pitchFamily="18" charset="0"/>
            </a:rPr>
            <a:t>phân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hóa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theo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theo chiều Bắc - Nam và theo chiều Đông - Tây.</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Sinh vật và đất ở nước ta phong phú, đa dạng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vườn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quốc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như</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Cúc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Phương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feralit</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Thiên</a:t>
          </a:r>
          <a:r>
            <a:rPr lang="en-US" sz="1800" kern="1200" dirty="0" smtClean="0">
              <a:solidFill>
                <a:schemeClr val="tx1"/>
              </a:solidFill>
              <a:latin typeface="Cambria" pitchFamily="18" charset="0"/>
              <a:ea typeface="Cambria" pitchFamily="18" charset="0"/>
            </a:rPr>
            <a:t> tai: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Phát</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triển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kinh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tế</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smtClean="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hóa</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xã</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smtClean="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An </a:t>
          </a:r>
          <a:r>
            <a:rPr lang="en-US" sz="1800" b="1" kern="1200" dirty="0" err="1" smtClean="0">
              <a:solidFill>
                <a:schemeClr val="tx1"/>
              </a:solidFill>
              <a:latin typeface="Cambria" pitchFamily="18" charset="0"/>
              <a:ea typeface="Cambria" pitchFamily="18" charset="0"/>
            </a:rPr>
            <a:t>ninh</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quốc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9/13/2025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9/13/2025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9/13/2025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9/13/2025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8.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QuickStyle" Target="../diagrams/quickStyle2.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0.png"/><Relationship Id="rId4" Type="http://schemas.openxmlformats.org/officeDocument/2006/relationships/image" Target="../media/image15.jpe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0.png"/><Relationship Id="rId4" Type="http://schemas.openxmlformats.org/officeDocument/2006/relationships/image" Target="../media/image15.jpe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39.png"/><Relationship Id="rId4" Type="http://schemas.openxmlformats.org/officeDocument/2006/relationships/image" Target="../media/image15.jpeg"/><Relationship Id="rId9"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4.xml"/><Relationship Id="rId5" Type="http://schemas.openxmlformats.org/officeDocument/2006/relationships/image" Target="../media/image16.png"/><Relationship Id="rId10" Type="http://schemas.openxmlformats.org/officeDocument/2006/relationships/diagramData" Target="../diagrams/data4.xml"/><Relationship Id="rId4" Type="http://schemas.openxmlformats.org/officeDocument/2006/relationships/image" Target="../media/image15.jpeg"/><Relationship Id="rId9" Type="http://schemas.openxmlformats.org/officeDocument/2006/relationships/image" Target="../media/image38.jpeg"/><Relationship Id="rId14" Type="http://schemas.microsoft.com/office/2007/relationships/diagramDrawing" Target="../diagrams/drawing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Việt</a:t>
            </a:r>
            <a:r>
              <a:rPr lang="en-US" sz="2400" b="1" dirty="0" smtClean="0">
                <a:latin typeface="Cambria" pitchFamily="18" charset="0"/>
                <a:ea typeface="Cambria" pitchFamily="18" charset="0"/>
              </a:rPr>
              <a:t> Nam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4. Cam-</a:t>
            </a:r>
            <a:r>
              <a:rPr lang="en-US" sz="2400" b="1" dirty="0" err="1" smtClean="0">
                <a:latin typeface="Cambria" pitchFamily="18" charset="0"/>
                <a:ea typeface="Cambria" pitchFamily="18" charset="0"/>
              </a:rPr>
              <a:t>pu</a:t>
            </a:r>
            <a:r>
              <a:rPr lang="en-US" sz="2400" b="1" dirty="0" smtClean="0">
                <a:latin typeface="Cambria" pitchFamily="18" charset="0"/>
                <a:ea typeface="Cambria" pitchFamily="18" charset="0"/>
              </a:rPr>
              <a:t>-chia </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Trung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Lào</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Ấn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Độ</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Thổ</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Nhĩ</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Kì</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thuộc Biển nào? có diện tích bao nhiêu và gấp mấy lần diện tích đất liền?</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smtClean="0">
                <a:solidFill>
                  <a:srgbClr val="FFFF00"/>
                </a:solidFill>
                <a:latin typeface="Cambria" pitchFamily="18" charset="0"/>
                <a:ea typeface="Cambria" pitchFamily="18" charset="0"/>
              </a:rPr>
              <a:t>BIỂN ĐÔNG</a:t>
            </a:r>
            <a:endParaRPr lang="en-US" dirty="0">
              <a:solidFill>
                <a:srgbClr val="FFFF00"/>
              </a:solidFill>
              <a:latin typeface="Cambria" pitchFamily="18" charset="0"/>
              <a:ea typeface="Cambria" pitchFamily="18" charset="0"/>
            </a:endParaRP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hiểu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t</a:t>
            </a:r>
            <a:r>
              <a:rPr lang="vi-VN" sz="2000" i="1" dirty="0" smtClean="0">
                <a:solidFill>
                  <a:srgbClr val="FF0000"/>
                </a:solidFill>
                <a:latin typeface="Cambria" panose="02040503050406030204" pitchFamily="18" charset="0"/>
                <a:ea typeface="Cambria" panose="02040503050406030204" pitchFamily="18" charset="0"/>
              </a:rPr>
              <a:t>rong </a:t>
            </a:r>
            <a:r>
              <a:rPr lang="vi-VN" sz="20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a:t>
            </a:r>
            <a:r>
              <a:rPr lang="vi-VN" sz="2000" i="1" dirty="0" smtClean="0">
                <a:solidFill>
                  <a:srgbClr val="FF0000"/>
                </a:solidFill>
                <a:latin typeface="Cambria" panose="02040503050406030204" pitchFamily="18" charset="0"/>
                <a:ea typeface="Cambria" panose="02040503050406030204" pitchFamily="18" charset="0"/>
              </a:rPr>
              <a:t>nghĩa</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smtClean="0">
                <a:latin typeface="Cambria" panose="02040503050406030204" pitchFamily="18" charset="0"/>
                <a:ea typeface="Cambria" panose="02040503050406030204" pitchFamily="18" charset="0"/>
              </a:rPr>
              <a:t> nghĩa</a:t>
            </a:r>
            <a:r>
              <a:rPr lang="en-US" sz="1950" dirty="0" smtClean="0">
                <a:latin typeface="Cambria" panose="02040503050406030204" pitchFamily="18" charset="0"/>
                <a:ea typeface="Cambria" panose="02040503050406030204" pitchFamily="18" charset="0"/>
              </a:rPr>
              <a:t>:</a:t>
            </a:r>
            <a:r>
              <a:rPr lang="vi-VN" sz="1950" dirty="0" smtClean="0">
                <a:latin typeface="Cambria" panose="02040503050406030204" pitchFamily="18" charset="0"/>
                <a:ea typeface="Cambria" panose="02040503050406030204" pitchFamily="18" charset="0"/>
              </a:rPr>
              <a:t> </a:t>
            </a:r>
            <a:r>
              <a:rPr lang="vi-VN" sz="195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trời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vi-VN" sz="2300" i="1" dirty="0" smtClean="0">
                <a:solidFill>
                  <a:srgbClr val="FF0000"/>
                </a:solidFill>
                <a:latin typeface="Cambria" panose="02040503050406030204" pitchFamily="18" charset="0"/>
                <a:ea typeface="Cambria" panose="02040503050406030204" pitchFamily="18" charset="0"/>
              </a:rPr>
              <a:t>được </a:t>
            </a:r>
            <a:r>
              <a:rPr lang="vi-VN" sz="2300" i="1" dirty="0">
                <a:solidFill>
                  <a:srgbClr val="FF0000"/>
                </a:solidFill>
                <a:latin typeface="Cambria" panose="02040503050406030204" pitchFamily="18" charset="0"/>
                <a:ea typeface="Cambria" panose="02040503050406030204" pitchFamily="18" charset="0"/>
              </a:rPr>
              <a:t>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Việt</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383612" y="1928540"/>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462213"/>
          </a:xfrm>
          <a:prstGeom prst="rect">
            <a:avLst/>
          </a:prstGeom>
        </p:spPr>
        <p:txBody>
          <a:bodyPr wrap="square">
            <a:spAutoFit/>
          </a:bodyPr>
          <a:lstStyle/>
          <a:p>
            <a:pPr algn="just">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đất: </a:t>
            </a:r>
            <a:r>
              <a:rPr lang="vi-VN" sz="2400" dirty="0">
                <a:latin typeface="Cambria" pitchFamily="18" charset="0"/>
                <a:ea typeface="Cambria" pitchFamily="18" charset="0"/>
                <a:cs typeface="Times New Roman"/>
              </a:rPr>
              <a:t>diện tích </a:t>
            </a:r>
            <a:r>
              <a:rPr lang="vi-VN" sz="2400" dirty="0" smtClean="0">
                <a:latin typeface="Cambria" pitchFamily="18" charset="0"/>
                <a:ea typeface="Cambria" pitchFamily="18" charset="0"/>
                <a:cs typeface="Times New Roman"/>
              </a:rPr>
              <a:t>331</a:t>
            </a:r>
            <a:r>
              <a:rPr lang="en-US" sz="2400" dirty="0" smtClean="0">
                <a:latin typeface="Cambria" pitchFamily="18" charset="0"/>
                <a:ea typeface="Cambria" pitchFamily="18" charset="0"/>
                <a:cs typeface="Times New Roman"/>
              </a:rPr>
              <a:t>344</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smtClean="0">
                <a:latin typeface="Cambria" pitchFamily="18" charset="0"/>
                <a:ea typeface="Cambria" pitchFamily="18" charset="0"/>
                <a:cs typeface="Times New Roman"/>
              </a:rPr>
              <a:t>- </a:t>
            </a:r>
            <a:r>
              <a:rPr lang="vi-VN" sz="2400" b="1" dirty="0" smtClean="0">
                <a:latin typeface="Cambria" pitchFamily="18" charset="0"/>
                <a:ea typeface="Cambria" pitchFamily="18" charset="0"/>
                <a:cs typeface="Times New Roman"/>
              </a:rPr>
              <a:t>Vùng </a:t>
            </a:r>
            <a:r>
              <a:rPr lang="vi-VN" sz="2400" b="1" dirty="0">
                <a:latin typeface="Cambria" pitchFamily="18" charset="0"/>
                <a:ea typeface="Cambria" pitchFamily="18" charset="0"/>
                <a:cs typeface="Times New Roman"/>
              </a:rPr>
              <a:t>biển </a:t>
            </a:r>
            <a:r>
              <a:rPr lang="nl-NL" sz="2400" dirty="0" smtClean="0">
                <a:latin typeface="Cambria" pitchFamily="18" charset="0"/>
                <a:ea typeface="Cambria" pitchFamily="18" charset="0"/>
              </a:rPr>
              <a:t>có </a:t>
            </a:r>
            <a:r>
              <a:rPr lang="nl-NL" sz="2400" dirty="0">
                <a:latin typeface="Cambria" pitchFamily="18" charset="0"/>
                <a:ea typeface="Cambria" pitchFamily="18" charset="0"/>
              </a:rPr>
              <a:t>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r>
              <a:rPr lang="vi-VN" sz="2400" dirty="0" smtClean="0">
                <a:latin typeface="Cambria" pitchFamily="18" charset="0"/>
                <a:ea typeface="Cambria" pitchFamily="18" charset="0"/>
              </a:rPr>
              <a:t>.</a:t>
            </a:r>
            <a:endParaRPr lang="en-US" sz="2400" dirty="0" smtClean="0">
              <a:latin typeface="Cambria" pitchFamily="18" charset="0"/>
              <a:ea typeface="Cambria" pitchFamily="18" charset="0"/>
            </a:endParaRPr>
          </a:p>
          <a:p>
            <a:pPr algn="just">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39121" y="959694"/>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220800" y="269638"/>
            <a:ext cx="8739188" cy="2893100"/>
          </a:xfrm>
          <a:prstGeom prst="rect">
            <a:avLst/>
          </a:prstGeom>
          <a:solidFill>
            <a:srgbClr val="002060"/>
          </a:solidFill>
          <a:ln>
            <a:solidFill>
              <a:srgbClr val="00B050"/>
            </a:solidFill>
          </a:ln>
        </p:spPr>
        <p:txBody>
          <a:bodyPr wrap="square">
            <a:spAutoFit/>
          </a:bodyPr>
          <a:lstStyle/>
          <a:p>
            <a:pPr algn="ctr"/>
            <a:r>
              <a:rPr lang="en-US" sz="2600" b="1" dirty="0" smtClean="0">
                <a:solidFill>
                  <a:schemeClr val="bg1"/>
                </a:solidFill>
                <a:latin typeface="Cambria" panose="02040503050406030204" pitchFamily="18" charset="0"/>
                <a:ea typeface="Cambria" panose="02040503050406030204" pitchFamily="18" charset="0"/>
              </a:rPr>
              <a:t>HOẠT ĐỘNG NHÓM</a:t>
            </a:r>
          </a:p>
          <a:p>
            <a:pPr algn="ctr"/>
            <a:r>
              <a:rPr lang="en-US" sz="2600" b="1" dirty="0" err="1" smtClean="0">
                <a:solidFill>
                  <a:schemeClr val="bg1"/>
                </a:solidFill>
                <a:latin typeface="Cambria" panose="02040503050406030204" pitchFamily="18" charset="0"/>
                <a:ea typeface="Cambria" panose="02040503050406030204" pitchFamily="18" charset="0"/>
              </a:rPr>
              <a:t>Thời</a:t>
            </a:r>
            <a:r>
              <a:rPr lang="en-US" sz="2600" b="1" dirty="0" smtClean="0">
                <a:solidFill>
                  <a:schemeClr val="bg1"/>
                </a:solidFill>
                <a:latin typeface="Cambria" panose="02040503050406030204" pitchFamily="18" charset="0"/>
                <a:ea typeface="Cambria" panose="02040503050406030204" pitchFamily="18" charset="0"/>
              </a:rPr>
              <a:t> </a:t>
            </a:r>
            <a:r>
              <a:rPr lang="en-US" sz="2600" b="1" dirty="0" err="1" smtClean="0">
                <a:solidFill>
                  <a:schemeClr val="bg1"/>
                </a:solidFill>
                <a:latin typeface="Cambria" panose="02040503050406030204" pitchFamily="18" charset="0"/>
                <a:ea typeface="Cambria" panose="02040503050406030204" pitchFamily="18" charset="0"/>
              </a:rPr>
              <a:t>gian</a:t>
            </a:r>
            <a:r>
              <a:rPr lang="en-US" sz="2600" b="1" dirty="0" smtClean="0">
                <a:solidFill>
                  <a:schemeClr val="bg1"/>
                </a:solidFill>
                <a:latin typeface="Cambria" panose="02040503050406030204" pitchFamily="18" charset="0"/>
                <a:ea typeface="Cambria" panose="02040503050406030204" pitchFamily="18" charset="0"/>
              </a:rPr>
              <a:t>: 5 </a:t>
            </a:r>
            <a:r>
              <a:rPr lang="en-US" sz="2600" b="1" dirty="0" err="1" smtClean="0">
                <a:solidFill>
                  <a:schemeClr val="bg1"/>
                </a:solidFill>
                <a:latin typeface="Cambria" panose="02040503050406030204" pitchFamily="18" charset="0"/>
                <a:ea typeface="Cambria" panose="02040503050406030204" pitchFamily="18" charset="0"/>
              </a:rPr>
              <a:t>phút</a:t>
            </a:r>
            <a:endParaRPr lang="en-US" sz="2600" b="1" dirty="0">
              <a:solidFill>
                <a:schemeClr val="bg1"/>
              </a:solidFill>
              <a:latin typeface="Cambria" panose="02040503050406030204" pitchFamily="18" charset="0"/>
              <a:ea typeface="Cambria" panose="02040503050406030204" pitchFamily="18" charset="0"/>
            </a:endParaRPr>
          </a:p>
          <a:p>
            <a:pPr algn="ctr"/>
            <a:r>
              <a:rPr lang="en-US" sz="2600" b="1" dirty="0" smtClean="0">
                <a:solidFill>
                  <a:schemeClr val="bg1"/>
                </a:solidFill>
                <a:latin typeface="Cambria" panose="02040503050406030204" pitchFamily="18" charset="0"/>
                <a:ea typeface="Cambria" panose="02040503050406030204" pitchFamily="18" charset="0"/>
              </a:rPr>
              <a:t>NHIỆM VỤ</a:t>
            </a:r>
          </a:p>
          <a:p>
            <a:pPr algn="just"/>
            <a:r>
              <a:rPr lang="en-US" sz="2600" b="1" dirty="0" smtClean="0">
                <a:solidFill>
                  <a:schemeClr val="bg1"/>
                </a:solidFill>
                <a:latin typeface="Cambria" panose="02040503050406030204" pitchFamily="18" charset="0"/>
                <a:ea typeface="Cambria" panose="02040503050406030204" pitchFamily="18" charset="0"/>
              </a:rPr>
              <a:t>* NHÓM 1: </a:t>
            </a:r>
            <a:r>
              <a:rPr lang="en-US" sz="2600" i="1" dirty="0" err="1" smtClean="0">
                <a:solidFill>
                  <a:schemeClr val="bg1"/>
                </a:solidFill>
                <a:latin typeface="Cambria" panose="02040503050406030204" pitchFamily="18" charset="0"/>
                <a:ea typeface="Cambria" panose="02040503050406030204" pitchFamily="18" charset="0"/>
              </a:rPr>
              <a:t>Quan</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sát</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các</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hình</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ảnh</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và</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kênh</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chữ</a:t>
            </a:r>
            <a:r>
              <a:rPr lang="en-US" sz="2600" i="1" dirty="0" smtClean="0">
                <a:solidFill>
                  <a:schemeClr val="bg1"/>
                </a:solidFill>
                <a:latin typeface="Cambria" panose="02040503050406030204" pitchFamily="18" charset="0"/>
                <a:ea typeface="Cambria" panose="02040503050406030204" pitchFamily="18" charset="0"/>
              </a:rPr>
              <a:t> SGK, </a:t>
            </a:r>
            <a:r>
              <a:rPr lang="en-US" sz="2600" i="1" dirty="0" err="1" smtClean="0">
                <a:solidFill>
                  <a:schemeClr val="bg1"/>
                </a:solidFill>
                <a:latin typeface="Cambria" panose="02040503050406030204" pitchFamily="18" charset="0"/>
                <a:ea typeface="Cambria" panose="02040503050406030204" pitchFamily="18" charset="0"/>
              </a:rPr>
              <a:t>cho</a:t>
            </a:r>
            <a:r>
              <a:rPr lang="en-US" sz="2600" i="1" dirty="0" smtClean="0">
                <a:solidFill>
                  <a:schemeClr val="bg1"/>
                </a:solidFill>
                <a:latin typeface="Cambria" panose="02040503050406030204" pitchFamily="18" charset="0"/>
                <a:ea typeface="Cambria" panose="02040503050406030204" pitchFamily="18" charset="0"/>
              </a:rPr>
              <a:t> </a:t>
            </a:r>
            <a:r>
              <a:rPr lang="en-US" sz="2600" i="1" dirty="0" err="1" smtClean="0">
                <a:solidFill>
                  <a:schemeClr val="bg1"/>
                </a:solidFill>
                <a:latin typeface="Cambria" panose="02040503050406030204" pitchFamily="18" charset="0"/>
                <a:ea typeface="Cambria" panose="02040503050406030204" pitchFamily="18" charset="0"/>
              </a:rPr>
              <a:t>biết</a:t>
            </a:r>
            <a:r>
              <a:rPr lang="en-US" sz="2600" i="1" dirty="0" smtClean="0">
                <a:solidFill>
                  <a:schemeClr val="bg1"/>
                </a:solidFill>
                <a:latin typeface="Cambria" panose="02040503050406030204" pitchFamily="18" charset="0"/>
                <a:ea typeface="Cambria" panose="02040503050406030204" pitchFamily="18" charset="0"/>
              </a:rPr>
              <a:t>:</a:t>
            </a:r>
          </a:p>
          <a:p>
            <a:pPr algn="just"/>
            <a:r>
              <a:rPr lang="en-US" sz="2600" i="1" dirty="0" smtClean="0">
                <a:solidFill>
                  <a:schemeClr val="bg1"/>
                </a:solidFill>
                <a:latin typeface="Times New Roman"/>
                <a:ea typeface="Times New Roman"/>
              </a:rPr>
              <a:t>- </a:t>
            </a:r>
            <a:r>
              <a:rPr lang="en-US" sz="2600" i="1" dirty="0" err="1" smtClean="0">
                <a:solidFill>
                  <a:schemeClr val="bg1"/>
                </a:solidFill>
                <a:latin typeface="Times New Roman"/>
                <a:ea typeface="Times New Roman"/>
              </a:rPr>
              <a:t>Vị</a:t>
            </a:r>
            <a:r>
              <a:rPr lang="en-US" sz="2600" i="1" dirty="0" smtClean="0">
                <a:solidFill>
                  <a:schemeClr val="bg1"/>
                </a:solidFill>
                <a:latin typeface="Times New Roman"/>
                <a:ea typeface="Times New Roman"/>
              </a:rPr>
              <a:t> </a:t>
            </a:r>
            <a:r>
              <a:rPr lang="en-US" sz="2600" i="1" dirty="0" err="1">
                <a:solidFill>
                  <a:schemeClr val="bg1"/>
                </a:solidFill>
                <a:latin typeface="Times New Roman"/>
                <a:ea typeface="Times New Roman"/>
              </a:rPr>
              <a:t>trí</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địa</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lí</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và</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lãnh</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thổ</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đã</a:t>
            </a:r>
            <a:r>
              <a:rPr lang="en-US" sz="2600" i="1" dirty="0">
                <a:solidFill>
                  <a:schemeClr val="bg1"/>
                </a:solidFill>
                <a:latin typeface="Times New Roman"/>
                <a:ea typeface="Times New Roman"/>
              </a:rPr>
              <a:t> </a:t>
            </a:r>
            <a:r>
              <a:rPr lang="en-US" sz="2600" i="1" dirty="0" err="1" smtClean="0">
                <a:solidFill>
                  <a:schemeClr val="bg1"/>
                </a:solidFill>
                <a:latin typeface="Times New Roman"/>
                <a:ea typeface="Times New Roman"/>
              </a:rPr>
              <a:t>ảnh</a:t>
            </a:r>
            <a:r>
              <a:rPr lang="en-US" sz="2600" i="1" dirty="0" smtClean="0">
                <a:solidFill>
                  <a:schemeClr val="bg1"/>
                </a:solidFill>
                <a:latin typeface="Times New Roman"/>
                <a:ea typeface="Times New Roman"/>
              </a:rPr>
              <a:t> </a:t>
            </a:r>
            <a:r>
              <a:rPr lang="en-US" sz="2600" i="1" dirty="0" err="1" smtClean="0">
                <a:solidFill>
                  <a:schemeClr val="bg1"/>
                </a:solidFill>
                <a:latin typeface="Times New Roman"/>
                <a:ea typeface="Times New Roman"/>
              </a:rPr>
              <a:t>hưởng</a:t>
            </a:r>
            <a:r>
              <a:rPr lang="en-US" sz="2600" i="1" dirty="0" smtClean="0">
                <a:solidFill>
                  <a:schemeClr val="bg1"/>
                </a:solidFill>
                <a:latin typeface="Times New Roman"/>
                <a:ea typeface="Times New Roman"/>
              </a:rPr>
              <a:t> </a:t>
            </a:r>
            <a:r>
              <a:rPr lang="en-US" sz="2600" i="1" dirty="0" err="1" smtClean="0">
                <a:solidFill>
                  <a:schemeClr val="bg1"/>
                </a:solidFill>
                <a:latin typeface="Times New Roman"/>
                <a:ea typeface="Times New Roman"/>
              </a:rPr>
              <a:t>đến</a:t>
            </a:r>
            <a:r>
              <a:rPr lang="en-US" sz="2600" i="1" dirty="0" smtClean="0">
                <a:solidFill>
                  <a:schemeClr val="bg1"/>
                </a:solidFill>
                <a:latin typeface="Times New Roman"/>
                <a:ea typeface="Times New Roman"/>
              </a:rPr>
              <a:t> </a:t>
            </a:r>
            <a:r>
              <a:rPr lang="en-US" sz="2600" i="1" dirty="0" err="1" smtClean="0">
                <a:solidFill>
                  <a:schemeClr val="bg1"/>
                </a:solidFill>
                <a:latin typeface="Times New Roman"/>
                <a:ea typeface="Times New Roman"/>
              </a:rPr>
              <a:t>đặc</a:t>
            </a:r>
            <a:r>
              <a:rPr lang="en-US" sz="2600" i="1" dirty="0" smtClean="0">
                <a:solidFill>
                  <a:schemeClr val="bg1"/>
                </a:solidFill>
                <a:latin typeface="Times New Roman"/>
                <a:ea typeface="Times New Roman"/>
              </a:rPr>
              <a:t> </a:t>
            </a:r>
            <a:r>
              <a:rPr lang="en-US" sz="2600" i="1" dirty="0" err="1">
                <a:solidFill>
                  <a:schemeClr val="bg1"/>
                </a:solidFill>
                <a:latin typeface="Times New Roman"/>
                <a:ea typeface="Times New Roman"/>
              </a:rPr>
              <a:t>điểm</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cơ</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bản</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của</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thiên</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nhiên</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nước</a:t>
            </a:r>
            <a:r>
              <a:rPr lang="en-US" sz="2600" i="1" dirty="0">
                <a:solidFill>
                  <a:schemeClr val="bg1"/>
                </a:solidFill>
                <a:latin typeface="Times New Roman"/>
                <a:ea typeface="Times New Roman"/>
              </a:rPr>
              <a:t> ta </a:t>
            </a:r>
            <a:r>
              <a:rPr lang="en-US" sz="2600" i="1" dirty="0" err="1">
                <a:solidFill>
                  <a:schemeClr val="bg1"/>
                </a:solidFill>
                <a:latin typeface="Times New Roman"/>
                <a:ea typeface="Times New Roman"/>
              </a:rPr>
              <a:t>là</a:t>
            </a:r>
            <a:r>
              <a:rPr lang="en-US" sz="2600" i="1" dirty="0">
                <a:solidFill>
                  <a:schemeClr val="bg1"/>
                </a:solidFill>
                <a:latin typeface="Times New Roman"/>
                <a:ea typeface="Times New Roman"/>
              </a:rPr>
              <a:t> </a:t>
            </a:r>
            <a:r>
              <a:rPr lang="en-US" sz="2600" i="1" dirty="0" err="1">
                <a:solidFill>
                  <a:schemeClr val="bg1"/>
                </a:solidFill>
                <a:latin typeface="Times New Roman"/>
                <a:ea typeface="Times New Roman"/>
              </a:rPr>
              <a:t>gì</a:t>
            </a:r>
            <a:r>
              <a:rPr lang="en-US" sz="2600" i="1" dirty="0">
                <a:solidFill>
                  <a:schemeClr val="bg1"/>
                </a:solidFill>
                <a:latin typeface="Times New Roman"/>
                <a:ea typeface="Times New Roman"/>
              </a:rPr>
              <a:t>?</a:t>
            </a:r>
            <a:endParaRPr lang="en-US" sz="2600" i="1" dirty="0">
              <a:solidFill>
                <a:schemeClr val="bg1"/>
              </a:solidFill>
              <a:latin typeface="Cambria" panose="02040503050406030204" pitchFamily="18" charset="0"/>
              <a:ea typeface="Cambria" panose="02040503050406030204" pitchFamily="18" charset="0"/>
            </a:endParaRPr>
          </a:p>
          <a:p>
            <a:pPr algn="just"/>
            <a:r>
              <a:rPr lang="en-US" sz="2600" i="1" dirty="0" smtClean="0">
                <a:solidFill>
                  <a:schemeClr val="bg1"/>
                </a:solidFill>
                <a:latin typeface="Cambria" panose="02040503050406030204" pitchFamily="18" charset="0"/>
                <a:ea typeface="Cambria" panose="02040503050406030204" pitchFamily="18" charset="0"/>
              </a:rPr>
              <a:t>- </a:t>
            </a:r>
            <a:r>
              <a:rPr lang="vi-VN" sz="2600" i="1" dirty="0" smtClean="0">
                <a:solidFill>
                  <a:schemeClr val="bg1"/>
                </a:solidFill>
                <a:latin typeface="Cambria" panose="02040503050406030204" pitchFamily="18" charset="0"/>
                <a:ea typeface="Cambria" panose="02040503050406030204" pitchFamily="18" charset="0"/>
              </a:rPr>
              <a:t>Vì </a:t>
            </a:r>
            <a:r>
              <a:rPr lang="vi-VN" sz="2600" i="1" dirty="0">
                <a:solidFill>
                  <a:schemeClr val="bg1"/>
                </a:solidFill>
                <a:latin typeface="Cambria" panose="02040503050406030204" pitchFamily="18" charset="0"/>
                <a:ea typeface="Cambria" panose="02040503050406030204" pitchFamily="18" charset="0"/>
              </a:rPr>
              <a:t>sao thiên nhiên nước ta chịu ảnh hưởng sâu sắc của biển</a:t>
            </a:r>
            <a:r>
              <a:rPr lang="vi-VN" sz="2600" i="1" dirty="0" smtClean="0">
                <a:solidFill>
                  <a:schemeClr val="bg1"/>
                </a:solidFill>
                <a:latin typeface="Cambria" panose="02040503050406030204" pitchFamily="18" charset="0"/>
                <a:ea typeface="Cambria" panose="02040503050406030204" pitchFamily="18" charset="0"/>
              </a:rPr>
              <a:t>?</a:t>
            </a:r>
            <a:endParaRPr lang="en-US" sz="2600" i="1" dirty="0" smtClean="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5" dur="500"/>
                                        <p:tgtEl>
                                          <p:spTgt spid="26">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18" dur="500"/>
                                        <p:tgtEl>
                                          <p:spTgt spid="2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23" dur="500"/>
                                        <p:tgtEl>
                                          <p:spTgt spid="2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28" dur="500"/>
                                        <p:tgtEl>
                                          <p:spTgt spid="2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33" dur="500"/>
                                        <p:tgtEl>
                                          <p:spTgt spid="2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38" dur="500"/>
                                        <p:tgtEl>
                                          <p:spTgt spid="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T</a:t>
            </a:r>
            <a:r>
              <a:rPr lang="vi-VN" sz="1900" dirty="0" smtClean="0">
                <a:latin typeface="Cambria" pitchFamily="18" charset="0"/>
                <a:ea typeface="Cambria" pitchFamily="18" charset="0"/>
                <a:cs typeface="Times New Roman"/>
              </a:rPr>
              <a:t>hiên </a:t>
            </a:r>
            <a:r>
              <a:rPr lang="vi-VN" sz="1900" dirty="0">
                <a:latin typeface="Cambria" pitchFamily="18" charset="0"/>
                <a:ea typeface="Cambria" pitchFamily="18" charset="0"/>
                <a:cs typeface="Times New Roman"/>
              </a:rPr>
              <a:t>nhiên nước ta mang tính chất nhiệt đới ẩm gió </a:t>
            </a:r>
            <a:r>
              <a:rPr lang="vi-VN" sz="1900" dirty="0" smtClean="0">
                <a:latin typeface="Cambria" pitchFamily="18" charset="0"/>
                <a:ea typeface="Cambria" pitchFamily="18" charset="0"/>
                <a:cs typeface="Times New Roman"/>
              </a:rPr>
              <a:t>mùa, </a:t>
            </a:r>
            <a:r>
              <a:rPr lang="vi-VN" sz="1900" dirty="0">
                <a:latin typeface="Cambria" pitchFamily="18" charset="0"/>
                <a:ea typeface="Cambria" pitchFamily="18" charset="0"/>
                <a:cs typeface="Times New Roman"/>
              </a:rPr>
              <a:t>chịu ảnh hưởng sâu sắc của biển và phân hóa đa </a:t>
            </a:r>
            <a:r>
              <a:rPr lang="vi-VN" sz="1900" dirty="0" smtClean="0">
                <a:latin typeface="Cambria" pitchFamily="18" charset="0"/>
                <a:ea typeface="Cambria" pitchFamily="18" charset="0"/>
                <a:cs typeface="Times New Roman"/>
              </a:rPr>
              <a:t>dạng</a:t>
            </a:r>
            <a:r>
              <a:rPr lang="en-US" sz="1900" dirty="0" smtClean="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a:t>
            </a:r>
            <a:r>
              <a:rPr lang="vi-VN" sz="1900" dirty="0" smtClean="0">
                <a:latin typeface="Cambria" pitchFamily="18" charset="0"/>
                <a:ea typeface="Cambria" pitchFamily="18" charset="0"/>
                <a:cs typeface="Times New Roman"/>
              </a:rPr>
              <a:t>Đông </a:t>
            </a:r>
            <a:r>
              <a:rPr lang="vi-VN" sz="1900" dirty="0">
                <a:latin typeface="Cambria" pitchFamily="18" charset="0"/>
                <a:ea typeface="Cambria" pitchFamily="18" charset="0"/>
                <a:cs typeface="Times New Roman"/>
              </a:rPr>
              <a:t>- Tây.</a:t>
            </a:r>
          </a:p>
          <a:p>
            <a:pPr algn="just">
              <a:spcBef>
                <a:spcPts val="600"/>
              </a:spcBef>
              <a:spcAft>
                <a:spcPts val="0"/>
              </a:spcAft>
            </a:pP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smtClean="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smtClean="0">
                <a:solidFill>
                  <a:srgbClr val="0000FF"/>
                </a:solidFill>
                <a:latin typeface="Cambria" panose="02040503050406030204" pitchFamily="18" charset="0"/>
                <a:ea typeface="Cambria" panose="02040503050406030204" pitchFamily="18" charset="0"/>
              </a:rPr>
              <a:t>- </a:t>
            </a:r>
            <a:r>
              <a:rPr lang="vi-VN" sz="1700" dirty="0">
                <a:solidFill>
                  <a:srgbClr val="0000FF"/>
                </a:solidFill>
                <a:latin typeface="Cambria" panose="02040503050406030204" pitchFamily="18" charset="0"/>
                <a:ea typeface="Cambria" panose="02040503050406030204" pitchFamily="18" charset="0"/>
              </a:rPr>
              <a:t>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en-US" sz="2100" i="1" dirty="0" smtClean="0">
                <a:solidFill>
                  <a:srgbClr val="FF0000"/>
                </a:solidFill>
                <a:latin typeface="Cambria" panose="02040503050406030204" pitchFamily="18" charset="0"/>
                <a:ea typeface="Cambria" panose="02040503050406030204" pitchFamily="18" charset="0"/>
              </a:rPr>
              <a:t>v</a:t>
            </a:r>
            <a:r>
              <a:rPr lang="vi-VN" sz="2100" i="1" dirty="0" smtClean="0">
                <a:solidFill>
                  <a:srgbClr val="FF0000"/>
                </a:solidFill>
                <a:latin typeface="Cambria" panose="02040503050406030204" pitchFamily="18" charset="0"/>
                <a:ea typeface="Cambria" panose="02040503050406030204" pitchFamily="18" charset="0"/>
              </a:rPr>
              <a:t>ẽ </a:t>
            </a:r>
            <a:r>
              <a:rPr lang="vi-VN" sz="2100" i="1" dirty="0">
                <a:solidFill>
                  <a:srgbClr val="FF0000"/>
                </a:solidFill>
                <a:latin typeface="Cambria" panose="02040503050406030204" pitchFamily="18" charset="0"/>
                <a:ea typeface="Cambria" panose="02040503050406030204" pitchFamily="18" charset="0"/>
              </a:rPr>
              <a:t>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VỊ </a:t>
            </a:r>
            <a:r>
              <a:rPr lang="en-US" sz="3000" b="1" dirty="0">
                <a:ln w="10541" cmpd="sng">
                  <a:solidFill>
                    <a:schemeClr val="accent1">
                      <a:shade val="88000"/>
                      <a:satMod val="110000"/>
                    </a:schemeClr>
                  </a:solidFill>
                  <a:prstDash val="solid"/>
                </a:ln>
                <a:solidFill>
                  <a:srgbClr val="FF0000"/>
                </a:solidFill>
                <a:latin typeface="Cambria" pitchFamily="18" charset="0"/>
              </a:rPr>
              <a:t>TRÍ ĐỊA LÍ </a:t>
            </a:r>
            <a:r>
              <a:rPr lang="en-US" sz="3000" b="1" dirty="0" smtClean="0">
                <a:ln w="10541" cmpd="sng">
                  <a:solidFill>
                    <a:schemeClr val="accent1">
                      <a:shade val="88000"/>
                      <a:satMod val="110000"/>
                    </a:schemeClr>
                  </a:solidFill>
                  <a:prstDash val="solid"/>
                </a:ln>
                <a:solidFill>
                  <a:srgbClr val="FF0000"/>
                </a:solidFill>
                <a:latin typeface="Cambria" pitchFamily="18" charset="0"/>
              </a:rPr>
              <a:t>VÀ </a:t>
            </a:r>
            <a:r>
              <a:rPr lang="en-US" sz="3000" b="1" dirty="0">
                <a:ln w="10541" cmpd="sng">
                  <a:solidFill>
                    <a:schemeClr val="accent1">
                      <a:shade val="88000"/>
                      <a:satMod val="110000"/>
                    </a:schemeClr>
                  </a:solidFill>
                  <a:prstDash val="solid"/>
                </a:ln>
                <a:solidFill>
                  <a:srgbClr val="FF0000"/>
                </a:solidFill>
                <a:latin typeface="Cambria" pitchFamily="18" charset="0"/>
              </a:rPr>
              <a:t>PHẠM VI LÃNH </a:t>
            </a:r>
            <a:r>
              <a:rPr lang="en-US" sz="3000" b="1" dirty="0" smtClean="0">
                <a:ln w="10541" cmpd="sng">
                  <a:solidFill>
                    <a:schemeClr val="accent1">
                      <a:shade val="88000"/>
                      <a:satMod val="110000"/>
                    </a:schemeClr>
                  </a:solidFill>
                  <a:prstDash val="solid"/>
                </a:ln>
                <a:solidFill>
                  <a:srgbClr val="FF0000"/>
                </a:solidFill>
                <a:latin typeface="Cambria" pitchFamily="18" charset="0"/>
              </a:rPr>
              <a:t>THỔ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1. </a:t>
            </a:r>
            <a:r>
              <a:rPr lang="en-US" sz="2200" b="1" dirty="0">
                <a:solidFill>
                  <a:srgbClr val="FF0000"/>
                </a:solidFill>
                <a:effectLst>
                  <a:outerShdw blurRad="38100" dist="38100" dir="2700000" algn="tl">
                    <a:srgbClr val="000000">
                      <a:alpha val="43137"/>
                    </a:srgbClr>
                  </a:outerShdw>
                </a:effectLst>
                <a:latin typeface="Cambria" pitchFamily="18" charset="0"/>
              </a:rPr>
              <a:t>VỊ TRÍ ĐỊA LÍ VÀ PHẠM VI LÃNH THỔ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VỊ TRÍ ĐỊA LÍ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PHẠM VI LÃNH THỔ</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a:t>
            </a:r>
            <a:r>
              <a:rPr lang="vi-VN" sz="2200" i="1" dirty="0" smtClean="0">
                <a:solidFill>
                  <a:srgbClr val="FF0000"/>
                </a:solidFill>
                <a:latin typeface="Cambria" panose="02040503050406030204" pitchFamily="18" charset="0"/>
                <a:ea typeface="Cambria" panose="02040503050406030204" pitchFamily="18" charset="0"/>
              </a:rPr>
              <a:t>đâu</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smtClean="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Phía </a:t>
            </a:r>
            <a:r>
              <a:rPr lang="nl-NL" sz="2400" dirty="0">
                <a:latin typeface="Cambria" pitchFamily="18" charset="0"/>
                <a:ea typeface="Cambria" pitchFamily="18" charset="0"/>
                <a:cs typeface="Times New Roman"/>
              </a:rPr>
              <a:t>tây giáp Lào và </a:t>
            </a:r>
            <a:r>
              <a:rPr lang="nl-NL" sz="2400" dirty="0" smtClean="0">
                <a:latin typeface="Cambria" pitchFamily="18" charset="0"/>
                <a:ea typeface="Cambria" pitchFamily="18" charset="0"/>
                <a:cs typeface="Times New Roman"/>
              </a:rPr>
              <a:t>Cam-pu-chia</a:t>
            </a:r>
            <a:r>
              <a:rPr lang="nl-NL" sz="2400" dirty="0">
                <a:latin typeface="Cambria" pitchFamily="18" charset="0"/>
                <a:ea typeface="Cambria" pitchFamily="18" charset="0"/>
                <a:cs typeface="Times New Roman"/>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hành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chính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Việt</a:t>
            </a:r>
            <a:r>
              <a:rPr lang="en-US" sz="2100" i="1" dirty="0" smtClean="0">
                <a:solidFill>
                  <a:srgbClr val="FF0000"/>
                </a:solidFill>
                <a:latin typeface="Cambria" panose="02040503050406030204" pitchFamily="18" charset="0"/>
                <a:ea typeface="Cambria" panose="02040503050406030204" pitchFamily="18" charset="0"/>
              </a:rPr>
              <a:t> Nam,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smtClean="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a:t>
            </a:r>
            <a:r>
              <a:rPr lang="nl-NL" sz="2300" dirty="0" smtClean="0">
                <a:latin typeface="Cambria" pitchFamily="18" charset="0"/>
                <a:ea typeface="Cambria" pitchFamily="18" charset="0"/>
                <a:cs typeface="Times New Roman"/>
              </a:rPr>
              <a:t>phía đông </a:t>
            </a:r>
            <a:r>
              <a:rPr lang="nl-NL" sz="2300" dirty="0">
                <a:latin typeface="Cambria" pitchFamily="18" charset="0"/>
                <a:ea typeface="Cambria" pitchFamily="18" charset="0"/>
                <a:cs typeface="Times New Roman"/>
              </a:rPr>
              <a:t>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cs typeface="Times New Roman"/>
              </a:rPr>
              <a:t>+ </a:t>
            </a:r>
            <a:r>
              <a:rPr lang="nl-NL" sz="2300" dirty="0">
                <a:latin typeface="Cambria" pitchFamily="18" charset="0"/>
                <a:ea typeface="Cambria" pitchFamily="18" charset="0"/>
                <a:cs typeface="Times New Roman"/>
              </a:rPr>
              <a:t>Phía tây giáp Lào và Campuchia</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a:t>
            </a:r>
            <a:r>
              <a:rPr lang="nl-NL" sz="2300" dirty="0">
                <a:latin typeface="Cambria" pitchFamily="18" charset="0"/>
                <a:ea typeface="Cambria" pitchFamily="18" charset="0"/>
              </a:rPr>
              <a:t>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0536" y="1123383"/>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hành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chính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p</a:t>
            </a:r>
            <a:r>
              <a:rPr lang="vi-VN" sz="2200" i="1" dirty="0" smtClean="0">
                <a:solidFill>
                  <a:srgbClr val="FF0000"/>
                </a:solidFill>
                <a:latin typeface="Cambria" panose="02040503050406030204" pitchFamily="18" charset="0"/>
                <a:ea typeface="Cambria" panose="02040503050406030204" pitchFamily="18" charset="0"/>
              </a:rPr>
              <a:t>hạm </a:t>
            </a:r>
            <a:r>
              <a:rPr lang="vi-VN" sz="2200" i="1" dirty="0">
                <a:solidFill>
                  <a:srgbClr val="FF0000"/>
                </a:solidFill>
                <a:latin typeface="Cambria" panose="02040503050406030204" pitchFamily="18" charset="0"/>
                <a:ea typeface="Cambria" panose="02040503050406030204" pitchFamily="18" charset="0"/>
              </a:rPr>
              <a:t>vi lãnh thổ nước ta gồm những bộ phận </a:t>
            </a:r>
            <a:r>
              <a:rPr lang="vi-VN" sz="2200" i="1" dirty="0" smtClean="0">
                <a:solidFill>
                  <a:srgbClr val="FF0000"/>
                </a:solidFill>
                <a:latin typeface="Cambria" panose="02040503050406030204" pitchFamily="18" charset="0"/>
                <a:ea typeface="Cambria" panose="02040503050406030204" pitchFamily="18" charset="0"/>
              </a:rPr>
              <a:t>nào?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Vùng </a:t>
            </a:r>
            <a:r>
              <a:rPr lang="vi-VN" sz="2200" i="1" dirty="0">
                <a:solidFill>
                  <a:srgbClr val="FF0000"/>
                </a:solidFill>
                <a:latin typeface="Cambria" panose="02040503050406030204" pitchFamily="18" charset="0"/>
                <a:ea typeface="Cambria" panose="02040503050406030204" pitchFamily="18" charset="0"/>
              </a:rPr>
              <a:t>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2" name="Picture 1"/>
          <p:cNvPicPr>
            <a:picLocks noChangeAspect="1"/>
          </p:cNvPicPr>
          <p:nvPr/>
        </p:nvPicPr>
        <p:blipFill>
          <a:blip r:embed="rId5"/>
          <a:stretch>
            <a:fillRect/>
          </a:stretch>
        </p:blipFill>
        <p:spPr>
          <a:xfrm>
            <a:off x="3798137" y="1157250"/>
            <a:ext cx="8486618" cy="5644167"/>
          </a:xfrm>
          <a:prstGeom prst="rect">
            <a:avLst/>
          </a:prstGeom>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9341" y="1134548"/>
            <a:ext cx="8827479" cy="5532380"/>
          </a:xfrm>
          <a:prstGeom prst="roundRect">
            <a:avLst>
              <a:gd name="adj" fmla="val 2792"/>
            </a:avLst>
          </a:prstGeom>
          <a:blipFill>
            <a:blip r:embed="rId3"/>
            <a:stretch>
              <a:fillRect/>
            </a:stretch>
          </a:blipFill>
          <a:ln>
            <a:noFill/>
          </a:ln>
          <a:effec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92665" y="1204908"/>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2" name="Picture 1"/>
          <p:cNvPicPr>
            <a:picLocks noChangeAspect="1"/>
          </p:cNvPicPr>
          <p:nvPr/>
        </p:nvPicPr>
        <p:blipFill>
          <a:blip r:embed="rId4"/>
          <a:stretch>
            <a:fillRect/>
          </a:stretch>
        </p:blipFill>
        <p:spPr>
          <a:xfrm>
            <a:off x="3938226" y="1143000"/>
            <a:ext cx="4954748" cy="4800600"/>
          </a:xfrm>
          <a:prstGeom prst="rect">
            <a:avLst/>
          </a:prstGeom>
        </p:spPr>
      </p:pic>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5606</TotalTime>
  <Words>1826</Words>
  <Application>Microsoft Office PowerPoint</Application>
  <PresentationFormat>On-screen Show (4:3)</PresentationFormat>
  <Paragraphs>149</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vt:lpstr>
      <vt:lpstr>Times New Roman</vt:lpstr>
      <vt:lpstr>Office Theme</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pc02</cp:lastModifiedBy>
  <cp:revision>423</cp:revision>
  <dcterms:created xsi:type="dcterms:W3CDTF">2016-02-15T14:28:12Z</dcterms:created>
  <dcterms:modified xsi:type="dcterms:W3CDTF">2025-09-13T08:30:18Z</dcterms:modified>
</cp:coreProperties>
</file>