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audio3.wav" ContentType="audio/wav"/>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42" r:id="rId3"/>
    <p:sldMasterId id="2147483763" r:id="rId4"/>
    <p:sldMasterId id="2147483773" r:id="rId5"/>
    <p:sldMasterId id="2147483885" r:id="rId6"/>
    <p:sldMasterId id="2147484025" r:id="rId7"/>
    <p:sldMasterId id="2147484037" r:id="rId8"/>
    <p:sldMasterId id="2147484059" r:id="rId9"/>
    <p:sldMasterId id="2147484141" r:id="rId10"/>
  </p:sldMasterIdLst>
  <p:notesMasterIdLst>
    <p:notesMasterId r:id="rId58"/>
  </p:notesMasterIdLst>
  <p:sldIdLst>
    <p:sldId id="1088" r:id="rId11"/>
    <p:sldId id="1220" r:id="rId12"/>
    <p:sldId id="1221" r:id="rId13"/>
    <p:sldId id="1222" r:id="rId14"/>
    <p:sldId id="1227" r:id="rId15"/>
    <p:sldId id="1228" r:id="rId16"/>
    <p:sldId id="1282" r:id="rId17"/>
    <p:sldId id="1283" r:id="rId18"/>
    <p:sldId id="1281" r:id="rId19"/>
    <p:sldId id="1279" r:id="rId20"/>
    <p:sldId id="1280" r:id="rId21"/>
    <p:sldId id="1272" r:id="rId22"/>
    <p:sldId id="1229" r:id="rId23"/>
    <p:sldId id="1237" r:id="rId24"/>
    <p:sldId id="1238" r:id="rId25"/>
    <p:sldId id="1239" r:id="rId26"/>
    <p:sldId id="1240" r:id="rId27"/>
    <p:sldId id="1243" r:id="rId28"/>
    <p:sldId id="1275" r:id="rId29"/>
    <p:sldId id="1277" r:id="rId30"/>
    <p:sldId id="1276" r:id="rId31"/>
    <p:sldId id="1278" r:id="rId32"/>
    <p:sldId id="1285" r:id="rId33"/>
    <p:sldId id="1246" r:id="rId34"/>
    <p:sldId id="1248" r:id="rId35"/>
    <p:sldId id="1271" r:id="rId36"/>
    <p:sldId id="1247" r:id="rId37"/>
    <p:sldId id="1249" r:id="rId38"/>
    <p:sldId id="1250" r:id="rId39"/>
    <p:sldId id="1251" r:id="rId40"/>
    <p:sldId id="1252" r:id="rId41"/>
    <p:sldId id="1253" r:id="rId42"/>
    <p:sldId id="1255" r:id="rId43"/>
    <p:sldId id="1256" r:id="rId44"/>
    <p:sldId id="1259" r:id="rId45"/>
    <p:sldId id="1260" r:id="rId46"/>
    <p:sldId id="1269" r:id="rId47"/>
    <p:sldId id="1261" r:id="rId48"/>
    <p:sldId id="1262" r:id="rId49"/>
    <p:sldId id="1263" r:id="rId50"/>
    <p:sldId id="1264" r:id="rId51"/>
    <p:sldId id="1265" r:id="rId52"/>
    <p:sldId id="1266" r:id="rId53"/>
    <p:sldId id="1267" r:id="rId54"/>
    <p:sldId id="1268" r:id="rId55"/>
    <p:sldId id="1273" r:id="rId56"/>
    <p:sldId id="127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6E6E6"/>
    <a:srgbClr val="E8F4F8"/>
    <a:srgbClr val="E2863A"/>
    <a:srgbClr val="FFFFFF"/>
    <a:srgbClr val="FFEFBD"/>
    <a:srgbClr val="DD8E19"/>
    <a:srgbClr val="FDEADA"/>
    <a:srgbClr val="FFE285"/>
    <a:srgbClr val="DBEEF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93178" autoAdjust="0"/>
  </p:normalViewPr>
  <p:slideViewPr>
    <p:cSldViewPr snapToGrid="0">
      <p:cViewPr varScale="1">
        <p:scale>
          <a:sx n="91" d="100"/>
          <a:sy n="91" d="100"/>
        </p:scale>
        <p:origin x="379" y="72"/>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eaLnBrk="1" hangingPunct="1"/>
            <a:endParaRPr lang="en-US" altLang="en-US"/>
          </a:p>
        </p:txBody>
      </p:sp>
    </p:spTree>
    <p:extLst>
      <p:ext uri="{BB962C8B-B14F-4D97-AF65-F5344CB8AC3E}">
        <p14:creationId xmlns:p14="http://schemas.microsoft.com/office/powerpoint/2010/main" val="2228681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202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966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6751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278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4359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1096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318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8836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4089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6148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BB7113A-D6B9-4252-AB20-C5885235C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eaLnBrk="1" hangingPunct="1"/>
            <a:endParaRPr lang="en-US" altLang="en-US"/>
          </a:p>
        </p:txBody>
      </p:sp>
    </p:spTree>
    <p:extLst>
      <p:ext uri="{BB962C8B-B14F-4D97-AF65-F5344CB8AC3E}">
        <p14:creationId xmlns:p14="http://schemas.microsoft.com/office/powerpoint/2010/main" val="2833483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0932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1176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5299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5322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453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501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466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26E524-60E9-4914-B691-9E5B1477B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905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7561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8778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328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1252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057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339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557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811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3101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7030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4420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666961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272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457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691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9/8/2025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9/8/2025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9/8/2025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2025/9/8</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2025/9/8</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2025/9/8</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9/8/2025</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FB3F771B-E283-4029-930B-07B53AE623D0}"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1880263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2B4D151E-D75A-4CF6-8B12-9796D0D5465F}"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830338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F2F39893-9E64-48C2-A875-FDEE4D2A4104}"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8463372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EDF80CB4-E50E-48BB-A2FB-0A98F2BAA08B}"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858922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A80BE48F-6429-480F-A30F-30CE9292EA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47293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0BF869F0-4894-45AB-A104-1405D257AEE4}"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5719152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B367FBE9-36C3-4483-9766-2DC1EBC901FD}"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2396636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DCD9857B-8EC4-4F1A-AA19-76D9430279BE}"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793628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5CBF4C47-502E-4397-9C12-F2AD6A3FBE23}"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9491488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6979BCA9-C19A-44D3-A822-93FECCA7252F}"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4112982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6EA3164C-FEB9-4B30-A3DC-116AD0E32C4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455169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9/8/2025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0.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05" r:id="rId6"/>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3F946B00-2243-4271-A32C-F954EDEC2716}"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671999836"/>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8" r:id="rId4"/>
    <p:sldLayoutId id="2147483769" r:id="rId5"/>
    <p:sldLayoutId id="2147483772" r:id="rId6"/>
  </p:sldLayoutIdLst>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2" r:id="rId4"/>
    <p:sldLayoutId id="2147484043" r:id="rId5"/>
    <p:sldLayoutId id="2147484046" r:id="rId6"/>
  </p:sldLayoutIdLst>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9.jpeg"/><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9.jpeg"/><Relationship Id="rId4" Type="http://schemas.openxmlformats.org/officeDocument/2006/relationships/image" Target="../media/image21.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8.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7.wmf"/><Relationship Id="rId17" Type="http://schemas.openxmlformats.org/officeDocument/2006/relationships/image" Target="../media/image45.png"/><Relationship Id="rId2" Type="http://schemas.microsoft.com/office/2007/relationships/media" Target="../media/media2.mp3"/><Relationship Id="rId16" Type="http://schemas.openxmlformats.org/officeDocument/2006/relationships/image" Target="../media/image51.png"/><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28.xml"/><Relationship Id="rId15" Type="http://schemas.openxmlformats.org/officeDocument/2006/relationships/image" Target="../media/image50.png"/><Relationship Id="rId10" Type="http://schemas.openxmlformats.org/officeDocument/2006/relationships/audio" Target="../media/audio5.wav"/><Relationship Id="rId4" Type="http://schemas.openxmlformats.org/officeDocument/2006/relationships/slideLayout" Target="../slideLayouts/slideLayout66.xml"/><Relationship Id="rId9" Type="http://schemas.openxmlformats.org/officeDocument/2006/relationships/audio" Target="../media/audio4.wav"/><Relationship Id="rId14" Type="http://schemas.openxmlformats.org/officeDocument/2006/relationships/image" Target="../media/image49.gi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8.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7.wmf"/><Relationship Id="rId17" Type="http://schemas.openxmlformats.org/officeDocument/2006/relationships/image" Target="../media/image51.png"/><Relationship Id="rId2" Type="http://schemas.microsoft.com/office/2007/relationships/media" Target="../media/media2.mp3"/><Relationship Id="rId16" Type="http://schemas.openxmlformats.org/officeDocument/2006/relationships/image" Target="../media/image45.png"/><Relationship Id="rId1" Type="http://schemas.openxmlformats.org/officeDocument/2006/relationships/vmlDrawing" Target="../drawings/vmlDrawing2.vml"/><Relationship Id="rId6" Type="http://schemas.openxmlformats.org/officeDocument/2006/relationships/audio" Target="../media/audio1.wav"/><Relationship Id="rId11" Type="http://schemas.openxmlformats.org/officeDocument/2006/relationships/oleObject" Target="../embeddings/oleObject2.bin"/><Relationship Id="rId5" Type="http://schemas.openxmlformats.org/officeDocument/2006/relationships/notesSlide" Target="../notesSlides/notesSlide29.xml"/><Relationship Id="rId15" Type="http://schemas.openxmlformats.org/officeDocument/2006/relationships/image" Target="../media/image50.png"/><Relationship Id="rId10" Type="http://schemas.openxmlformats.org/officeDocument/2006/relationships/audio" Target="../media/audio5.wav"/><Relationship Id="rId4" Type="http://schemas.openxmlformats.org/officeDocument/2006/relationships/slideLayout" Target="../slideLayouts/slideLayout66.xml"/><Relationship Id="rId9" Type="http://schemas.openxmlformats.org/officeDocument/2006/relationships/audio" Target="../media/audio4.wav"/><Relationship Id="rId14" Type="http://schemas.openxmlformats.org/officeDocument/2006/relationships/image" Target="../media/image49.gif"/></Relationships>
</file>

<file path=ppt/slides/_rels/slide41.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8.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7.wmf"/><Relationship Id="rId17" Type="http://schemas.openxmlformats.org/officeDocument/2006/relationships/image" Target="../media/image45.png"/><Relationship Id="rId2" Type="http://schemas.microsoft.com/office/2007/relationships/media" Target="../media/media2.mp3"/><Relationship Id="rId16" Type="http://schemas.openxmlformats.org/officeDocument/2006/relationships/image" Target="../media/image51.png"/><Relationship Id="rId1" Type="http://schemas.openxmlformats.org/officeDocument/2006/relationships/vmlDrawing" Target="../drawings/vmlDrawing3.vml"/><Relationship Id="rId6" Type="http://schemas.openxmlformats.org/officeDocument/2006/relationships/audio" Target="../media/audio1.wav"/><Relationship Id="rId11" Type="http://schemas.openxmlformats.org/officeDocument/2006/relationships/oleObject" Target="../embeddings/oleObject3.bin"/><Relationship Id="rId5" Type="http://schemas.openxmlformats.org/officeDocument/2006/relationships/notesSlide" Target="../notesSlides/notesSlide30.xml"/><Relationship Id="rId15" Type="http://schemas.openxmlformats.org/officeDocument/2006/relationships/image" Target="../media/image50.png"/><Relationship Id="rId10" Type="http://schemas.openxmlformats.org/officeDocument/2006/relationships/audio" Target="../media/audio5.wav"/><Relationship Id="rId4" Type="http://schemas.openxmlformats.org/officeDocument/2006/relationships/slideLayout" Target="../slideLayouts/slideLayout66.xml"/><Relationship Id="rId9" Type="http://schemas.openxmlformats.org/officeDocument/2006/relationships/audio" Target="../media/audio4.wav"/><Relationship Id="rId14" Type="http://schemas.openxmlformats.org/officeDocument/2006/relationships/image" Target="../media/image49.gif"/></Relationships>
</file>

<file path=ppt/slides/_rels/slide4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8.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7.wmf"/><Relationship Id="rId17" Type="http://schemas.openxmlformats.org/officeDocument/2006/relationships/image" Target="../media/image45.png"/><Relationship Id="rId2" Type="http://schemas.microsoft.com/office/2007/relationships/media" Target="../media/media2.mp3"/><Relationship Id="rId16" Type="http://schemas.openxmlformats.org/officeDocument/2006/relationships/image" Target="../media/image51.png"/><Relationship Id="rId1" Type="http://schemas.openxmlformats.org/officeDocument/2006/relationships/vmlDrawing" Target="../drawings/vmlDrawing4.vml"/><Relationship Id="rId6" Type="http://schemas.openxmlformats.org/officeDocument/2006/relationships/audio" Target="../media/audio1.wav"/><Relationship Id="rId11" Type="http://schemas.openxmlformats.org/officeDocument/2006/relationships/oleObject" Target="../embeddings/oleObject4.bin"/><Relationship Id="rId5" Type="http://schemas.openxmlformats.org/officeDocument/2006/relationships/notesSlide" Target="../notesSlides/notesSlide31.xml"/><Relationship Id="rId15" Type="http://schemas.openxmlformats.org/officeDocument/2006/relationships/image" Target="../media/image50.png"/><Relationship Id="rId10" Type="http://schemas.openxmlformats.org/officeDocument/2006/relationships/audio" Target="../media/audio5.wav"/><Relationship Id="rId4" Type="http://schemas.openxmlformats.org/officeDocument/2006/relationships/slideLayout" Target="../slideLayouts/slideLayout66.xml"/><Relationship Id="rId9" Type="http://schemas.openxmlformats.org/officeDocument/2006/relationships/audio" Target="../media/audio4.wav"/><Relationship Id="rId14" Type="http://schemas.openxmlformats.org/officeDocument/2006/relationships/image" Target="../media/image49.gif"/></Relationships>
</file>

<file path=ppt/slides/_rels/slide4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8.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7.wmf"/><Relationship Id="rId17" Type="http://schemas.openxmlformats.org/officeDocument/2006/relationships/image" Target="../media/image45.png"/><Relationship Id="rId2" Type="http://schemas.microsoft.com/office/2007/relationships/media" Target="../media/media2.mp3"/><Relationship Id="rId16" Type="http://schemas.openxmlformats.org/officeDocument/2006/relationships/image" Target="../media/image51.png"/><Relationship Id="rId1" Type="http://schemas.openxmlformats.org/officeDocument/2006/relationships/vmlDrawing" Target="../drawings/vmlDrawing5.vml"/><Relationship Id="rId6" Type="http://schemas.openxmlformats.org/officeDocument/2006/relationships/audio" Target="../media/audio1.wav"/><Relationship Id="rId11" Type="http://schemas.openxmlformats.org/officeDocument/2006/relationships/oleObject" Target="../embeddings/oleObject5.bin"/><Relationship Id="rId5" Type="http://schemas.openxmlformats.org/officeDocument/2006/relationships/notesSlide" Target="../notesSlides/notesSlide32.xml"/><Relationship Id="rId15" Type="http://schemas.openxmlformats.org/officeDocument/2006/relationships/image" Target="../media/image50.png"/><Relationship Id="rId10" Type="http://schemas.openxmlformats.org/officeDocument/2006/relationships/audio" Target="../media/audio5.wav"/><Relationship Id="rId4" Type="http://schemas.openxmlformats.org/officeDocument/2006/relationships/slideLayout" Target="../slideLayouts/slideLayout66.xml"/><Relationship Id="rId9" Type="http://schemas.openxmlformats.org/officeDocument/2006/relationships/audio" Target="../media/audio4.wav"/><Relationship Id="rId14" Type="http://schemas.openxmlformats.org/officeDocument/2006/relationships/image" Target="../media/image49.gif"/></Relationships>
</file>

<file path=ppt/slides/_rels/slide4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8.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7.wmf"/><Relationship Id="rId17" Type="http://schemas.openxmlformats.org/officeDocument/2006/relationships/image" Target="../media/image45.png"/><Relationship Id="rId2" Type="http://schemas.microsoft.com/office/2007/relationships/media" Target="../media/media2.mp3"/><Relationship Id="rId16" Type="http://schemas.openxmlformats.org/officeDocument/2006/relationships/image" Target="../media/image51.png"/><Relationship Id="rId1" Type="http://schemas.openxmlformats.org/officeDocument/2006/relationships/vmlDrawing" Target="../drawings/vmlDrawing6.vml"/><Relationship Id="rId6" Type="http://schemas.openxmlformats.org/officeDocument/2006/relationships/audio" Target="../media/audio1.wav"/><Relationship Id="rId11" Type="http://schemas.openxmlformats.org/officeDocument/2006/relationships/oleObject" Target="../embeddings/oleObject6.bin"/><Relationship Id="rId5" Type="http://schemas.openxmlformats.org/officeDocument/2006/relationships/notesSlide" Target="../notesSlides/notesSlide33.xml"/><Relationship Id="rId15" Type="http://schemas.openxmlformats.org/officeDocument/2006/relationships/image" Target="../media/image50.png"/><Relationship Id="rId10" Type="http://schemas.openxmlformats.org/officeDocument/2006/relationships/audio" Target="../media/audio5.wav"/><Relationship Id="rId4" Type="http://schemas.openxmlformats.org/officeDocument/2006/relationships/slideLayout" Target="../slideLayouts/slideLayout66.xml"/><Relationship Id="rId9" Type="http://schemas.openxmlformats.org/officeDocument/2006/relationships/audio" Target="../media/audio4.wav"/><Relationship Id="rId14" Type="http://schemas.openxmlformats.org/officeDocument/2006/relationships/image" Target="../media/image49.gif"/></Relationships>
</file>

<file path=ppt/slides/_rels/slide4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8.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7.wmf"/><Relationship Id="rId17" Type="http://schemas.openxmlformats.org/officeDocument/2006/relationships/image" Target="../media/image45.png"/><Relationship Id="rId2" Type="http://schemas.microsoft.com/office/2007/relationships/media" Target="../media/media2.mp3"/><Relationship Id="rId16" Type="http://schemas.openxmlformats.org/officeDocument/2006/relationships/image" Target="../media/image51.png"/><Relationship Id="rId1" Type="http://schemas.openxmlformats.org/officeDocument/2006/relationships/vmlDrawing" Target="../drawings/vmlDrawing7.vml"/><Relationship Id="rId6" Type="http://schemas.openxmlformats.org/officeDocument/2006/relationships/audio" Target="../media/audio1.wav"/><Relationship Id="rId11" Type="http://schemas.openxmlformats.org/officeDocument/2006/relationships/oleObject" Target="../embeddings/oleObject7.bin"/><Relationship Id="rId5" Type="http://schemas.openxmlformats.org/officeDocument/2006/relationships/notesSlide" Target="../notesSlides/notesSlide34.xml"/><Relationship Id="rId15" Type="http://schemas.openxmlformats.org/officeDocument/2006/relationships/image" Target="../media/image50.png"/><Relationship Id="rId10" Type="http://schemas.openxmlformats.org/officeDocument/2006/relationships/audio" Target="../media/audio5.wav"/><Relationship Id="rId4" Type="http://schemas.openxmlformats.org/officeDocument/2006/relationships/slideLayout" Target="../slideLayouts/slideLayout66.xml"/><Relationship Id="rId9" Type="http://schemas.openxmlformats.org/officeDocument/2006/relationships/audio" Target="../media/audio4.wav"/><Relationship Id="rId14" Type="http://schemas.openxmlformats.org/officeDocument/2006/relationships/image" Target="../media/image49.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8614" y="0"/>
            <a:ext cx="8323385" cy="6858000"/>
          </a:xfrm>
          <a:prstGeom prst="rect">
            <a:avLst/>
          </a:prstGeom>
        </p:spPr>
      </p:pic>
      <p:pic>
        <p:nvPicPr>
          <p:cNvPr id="11" name="Picture 10"/>
          <p:cNvPicPr>
            <a:picLocks noChangeAspect="1"/>
          </p:cNvPicPr>
          <p:nvPr/>
        </p:nvPicPr>
        <p:blipFill>
          <a:blip r:embed="rId4"/>
          <a:stretch>
            <a:fillRect/>
          </a:stretch>
        </p:blipFill>
        <p:spPr>
          <a:xfrm>
            <a:off x="0" y="1222725"/>
            <a:ext cx="3895682" cy="5200339"/>
          </a:xfrm>
          <a:prstGeom prst="rect">
            <a:avLst/>
          </a:prstGeom>
        </p:spPr>
      </p:pic>
    </p:spTree>
    <p:extLst>
      <p:ext uri="{BB962C8B-B14F-4D97-AF65-F5344CB8AC3E}">
        <p14:creationId xmlns:p14="http://schemas.microsoft.com/office/powerpoint/2010/main" val="374540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7987" y="235974"/>
            <a:ext cx="11916697" cy="6479457"/>
          </a:xfrm>
        </p:spPr>
        <p:txBody>
          <a:bodyPr/>
          <a:lstStyle/>
          <a:p>
            <a:r>
              <a:rPr lang="en-US" sz="2400" b="1" dirty="0" smtClean="0">
                <a:latin typeface="Times New Roman" panose="02020603050405020304" pitchFamily="18" charset="0"/>
                <a:cs typeface="Times New Roman" panose="02020603050405020304" pitchFamily="18" charset="0"/>
              </a:rPr>
              <a:t>1.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giả</a:t>
            </a:r>
            <a:r>
              <a:rPr lang="en-US" sz="2400" b="1" dirty="0" smtClean="0">
                <a:latin typeface="Times New Roman" panose="02020603050405020304" pitchFamily="18" charset="0"/>
                <a:cs typeface="Times New Roman" panose="02020603050405020304" pitchFamily="18" charset="0"/>
              </a:rPr>
              <a:t>:</a:t>
            </a:r>
          </a:p>
          <a:p>
            <a:pPr lvl="1"/>
            <a:r>
              <a:rPr lang="en-US" sz="2400" dirty="0" err="1" smtClean="0">
                <a:latin typeface="Times New Roman" panose="02020603050405020304" pitchFamily="18" charset="0"/>
                <a:cs typeface="Times New Roman" panose="02020603050405020304" pitchFamily="18" charset="0"/>
              </a:rPr>
              <a:t>Tên</a:t>
            </a:r>
            <a:r>
              <a:rPr lang="en-US" sz="2400" dirty="0" smtClean="0">
                <a:latin typeface="Times New Roman" panose="02020603050405020304" pitchFamily="18" charset="0"/>
                <a:cs typeface="Times New Roman" panose="02020603050405020304" pitchFamily="18" charset="0"/>
              </a:rPr>
              <a:t>:</a:t>
            </a:r>
          </a:p>
          <a:p>
            <a:pPr lvl="1"/>
            <a:r>
              <a:rPr lang="en-US" sz="2400" dirty="0" err="1" smtClean="0">
                <a:latin typeface="Times New Roman" panose="02020603050405020304" pitchFamily="18" charset="0"/>
                <a:cs typeface="Times New Roman" panose="02020603050405020304" pitchFamily="18" charset="0"/>
              </a:rPr>
              <a:t>Quê</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quán</a:t>
            </a:r>
            <a:r>
              <a:rPr lang="en-US" sz="2400" dirty="0" smtClean="0">
                <a:latin typeface="Times New Roman" panose="02020603050405020304" pitchFamily="18" charset="0"/>
                <a:cs typeface="Times New Roman" panose="02020603050405020304" pitchFamily="18" charset="0"/>
              </a:rPr>
              <a:t>:</a:t>
            </a:r>
          </a:p>
          <a:p>
            <a:pPr lvl="1"/>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a:t>
            </a:r>
            <a:r>
              <a:rPr lang="en-US" sz="2400" dirty="0" smtClean="0">
                <a:latin typeface="Times New Roman" panose="02020603050405020304" pitchFamily="18" charset="0"/>
                <a:cs typeface="Times New Roman" panose="02020603050405020304" pitchFamily="18" charset="0"/>
              </a:rPr>
              <a:t>:</a:t>
            </a:r>
          </a:p>
          <a:p>
            <a:pPr marL="543633" lvl="1" indent="0">
              <a:buNone/>
            </a:pPr>
            <a:r>
              <a:rPr lang="en-US" sz="2400" b="1" dirty="0" smtClean="0">
                <a:latin typeface="Times New Roman" panose="02020603050405020304" pitchFamily="18" charset="0"/>
                <a:cs typeface="Times New Roman" panose="02020603050405020304" pitchFamily="18" charset="0"/>
              </a:rPr>
              <a:t>2.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phẩm</a:t>
            </a:r>
            <a:endParaRPr lang="en-US" sz="2400" b="1" dirty="0" smtClean="0">
              <a:latin typeface="Times New Roman" panose="02020603050405020304" pitchFamily="18" charset="0"/>
              <a:cs typeface="Times New Roman" panose="02020603050405020304" pitchFamily="18" charset="0"/>
            </a:endParaRPr>
          </a:p>
          <a:p>
            <a:pPr lvl="1">
              <a:buFontTx/>
              <a:buChar char="-"/>
            </a:pP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loại</a:t>
            </a:r>
            <a:r>
              <a:rPr lang="en-US" sz="2400" dirty="0" smtClean="0">
                <a:latin typeface="Times New Roman" panose="02020603050405020304" pitchFamily="18" charset="0"/>
                <a:cs typeface="Times New Roman" panose="02020603050405020304" pitchFamily="18" charset="0"/>
              </a:rPr>
              <a:t>: </a:t>
            </a:r>
          </a:p>
          <a:p>
            <a:pPr lvl="1">
              <a:buFontTx/>
              <a:buChar char="-"/>
            </a:pPr>
            <a:r>
              <a:rPr lang="en-US" sz="2400" dirty="0" err="1" smtClean="0">
                <a:latin typeface="Times New Roman" panose="02020603050405020304" pitchFamily="18" charset="0"/>
                <a:cs typeface="Times New Roman" panose="02020603050405020304" pitchFamily="18" charset="0"/>
              </a:rPr>
              <a:t>Xuất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xứ</a:t>
            </a:r>
            <a:r>
              <a:rPr lang="en-US" sz="2400" dirty="0" smtClean="0">
                <a:latin typeface="Times New Roman" panose="02020603050405020304" pitchFamily="18" charset="0"/>
                <a:cs typeface="Times New Roman" panose="02020603050405020304" pitchFamily="18" charset="0"/>
              </a:rPr>
              <a:t>:</a:t>
            </a:r>
          </a:p>
          <a:p>
            <a:pPr lvl="1">
              <a:buFontTx/>
              <a:buChar char="-"/>
            </a:pPr>
            <a:r>
              <a:rPr lang="en-US" sz="2400" dirty="0" err="1" smtClean="0">
                <a:latin typeface="Times New Roman" panose="02020603050405020304" pitchFamily="18" charset="0"/>
                <a:cs typeface="Times New Roman" panose="02020603050405020304" pitchFamily="18" charset="0"/>
              </a:rPr>
              <a:t>Phương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a:t>
            </a:r>
          </a:p>
          <a:p>
            <a:pPr lvl="1">
              <a:buFontTx/>
              <a:buChar char="-"/>
            </a:pPr>
            <a:r>
              <a:rPr lang="en-US" sz="2400" dirty="0" err="1" smtClean="0">
                <a:latin typeface="Times New Roman" panose="02020603050405020304" pitchFamily="18" charset="0"/>
                <a:cs typeface="Times New Roman" panose="02020603050405020304" pitchFamily="18" charset="0"/>
              </a:rPr>
              <a:t>Ngôi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kể</a:t>
            </a:r>
            <a:endParaRPr lang="en-US" sz="2400" dirty="0" smtClean="0">
              <a:latin typeface="Times New Roman" panose="02020603050405020304" pitchFamily="18" charset="0"/>
              <a:cs typeface="Times New Roman" panose="02020603050405020304" pitchFamily="18" charset="0"/>
            </a:endParaRPr>
          </a:p>
          <a:p>
            <a:pPr lvl="1">
              <a:buFontTx/>
              <a:buChar char="-"/>
            </a:pP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chuyện</a:t>
            </a:r>
            <a:endParaRPr lang="en-US" sz="2400" dirty="0" smtClean="0">
              <a:latin typeface="Times New Roman" panose="02020603050405020304" pitchFamily="18" charset="0"/>
              <a:cs typeface="Times New Roman" panose="02020603050405020304" pitchFamily="18" charset="0"/>
            </a:endParaRPr>
          </a:p>
          <a:p>
            <a:pPr lvl="1">
              <a:buFontTx/>
              <a:buChar char="-"/>
            </a:pPr>
            <a:r>
              <a:rPr lang="en-US" sz="2400" dirty="0" err="1" smtClean="0">
                <a:latin typeface="Times New Roman" panose="02020603050405020304" pitchFamily="18" charset="0"/>
                <a:cs typeface="Times New Roman" panose="02020603050405020304" pitchFamily="18" charset="0"/>
              </a:rPr>
              <a:t>Bố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cục</a:t>
            </a:r>
            <a:r>
              <a:rPr lang="en-US" sz="2400" dirty="0" smtClean="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34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7987" y="235974"/>
            <a:ext cx="11916697" cy="6479457"/>
          </a:xfrm>
        </p:spPr>
        <p:txBody>
          <a:bodyPr/>
          <a:lstStyle/>
          <a:p>
            <a:endParaRPr lang="en-US" dirty="0"/>
          </a:p>
        </p:txBody>
      </p:sp>
    </p:spTree>
    <p:extLst>
      <p:ext uri="{BB962C8B-B14F-4D97-AF65-F5344CB8AC3E}">
        <p14:creationId xmlns:p14="http://schemas.microsoft.com/office/powerpoint/2010/main" val="4269587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529935" y="661991"/>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756"/>
            <a:ext cx="5102719" cy="6862755"/>
          </a:xfrm>
          <a:prstGeom prst="rect">
            <a:avLst/>
          </a:prstGeom>
        </p:spPr>
      </p:pic>
      <p:sp>
        <p:nvSpPr>
          <p:cNvPr id="33" name="TextBox 1"/>
          <p:cNvSpPr txBox="1">
            <a:spLocks noChangeArrowheads="1"/>
          </p:cNvSpPr>
          <p:nvPr/>
        </p:nvSpPr>
        <p:spPr bwMode="auto">
          <a:xfrm>
            <a:off x="5713030" y="1315721"/>
            <a:ext cx="596446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hangingPunct="0"/>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Tô</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Hoài</a:t>
            </a:r>
            <a:r>
              <a:rPr lang="en-US" altLang="en-US" sz="3000" dirty="0">
                <a:latin typeface="Times New Roman" panose="02020603050405020304" pitchFamily="18" charset="0"/>
                <a:cs typeface="Times New Roman" panose="02020603050405020304" pitchFamily="18" charset="0"/>
              </a:rPr>
              <a:t> (1920 –  2014), </a:t>
            </a:r>
            <a:r>
              <a:rPr lang="en-US" altLang="en-US" sz="3000" dirty="0" err="1">
                <a:latin typeface="Times New Roman" panose="02020603050405020304" pitchFamily="18" charset="0"/>
                <a:cs typeface="Times New Roman" panose="02020603050405020304" pitchFamily="18" charset="0"/>
              </a:rPr>
              <a:t>tên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khai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sinh</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là</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Nguyễn</a:t>
            </a:r>
            <a:r>
              <a:rPr lang="en-US" altLang="en-US" sz="3000" dirty="0">
                <a:latin typeface="Times New Roman" panose="02020603050405020304" pitchFamily="18" charset="0"/>
                <a:cs typeface="Times New Roman" panose="02020603050405020304" pitchFamily="18" charset="0"/>
              </a:rPr>
              <a:t> Sen</a:t>
            </a:r>
          </a:p>
        </p:txBody>
      </p:sp>
      <p:sp>
        <p:nvSpPr>
          <p:cNvPr id="34" name="TextBox 7"/>
          <p:cNvSpPr txBox="1">
            <a:spLocks noChangeArrowheads="1"/>
          </p:cNvSpPr>
          <p:nvPr/>
        </p:nvSpPr>
        <p:spPr bwMode="auto">
          <a:xfrm>
            <a:off x="5691390" y="2441673"/>
            <a:ext cx="24192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hangingPunct="0"/>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Quê</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Hà</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Nội</a:t>
            </a:r>
            <a:endParaRPr lang="en-US" altLang="en-US" sz="3000" dirty="0">
              <a:latin typeface="Times New Roman" panose="02020603050405020304" pitchFamily="18" charset="0"/>
              <a:cs typeface="Times New Roman" panose="02020603050405020304" pitchFamily="18" charset="0"/>
            </a:endParaRPr>
          </a:p>
        </p:txBody>
      </p:sp>
      <p:sp>
        <p:nvSpPr>
          <p:cNvPr id="35" name="TextBox 9"/>
          <p:cNvSpPr txBox="1">
            <a:spLocks noChangeArrowheads="1"/>
          </p:cNvSpPr>
          <p:nvPr/>
        </p:nvSpPr>
        <p:spPr bwMode="auto">
          <a:xfrm>
            <a:off x="5713030" y="3065690"/>
            <a:ext cx="609814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hangingPunct="0"/>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Ông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viết</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văn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từ</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trước</a:t>
            </a:r>
            <a:r>
              <a:rPr lang="en-US" altLang="en-US" sz="3000" dirty="0">
                <a:latin typeface="Times New Roman" panose="02020603050405020304" pitchFamily="18" charset="0"/>
                <a:cs typeface="Times New Roman" panose="02020603050405020304" pitchFamily="18" charset="0"/>
              </a:rPr>
              <a:t> CMT8 – 1945.</a:t>
            </a:r>
          </a:p>
        </p:txBody>
      </p:sp>
      <p:sp>
        <p:nvSpPr>
          <p:cNvPr id="36" name="TextBox 9"/>
          <p:cNvSpPr txBox="1">
            <a:spLocks noChangeArrowheads="1"/>
          </p:cNvSpPr>
          <p:nvPr/>
        </p:nvSpPr>
        <p:spPr bwMode="auto">
          <a:xfrm>
            <a:off x="5687251" y="3643540"/>
            <a:ext cx="596446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hangingPunct="0"/>
            <a:r>
              <a:rPr lang="en-US" altLang="en-US" sz="3000" dirty="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Phong</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cách</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sáng</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tác</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ông</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có</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nhiều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tác</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phẩm</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viết</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cho</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thiếu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nhi</a:t>
            </a:r>
            <a:r>
              <a:rPr lang="en-US" altLang="en-US" sz="3000" dirty="0">
                <a:latin typeface="Times New Roman" panose="02020603050405020304" pitchFamily="18" charset="0"/>
                <a:cs typeface="Times New Roman" panose="02020603050405020304" pitchFamily="18" charset="0"/>
              </a:rPr>
              <a:t>.</a:t>
            </a:r>
          </a:p>
        </p:txBody>
      </p:sp>
      <p:sp>
        <p:nvSpPr>
          <p:cNvPr id="37" name="TextBox 9"/>
          <p:cNvSpPr txBox="1">
            <a:spLocks noChangeArrowheads="1"/>
          </p:cNvSpPr>
          <p:nvPr/>
        </p:nvSpPr>
        <p:spPr bwMode="auto">
          <a:xfrm>
            <a:off x="5687251" y="4683055"/>
            <a:ext cx="599024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hangingPunct="0"/>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Các</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tác</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phẩm</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chính</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Võ</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sĩ</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bọ</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ngựa</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Dê</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và</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Lợn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Đôi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ri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đá</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Dế</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mèn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phiêu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lưu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kí</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Đảo</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hoang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Chuyện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nỏ</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thần</a:t>
            </a:r>
            <a:r>
              <a:rPr lang="en-US" altLang="en-US" sz="3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3634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strips(down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strips(down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strips(down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36">
                                            <p:txEl>
                                              <p:pRg st="0" end="0"/>
                                            </p:txEl>
                                          </p:spTgt>
                                        </p:tgtEl>
                                        <p:attrNameLst>
                                          <p:attrName>style.visibility</p:attrName>
                                        </p:attrNameLst>
                                      </p:cBhvr>
                                      <p:to>
                                        <p:strVal val="visible"/>
                                      </p:to>
                                    </p:set>
                                    <p:animEffect transition="in" filter="strips(downLeft)">
                                      <p:cBhvr>
                                        <p:cTn id="22" dur="500"/>
                                        <p:tgtEl>
                                          <p:spTgt spid="3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strips(downLeft)">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87251"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a:t>
              </a:r>
              <a:r>
                <a:rPr kumimoji="0" lang="en-US"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phẩm</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6" name="Picture 7"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773615"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p:cNvSpPr txBox="1">
            <a:spLocks noChangeArrowheads="1"/>
          </p:cNvSpPr>
          <p:nvPr/>
        </p:nvSpPr>
        <p:spPr bwMode="auto">
          <a:xfrm>
            <a:off x="5578516" y="1379539"/>
            <a:ext cx="5480730" cy="523220"/>
          </a:xfrm>
          <a:prstGeom prst="rect">
            <a:avLst/>
          </a:prstGeom>
          <a:solidFill>
            <a:schemeClr val="accent5">
              <a:lumMod val="75000"/>
            </a:schemeClr>
          </a:solidFill>
          <a:ln>
            <a:noFill/>
          </a:ln>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Dế</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Mèn</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phiêu</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lưu</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ký</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5367338" y="2015314"/>
            <a:ext cx="6096000" cy="2554545"/>
          </a:xfrm>
          <a:prstGeom prst="rect">
            <a:avLst/>
          </a:prstGeom>
        </p:spPr>
        <p:txBody>
          <a:bodyPr>
            <a:spAutoFit/>
          </a:bodyPr>
          <a:lstStyle/>
          <a:p>
            <a:pPr algn="just"/>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Dế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ký</a:t>
            </a:r>
            <a:r>
              <a:rPr lang="en-US" sz="3200" dirty="0">
                <a:latin typeface="Times New Roman" pitchFamily="18" charset="0"/>
                <a:cs typeface="Times New Roman" pitchFamily="18" charset="0"/>
              </a:rPr>
              <a:t>” (1941)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dịch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40 </a:t>
            </a:r>
            <a:r>
              <a:rPr lang="en-US" sz="3200" dirty="0" err="1">
                <a:latin typeface="Times New Roman" pitchFamily="18" charset="0"/>
                <a:cs typeface="Times New Roman" pitchFamily="18" charset="0"/>
              </a:rPr>
              <a:t>thứ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p>
          <a:p>
            <a:pPr algn="just"/>
            <a:r>
              <a:rPr lang="en-US" sz="3200" dirty="0" err="1">
                <a:latin typeface="Times New Roman" pitchFamily="18" charset="0"/>
                <a:cs typeface="Times New Roman" pitchFamily="18" charset="0"/>
              </a:rPr>
              <a:t>Gồm</a:t>
            </a:r>
            <a:r>
              <a:rPr lang="en-US" sz="3200" dirty="0">
                <a:latin typeface="Times New Roman" pitchFamily="18" charset="0"/>
                <a:cs typeface="Times New Roman" pitchFamily="18" charset="0"/>
              </a:rPr>
              <a:t> 10 </a:t>
            </a:r>
            <a:r>
              <a:rPr lang="en-US" sz="3200" dirty="0" err="1">
                <a:latin typeface="Times New Roman" pitchFamily="18" charset="0"/>
                <a:cs typeface="Times New Roman" pitchFamily="18" charset="0"/>
              </a:rPr>
              <a:t>chương</a:t>
            </a:r>
            <a:endParaRPr lang="en-US" sz="3200" dirty="0"/>
          </a:p>
        </p:txBody>
      </p:sp>
    </p:spTree>
    <p:extLst>
      <p:ext uri="{BB962C8B-B14F-4D97-AF65-F5344CB8AC3E}">
        <p14:creationId xmlns:p14="http://schemas.microsoft.com/office/powerpoint/2010/main" val="292911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a:spLocks noChangeArrowheads="1"/>
          </p:cNvSpPr>
          <p:nvPr/>
        </p:nvSpPr>
        <p:spPr bwMode="auto">
          <a:xfrm>
            <a:off x="3078782" y="445942"/>
            <a:ext cx="5480730" cy="523220"/>
          </a:xfrm>
          <a:prstGeom prst="rect">
            <a:avLst/>
          </a:prstGeom>
          <a:solidFill>
            <a:schemeClr val="accent5">
              <a:lumMod val="75000"/>
            </a:schemeClr>
          </a:solidFill>
          <a:ln>
            <a:noFill/>
          </a:ln>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Dế</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Mèn</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phiêu</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lưu</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ký</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14" name="Picture 9" descr="chi coc"/>
          <p:cNvPicPr>
            <a:picLocks noChangeAspect="1" noChangeArrowheads="1"/>
          </p:cNvPicPr>
          <p:nvPr/>
        </p:nvPicPr>
        <p:blipFill>
          <a:blip r:embed="rId3">
            <a:extLst>
              <a:ext uri="{28A0092B-C50C-407E-A947-70E740481C1C}">
                <a14:useLocalDpi xmlns:a14="http://schemas.microsoft.com/office/drawing/2010/main" val="0"/>
              </a:ext>
            </a:extLst>
          </a:blip>
          <a:srcRect l="9200" t="12610" r="7500" b="13870"/>
          <a:stretch>
            <a:fillRect/>
          </a:stretch>
        </p:blipFill>
        <p:spPr bwMode="auto">
          <a:xfrm>
            <a:off x="8280399" y="1639742"/>
            <a:ext cx="3432629"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0" descr="Bai hoc duong doi dau tien "/>
          <p:cNvPicPr>
            <a:picLocks noChangeAspect="1" noChangeArrowheads="1"/>
          </p:cNvPicPr>
          <p:nvPr/>
        </p:nvPicPr>
        <p:blipFill>
          <a:blip r:embed="rId4">
            <a:extLst>
              <a:ext uri="{28A0092B-C50C-407E-A947-70E740481C1C}">
                <a14:useLocalDpi xmlns:a14="http://schemas.microsoft.com/office/drawing/2010/main" val="0"/>
              </a:ext>
            </a:extLst>
          </a:blip>
          <a:srcRect l="36438"/>
          <a:stretch>
            <a:fillRect/>
          </a:stretch>
        </p:blipFill>
        <p:spPr bwMode="auto">
          <a:xfrm>
            <a:off x="4439557" y="1639741"/>
            <a:ext cx="3334656"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p:cNvSpPr/>
          <p:nvPr/>
        </p:nvSpPr>
        <p:spPr>
          <a:xfrm>
            <a:off x="688808" y="2594113"/>
            <a:ext cx="3263731" cy="2968057"/>
          </a:xfrm>
          <a:prstGeom prst="rect">
            <a:avLst/>
          </a:prstGeom>
        </p:spPr>
        <p:txBody>
          <a:bodyPr wrap="square">
            <a:spAutoFit/>
          </a:bodyPr>
          <a:lstStyle/>
          <a:p>
            <a:pPr algn="just">
              <a:lnSpc>
                <a:spcPct val="150000"/>
              </a:lnSpc>
            </a:pP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lịch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Mèn</a:t>
            </a:r>
            <a:endParaRPr lang="en-US" sz="3200" dirty="0"/>
          </a:p>
        </p:txBody>
      </p:sp>
      <p:pic>
        <p:nvPicPr>
          <p:cNvPr id="2" name="Picture 1"/>
          <p:cNvPicPr>
            <a:picLocks noChangeAspect="1"/>
          </p:cNvPicPr>
          <p:nvPr/>
        </p:nvPicPr>
        <p:blipFill>
          <a:blip r:embed="rId5"/>
          <a:stretch>
            <a:fillRect/>
          </a:stretch>
        </p:blipFill>
        <p:spPr>
          <a:xfrm>
            <a:off x="498416" y="1722007"/>
            <a:ext cx="3444539" cy="1176630"/>
          </a:xfrm>
          <a:prstGeom prst="rect">
            <a:avLst/>
          </a:prstGeom>
        </p:spPr>
      </p:pic>
    </p:spTree>
    <p:extLst>
      <p:ext uri="{BB962C8B-B14F-4D97-AF65-F5344CB8AC3E}">
        <p14:creationId xmlns:p14="http://schemas.microsoft.com/office/powerpoint/2010/main" val="184570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80">
                                          <p:stCondLst>
                                            <p:cond delay="0"/>
                                          </p:stCondLst>
                                        </p:cTn>
                                        <p:tgtEl>
                                          <p:spTgt spid="18"/>
                                        </p:tgtEl>
                                      </p:cBhvr>
                                    </p:animEffect>
                                    <p:anim calcmode="lin" valueType="num">
                                      <p:cBhvr>
                                        <p:cTn id="2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4" dur="26">
                                          <p:stCondLst>
                                            <p:cond delay="650"/>
                                          </p:stCondLst>
                                        </p:cTn>
                                        <p:tgtEl>
                                          <p:spTgt spid="18"/>
                                        </p:tgtEl>
                                      </p:cBhvr>
                                      <p:to x="100000" y="60000"/>
                                    </p:animScale>
                                    <p:animScale>
                                      <p:cBhvr>
                                        <p:cTn id="35" dur="166" decel="50000">
                                          <p:stCondLst>
                                            <p:cond delay="676"/>
                                          </p:stCondLst>
                                        </p:cTn>
                                        <p:tgtEl>
                                          <p:spTgt spid="18"/>
                                        </p:tgtEl>
                                      </p:cBhvr>
                                      <p:to x="100000" y="100000"/>
                                    </p:animScale>
                                    <p:animScale>
                                      <p:cBhvr>
                                        <p:cTn id="36" dur="26">
                                          <p:stCondLst>
                                            <p:cond delay="1312"/>
                                          </p:stCondLst>
                                        </p:cTn>
                                        <p:tgtEl>
                                          <p:spTgt spid="18"/>
                                        </p:tgtEl>
                                      </p:cBhvr>
                                      <p:to x="100000" y="80000"/>
                                    </p:animScale>
                                    <p:animScale>
                                      <p:cBhvr>
                                        <p:cTn id="37" dur="166" decel="50000">
                                          <p:stCondLst>
                                            <p:cond delay="1338"/>
                                          </p:stCondLst>
                                        </p:cTn>
                                        <p:tgtEl>
                                          <p:spTgt spid="18"/>
                                        </p:tgtEl>
                                      </p:cBhvr>
                                      <p:to x="100000" y="100000"/>
                                    </p:animScale>
                                    <p:animScale>
                                      <p:cBhvr>
                                        <p:cTn id="38" dur="26">
                                          <p:stCondLst>
                                            <p:cond delay="1642"/>
                                          </p:stCondLst>
                                        </p:cTn>
                                        <p:tgtEl>
                                          <p:spTgt spid="18"/>
                                        </p:tgtEl>
                                      </p:cBhvr>
                                      <p:to x="100000" y="90000"/>
                                    </p:animScale>
                                    <p:animScale>
                                      <p:cBhvr>
                                        <p:cTn id="39" dur="166" decel="50000">
                                          <p:stCondLst>
                                            <p:cond delay="1668"/>
                                          </p:stCondLst>
                                        </p:cTn>
                                        <p:tgtEl>
                                          <p:spTgt spid="18"/>
                                        </p:tgtEl>
                                      </p:cBhvr>
                                      <p:to x="100000" y="100000"/>
                                    </p:animScale>
                                    <p:animScale>
                                      <p:cBhvr>
                                        <p:cTn id="40" dur="26">
                                          <p:stCondLst>
                                            <p:cond delay="1808"/>
                                          </p:stCondLst>
                                        </p:cTn>
                                        <p:tgtEl>
                                          <p:spTgt spid="18"/>
                                        </p:tgtEl>
                                      </p:cBhvr>
                                      <p:to x="100000" y="95000"/>
                                    </p:animScale>
                                    <p:animScale>
                                      <p:cBhvr>
                                        <p:cTn id="41" dur="166" decel="50000">
                                          <p:stCondLst>
                                            <p:cond delay="1834"/>
                                          </p:stCondLst>
                                        </p:cTn>
                                        <p:tgtEl>
                                          <p:spTgt spid="18"/>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80">
                                          <p:stCondLst>
                                            <p:cond delay="0"/>
                                          </p:stCondLst>
                                        </p:cTn>
                                        <p:tgtEl>
                                          <p:spTgt spid="14"/>
                                        </p:tgtEl>
                                      </p:cBhvr>
                                    </p:animEffect>
                                    <p:anim calcmode="lin" valueType="num">
                                      <p:cBhvr>
                                        <p:cTn id="6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6" dur="26">
                                          <p:stCondLst>
                                            <p:cond delay="650"/>
                                          </p:stCondLst>
                                        </p:cTn>
                                        <p:tgtEl>
                                          <p:spTgt spid="14"/>
                                        </p:tgtEl>
                                      </p:cBhvr>
                                      <p:to x="100000" y="60000"/>
                                    </p:animScale>
                                    <p:animScale>
                                      <p:cBhvr>
                                        <p:cTn id="67" dur="166" decel="50000">
                                          <p:stCondLst>
                                            <p:cond delay="676"/>
                                          </p:stCondLst>
                                        </p:cTn>
                                        <p:tgtEl>
                                          <p:spTgt spid="14"/>
                                        </p:tgtEl>
                                      </p:cBhvr>
                                      <p:to x="100000" y="100000"/>
                                    </p:animScale>
                                    <p:animScale>
                                      <p:cBhvr>
                                        <p:cTn id="68" dur="26">
                                          <p:stCondLst>
                                            <p:cond delay="1312"/>
                                          </p:stCondLst>
                                        </p:cTn>
                                        <p:tgtEl>
                                          <p:spTgt spid="14"/>
                                        </p:tgtEl>
                                      </p:cBhvr>
                                      <p:to x="100000" y="80000"/>
                                    </p:animScale>
                                    <p:animScale>
                                      <p:cBhvr>
                                        <p:cTn id="69" dur="166" decel="50000">
                                          <p:stCondLst>
                                            <p:cond delay="1338"/>
                                          </p:stCondLst>
                                        </p:cTn>
                                        <p:tgtEl>
                                          <p:spTgt spid="14"/>
                                        </p:tgtEl>
                                      </p:cBhvr>
                                      <p:to x="100000" y="100000"/>
                                    </p:animScale>
                                    <p:animScale>
                                      <p:cBhvr>
                                        <p:cTn id="70" dur="26">
                                          <p:stCondLst>
                                            <p:cond delay="1642"/>
                                          </p:stCondLst>
                                        </p:cTn>
                                        <p:tgtEl>
                                          <p:spTgt spid="14"/>
                                        </p:tgtEl>
                                      </p:cBhvr>
                                      <p:to x="100000" y="90000"/>
                                    </p:animScale>
                                    <p:animScale>
                                      <p:cBhvr>
                                        <p:cTn id="71" dur="166" decel="50000">
                                          <p:stCondLst>
                                            <p:cond delay="1668"/>
                                          </p:stCondLst>
                                        </p:cTn>
                                        <p:tgtEl>
                                          <p:spTgt spid="14"/>
                                        </p:tgtEl>
                                      </p:cBhvr>
                                      <p:to x="100000" y="100000"/>
                                    </p:animScale>
                                    <p:animScale>
                                      <p:cBhvr>
                                        <p:cTn id="72" dur="26">
                                          <p:stCondLst>
                                            <p:cond delay="1808"/>
                                          </p:stCondLst>
                                        </p:cTn>
                                        <p:tgtEl>
                                          <p:spTgt spid="14"/>
                                        </p:tgtEl>
                                      </p:cBhvr>
                                      <p:to x="100000" y="95000"/>
                                    </p:animScale>
                                    <p:animScale>
                                      <p:cBhvr>
                                        <p:cTn id="73"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a:spLocks noChangeArrowheads="1"/>
          </p:cNvSpPr>
          <p:nvPr/>
        </p:nvSpPr>
        <p:spPr bwMode="auto">
          <a:xfrm>
            <a:off x="0" y="0"/>
            <a:ext cx="5480730" cy="523220"/>
          </a:xfrm>
          <a:prstGeom prst="rect">
            <a:avLst/>
          </a:prstGeom>
          <a:solidFill>
            <a:schemeClr val="accent5">
              <a:lumMod val="75000"/>
            </a:schemeClr>
          </a:solidFill>
          <a:ln>
            <a:noFill/>
          </a:ln>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Dế</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Mèn</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phiêu</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lưu</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ký</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14" descr="ap_200908170208054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976" y="754064"/>
            <a:ext cx="3520624" cy="3411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5" descr="DSC_2295"/>
          <p:cNvPicPr>
            <a:picLocks noChangeAspect="1" noChangeArrowheads="1"/>
          </p:cNvPicPr>
          <p:nvPr/>
        </p:nvPicPr>
        <p:blipFill>
          <a:blip r:embed="rId4">
            <a:extLst>
              <a:ext uri="{28A0092B-C50C-407E-A947-70E740481C1C}">
                <a14:useLocalDpi xmlns:a14="http://schemas.microsoft.com/office/drawing/2010/main" val="0"/>
              </a:ext>
            </a:extLst>
          </a:blip>
          <a:srcRect l="2702" t="3394" r="5405" b="5202"/>
          <a:stretch>
            <a:fillRect/>
          </a:stretch>
        </p:blipFill>
        <p:spPr bwMode="auto">
          <a:xfrm>
            <a:off x="478970" y="754063"/>
            <a:ext cx="3483429" cy="3411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16" descr="De Men phieu luu k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5" y="754063"/>
            <a:ext cx="3564165" cy="3411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6"/>
          <a:stretch>
            <a:fillRect/>
          </a:stretch>
        </p:blipFill>
        <p:spPr>
          <a:xfrm>
            <a:off x="142308" y="4372304"/>
            <a:ext cx="2598057" cy="1255040"/>
          </a:xfrm>
          <a:prstGeom prst="rect">
            <a:avLst/>
          </a:prstGeom>
        </p:spPr>
      </p:pic>
      <p:sp>
        <p:nvSpPr>
          <p:cNvPr id="13" name="Rectangle 12"/>
          <p:cNvSpPr/>
          <p:nvPr/>
        </p:nvSpPr>
        <p:spPr>
          <a:xfrm>
            <a:off x="232229" y="4620432"/>
            <a:ext cx="11771086" cy="2062103"/>
          </a:xfrm>
          <a:prstGeom prst="rect">
            <a:avLst/>
          </a:prstGeom>
        </p:spPr>
        <p:txBody>
          <a:bodyPr wrap="square">
            <a:spAutoFit/>
          </a:bodyPr>
          <a:lstStyle/>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trẻ</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bắt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dế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trốn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gặp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đánh</a:t>
            </a:r>
            <a:r>
              <a:rPr lang="en-US" sz="3200" dirty="0">
                <a:latin typeface="Times New Roman" pitchFamily="18" charset="0"/>
                <a:cs typeface="Times New Roman" pitchFamily="18" charset="0"/>
              </a:rPr>
              <a:t> tan </a:t>
            </a:r>
            <a:r>
              <a:rPr lang="en-US" sz="3200" dirty="0" err="1">
                <a:latin typeface="Times New Roman" pitchFamily="18" charset="0"/>
                <a:cs typeface="Times New Roman" pitchFamily="18" charset="0"/>
              </a:rPr>
              <a:t>bọn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ớt</a:t>
            </a:r>
            <a:endParaRPr lang="en-US" sz="3200" dirty="0"/>
          </a:p>
        </p:txBody>
      </p:sp>
    </p:spTree>
    <p:extLst>
      <p:ext uri="{BB962C8B-B14F-4D97-AF65-F5344CB8AC3E}">
        <p14:creationId xmlns:p14="http://schemas.microsoft.com/office/powerpoint/2010/main" val="115414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a:spLocks noChangeArrowheads="1"/>
          </p:cNvSpPr>
          <p:nvPr/>
        </p:nvSpPr>
        <p:spPr bwMode="auto">
          <a:xfrm>
            <a:off x="0" y="0"/>
            <a:ext cx="5480730" cy="523220"/>
          </a:xfrm>
          <a:prstGeom prst="rect">
            <a:avLst/>
          </a:prstGeom>
          <a:solidFill>
            <a:schemeClr val="accent5">
              <a:lumMod val="75000"/>
            </a:schemeClr>
          </a:solidFill>
          <a:ln>
            <a:noFill/>
          </a:ln>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Dế</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Mèn</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phiêu</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lưu</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ký</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3449522" y="523220"/>
            <a:ext cx="4182218" cy="1176630"/>
          </a:xfrm>
          <a:prstGeom prst="rect">
            <a:avLst/>
          </a:prstGeom>
        </p:spPr>
      </p:pic>
      <p:grpSp>
        <p:nvGrpSpPr>
          <p:cNvPr id="11" name="Group 4"/>
          <p:cNvGrpSpPr>
            <a:grpSpLocks/>
          </p:cNvGrpSpPr>
          <p:nvPr/>
        </p:nvGrpSpPr>
        <p:grpSpPr bwMode="auto">
          <a:xfrm>
            <a:off x="835999" y="2505094"/>
            <a:ext cx="10325486" cy="4200506"/>
            <a:chOff x="144" y="958"/>
            <a:chExt cx="5520" cy="3317"/>
          </a:xfrm>
        </p:grpSpPr>
        <p:grpSp>
          <p:nvGrpSpPr>
            <p:cNvPr id="12" name="Group 5"/>
            <p:cNvGrpSpPr>
              <a:grpSpLocks/>
            </p:cNvGrpSpPr>
            <p:nvPr/>
          </p:nvGrpSpPr>
          <p:grpSpPr bwMode="auto">
            <a:xfrm>
              <a:off x="144" y="958"/>
              <a:ext cx="5520" cy="3317"/>
              <a:chOff x="144" y="958"/>
              <a:chExt cx="5520" cy="3317"/>
            </a:xfrm>
          </p:grpSpPr>
          <p:pic>
            <p:nvPicPr>
              <p:cNvPr id="15" name="Picture 6" descr="De Men"/>
              <p:cNvPicPr>
                <a:picLocks noChangeAspect="1" noChangeArrowheads="1"/>
              </p:cNvPicPr>
              <p:nvPr/>
            </p:nvPicPr>
            <p:blipFill>
              <a:blip r:embed="rId4">
                <a:lum contrast="30000"/>
                <a:extLst>
                  <a:ext uri="{28A0092B-C50C-407E-A947-70E740481C1C}">
                    <a14:useLocalDpi xmlns:a14="http://schemas.microsoft.com/office/drawing/2010/main" val="0"/>
                  </a:ext>
                </a:extLst>
              </a:blip>
              <a:srcRect b="6522"/>
              <a:stretch>
                <a:fillRect/>
              </a:stretch>
            </p:blipFill>
            <p:spPr bwMode="auto">
              <a:xfrm>
                <a:off x="144" y="2592"/>
                <a:ext cx="1728"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Untitled-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1" y="958"/>
                <a:ext cx="1776"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Untitled-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5" y="2598"/>
                <a:ext cx="1770" cy="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6" y="960"/>
                <a:ext cx="1728" cy="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20_tranh1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8" y="2592"/>
                <a:ext cx="1726" cy="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1" descr="ap_2009081702082815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 y="960"/>
              <a:ext cx="168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Rectangle 21"/>
          <p:cNvSpPr/>
          <p:nvPr/>
        </p:nvSpPr>
        <p:spPr>
          <a:xfrm>
            <a:off x="542340" y="1252418"/>
            <a:ext cx="10856685" cy="1077218"/>
          </a:xfrm>
          <a:prstGeom prst="rect">
            <a:avLst/>
          </a:prstGeom>
        </p:spPr>
        <p:txBody>
          <a:bodyPr wrap="square">
            <a:spAutoFit/>
          </a:bodyPr>
          <a:lstStyle/>
          <a:p>
            <a:pPr algn="just"/>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Trũi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đầy</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nghĩa</a:t>
            </a:r>
            <a:endParaRPr lang="en-US" sz="3200" dirty="0"/>
          </a:p>
        </p:txBody>
      </p:sp>
    </p:spTree>
    <p:extLst>
      <p:ext uri="{BB962C8B-B14F-4D97-AF65-F5344CB8AC3E}">
        <p14:creationId xmlns:p14="http://schemas.microsoft.com/office/powerpoint/2010/main" val="154610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1"/>
            <a:ext cx="11060215" cy="59976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a:t>
              </a:r>
              <a:r>
                <a:rPr kumimoji="0" lang="en-US"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phẩm</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17" name="TextBox 16"/>
          <p:cNvSpPr txBox="1">
            <a:spLocks noChangeArrowheads="1"/>
          </p:cNvSpPr>
          <p:nvPr/>
        </p:nvSpPr>
        <p:spPr bwMode="auto">
          <a:xfrm>
            <a:off x="403123" y="686480"/>
            <a:ext cx="10688523" cy="523220"/>
          </a:xfrm>
          <a:prstGeom prst="rect">
            <a:avLst/>
          </a:prstGeom>
          <a:solidFill>
            <a:schemeClr val="accent5">
              <a:lumMod val="20000"/>
              <a:lumOff val="80000"/>
            </a:schemeClr>
          </a:solidFill>
          <a:ln>
            <a:noFill/>
          </a:ln>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en-US" sz="2800" b="1" dirty="0" err="1">
                <a:latin typeface="Times New Roman" panose="02020603050405020304" pitchFamily="18" charset="0"/>
                <a:cs typeface="Times New Roman" panose="02020603050405020304" pitchFamily="18" charset="0"/>
              </a:rPr>
              <a:t>Đoạn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trích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đầu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tiên</a:t>
            </a:r>
            <a:r>
              <a:rPr lang="en-US" altLang="en-US" sz="2800" b="1" dirty="0">
                <a:latin typeface="Times New Roman" panose="02020603050405020304" pitchFamily="18" charset="0"/>
                <a:cs typeface="Times New Roman" panose="02020603050405020304" pitchFamily="18" charset="0"/>
              </a:rPr>
              <a:t>”</a:t>
            </a:r>
            <a:endParaRPr kumimoji="0" lang="en-US" alt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3" name="TextBox 9"/>
          <p:cNvSpPr txBox="1">
            <a:spLocks noChangeArrowheads="1"/>
          </p:cNvSpPr>
          <p:nvPr/>
        </p:nvSpPr>
        <p:spPr bwMode="auto">
          <a:xfrm>
            <a:off x="454564" y="1167176"/>
            <a:ext cx="62660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mèn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lưu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truyện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thoại</a:t>
            </a:r>
            <a:r>
              <a:rPr lang="en-US" altLang="en-US" sz="2800" b="1"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nổi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tiếng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Hoài</a:t>
            </a:r>
            <a:r>
              <a:rPr lang="en-US" altLang="en-US" sz="2800" dirty="0">
                <a:latin typeface="Times New Roman" panose="02020603050405020304" pitchFamily="18" charset="0"/>
                <a:cs typeface="Times New Roman" panose="02020603050405020304" pitchFamily="18" charset="0"/>
              </a:rPr>
              <a:t>.</a:t>
            </a:r>
          </a:p>
        </p:txBody>
      </p:sp>
      <p:sp>
        <p:nvSpPr>
          <p:cNvPr id="14" name="TextBox 9"/>
          <p:cNvSpPr txBox="1">
            <a:spLocks noChangeArrowheads="1"/>
          </p:cNvSpPr>
          <p:nvPr/>
        </p:nvSpPr>
        <p:spPr bwMode="auto">
          <a:xfrm>
            <a:off x="346296" y="2207296"/>
            <a:ext cx="64825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Vị</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trí</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a:t>
            </a:r>
            <a:r>
              <a:rPr lang="en-US" altLang="en-US" sz="2800" b="1" dirty="0" err="1" smtClean="0">
                <a:latin typeface="Times New Roman" panose="02020603050405020304" pitchFamily="18" charset="0"/>
                <a:cs typeface="Times New Roman" panose="02020603050405020304" pitchFamily="18" charset="0"/>
              </a:rPr>
              <a:t>oạn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trích</a:t>
            </a:r>
            <a:r>
              <a:rPr lang="en-US" altLang="en-US" sz="2800" b="1"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thuộc</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chương</a:t>
            </a:r>
            <a:r>
              <a:rPr lang="en-US" altLang="en-US" sz="2800" dirty="0" smtClean="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I.</a:t>
            </a:r>
          </a:p>
        </p:txBody>
      </p:sp>
      <p:sp>
        <p:nvSpPr>
          <p:cNvPr id="15" name="TextBox 9"/>
          <p:cNvSpPr txBox="1">
            <a:spLocks noChangeArrowheads="1"/>
          </p:cNvSpPr>
          <p:nvPr/>
        </p:nvSpPr>
        <p:spPr bwMode="auto">
          <a:xfrm>
            <a:off x="346296" y="2703143"/>
            <a:ext cx="626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thức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chính</a:t>
            </a:r>
            <a:r>
              <a:rPr lang="en-US" altLang="en-US" sz="2800" b="1"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sự</a:t>
            </a:r>
            <a:r>
              <a:rPr lang="en-US" altLang="en-US" sz="2800" dirty="0">
                <a:latin typeface="Times New Roman" panose="02020603050405020304" pitchFamily="18" charset="0"/>
                <a:cs typeface="Times New Roman" panose="02020603050405020304" pitchFamily="18" charset="0"/>
              </a:rPr>
              <a:t>. </a:t>
            </a:r>
          </a:p>
        </p:txBody>
      </p:sp>
      <p:sp>
        <p:nvSpPr>
          <p:cNvPr id="18" name="TextBox 9"/>
          <p:cNvSpPr txBox="1">
            <a:spLocks noChangeArrowheads="1"/>
          </p:cNvSpPr>
          <p:nvPr/>
        </p:nvSpPr>
        <p:spPr bwMode="auto">
          <a:xfrm>
            <a:off x="403123" y="3226363"/>
            <a:ext cx="65853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457200" indent="-457200" algn="just" eaLnBrk="0" fontAlgn="base" hangingPunct="0">
              <a:spcBef>
                <a:spcPct val="0"/>
              </a:spcBef>
              <a:spcAft>
                <a:spcPct val="0"/>
              </a:spcAft>
              <a:buFontTx/>
              <a:buChar char="-"/>
            </a:pPr>
            <a:r>
              <a:rPr lang="en-US" altLang="en-US" sz="2800" b="1" dirty="0" err="1" smtClean="0">
                <a:latin typeface="Times New Roman" panose="02020603050405020304" pitchFamily="18" charset="0"/>
                <a:cs typeface="Times New Roman" panose="02020603050405020304" pitchFamily="18" charset="0"/>
              </a:rPr>
              <a:t>Ngôi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kể</a:t>
            </a:r>
            <a:r>
              <a:rPr lang="en-US" altLang="en-US" sz="2800" b="1"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tôi</a:t>
            </a:r>
            <a:r>
              <a:rPr lang="en-US" altLang="en-US" sz="2800" dirty="0" smtClean="0">
                <a:latin typeface="Times New Roman" panose="02020603050405020304" pitchFamily="18" charset="0"/>
                <a:cs typeface="Times New Roman" panose="02020603050405020304" pitchFamily="18" charset="0"/>
              </a:rPr>
              <a:t>”).</a:t>
            </a:r>
          </a:p>
          <a:p>
            <a:pPr marL="457200" indent="-457200" algn="just" eaLnBrk="0" fontAlgn="base" hangingPunct="0">
              <a:spcBef>
                <a:spcPct val="0"/>
              </a:spcBef>
              <a:spcAft>
                <a:spcPct val="0"/>
              </a:spcAft>
              <a:buFontTx/>
              <a:buChar char="-"/>
            </a:pPr>
            <a:r>
              <a:rPr lang="en-US" altLang="en-US" sz="2800" b="1" dirty="0" err="1" smtClean="0">
                <a:latin typeface="Times New Roman" panose="02020603050405020304" pitchFamily="18" charset="0"/>
                <a:cs typeface="Times New Roman" panose="02020603050405020304" pitchFamily="18" charset="0"/>
              </a:rPr>
              <a:t>Người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kể</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chuyện</a:t>
            </a:r>
            <a:r>
              <a:rPr lang="en-US" altLang="en-US" sz="2800" b="1"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Dế</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Mèn</a:t>
            </a:r>
            <a:endParaRPr lang="en-US" altLang="en-US" sz="2800" dirty="0">
              <a:latin typeface="Times New Roman" panose="02020603050405020304" pitchFamily="18" charset="0"/>
              <a:cs typeface="Times New Roman" panose="02020603050405020304" pitchFamily="18" charset="0"/>
            </a:endParaRPr>
          </a:p>
        </p:txBody>
      </p:sp>
      <p:sp>
        <p:nvSpPr>
          <p:cNvPr id="19" name="TextBox 9"/>
          <p:cNvSpPr txBox="1">
            <a:spLocks noChangeArrowheads="1"/>
          </p:cNvSpPr>
          <p:nvPr/>
        </p:nvSpPr>
        <p:spPr bwMode="auto">
          <a:xfrm>
            <a:off x="403123" y="4137946"/>
            <a:ext cx="1156214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457200" indent="-457200" algn="just" eaLnBrk="0" fontAlgn="base" hangingPunct="0">
              <a:spcAft>
                <a:spcPct val="0"/>
              </a:spcAft>
              <a:buFontTx/>
              <a:buChar char="-"/>
            </a:pPr>
            <a:r>
              <a:rPr lang="en-US" altLang="en-US" sz="2800" b="1" dirty="0" err="1" smtClean="0">
                <a:latin typeface="Times New Roman" panose="02020603050405020304" pitchFamily="18" charset="0"/>
                <a:cs typeface="Times New Roman" panose="02020603050405020304" pitchFamily="18" charset="0"/>
              </a:rPr>
              <a:t>Bố</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cục</a:t>
            </a:r>
            <a:r>
              <a:rPr lang="en-US" altLang="en-US" sz="2800" b="1" dirty="0" smtClean="0">
                <a:latin typeface="Times New Roman" panose="02020603050405020304" pitchFamily="18" charset="0"/>
                <a:cs typeface="Times New Roman" panose="02020603050405020304" pitchFamily="18" charset="0"/>
              </a:rPr>
              <a:t>:</a:t>
            </a:r>
          </a:p>
          <a:p>
            <a:pPr marL="457200" indent="-457200" algn="just" eaLnBrk="0" fontAlgn="base" hangingPunct="0">
              <a:spcAft>
                <a:spcPct val="0"/>
              </a:spcAft>
              <a:buFontTx/>
              <a:buChar char="-"/>
            </a:pPr>
            <a:r>
              <a:rPr lang="vi-VN" altLang="en-US" sz="2800" b="1" dirty="0" smtClean="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P1: </a:t>
            </a:r>
            <a:r>
              <a:rPr lang="vi-VN" altLang="en-US" sz="2800" dirty="0">
                <a:latin typeface="Times New Roman" panose="02020603050405020304" pitchFamily="18" charset="0"/>
                <a:cs typeface="Times New Roman" panose="02020603050405020304" pitchFamily="18" charset="0"/>
              </a:rPr>
              <a:t>Từ đầu …sắp đứng đầu thiên hạ rồi.</a:t>
            </a:r>
            <a:endParaRPr lang="en-US" altLang="en-US" sz="2800" dirty="0">
              <a:latin typeface="Times New Roman" panose="02020603050405020304" pitchFamily="18" charset="0"/>
              <a:cs typeface="Times New Roman" panose="02020603050405020304" pitchFamily="18" charset="0"/>
            </a:endParaRPr>
          </a:p>
          <a:p>
            <a:pPr algn="just" eaLnBrk="0" fontAlgn="base" hangingPunct="0">
              <a:spcAft>
                <a:spcPct val="0"/>
              </a:spcAft>
            </a:pPr>
            <a:r>
              <a:rPr lang="vi-VN"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sz="2800" dirty="0">
                <a:solidFill>
                  <a:srgbClr val="FF0000"/>
                </a:solidFill>
                <a:latin typeface="Times New Roman" panose="02020603050405020304" pitchFamily="18" charset="0"/>
                <a:cs typeface="Times New Roman" panose="02020603050405020304" pitchFamily="18" charset="0"/>
              </a:rPr>
              <a:t> Bức chân dung tự hoạ của Dế Mèn.</a:t>
            </a:r>
            <a:endParaRPr lang="en-US" altLang="en-US" sz="2800" dirty="0">
              <a:solidFill>
                <a:srgbClr val="FF0000"/>
              </a:solidFill>
              <a:latin typeface="Times New Roman" panose="02020603050405020304" pitchFamily="18" charset="0"/>
              <a:cs typeface="Times New Roman" panose="02020603050405020304" pitchFamily="18" charset="0"/>
            </a:endParaRPr>
          </a:p>
          <a:p>
            <a:pPr algn="just" eaLnBrk="0" fontAlgn="base" hangingPunct="0">
              <a:spcAft>
                <a:spcPct val="0"/>
              </a:spcAft>
            </a:pPr>
            <a:r>
              <a:rPr lang="vi-VN" altLang="en-US" sz="2800" b="1" dirty="0">
                <a:latin typeface="Times New Roman" panose="02020603050405020304" pitchFamily="18" charset="0"/>
                <a:cs typeface="Times New Roman" panose="02020603050405020304" pitchFamily="18" charset="0"/>
              </a:rPr>
              <a:t>+ P2</a:t>
            </a:r>
            <a:r>
              <a:rPr lang="vi-VN" altLang="en-US" sz="2800" dirty="0">
                <a:latin typeface="Times New Roman" panose="02020603050405020304" pitchFamily="18" charset="0"/>
                <a:cs typeface="Times New Roman" panose="02020603050405020304" pitchFamily="18" charset="0"/>
              </a:rPr>
              <a:t>: còn lại: </a:t>
            </a:r>
            <a:endParaRPr lang="en-US" altLang="en-US" sz="2800" dirty="0">
              <a:latin typeface="Times New Roman" panose="02020603050405020304" pitchFamily="18" charset="0"/>
              <a:cs typeface="Times New Roman" panose="02020603050405020304" pitchFamily="18" charset="0"/>
            </a:endParaRPr>
          </a:p>
          <a:p>
            <a:pPr algn="just" eaLnBrk="0" fontAlgn="base" hangingPunct="0">
              <a:spcAft>
                <a:spcPct val="0"/>
              </a:spcAft>
            </a:pPr>
            <a:r>
              <a:rPr lang="vi-VN"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sz="2800" dirty="0">
                <a:solidFill>
                  <a:srgbClr val="FF0000"/>
                </a:solidFill>
                <a:latin typeface="Times New Roman" panose="02020603050405020304" pitchFamily="18" charset="0"/>
                <a:cs typeface="Times New Roman" panose="02020603050405020304" pitchFamily="18" charset="0"/>
              </a:rPr>
              <a:t> Bài học đường đời đầu tiên.</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663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strips(downLeft)">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14" grpId="0"/>
      <p:bldP spid="15"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1" descr="ap_200908170208281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53143" y="420914"/>
            <a:ext cx="10813143" cy="5849257"/>
          </a:xfrm>
          <a:prstGeom prst="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4527629" y="522514"/>
            <a:ext cx="3136741" cy="1407886"/>
          </a:xfrm>
          <a:prstGeom prst="rect">
            <a:avLst/>
          </a:prstGeom>
        </p:spPr>
      </p:pic>
      <p:sp>
        <p:nvSpPr>
          <p:cNvPr id="4" name="Rectangle 3"/>
          <p:cNvSpPr/>
          <p:nvPr/>
        </p:nvSpPr>
        <p:spPr>
          <a:xfrm>
            <a:off x="899884" y="1517640"/>
            <a:ext cx="10392229" cy="3970318"/>
          </a:xfrm>
          <a:prstGeom prst="rect">
            <a:avLst/>
          </a:prstGeom>
        </p:spPr>
        <p:txBody>
          <a:bodyPr wrap="square">
            <a:spAutoFit/>
          </a:bodyPr>
          <a:lstStyle/>
          <a:p>
            <a:pPr algn="just"/>
            <a:r>
              <a:rPr lang="en-US" sz="2800" dirty="0">
                <a:solidFill>
                  <a:srgbClr val="001A33"/>
                </a:solidFill>
                <a:latin typeface="+mj-lt"/>
              </a:rPr>
              <a:t>     </a:t>
            </a:r>
            <a:r>
              <a:rPr lang="vi-VN" sz="2800" dirty="0">
                <a:solidFill>
                  <a:srgbClr val="001A33"/>
                </a:solidFill>
                <a:latin typeface="+mj-lt"/>
              </a:rPr>
              <a:t>Bài học đường đời đầu tiên kể về chàng thanh niên khỏe mạnh, cường </a:t>
            </a:r>
            <a:r>
              <a:rPr lang="vi-VN" sz="2800" dirty="0" smtClean="0">
                <a:solidFill>
                  <a:srgbClr val="001A33"/>
                </a:solidFill>
                <a:latin typeface="+mj-lt"/>
              </a:rPr>
              <a:t>tráng</a:t>
            </a:r>
            <a:r>
              <a:rPr lang="en-US" sz="2800" dirty="0" smtClean="0">
                <a:solidFill>
                  <a:srgbClr val="001A33"/>
                </a:solidFill>
                <a:latin typeface="+mj-lt"/>
              </a:rPr>
              <a:t> -</a:t>
            </a:r>
            <a:r>
              <a:rPr lang="vi-VN" sz="2800" dirty="0" smtClean="0">
                <a:solidFill>
                  <a:srgbClr val="001A33"/>
                </a:solidFill>
                <a:latin typeface="+mj-lt"/>
              </a:rPr>
              <a:t> </a:t>
            </a:r>
            <a:r>
              <a:rPr lang="vi-VN" sz="2800" dirty="0">
                <a:solidFill>
                  <a:srgbClr val="001A33"/>
                </a:solidFill>
                <a:latin typeface="+mj-lt"/>
              </a:rPr>
              <a:t>Dế Mèn. Còn trẻ, lại thông minh, đẹp mã, Dế Mèn rất tự tin về bản thân. Dù vậy, cậu lại chẳng mấy được lòng hàng xóm, bạn bè vì tính cách kiêu căng, khó chịu, hợm hĩnh </a:t>
            </a:r>
            <a:r>
              <a:rPr lang="vi-VN" sz="2800" dirty="0">
                <a:solidFill>
                  <a:srgbClr val="001A33"/>
                </a:solidFill>
                <a:latin typeface="Times New Roman" panose="02020603050405020304" pitchFamily="18" charset="0"/>
                <a:cs typeface="Times New Roman" panose="02020603050405020304" pitchFamily="18" charset="0"/>
              </a:rPr>
              <a:t>và </a:t>
            </a:r>
            <a:r>
              <a:rPr lang="vi-VN" sz="2800" dirty="0" smtClean="0">
                <a:solidFill>
                  <a:srgbClr val="001A33"/>
                </a:solidFill>
                <a:latin typeface="Times New Roman" panose="02020603050405020304" pitchFamily="18" charset="0"/>
                <a:cs typeface="Times New Roman" panose="02020603050405020304" pitchFamily="18" charset="0"/>
              </a:rPr>
              <a:t>x</a:t>
            </a:r>
            <a:r>
              <a:rPr lang="en-US" sz="2800" dirty="0" smtClean="0">
                <a:solidFill>
                  <a:srgbClr val="001A33"/>
                </a:solidFill>
                <a:latin typeface="Times New Roman" panose="02020603050405020304" pitchFamily="18" charset="0"/>
                <a:cs typeface="Times New Roman" panose="02020603050405020304" pitchFamily="18" charset="0"/>
              </a:rPr>
              <a:t>ố</a:t>
            </a:r>
            <a:r>
              <a:rPr lang="vi-VN" sz="2800" dirty="0" smtClean="0">
                <a:solidFill>
                  <a:srgbClr val="001A33"/>
                </a:solidFill>
                <a:latin typeface="Times New Roman" panose="02020603050405020304" pitchFamily="18" charset="0"/>
                <a:cs typeface="Times New Roman" panose="02020603050405020304" pitchFamily="18" charset="0"/>
              </a:rPr>
              <a:t>c </a:t>
            </a:r>
            <a:r>
              <a:rPr lang="vi-VN" sz="2800" dirty="0">
                <a:solidFill>
                  <a:srgbClr val="001A33"/>
                </a:solidFill>
                <a:latin typeface="Times New Roman" panose="02020603050405020304" pitchFamily="18" charset="0"/>
                <a:cs typeface="Times New Roman" panose="02020603050405020304" pitchFamily="18" charset="0"/>
              </a:rPr>
              <a:t>nổi của mình. </a:t>
            </a:r>
            <a:r>
              <a:rPr lang="vi-VN" sz="2800" dirty="0">
                <a:solidFill>
                  <a:srgbClr val="001A33"/>
                </a:solidFill>
                <a:latin typeface="+mj-lt"/>
              </a:rPr>
              <a:t>Những trò chọc phá người khác của Dế Mèn luôn khiến người khác khó chịu. Một lần, khi Mèn bày trò trêu chọc chị Cốc, đã dẫn đến cái chết thương tâm cho cậu bé Dế Choắt nhỏ bé, tội nghiệp. </a:t>
            </a:r>
            <a:r>
              <a:rPr lang="vi-VN" sz="2800" dirty="0">
                <a:solidFill>
                  <a:srgbClr val="001A33"/>
                </a:solidFill>
                <a:latin typeface="Times New Roman" panose="02020603050405020304" pitchFamily="18" charset="0"/>
                <a:cs typeface="Times New Roman" panose="02020603050405020304" pitchFamily="18" charset="0"/>
              </a:rPr>
              <a:t>Sự </a:t>
            </a:r>
            <a:r>
              <a:rPr lang="en-US" sz="2800" dirty="0" err="1" smtClean="0">
                <a:solidFill>
                  <a:srgbClr val="001A33"/>
                </a:solidFill>
                <a:latin typeface="Times New Roman" panose="02020603050405020304" pitchFamily="18" charset="0"/>
                <a:cs typeface="Times New Roman" panose="02020603050405020304" pitchFamily="18" charset="0"/>
              </a:rPr>
              <a:t>việc</a:t>
            </a:r>
            <a:r>
              <a:rPr lang="vi-VN" sz="2800" dirty="0" smtClean="0">
                <a:solidFill>
                  <a:srgbClr val="001A33"/>
                </a:solidFill>
                <a:latin typeface="Times New Roman" panose="02020603050405020304" pitchFamily="18" charset="0"/>
                <a:cs typeface="Times New Roman" panose="02020603050405020304" pitchFamily="18" charset="0"/>
              </a:rPr>
              <a:t> </a:t>
            </a:r>
            <a:r>
              <a:rPr lang="vi-VN" sz="2800" dirty="0">
                <a:solidFill>
                  <a:srgbClr val="001A33"/>
                </a:solidFill>
                <a:latin typeface="Times New Roman" panose="02020603050405020304" pitchFamily="18" charset="0"/>
                <a:cs typeface="Times New Roman" panose="02020603050405020304" pitchFamily="18" charset="0"/>
              </a:rPr>
              <a:t>đau lòng </a:t>
            </a:r>
            <a:r>
              <a:rPr lang="vi-VN" sz="2800" dirty="0">
                <a:solidFill>
                  <a:srgbClr val="001A33"/>
                </a:solidFill>
                <a:latin typeface="+mj-lt"/>
              </a:rPr>
              <a:t>đó là bài học đường đời đầu tiên của Dế </a:t>
            </a:r>
            <a:r>
              <a:rPr lang="vi-VN" sz="2800" dirty="0" smtClean="0">
                <a:solidFill>
                  <a:srgbClr val="001A33"/>
                </a:solidFill>
                <a:latin typeface="+mj-lt"/>
              </a:rPr>
              <a:t>Mèn, </a:t>
            </a:r>
            <a:r>
              <a:rPr lang="vi-VN" sz="2800" dirty="0">
                <a:solidFill>
                  <a:srgbClr val="001A33"/>
                </a:solidFill>
                <a:latin typeface="+mj-lt"/>
              </a:rPr>
              <a:t>khiến </a:t>
            </a:r>
            <a:r>
              <a:rPr lang="vi-VN" sz="2800" dirty="0">
                <a:solidFill>
                  <a:srgbClr val="001A33"/>
                </a:solidFill>
                <a:latin typeface="Times New Roman" panose="02020603050405020304" pitchFamily="18" charset="0"/>
                <a:cs typeface="Times New Roman" panose="02020603050405020304" pitchFamily="18" charset="0"/>
              </a:rPr>
              <a:t>cậu </a:t>
            </a:r>
            <a:r>
              <a:rPr lang="en-US" sz="2800" dirty="0" err="1" smtClean="0">
                <a:solidFill>
                  <a:srgbClr val="001A33"/>
                </a:solidFill>
                <a:latin typeface="Times New Roman" panose="02020603050405020304" pitchFamily="18" charset="0"/>
                <a:cs typeface="Times New Roman" panose="02020603050405020304" pitchFamily="18" charset="0"/>
              </a:rPr>
              <a:t>vô</a:t>
            </a: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dirty="0" err="1" smtClean="0">
                <a:solidFill>
                  <a:srgbClr val="001A33"/>
                </a:solidFill>
                <a:latin typeface="Times New Roman" panose="02020603050405020304" pitchFamily="18" charset="0"/>
                <a:cs typeface="Times New Roman" panose="02020603050405020304" pitchFamily="18" charset="0"/>
              </a:rPr>
              <a:t>cùng</a:t>
            </a: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dirty="0" err="1" smtClean="0">
                <a:solidFill>
                  <a:srgbClr val="001A33"/>
                </a:solidFill>
                <a:latin typeface="Times New Roman" panose="02020603050405020304" pitchFamily="18" charset="0"/>
                <a:cs typeface="Times New Roman" panose="02020603050405020304" pitchFamily="18" charset="0"/>
              </a:rPr>
              <a:t>hối</a:t>
            </a: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dirty="0" err="1" smtClean="0">
                <a:solidFill>
                  <a:srgbClr val="001A33"/>
                </a:solidFill>
                <a:latin typeface="Times New Roman" panose="02020603050405020304" pitchFamily="18" charset="0"/>
                <a:cs typeface="Times New Roman" panose="02020603050405020304" pitchFamily="18" charset="0"/>
              </a:rPr>
              <a:t>hận</a:t>
            </a:r>
            <a:r>
              <a:rPr lang="en-US" sz="2800" dirty="0" smtClean="0">
                <a:solidFill>
                  <a:srgbClr val="001A33"/>
                </a:solidFill>
                <a:latin typeface="Times New Roman" panose="02020603050405020304" pitchFamily="18" charset="0"/>
                <a:cs typeface="Times New Roman" panose="02020603050405020304" pitchFamily="18" charset="0"/>
              </a:rPr>
              <a:t>, </a:t>
            </a:r>
            <a:r>
              <a:rPr lang="vi-VN" sz="2800" dirty="0" smtClean="0">
                <a:solidFill>
                  <a:srgbClr val="001A33"/>
                </a:solidFill>
                <a:latin typeface="Times New Roman" panose="02020603050405020304" pitchFamily="18" charset="0"/>
                <a:cs typeface="Times New Roman" panose="02020603050405020304" pitchFamily="18" charset="0"/>
              </a:rPr>
              <a:t>nhận </a:t>
            </a:r>
            <a:r>
              <a:rPr lang="vi-VN" sz="2800" dirty="0">
                <a:solidFill>
                  <a:srgbClr val="001A33"/>
                </a:solidFill>
                <a:latin typeface="+mj-lt"/>
              </a:rPr>
              <a:t>ra sai lầm của bản </a:t>
            </a:r>
            <a:r>
              <a:rPr lang="vi-VN" sz="2800" dirty="0" smtClean="0">
                <a:solidFill>
                  <a:srgbClr val="001A33"/>
                </a:solidFill>
                <a:latin typeface="+mj-lt"/>
              </a:rPr>
              <a:t>thân</a:t>
            </a:r>
            <a:r>
              <a:rPr lang="en-US" sz="2800" dirty="0" smtClean="0">
                <a:solidFill>
                  <a:srgbClr val="001A33"/>
                </a:solidFill>
                <a:latin typeface="+mj-lt"/>
              </a:rPr>
              <a:t>.</a:t>
            </a:r>
            <a:endParaRPr lang="en-US" sz="2800" dirty="0">
              <a:latin typeface="+mj-lt"/>
            </a:endParaRPr>
          </a:p>
        </p:txBody>
      </p:sp>
    </p:spTree>
    <p:extLst>
      <p:ext uri="{BB962C8B-B14F-4D97-AF65-F5344CB8AC3E}">
        <p14:creationId xmlns:p14="http://schemas.microsoft.com/office/powerpoint/2010/main" val="248693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97627" y="172705"/>
            <a:ext cx="8289888" cy="707886"/>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Phiếu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học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tập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số</a:t>
            </a:r>
            <a:r>
              <a:rPr lang="en-US" sz="2000" b="1" dirty="0" smtClean="0">
                <a:latin typeface="Times New Roman" panose="02020603050405020304" pitchFamily="18" charset="0"/>
                <a:cs typeface="Times New Roman" panose="02020603050405020304" pitchFamily="18" charset="0"/>
              </a:rPr>
              <a:t> 1: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về</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nhân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vật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Dế</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Mèn</a:t>
            </a:r>
            <a:endParaRPr lang="en-US" sz="2000" b="1" dirty="0" smtClean="0">
              <a:latin typeface="Times New Roman" panose="02020603050405020304" pitchFamily="18" charset="0"/>
              <a:cs typeface="Times New Roman" panose="02020603050405020304" pitchFamily="18" charset="0"/>
            </a:endParaRPr>
          </a:p>
          <a:p>
            <a:r>
              <a:rPr lang="en-US" sz="2000" b="1" dirty="0" err="1" smtClean="0">
                <a:latin typeface="Times New Roman" panose="02020603050405020304" pitchFamily="18" charset="0"/>
                <a:cs typeface="Times New Roman" panose="02020603050405020304" pitchFamily="18" charset="0"/>
              </a:rPr>
              <a:t>Thảo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luận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nhóm</a:t>
            </a:r>
            <a:r>
              <a:rPr lang="en-US" sz="2000" b="1" dirty="0" smtClean="0">
                <a:latin typeface="Times New Roman" panose="02020603050405020304" pitchFamily="18" charset="0"/>
                <a:cs typeface="Times New Roman" panose="02020603050405020304" pitchFamily="18" charset="0"/>
              </a:rPr>
              <a:t>/ 1 </a:t>
            </a:r>
            <a:r>
              <a:rPr lang="en-US" sz="2000" b="1" dirty="0" err="1" smtClean="0">
                <a:latin typeface="Times New Roman" panose="02020603050405020304" pitchFamily="18" charset="0"/>
                <a:cs typeface="Times New Roman" panose="02020603050405020304" pitchFamily="18" charset="0"/>
              </a:rPr>
              <a:t>bàn</a:t>
            </a:r>
            <a:r>
              <a:rPr lang="en-US" sz="2000" b="1" dirty="0" smtClean="0">
                <a:latin typeface="Times New Roman" panose="02020603050405020304" pitchFamily="18" charset="0"/>
                <a:cs typeface="Times New Roman" panose="02020603050405020304" pitchFamily="18" charset="0"/>
              </a:rPr>
              <a:t>/ 5 </a:t>
            </a:r>
            <a:r>
              <a:rPr lang="en-US" sz="2000" b="1" dirty="0" err="1" smtClean="0">
                <a:latin typeface="Times New Roman" panose="02020603050405020304" pitchFamily="18" charset="0"/>
                <a:cs typeface="Times New Roman" panose="02020603050405020304" pitchFamily="18" charset="0"/>
              </a:rPr>
              <a:t>phút</a:t>
            </a:r>
            <a:endParaRPr lang="en-US" sz="2000" b="1" dirty="0">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32047370"/>
              </p:ext>
            </p:extLst>
          </p:nvPr>
        </p:nvGraphicFramePr>
        <p:xfrm>
          <a:off x="1096317" y="1169602"/>
          <a:ext cx="9060406" cy="4199582"/>
        </p:xfrm>
        <a:graphic>
          <a:graphicData uri="http://schemas.openxmlformats.org/drawingml/2006/table">
            <a:tbl>
              <a:tblPr>
                <a:tableStyleId>{17292A2E-F333-43FB-9621-5CBBE7FDCDCB}</a:tableStyleId>
              </a:tblPr>
              <a:tblGrid>
                <a:gridCol w="4796273">
                  <a:extLst>
                    <a:ext uri="{9D8B030D-6E8A-4147-A177-3AD203B41FA5}">
                      <a16:colId xmlns:a16="http://schemas.microsoft.com/office/drawing/2014/main" val="596219768"/>
                    </a:ext>
                  </a:extLst>
                </a:gridCol>
                <a:gridCol w="4264133">
                  <a:extLst>
                    <a:ext uri="{9D8B030D-6E8A-4147-A177-3AD203B41FA5}">
                      <a16:colId xmlns:a16="http://schemas.microsoft.com/office/drawing/2014/main" val="3303910249"/>
                    </a:ext>
                  </a:extLst>
                </a:gridCol>
              </a:tblGrid>
              <a:tr h="2833869">
                <a:tc>
                  <a:txBody>
                    <a:bodyPr/>
                    <a:lstStyle/>
                    <a:p>
                      <a:pPr>
                        <a:spcAft>
                          <a:spcPts val="0"/>
                        </a:spcAft>
                      </a:pPr>
                      <a:r>
                        <a:rPr lang="en-US" sz="2000" dirty="0" smtClean="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Hình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dáng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của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Dế</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Mèn</a:t>
                      </a:r>
                      <a:endParaRPr lang="en-US" sz="2000" b="1" dirty="0">
                        <a:effectLst/>
                        <a:latin typeface="Times New Roman" panose="02020603050405020304" pitchFamily="18" charset="0"/>
                        <a:cs typeface="Times New Roman" panose="02020603050405020304" pitchFamily="18" charset="0"/>
                      </a:endParaRPr>
                    </a:p>
                    <a:p>
                      <a:pPr>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càng</a:t>
                      </a:r>
                      <a:r>
                        <a:rPr lang="en-US" sz="2000" dirty="0">
                          <a:effectLst/>
                          <a:latin typeface="Times New Roman" panose="02020603050405020304" pitchFamily="18" charset="0"/>
                          <a:cs typeface="Times New Roman" panose="02020603050405020304" pitchFamily="18" charset="0"/>
                        </a:rPr>
                        <a:t>:</a:t>
                      </a:r>
                    </a:p>
                    <a:p>
                      <a:pPr>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vuốt</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cánh</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a:t>
                      </a:r>
                    </a:p>
                    <a:p>
                      <a:pPr>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đầu</a:t>
                      </a:r>
                      <a:r>
                        <a:rPr lang="en-US" sz="2000" dirty="0">
                          <a:effectLst/>
                          <a:latin typeface="Times New Roman" panose="02020603050405020304" pitchFamily="18" charset="0"/>
                          <a:cs typeface="Times New Roman" panose="02020603050405020304" pitchFamily="18" charset="0"/>
                        </a:rPr>
                        <a:t>:</a:t>
                      </a:r>
                    </a:p>
                    <a:p>
                      <a:pPr>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răng</a:t>
                      </a:r>
                      <a:r>
                        <a:rPr lang="en-US" sz="2000" dirty="0">
                          <a:effectLst/>
                          <a:latin typeface="Times New Roman" panose="02020603050405020304" pitchFamily="18" charset="0"/>
                          <a:cs typeface="Times New Roman" panose="02020603050405020304" pitchFamily="18" charset="0"/>
                        </a:rPr>
                        <a:t>:</a:t>
                      </a:r>
                    </a:p>
                    <a:p>
                      <a:pPr>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râu</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US" sz="2000" dirty="0" smtClean="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Hành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động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của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Dế</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Mèn</a:t>
                      </a:r>
                      <a:endParaRPr lang="en-US" sz="2000" b="1" dirty="0">
                        <a:effectLst/>
                        <a:latin typeface="Times New Roman" panose="02020603050405020304" pitchFamily="18" charset="0"/>
                        <a:cs typeface="Times New Roman" panose="02020603050405020304" pitchFamily="18" charset="0"/>
                      </a:endParaRPr>
                    </a:p>
                    <a:p>
                      <a:pPr indent="342900" algn="ctr">
                        <a:spcAft>
                          <a:spcPts val="0"/>
                        </a:spcAft>
                      </a:pPr>
                      <a:r>
                        <a:rPr lang="en-US" sz="2000" dirty="0">
                          <a:effectLst/>
                          <a:latin typeface="Times New Roman" panose="02020603050405020304" pitchFamily="18" charset="0"/>
                          <a:cs typeface="Times New Roman" panose="02020603050405020304" pitchFamily="18" charset="0"/>
                        </a:rPr>
                        <a:t>…….………………………………</a:t>
                      </a:r>
                    </a:p>
                    <a:p>
                      <a:pPr indent="342900" algn="ctr">
                        <a:spcAft>
                          <a:spcPts val="0"/>
                        </a:spcAft>
                      </a:pPr>
                      <a:r>
                        <a:rPr lang="en-US" sz="2000" dirty="0">
                          <a:effectLst/>
                          <a:latin typeface="Times New Roman" panose="02020603050405020304" pitchFamily="18" charset="0"/>
                          <a:cs typeface="Times New Roman" panose="02020603050405020304" pitchFamily="18" charset="0"/>
                        </a:rPr>
                        <a:t>……………………………………</a:t>
                      </a:r>
                    </a:p>
                    <a:p>
                      <a:pPr indent="342900" algn="ctr">
                        <a:spcAft>
                          <a:spcPts val="0"/>
                        </a:spcAft>
                      </a:pPr>
                      <a:r>
                        <a:rPr lang="en-US" sz="2000" dirty="0">
                          <a:effectLst/>
                          <a:latin typeface="Times New Roman" panose="02020603050405020304" pitchFamily="18" charset="0"/>
                          <a:cs typeface="Times New Roman" panose="02020603050405020304" pitchFamily="18" charset="0"/>
                        </a:rPr>
                        <a:t>……………………………………</a:t>
                      </a:r>
                    </a:p>
                    <a:p>
                      <a:pPr marL="0" indent="0" algn="just">
                        <a:spcAft>
                          <a:spcPts val="0"/>
                        </a:spcAft>
                        <a:buFontTx/>
                        <a:buNone/>
                      </a:pPr>
                      <a:r>
                        <a:rPr lang="en-US" sz="2000" b="1" dirty="0" smtClean="0">
                          <a:effectLst/>
                          <a:latin typeface="Times New Roman" panose="02020603050405020304" pitchFamily="18" charset="0"/>
                          <a:cs typeface="Times New Roman" panose="02020603050405020304" pitchFamily="18" charset="0"/>
                        </a:rPr>
                        <a:t>* </a:t>
                      </a:r>
                      <a:r>
                        <a:rPr lang="en-US" sz="2000" b="1" dirty="0" err="1" smtClean="0">
                          <a:effectLst/>
                          <a:latin typeface="Times New Roman" panose="02020603050405020304" pitchFamily="18" charset="0"/>
                          <a:cs typeface="Times New Roman" panose="02020603050405020304" pitchFamily="18" charset="0"/>
                        </a:rPr>
                        <a:t>Quan</a:t>
                      </a:r>
                      <a:r>
                        <a:rPr lang="en-US" sz="2000" b="1" dirty="0" smtClean="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hệ</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của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Dế</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Mèn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với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bà</a:t>
                      </a:r>
                      <a:r>
                        <a:rPr lang="en-US" sz="2000" b="1" dirty="0">
                          <a:effectLst/>
                          <a:latin typeface="Times New Roman" panose="02020603050405020304" pitchFamily="18" charset="0"/>
                          <a:cs typeface="Times New Roman" panose="02020603050405020304" pitchFamily="18" charset="0"/>
                        </a:rPr>
                        <a:t> con </a:t>
                      </a:r>
                      <a:r>
                        <a:rPr lang="en-US" sz="2000" b="1" dirty="0" err="1">
                          <a:effectLst/>
                          <a:latin typeface="Times New Roman" panose="02020603050405020304" pitchFamily="18" charset="0"/>
                          <a:cs typeface="Times New Roman" panose="02020603050405020304" pitchFamily="18" charset="0"/>
                        </a:rPr>
                        <a:t>trong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xóm</a:t>
                      </a:r>
                      <a:r>
                        <a:rPr lang="en-US" sz="2000" b="1" dirty="0" smtClean="0">
                          <a:effectLst/>
                          <a:latin typeface="Times New Roman" panose="02020603050405020304" pitchFamily="18" charset="0"/>
                          <a:cs typeface="Times New Roman" panose="02020603050405020304" pitchFamily="18" charset="0"/>
                        </a:rPr>
                        <a:t>:</a:t>
                      </a:r>
                    </a:p>
                    <a:p>
                      <a:pPr marL="0" marR="0" lvl="0" indent="342900" algn="ctr" defTabSz="108663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a:t>
                      </a:r>
                    </a:p>
                    <a:p>
                      <a:pPr marL="0" marR="0" lvl="0" indent="342900" algn="ctr" defTabSz="108663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a:t>
                      </a:r>
                    </a:p>
                    <a:p>
                      <a:pPr marL="0" marR="0" lvl="0" indent="342900" algn="ctr" defTabSz="108663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a:t>
                      </a:r>
                    </a:p>
                    <a:p>
                      <a:pPr marL="0" indent="0" algn="just">
                        <a:spcAft>
                          <a:spcPts val="0"/>
                        </a:spcAft>
                        <a:buFontTx/>
                        <a:buNone/>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2865341"/>
                  </a:ext>
                </a:extLst>
              </a:tr>
              <a:tr h="1060142">
                <a:tc>
                  <a:txBody>
                    <a:bodyPr/>
                    <a:lstStyle/>
                    <a:p>
                      <a:pPr marL="342900" lvl="0" indent="-342900" algn="just">
                        <a:spcBef>
                          <a:spcPts val="600"/>
                        </a:spcBef>
                        <a:spcAft>
                          <a:spcPts val="0"/>
                        </a:spcAft>
                        <a:buFont typeface="Wingdings" panose="05000000000000000000" pitchFamily="2" charset="2"/>
                        <a:buChar char=""/>
                      </a:pPr>
                      <a:r>
                        <a:rPr lang="vi-VN" sz="2000" dirty="0">
                          <a:effectLst/>
                          <a:latin typeface="Times New Roman" panose="02020603050405020304" pitchFamily="18" charset="0"/>
                          <a:cs typeface="Times New Roman" panose="02020603050405020304" pitchFamily="18" charset="0"/>
                        </a:rPr>
                        <a:t>Nhận xét </a:t>
                      </a:r>
                      <a:r>
                        <a:rPr lang="en-US" sz="2000" dirty="0" err="1">
                          <a:effectLst/>
                          <a:latin typeface="Times New Roman" panose="02020603050405020304" pitchFamily="18" charset="0"/>
                          <a:cs typeface="Times New Roman" panose="02020603050405020304" pitchFamily="18" charset="0"/>
                        </a:rPr>
                        <a:t>đặc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điểm</a:t>
                      </a: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hình</a:t>
                      </a:r>
                      <a:r>
                        <a:rPr lang="en-US" sz="2000" baseline="0" dirty="0" smtClean="0">
                          <a:effectLst/>
                          <a:latin typeface="Times New Roman" panose="02020603050405020304" pitchFamily="18" charset="0"/>
                          <a:cs typeface="Times New Roman" panose="02020603050405020304" pitchFamily="18" charset="0"/>
                        </a:rPr>
                        <a:t> </a:t>
                      </a:r>
                      <a:r>
                        <a:rPr lang="en-US" sz="2000" baseline="0" dirty="0" err="1" smtClean="0">
                          <a:effectLst/>
                          <a:latin typeface="Times New Roman" panose="02020603050405020304" pitchFamily="18" charset="0"/>
                          <a:cs typeface="Times New Roman" panose="02020603050405020304" pitchFamily="18" charset="0"/>
                        </a:rPr>
                        <a:t>dáng</a:t>
                      </a:r>
                      <a:r>
                        <a:rPr lang="en-US" sz="2000" baseline="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nhân</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Mèn</a:t>
                      </a:r>
                      <a:r>
                        <a:rPr lang="en-US" sz="2000" dirty="0">
                          <a:effectLst/>
                          <a:latin typeface="Times New Roman" panose="02020603050405020304" pitchFamily="18" charset="0"/>
                          <a:cs typeface="Times New Roman" panose="02020603050405020304" pitchFamily="18" charset="0"/>
                        </a:rPr>
                        <a:t>:</a:t>
                      </a:r>
                    </a:p>
                    <a:p>
                      <a:pPr marL="457200" algn="just">
                        <a:spcAft>
                          <a:spcPts val="0"/>
                        </a:spcAft>
                      </a:pPr>
                      <a:r>
                        <a:rPr lang="vi-VN" sz="2000" dirty="0">
                          <a:effectLst/>
                          <a:latin typeface="Times New Roman" panose="02020603050405020304" pitchFamily="18" charset="0"/>
                          <a:cs typeface="Times New Roman" panose="02020603050405020304" pitchFamily="18" charset="0"/>
                        </a:rPr>
                        <a:t>……….</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just">
                        <a:spcAft>
                          <a:spcPts val="0"/>
                        </a:spcAft>
                        <a:buFont typeface="Wingdings" panose="05000000000000000000" pitchFamily="2" charset="2"/>
                        <a:buChar char=""/>
                      </a:pPr>
                      <a:r>
                        <a:rPr lang="vi-VN" sz="2000" dirty="0">
                          <a:effectLst/>
                          <a:latin typeface="Times New Roman" panose="02020603050405020304" pitchFamily="18" charset="0"/>
                          <a:cs typeface="Times New Roman" panose="02020603050405020304" pitchFamily="18" charset="0"/>
                        </a:rPr>
                        <a:t>Nhận xét </a:t>
                      </a:r>
                      <a:r>
                        <a:rPr lang="en-US" sz="2000" dirty="0" err="1" smtClean="0">
                          <a:effectLst/>
                          <a:latin typeface="Times New Roman" panose="02020603050405020304" pitchFamily="18" charset="0"/>
                          <a:cs typeface="Times New Roman" panose="02020603050405020304" pitchFamily="18" charset="0"/>
                        </a:rPr>
                        <a:t>hành</a:t>
                      </a:r>
                      <a:r>
                        <a:rPr lang="en-US" sz="2000" baseline="0" dirty="0" smtClean="0">
                          <a:effectLst/>
                          <a:latin typeface="Times New Roman" panose="02020603050405020304" pitchFamily="18" charset="0"/>
                          <a:cs typeface="Times New Roman" panose="02020603050405020304" pitchFamily="18" charset="0"/>
                        </a:rPr>
                        <a:t> </a:t>
                      </a:r>
                      <a:r>
                        <a:rPr lang="en-US" sz="2000" baseline="0" dirty="0" err="1" smtClean="0">
                          <a:effectLst/>
                          <a:latin typeface="Times New Roman" panose="02020603050405020304" pitchFamily="18" charset="0"/>
                          <a:cs typeface="Times New Roman" panose="02020603050405020304" pitchFamily="18" charset="0"/>
                        </a:rPr>
                        <a:t>động</a:t>
                      </a:r>
                      <a:r>
                        <a:rPr lang="en-US" sz="2000" baseline="0" dirty="0" smtClean="0">
                          <a:effectLst/>
                          <a:latin typeface="Times New Roman" panose="02020603050405020304" pitchFamily="18" charset="0"/>
                          <a:cs typeface="Times New Roman" panose="02020603050405020304" pitchFamily="18" charset="0"/>
                        </a:rPr>
                        <a:t> </a:t>
                      </a:r>
                      <a:r>
                        <a:rPr lang="en-US" sz="2000" baseline="0" dirty="0" err="1" smtClean="0">
                          <a:effectLst/>
                          <a:latin typeface="Times New Roman" panose="02020603050405020304" pitchFamily="18" charset="0"/>
                          <a:cs typeface="Times New Roman" panose="02020603050405020304" pitchFamily="18" charset="0"/>
                        </a:rPr>
                        <a:t>của</a:t>
                      </a:r>
                      <a:r>
                        <a:rPr lang="en-US" sz="2000" baseline="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nhân</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Mèn</a:t>
                      </a:r>
                      <a:r>
                        <a:rPr lang="en-US" sz="2000" dirty="0">
                          <a:effectLst/>
                          <a:latin typeface="Times New Roman" panose="02020603050405020304" pitchFamily="18" charset="0"/>
                          <a:cs typeface="Times New Roman" panose="02020603050405020304" pitchFamily="18" charset="0"/>
                        </a:rPr>
                        <a:t>:</a:t>
                      </a:r>
                    </a:p>
                    <a:p>
                      <a:pPr algn="just">
                        <a:spcAft>
                          <a:spcPts val="0"/>
                        </a:spcAft>
                      </a:pPr>
                      <a:r>
                        <a:rPr lang="vi-VN"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4415768"/>
                  </a:ext>
                </a:extLst>
              </a:tr>
            </a:tbl>
          </a:graphicData>
        </a:graphic>
      </p:graphicFrame>
    </p:spTree>
    <p:extLst>
      <p:ext uri="{BB962C8B-B14F-4D97-AF65-F5344CB8AC3E}">
        <p14:creationId xmlns:p14="http://schemas.microsoft.com/office/powerpoint/2010/main" val="26455961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1778" cy="6858000"/>
          </a:xfrm>
          <a:prstGeom prst="rect">
            <a:avLst/>
          </a:prstGeom>
        </p:spPr>
      </p:pic>
      <p:pic>
        <p:nvPicPr>
          <p:cNvPr id="6" name="Picture 5"/>
          <p:cNvPicPr>
            <a:picLocks noChangeAspect="1"/>
          </p:cNvPicPr>
          <p:nvPr/>
        </p:nvPicPr>
        <p:blipFill>
          <a:blip r:embed="rId4"/>
          <a:stretch>
            <a:fillRect/>
          </a:stretch>
        </p:blipFill>
        <p:spPr>
          <a:xfrm>
            <a:off x="-164669" y="4231204"/>
            <a:ext cx="7175614" cy="2840982"/>
          </a:xfrm>
          <a:prstGeom prst="rect">
            <a:avLst/>
          </a:prstGeom>
        </p:spPr>
      </p:pic>
      <p:sp>
        <p:nvSpPr>
          <p:cNvPr id="9" name="TextBox 8"/>
          <p:cNvSpPr txBox="1"/>
          <p:nvPr/>
        </p:nvSpPr>
        <p:spPr>
          <a:xfrm>
            <a:off x="474028" y="6334780"/>
            <a:ext cx="623259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Trích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Dế</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Mèn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phiêu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lưu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ký</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Hoài</a:t>
            </a:r>
            <a:endPar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92250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30993" y="172705"/>
            <a:ext cx="424507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0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0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sz="20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Mèn</a:t>
            </a:r>
            <a:endPar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bàn</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phút</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241163909"/>
              </p:ext>
            </p:extLst>
          </p:nvPr>
        </p:nvGraphicFramePr>
        <p:xfrm>
          <a:off x="1096316" y="1169602"/>
          <a:ext cx="10082961" cy="4807584"/>
        </p:xfrm>
        <a:graphic>
          <a:graphicData uri="http://schemas.openxmlformats.org/drawingml/2006/table">
            <a:tbl>
              <a:tblPr>
                <a:tableStyleId>{17292A2E-F333-43FB-9621-5CBBE7FDCDCB}</a:tableStyleId>
              </a:tblPr>
              <a:tblGrid>
                <a:gridCol w="4895166">
                  <a:extLst>
                    <a:ext uri="{9D8B030D-6E8A-4147-A177-3AD203B41FA5}">
                      <a16:colId xmlns:a16="http://schemas.microsoft.com/office/drawing/2014/main" val="596219768"/>
                    </a:ext>
                  </a:extLst>
                </a:gridCol>
                <a:gridCol w="5187795">
                  <a:extLst>
                    <a:ext uri="{9D8B030D-6E8A-4147-A177-3AD203B41FA5}">
                      <a16:colId xmlns:a16="http://schemas.microsoft.com/office/drawing/2014/main" val="3303910249"/>
                    </a:ext>
                  </a:extLst>
                </a:gridCol>
              </a:tblGrid>
              <a:tr h="3215585">
                <a:tc>
                  <a:txBody>
                    <a:bodyPr/>
                    <a:lstStyle/>
                    <a:p>
                      <a:pPr>
                        <a:spcAft>
                          <a:spcPts val="0"/>
                        </a:spcAft>
                      </a:pPr>
                      <a:r>
                        <a:rPr lang="en-US" sz="2000" dirty="0" smtClean="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Hình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dáng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của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Dế</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Mèn</a:t>
                      </a:r>
                      <a:endParaRPr lang="en-US" sz="2000" b="1" dirty="0">
                        <a:effectLst/>
                        <a:latin typeface="Times New Roman" panose="02020603050405020304" pitchFamily="18" charset="0"/>
                        <a:cs typeface="Times New Roman" panose="02020603050405020304" pitchFamily="18" charset="0"/>
                      </a:endParaRPr>
                    </a:p>
                    <a:p>
                      <a:pPr>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càng</a:t>
                      </a:r>
                      <a:r>
                        <a:rPr lang="en-US" sz="2000" dirty="0">
                          <a:effectLst/>
                          <a:latin typeface="Times New Roman" panose="02020603050405020304" pitchFamily="18" charset="0"/>
                          <a:cs typeface="Times New Roman" panose="02020603050405020304" pitchFamily="18" charset="0"/>
                        </a:rPr>
                        <a:t>:</a:t>
                      </a:r>
                    </a:p>
                    <a:p>
                      <a:pPr>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vuốt</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cánh</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a:t>
                      </a:r>
                    </a:p>
                    <a:p>
                      <a:pPr>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đầu</a:t>
                      </a:r>
                      <a:r>
                        <a:rPr lang="en-US" sz="2000" dirty="0">
                          <a:effectLst/>
                          <a:latin typeface="Times New Roman" panose="02020603050405020304" pitchFamily="18" charset="0"/>
                          <a:cs typeface="Times New Roman" panose="02020603050405020304" pitchFamily="18" charset="0"/>
                        </a:rPr>
                        <a:t>:</a:t>
                      </a:r>
                    </a:p>
                    <a:p>
                      <a:pPr>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răng</a:t>
                      </a:r>
                      <a:r>
                        <a:rPr lang="en-US" sz="2000" dirty="0">
                          <a:effectLst/>
                          <a:latin typeface="Times New Roman" panose="02020603050405020304" pitchFamily="18" charset="0"/>
                          <a:cs typeface="Times New Roman" panose="02020603050405020304" pitchFamily="18" charset="0"/>
                        </a:rPr>
                        <a:t>:</a:t>
                      </a:r>
                    </a:p>
                    <a:p>
                      <a:pPr>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râu</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US" sz="2000" dirty="0" smtClean="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Hành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động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của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Dế</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Mèn</a:t>
                      </a:r>
                      <a:endParaRPr lang="en-US" sz="2000" b="1" dirty="0">
                        <a:effectLst/>
                        <a:latin typeface="Times New Roman" panose="02020603050405020304" pitchFamily="18" charset="0"/>
                        <a:cs typeface="Times New Roman" panose="02020603050405020304" pitchFamily="18" charset="0"/>
                      </a:endParaRPr>
                    </a:p>
                    <a:p>
                      <a:pPr marL="0" indent="0" algn="just">
                        <a:spcAft>
                          <a:spcPts val="0"/>
                        </a:spcAft>
                        <a:buFontTx/>
                        <a:buNone/>
                      </a:pPr>
                      <a:endParaRPr lang="en-US" sz="2000" b="1" dirty="0" smtClean="0">
                        <a:effectLst/>
                        <a:latin typeface="Times New Roman" panose="02020603050405020304" pitchFamily="18" charset="0"/>
                        <a:cs typeface="Times New Roman" panose="02020603050405020304" pitchFamily="18" charset="0"/>
                      </a:endParaRPr>
                    </a:p>
                    <a:p>
                      <a:pPr marL="0" indent="0" algn="just">
                        <a:spcAft>
                          <a:spcPts val="0"/>
                        </a:spcAft>
                        <a:buFontTx/>
                        <a:buNone/>
                      </a:pPr>
                      <a:endParaRPr lang="en-US" sz="2000" b="1" dirty="0" smtClean="0">
                        <a:effectLst/>
                        <a:latin typeface="Times New Roman" panose="02020603050405020304" pitchFamily="18" charset="0"/>
                        <a:cs typeface="Times New Roman" panose="02020603050405020304" pitchFamily="18" charset="0"/>
                      </a:endParaRPr>
                    </a:p>
                    <a:p>
                      <a:pPr marL="0" indent="0" algn="just">
                        <a:spcAft>
                          <a:spcPts val="0"/>
                        </a:spcAft>
                        <a:buFontTx/>
                        <a:buNone/>
                      </a:pPr>
                      <a:endParaRPr lang="en-US" sz="2000" b="1" dirty="0" smtClean="0">
                        <a:effectLst/>
                        <a:latin typeface="Times New Roman" panose="02020603050405020304" pitchFamily="18" charset="0"/>
                        <a:cs typeface="Times New Roman" panose="02020603050405020304" pitchFamily="18" charset="0"/>
                      </a:endParaRPr>
                    </a:p>
                    <a:p>
                      <a:pPr marL="0" indent="0" algn="just">
                        <a:spcAft>
                          <a:spcPts val="0"/>
                        </a:spcAft>
                        <a:buFontTx/>
                        <a:buNone/>
                      </a:pPr>
                      <a:endParaRPr lang="en-US" sz="2000" b="1" dirty="0" smtClean="0">
                        <a:effectLst/>
                        <a:latin typeface="Times New Roman" panose="02020603050405020304" pitchFamily="18" charset="0"/>
                        <a:cs typeface="Times New Roman" panose="02020603050405020304" pitchFamily="18" charset="0"/>
                      </a:endParaRPr>
                    </a:p>
                    <a:p>
                      <a:pPr marL="0" indent="0" algn="just">
                        <a:spcAft>
                          <a:spcPts val="0"/>
                        </a:spcAft>
                        <a:buFontTx/>
                        <a:buNone/>
                      </a:pPr>
                      <a:endParaRPr lang="en-US" sz="2000" b="1" dirty="0" smtClean="0">
                        <a:effectLst/>
                        <a:latin typeface="Times New Roman" panose="02020603050405020304" pitchFamily="18" charset="0"/>
                        <a:cs typeface="Times New Roman" panose="02020603050405020304" pitchFamily="18" charset="0"/>
                      </a:endParaRPr>
                    </a:p>
                    <a:p>
                      <a:pPr marL="0" indent="0" algn="just">
                        <a:spcAft>
                          <a:spcPts val="0"/>
                        </a:spcAft>
                        <a:buFontTx/>
                        <a:buNone/>
                      </a:pPr>
                      <a:endParaRPr lang="en-US" sz="2000" b="1" dirty="0" smtClean="0">
                        <a:effectLst/>
                        <a:latin typeface="Times New Roman" panose="02020603050405020304" pitchFamily="18" charset="0"/>
                        <a:cs typeface="Times New Roman" panose="02020603050405020304" pitchFamily="18" charset="0"/>
                      </a:endParaRPr>
                    </a:p>
                    <a:p>
                      <a:pPr marL="0" indent="0" algn="just">
                        <a:spcAft>
                          <a:spcPts val="0"/>
                        </a:spcAft>
                        <a:buFontTx/>
                        <a:buNone/>
                      </a:pPr>
                      <a:endParaRPr lang="en-US" sz="2000" b="1" dirty="0" smtClean="0">
                        <a:effectLst/>
                        <a:latin typeface="Times New Roman" panose="02020603050405020304" pitchFamily="18" charset="0"/>
                        <a:cs typeface="Times New Roman" panose="02020603050405020304" pitchFamily="18" charset="0"/>
                      </a:endParaRPr>
                    </a:p>
                    <a:p>
                      <a:pPr marL="0" indent="0" algn="just">
                        <a:spcAft>
                          <a:spcPts val="0"/>
                        </a:spcAft>
                        <a:buFontTx/>
                        <a:buNone/>
                      </a:pPr>
                      <a:endParaRPr lang="en-US" sz="2000" b="1" dirty="0" smtClean="0">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2865341"/>
                  </a:ext>
                </a:extLst>
              </a:tr>
              <a:tr h="1591999">
                <a:tc gridSpan="2">
                  <a:txBody>
                    <a:bodyPr/>
                    <a:lstStyle/>
                    <a:p>
                      <a:pPr marL="342900" lvl="0" indent="-342900" algn="just">
                        <a:spcBef>
                          <a:spcPts val="600"/>
                        </a:spcBef>
                        <a:spcAft>
                          <a:spcPts val="0"/>
                        </a:spcAft>
                        <a:buFont typeface="Wingdings" panose="05000000000000000000" pitchFamily="2" charset="2"/>
                        <a:buChar char=""/>
                      </a:pPr>
                      <a:r>
                        <a:rPr lang="vi-VN" sz="2000" b="1" dirty="0">
                          <a:effectLst/>
                          <a:latin typeface="Times New Roman" panose="02020603050405020304" pitchFamily="18" charset="0"/>
                          <a:cs typeface="Times New Roman" panose="02020603050405020304" pitchFamily="18" charset="0"/>
                        </a:rPr>
                        <a:t>Nhận xét </a:t>
                      </a:r>
                      <a:r>
                        <a:rPr lang="en-US" sz="2000" b="1" dirty="0" err="1">
                          <a:effectLst/>
                          <a:latin typeface="Times New Roman" panose="02020603050405020304" pitchFamily="18" charset="0"/>
                          <a:cs typeface="Times New Roman" panose="02020603050405020304" pitchFamily="18" charset="0"/>
                        </a:rPr>
                        <a:t>đặc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điểm</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nhân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vật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Dế</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Mèn</a:t>
                      </a:r>
                      <a:r>
                        <a:rPr lang="en-US" sz="2000" b="1" dirty="0" smtClean="0">
                          <a:effectLst/>
                          <a:latin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lvl="0" indent="0" algn="just">
                        <a:spcAft>
                          <a:spcPts val="0"/>
                        </a:spcAft>
                        <a:buFont typeface="Wingdings" panose="05000000000000000000" pitchFamily="2" charset="2"/>
                        <a:buNone/>
                      </a:pPr>
                      <a:endParaRPr lang="en-US" sz="2000" b="1" dirty="0" smtClean="0">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4415768"/>
                  </a:ext>
                </a:extLst>
              </a:tr>
            </a:tbl>
          </a:graphicData>
        </a:graphic>
      </p:graphicFrame>
      <p:sp>
        <p:nvSpPr>
          <p:cNvPr id="2" name="TextBox 1"/>
          <p:cNvSpPr txBox="1"/>
          <p:nvPr/>
        </p:nvSpPr>
        <p:spPr>
          <a:xfrm>
            <a:off x="1946787" y="1474839"/>
            <a:ext cx="1273105" cy="400110"/>
          </a:xfrm>
          <a:prstGeom prst="rect">
            <a:avLst/>
          </a:prstGeom>
          <a:noFill/>
        </p:spPr>
        <p:txBody>
          <a:bodyPr wrap="none" rtlCol="0">
            <a:spAutoFit/>
          </a:bodyPr>
          <a:lstStyle/>
          <a:p>
            <a:r>
              <a:rPr lang="en-US" sz="2000" dirty="0" err="1">
                <a:solidFill>
                  <a:srgbClr val="FF0000"/>
                </a:solidFill>
                <a:latin typeface="Times New Roman" panose="02020603050405020304" pitchFamily="18" charset="0"/>
                <a:cs typeface="Times New Roman" panose="02020603050405020304" pitchFamily="18" charset="0"/>
              </a:rPr>
              <a:t>m</a:t>
            </a:r>
            <a:r>
              <a:rPr lang="en-US" sz="2000" dirty="0" err="1" smtClean="0">
                <a:solidFill>
                  <a:srgbClr val="FF0000"/>
                </a:solidFill>
                <a:latin typeface="Times New Roman" panose="02020603050405020304" pitchFamily="18" charset="0"/>
                <a:cs typeface="Times New Roman" panose="02020603050405020304" pitchFamily="18" charset="0"/>
              </a:rPr>
              <a:t>ẫm</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bóng</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946786" y="1801657"/>
            <a:ext cx="2274982" cy="400110"/>
          </a:xfrm>
          <a:prstGeom prst="rect">
            <a:avLst/>
          </a:prstGeom>
          <a:noFill/>
        </p:spPr>
        <p:txBody>
          <a:bodyPr wrap="none" rtlCol="0">
            <a:spAutoFit/>
          </a:bodyPr>
          <a:lstStyle/>
          <a:p>
            <a:r>
              <a:rPr lang="en-US" sz="2000" dirty="0" err="1">
                <a:solidFill>
                  <a:srgbClr val="FF0000"/>
                </a:solidFill>
                <a:latin typeface="Times New Roman" panose="02020603050405020304" pitchFamily="18" charset="0"/>
                <a:cs typeface="Times New Roman" panose="02020603050405020304" pitchFamily="18" charset="0"/>
              </a:rPr>
              <a:t>c</a:t>
            </a:r>
            <a:r>
              <a:rPr lang="en-US" sz="2000" dirty="0" err="1" smtClean="0">
                <a:solidFill>
                  <a:srgbClr val="FF0000"/>
                </a:solidFill>
                <a:latin typeface="Times New Roman" panose="02020603050405020304" pitchFamily="18" charset="0"/>
                <a:cs typeface="Times New Roman" panose="02020603050405020304" pitchFamily="18" charset="0"/>
              </a:rPr>
              <a:t>ứng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đầu</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nhọn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hoắt</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271252" y="2380670"/>
            <a:ext cx="2036135" cy="400110"/>
          </a:xfrm>
          <a:prstGeom prst="rect">
            <a:avLst/>
          </a:prstGeom>
          <a:noFill/>
        </p:spPr>
        <p:txBody>
          <a:bodyPr wrap="none" rtlCol="0">
            <a:spAutoFit/>
          </a:bodyPr>
          <a:lstStyle/>
          <a:p>
            <a:r>
              <a:rPr lang="en-US" sz="2000" dirty="0" err="1">
                <a:solidFill>
                  <a:srgbClr val="FF0000"/>
                </a:solidFill>
                <a:latin typeface="Times New Roman" panose="02020603050405020304" pitchFamily="18" charset="0"/>
                <a:cs typeface="Times New Roman" panose="02020603050405020304" pitchFamily="18" charset="0"/>
              </a:rPr>
              <a:t>m</a:t>
            </a:r>
            <a:r>
              <a:rPr lang="en-US" sz="2000" dirty="0" err="1" smtClean="0">
                <a:solidFill>
                  <a:srgbClr val="FF0000"/>
                </a:solidFill>
                <a:latin typeface="Times New Roman" panose="02020603050405020304" pitchFamily="18" charset="0"/>
                <a:cs typeface="Times New Roman" panose="02020603050405020304" pitchFamily="18" charset="0"/>
              </a:rPr>
              <a:t>àu</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nâu</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bóng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mỡ</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895079" y="2697187"/>
            <a:ext cx="2932213"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t</a:t>
            </a:r>
            <a:r>
              <a:rPr lang="en-US" sz="2000" dirty="0" smtClean="0">
                <a:solidFill>
                  <a:srgbClr val="FF0000"/>
                </a:solidFill>
                <a:latin typeface="Times New Roman" panose="02020603050405020304" pitchFamily="18" charset="0"/>
                <a:cs typeface="Times New Roman" panose="02020603050405020304" pitchFamily="18" charset="0"/>
              </a:rPr>
              <a:t>o, </a:t>
            </a:r>
            <a:r>
              <a:rPr lang="en-US" sz="2000" dirty="0" err="1" smtClean="0">
                <a:solidFill>
                  <a:srgbClr val="FF0000"/>
                </a:solidFill>
                <a:latin typeface="Times New Roman" panose="02020603050405020304" pitchFamily="18" charset="0"/>
                <a:cs typeface="Times New Roman" panose="02020603050405020304" pitchFamily="18" charset="0"/>
              </a:rPr>
              <a:t>nổi</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từng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tảng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rất</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bướng</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946786" y="3021142"/>
            <a:ext cx="1245854" cy="400110"/>
          </a:xfrm>
          <a:prstGeom prst="rect">
            <a:avLst/>
          </a:prstGeom>
          <a:noFill/>
        </p:spPr>
        <p:txBody>
          <a:bodyPr wrap="none" rtlCol="0">
            <a:spAutoFit/>
          </a:bodyPr>
          <a:lstStyle/>
          <a:p>
            <a:r>
              <a:rPr lang="en-US" sz="2000" dirty="0" err="1" smtClean="0">
                <a:solidFill>
                  <a:srgbClr val="FF0000"/>
                </a:solidFill>
                <a:latin typeface="Times New Roman" panose="02020603050405020304" pitchFamily="18" charset="0"/>
                <a:cs typeface="Times New Roman" panose="02020603050405020304" pitchFamily="18" charset="0"/>
              </a:rPr>
              <a:t>đen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nhánh</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863212" y="3326701"/>
            <a:ext cx="1572866" cy="400110"/>
          </a:xfrm>
          <a:prstGeom prst="rect">
            <a:avLst/>
          </a:prstGeom>
          <a:noFill/>
        </p:spPr>
        <p:txBody>
          <a:bodyPr wrap="none" rtlCol="0">
            <a:spAutoFit/>
          </a:bodyPr>
          <a:lstStyle/>
          <a:p>
            <a:r>
              <a:rPr lang="en-US" sz="2000" dirty="0" err="1">
                <a:solidFill>
                  <a:srgbClr val="FF0000"/>
                </a:solidFill>
                <a:latin typeface="Times New Roman" panose="02020603050405020304" pitchFamily="18" charset="0"/>
                <a:cs typeface="Times New Roman" panose="02020603050405020304" pitchFamily="18" charset="0"/>
              </a:rPr>
              <a:t>d</a:t>
            </a:r>
            <a:r>
              <a:rPr lang="en-US" sz="2000" dirty="0" err="1" smtClean="0">
                <a:solidFill>
                  <a:srgbClr val="FF0000"/>
                </a:solidFill>
                <a:latin typeface="Times New Roman" panose="02020603050405020304" pitchFamily="18" charset="0"/>
                <a:cs typeface="Times New Roman" panose="02020603050405020304" pitchFamily="18" charset="0"/>
              </a:rPr>
              <a:t>ài</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uốn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cong</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946786" y="2090241"/>
            <a:ext cx="1906291" cy="400110"/>
          </a:xfrm>
          <a:prstGeom prst="rect">
            <a:avLst/>
          </a:prstGeom>
          <a:noFill/>
        </p:spPr>
        <p:txBody>
          <a:bodyPr wrap="none" rtlCol="0">
            <a:spAutoFit/>
          </a:bodyPr>
          <a:lstStyle/>
          <a:p>
            <a:r>
              <a:rPr lang="en-US" sz="2000" dirty="0" err="1" smtClean="0">
                <a:solidFill>
                  <a:srgbClr val="FF0000"/>
                </a:solidFill>
                <a:latin typeface="Times New Roman" panose="02020603050405020304" pitchFamily="18" charset="0"/>
                <a:cs typeface="Times New Roman" panose="02020603050405020304" pitchFamily="18" charset="0"/>
              </a:rPr>
              <a:t>dài</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kín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tận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đuôi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6042875" y="1547238"/>
            <a:ext cx="2983509" cy="400110"/>
          </a:xfrm>
          <a:prstGeom prst="rect">
            <a:avLst/>
          </a:prstGeom>
          <a:noFill/>
        </p:spPr>
        <p:txBody>
          <a:bodyPr wrap="non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 Co </a:t>
            </a:r>
            <a:r>
              <a:rPr lang="en-US" sz="2000" dirty="0" err="1" smtClean="0">
                <a:solidFill>
                  <a:srgbClr val="FF0000"/>
                </a:solidFill>
                <a:latin typeface="Times New Roman" panose="02020603050405020304" pitchFamily="18" charset="0"/>
                <a:cs typeface="Times New Roman" panose="02020603050405020304" pitchFamily="18" charset="0"/>
              </a:rPr>
              <a:t>cẳng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đạp</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phanh</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phách</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6022757" y="1974169"/>
            <a:ext cx="3347583" cy="400110"/>
          </a:xfrm>
          <a:prstGeom prst="rect">
            <a:avLst/>
          </a:prstGeom>
          <a:noFill/>
        </p:spPr>
        <p:txBody>
          <a:bodyPr wrap="non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Vũ</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lên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phành</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phạch</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giòn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giã</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6086749" y="2401100"/>
            <a:ext cx="2284600" cy="400110"/>
          </a:xfrm>
          <a:prstGeom prst="rect">
            <a:avLst/>
          </a:prstGeom>
          <a:noFill/>
        </p:spPr>
        <p:txBody>
          <a:bodyPr wrap="non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Nhai</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ngoàm</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ngoạp</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6015539" y="2808796"/>
            <a:ext cx="3571042" cy="400110"/>
          </a:xfrm>
          <a:prstGeom prst="rect">
            <a:avLst/>
          </a:prstGeom>
          <a:noFill/>
        </p:spPr>
        <p:txBody>
          <a:bodyPr wrap="non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Vuốt</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râu</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trịnh</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trọng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khoan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thai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015539" y="3193733"/>
            <a:ext cx="3760966" cy="400110"/>
          </a:xfrm>
          <a:prstGeom prst="rect">
            <a:avLst/>
          </a:prstGeom>
          <a:noFill/>
        </p:spPr>
        <p:txBody>
          <a:bodyPr wrap="non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Đi</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đứng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oai</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vệ</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làm</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điệu</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dún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dẩy</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6022757" y="3613363"/>
            <a:ext cx="3002745" cy="400110"/>
          </a:xfrm>
          <a:prstGeom prst="rect">
            <a:avLst/>
          </a:prstGeom>
          <a:noFill/>
        </p:spPr>
        <p:txBody>
          <a:bodyPr wrap="non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Cà</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khịa</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đá</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ghẹo</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quát</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nạt</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223819" y="4757665"/>
            <a:ext cx="9671343" cy="769441"/>
          </a:xfrm>
          <a:prstGeom prst="rect">
            <a:avLst/>
          </a:prstGeom>
          <a:noFill/>
        </p:spPr>
        <p:txBody>
          <a:bodyPr wrap="square" rtlCol="0">
            <a:spAutoFit/>
          </a:bodyPr>
          <a:lstStyle/>
          <a:p>
            <a:pPr lvl="0" defTabSz="1086632"/>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prstClr val="black"/>
                </a:solidFill>
                <a:latin typeface="Times New Roman" panose="02020603050405020304" pitchFamily="18" charset="0"/>
                <a:cs typeface="Times New Roman" panose="02020603050405020304" pitchFamily="18" charset="0"/>
              </a:rPr>
              <a:t>Dế</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Mèn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khỏe</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mạnh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cường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vẻ</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đẹp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hùng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dũng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của</a:t>
            </a:r>
            <a:r>
              <a:rPr lang="en-US" sz="2000" dirty="0">
                <a:solidFill>
                  <a:prstClr val="black"/>
                </a:solidFill>
                <a:latin typeface="Times New Roman" panose="02020603050405020304" pitchFamily="18" charset="0"/>
                <a:cs typeface="Times New Roman" panose="02020603050405020304" pitchFamily="18" charset="0"/>
              </a:rPr>
              <a:t> con </a:t>
            </a:r>
            <a:r>
              <a:rPr lang="en-US" sz="2000" dirty="0" err="1">
                <a:solidFill>
                  <a:prstClr val="black"/>
                </a:solidFill>
                <a:latin typeface="Times New Roman" panose="02020603050405020304" pitchFamily="18" charset="0"/>
                <a:cs typeface="Times New Roman" panose="02020603050405020304" pitchFamily="18" charset="0"/>
              </a:rPr>
              <a:t>nhà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võ</a:t>
            </a:r>
            <a:r>
              <a:rPr lang="vi-VN" sz="2000"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(nét đẹp).</a:t>
            </a:r>
            <a:endPar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Hành</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động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mạnh</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mẽ</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tự</a:t>
            </a:r>
            <a:r>
              <a:rPr lang="en-US" sz="2000" dirty="0" smtClean="0">
                <a:solidFill>
                  <a:srgbClr val="FF0000"/>
                </a:solidFill>
                <a:latin typeface="Times New Roman" panose="02020603050405020304" pitchFamily="18" charset="0"/>
                <a:cs typeface="Times New Roman" panose="02020603050405020304" pitchFamily="18" charset="0"/>
              </a:rPr>
              <a:t> tin.</a:t>
            </a:r>
            <a:endParaRPr 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261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ppt_x"/>
                                          </p:val>
                                        </p:tav>
                                        <p:tav tm="100000">
                                          <p:val>
                                            <p:strVal val="#ppt_x"/>
                                          </p:val>
                                        </p:tav>
                                      </p:tavLst>
                                    </p:anim>
                                    <p:anim calcmode="lin" valueType="num">
                                      <p:cBhvr additive="base">
                                        <p:cTn id="7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fill="hold"/>
                                        <p:tgtEl>
                                          <p:spTgt spid="19"/>
                                        </p:tgtEl>
                                        <p:attrNameLst>
                                          <p:attrName>ppt_x</p:attrName>
                                        </p:attrNameLst>
                                      </p:cBhvr>
                                      <p:tavLst>
                                        <p:tav tm="0">
                                          <p:val>
                                            <p:strVal val="#ppt_x"/>
                                          </p:val>
                                        </p:tav>
                                        <p:tav tm="100000">
                                          <p:val>
                                            <p:strVal val="#ppt_x"/>
                                          </p:val>
                                        </p:tav>
                                      </p:tavLst>
                                    </p:anim>
                                    <p:anim calcmode="lin" valueType="num">
                                      <p:cBhvr additive="base">
                                        <p:cTn id="8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additive="base">
                                        <p:cTn id="87" dur="500" fill="hold"/>
                                        <p:tgtEl>
                                          <p:spTgt spid="20"/>
                                        </p:tgtEl>
                                        <p:attrNameLst>
                                          <p:attrName>ppt_x</p:attrName>
                                        </p:attrNameLst>
                                      </p:cBhvr>
                                      <p:tavLst>
                                        <p:tav tm="0">
                                          <p:val>
                                            <p:strVal val="#ppt_x"/>
                                          </p:val>
                                        </p:tav>
                                        <p:tav tm="100000">
                                          <p:val>
                                            <p:strVal val="#ppt_x"/>
                                          </p:val>
                                        </p:tav>
                                      </p:tavLst>
                                    </p:anim>
                                    <p:anim calcmode="lin" valueType="num">
                                      <p:cBhvr additive="base">
                                        <p:cTn id="8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500" fill="hold"/>
                                        <p:tgtEl>
                                          <p:spTgt spid="22"/>
                                        </p:tgtEl>
                                        <p:attrNameLst>
                                          <p:attrName>ppt_x</p:attrName>
                                        </p:attrNameLst>
                                      </p:cBhvr>
                                      <p:tavLst>
                                        <p:tav tm="0">
                                          <p:val>
                                            <p:strVal val="#ppt_x"/>
                                          </p:val>
                                        </p:tav>
                                        <p:tav tm="100000">
                                          <p:val>
                                            <p:strVal val="#ppt_x"/>
                                          </p:val>
                                        </p:tav>
                                      </p:tavLst>
                                    </p:anim>
                                    <p:anim calcmode="lin" valueType="num">
                                      <p:cBhvr additive="base">
                                        <p:cTn id="9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8" grpId="0"/>
      <p:bldP spid="10" grpId="0"/>
      <p:bldP spid="11" grpId="0"/>
      <p:bldP spid="12" grpId="0"/>
      <p:bldP spid="13" grpId="0"/>
      <p:bldP spid="14" grpId="0"/>
      <p:bldP spid="15" grpId="0"/>
      <p:bldP spid="16" grpId="0"/>
      <p:bldP spid="17" grpId="0"/>
      <p:bldP spid="18" grpId="0"/>
      <p:bldP spid="19"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55639"/>
            <a:ext cx="10972800" cy="5870529"/>
          </a:xfrm>
        </p:spPr>
        <p:txBody>
          <a:bodyPr/>
          <a:lstStyle/>
          <a:p>
            <a:pPr marL="0" indent="0">
              <a:buNone/>
            </a:pPr>
            <a:r>
              <a:rPr lang="en-US" dirty="0" err="1" smtClean="0"/>
              <a:t>Hướng</a:t>
            </a:r>
            <a:r>
              <a:rPr lang="en-US" dirty="0" smtClean="0"/>
              <a:t> </a:t>
            </a:r>
            <a:r>
              <a:rPr lang="en-US" dirty="0" err="1" smtClean="0"/>
              <a:t>dẫn</a:t>
            </a:r>
            <a:r>
              <a:rPr lang="en-US" dirty="0" smtClean="0"/>
              <a:t> </a:t>
            </a:r>
            <a:r>
              <a:rPr lang="en-US" dirty="0" err="1" smtClean="0"/>
              <a:t>về</a:t>
            </a:r>
            <a:r>
              <a:rPr lang="en-US" dirty="0" smtClean="0"/>
              <a:t> </a:t>
            </a:r>
            <a:r>
              <a:rPr lang="en-US" dirty="0" err="1" smtClean="0"/>
              <a:t>nhà</a:t>
            </a:r>
            <a:r>
              <a:rPr lang="en-US" dirty="0" smtClean="0"/>
              <a:t>:</a:t>
            </a:r>
          </a:p>
          <a:p>
            <a:pPr marL="0" indent="0">
              <a:buNone/>
            </a:pPr>
            <a:endParaRPr lang="en-US" dirty="0"/>
          </a:p>
        </p:txBody>
      </p:sp>
    </p:spTree>
    <p:extLst>
      <p:ext uri="{BB962C8B-B14F-4D97-AF65-F5344CB8AC3E}">
        <p14:creationId xmlns:p14="http://schemas.microsoft.com/office/powerpoint/2010/main" val="2772578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30993" y="172705"/>
            <a:ext cx="221246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20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20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0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en-US" sz="20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a:t>
            </a:r>
          </a:p>
        </p:txBody>
      </p:sp>
      <p:graphicFrame>
        <p:nvGraphicFramePr>
          <p:cNvPr id="7" name="Table 6"/>
          <p:cNvGraphicFramePr>
            <a:graphicFrameLocks noGrp="1"/>
          </p:cNvGraphicFramePr>
          <p:nvPr>
            <p:extLst>
              <p:ext uri="{D42A27DB-BD31-4B8C-83A1-F6EECF244321}">
                <p14:modId xmlns:p14="http://schemas.microsoft.com/office/powerpoint/2010/main" val="2322475880"/>
              </p:ext>
            </p:extLst>
          </p:nvPr>
        </p:nvGraphicFramePr>
        <p:xfrm>
          <a:off x="1096317" y="1169602"/>
          <a:ext cx="9060406" cy="3894011"/>
        </p:xfrm>
        <a:graphic>
          <a:graphicData uri="http://schemas.openxmlformats.org/drawingml/2006/table">
            <a:tbl>
              <a:tblPr>
                <a:tableStyleId>{17292A2E-F333-43FB-9621-5CBBE7FDCDCB}</a:tableStyleId>
              </a:tblPr>
              <a:tblGrid>
                <a:gridCol w="4796273">
                  <a:extLst>
                    <a:ext uri="{9D8B030D-6E8A-4147-A177-3AD203B41FA5}">
                      <a16:colId xmlns:a16="http://schemas.microsoft.com/office/drawing/2014/main" val="596219768"/>
                    </a:ext>
                  </a:extLst>
                </a:gridCol>
                <a:gridCol w="4264133">
                  <a:extLst>
                    <a:ext uri="{9D8B030D-6E8A-4147-A177-3AD203B41FA5}">
                      <a16:colId xmlns:a16="http://schemas.microsoft.com/office/drawing/2014/main" val="3303910249"/>
                    </a:ext>
                  </a:extLst>
                </a:gridCol>
              </a:tblGrid>
              <a:tr h="2833869">
                <a:tc>
                  <a:txBody>
                    <a:bodyPr/>
                    <a:lstStyle/>
                    <a:p>
                      <a:pPr>
                        <a:spcAft>
                          <a:spcPts val="0"/>
                        </a:spcAft>
                      </a:pPr>
                      <a:r>
                        <a:rPr lang="en-US" sz="2000" dirty="0" smtClean="0">
                          <a:effectLst/>
                          <a:latin typeface="Times New Roman" panose="02020603050405020304" pitchFamily="18" charset="0"/>
                          <a:cs typeface="Times New Roman" panose="02020603050405020304" pitchFamily="18" charset="0"/>
                        </a:rPr>
                        <a:t>* </a:t>
                      </a:r>
                      <a:r>
                        <a:rPr lang="en-US" sz="2000" b="1" dirty="0" err="1" smtClean="0">
                          <a:effectLst/>
                          <a:latin typeface="Times New Roman" panose="02020603050405020304" pitchFamily="18" charset="0"/>
                          <a:cs typeface="Times New Roman" panose="02020603050405020304" pitchFamily="18" charset="0"/>
                        </a:rPr>
                        <a:t>Suy</a:t>
                      </a:r>
                      <a:r>
                        <a:rPr lang="en-US" sz="2000" b="1" dirty="0" smtClean="0">
                          <a:effectLst/>
                          <a:latin typeface="Times New Roman" panose="02020603050405020304" pitchFamily="18" charset="0"/>
                          <a:cs typeface="Times New Roman" panose="02020603050405020304" pitchFamily="18" charset="0"/>
                        </a:rPr>
                        <a:t> </a:t>
                      </a:r>
                      <a:r>
                        <a:rPr lang="en-US" sz="2000" b="1" dirty="0" err="1" smtClean="0">
                          <a:effectLst/>
                          <a:latin typeface="Times New Roman" panose="02020603050405020304" pitchFamily="18" charset="0"/>
                          <a:cs typeface="Times New Roman" panose="02020603050405020304" pitchFamily="18" charset="0"/>
                        </a:rPr>
                        <a:t>nghĩ</a:t>
                      </a:r>
                      <a:r>
                        <a:rPr lang="en-US" sz="2000" b="1" baseline="0" dirty="0" smtClean="0">
                          <a:effectLst/>
                          <a:latin typeface="Times New Roman" panose="02020603050405020304" pitchFamily="18" charset="0"/>
                          <a:cs typeface="Times New Roman" panose="02020603050405020304" pitchFamily="18" charset="0"/>
                        </a:rPr>
                        <a:t> </a:t>
                      </a:r>
                      <a:r>
                        <a:rPr lang="en-US" sz="2000" b="1" dirty="0" err="1" smtClean="0">
                          <a:effectLst/>
                          <a:latin typeface="Times New Roman" panose="02020603050405020304" pitchFamily="18" charset="0"/>
                          <a:cs typeface="Times New Roman" panose="02020603050405020304" pitchFamily="18" charset="0"/>
                        </a:rPr>
                        <a:t>của</a:t>
                      </a:r>
                      <a:r>
                        <a:rPr lang="en-US" sz="2000" b="1" dirty="0" smtClean="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Dế</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Mèn</a:t>
                      </a:r>
                      <a:endParaRPr lang="en-US" sz="2000" b="1" dirty="0">
                        <a:effectLst/>
                        <a:latin typeface="Times New Roman" panose="02020603050405020304" pitchFamily="18" charset="0"/>
                        <a:cs typeface="Times New Roman" panose="02020603050405020304" pitchFamily="18" charset="0"/>
                      </a:endParaRPr>
                    </a:p>
                    <a:p>
                      <a:pPr>
                        <a:spcAft>
                          <a:spcPts val="0"/>
                        </a:spcAft>
                      </a:pPr>
                      <a:r>
                        <a:rPr lang="en-US" sz="2000" dirty="0" smtClean="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US" sz="2000" dirty="0" smtClean="0">
                          <a:effectLst/>
                          <a:latin typeface="Times New Roman" panose="02020603050405020304" pitchFamily="18" charset="0"/>
                          <a:cs typeface="Times New Roman" panose="02020603050405020304" pitchFamily="18" charset="0"/>
                        </a:rPr>
                        <a:t>* </a:t>
                      </a:r>
                      <a:r>
                        <a:rPr lang="en-US" sz="2000" b="1" dirty="0" err="1" smtClean="0">
                          <a:effectLst/>
                          <a:latin typeface="Times New Roman" panose="02020603050405020304" pitchFamily="18" charset="0"/>
                          <a:cs typeface="Times New Roman" panose="02020603050405020304" pitchFamily="18" charset="0"/>
                        </a:rPr>
                        <a:t>Lời</a:t>
                      </a:r>
                      <a:r>
                        <a:rPr lang="en-US" sz="2000" b="1" baseline="0" dirty="0" smtClean="0">
                          <a:effectLst/>
                          <a:latin typeface="Times New Roman" panose="02020603050405020304" pitchFamily="18" charset="0"/>
                          <a:cs typeface="Times New Roman" panose="02020603050405020304" pitchFamily="18" charset="0"/>
                        </a:rPr>
                        <a:t> </a:t>
                      </a:r>
                      <a:r>
                        <a:rPr lang="en-US" sz="2000" b="1" baseline="0" dirty="0" err="1" smtClean="0">
                          <a:effectLst/>
                          <a:latin typeface="Times New Roman" panose="02020603050405020304" pitchFamily="18" charset="0"/>
                          <a:cs typeface="Times New Roman" panose="02020603050405020304" pitchFamily="18" charset="0"/>
                        </a:rPr>
                        <a:t>nói</a:t>
                      </a:r>
                      <a:r>
                        <a:rPr lang="en-US" sz="2000" b="1" baseline="0" dirty="0" smtClean="0">
                          <a:effectLst/>
                          <a:latin typeface="Times New Roman" panose="02020603050405020304" pitchFamily="18" charset="0"/>
                          <a:cs typeface="Times New Roman" panose="02020603050405020304" pitchFamily="18" charset="0"/>
                        </a:rPr>
                        <a:t> </a:t>
                      </a:r>
                      <a:r>
                        <a:rPr lang="en-US" sz="2000" b="1" dirty="0" err="1" smtClean="0">
                          <a:effectLst/>
                          <a:latin typeface="Times New Roman" panose="02020603050405020304" pitchFamily="18" charset="0"/>
                          <a:cs typeface="Times New Roman" panose="02020603050405020304" pitchFamily="18" charset="0"/>
                        </a:rPr>
                        <a:t>của</a:t>
                      </a:r>
                      <a:r>
                        <a:rPr lang="en-US" sz="2000" b="1" dirty="0" smtClean="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Dế</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Mèn</a:t>
                      </a:r>
                      <a:endParaRPr lang="en-US" sz="2000" b="1" dirty="0">
                        <a:effectLst/>
                        <a:latin typeface="Times New Roman" panose="02020603050405020304" pitchFamily="18" charset="0"/>
                        <a:cs typeface="Times New Roman" panose="02020603050405020304" pitchFamily="18" charset="0"/>
                      </a:endParaRPr>
                    </a:p>
                    <a:p>
                      <a:pPr indent="342900" algn="ctr">
                        <a:spcAft>
                          <a:spcPts val="0"/>
                        </a:spcAft>
                      </a:pPr>
                      <a:r>
                        <a:rPr lang="en-US" sz="2000" dirty="0">
                          <a:effectLst/>
                          <a:latin typeface="Times New Roman" panose="02020603050405020304" pitchFamily="18" charset="0"/>
                          <a:cs typeface="Times New Roman" panose="02020603050405020304" pitchFamily="18" charset="0"/>
                        </a:rPr>
                        <a:t>…….………………………………</a:t>
                      </a:r>
                    </a:p>
                    <a:p>
                      <a:pPr indent="342900" algn="ctr">
                        <a:spcAft>
                          <a:spcPts val="0"/>
                        </a:spcAft>
                      </a:pPr>
                      <a:r>
                        <a:rPr lang="en-US" sz="2000" dirty="0">
                          <a:effectLst/>
                          <a:latin typeface="Times New Roman" panose="02020603050405020304" pitchFamily="18" charset="0"/>
                          <a:cs typeface="Times New Roman" panose="02020603050405020304" pitchFamily="18" charset="0"/>
                        </a:rPr>
                        <a:t>……………………………………</a:t>
                      </a:r>
                    </a:p>
                    <a:p>
                      <a:pPr indent="342900" algn="ctr">
                        <a:spcAft>
                          <a:spcPts val="0"/>
                        </a:spcAft>
                      </a:pPr>
                      <a:r>
                        <a:rPr lang="en-US" sz="2000" dirty="0">
                          <a:effectLst/>
                          <a:latin typeface="Times New Roman" panose="02020603050405020304" pitchFamily="18" charset="0"/>
                          <a:cs typeface="Times New Roman" panose="02020603050405020304" pitchFamily="18" charset="0"/>
                        </a:rPr>
                        <a:t>……………………………………</a:t>
                      </a:r>
                    </a:p>
                    <a:p>
                      <a:pPr marL="0" indent="0" algn="just">
                        <a:spcAft>
                          <a:spcPts val="0"/>
                        </a:spcAft>
                        <a:buFontTx/>
                        <a:buNone/>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2865341"/>
                  </a:ext>
                </a:extLst>
              </a:tr>
              <a:tr h="1060142">
                <a:tc>
                  <a:txBody>
                    <a:bodyPr/>
                    <a:lstStyle/>
                    <a:p>
                      <a:pPr marL="342900" lvl="0" indent="-342900" algn="just">
                        <a:spcBef>
                          <a:spcPts val="600"/>
                        </a:spcBef>
                        <a:spcAft>
                          <a:spcPts val="0"/>
                        </a:spcAft>
                        <a:buFont typeface="Wingdings" panose="05000000000000000000" pitchFamily="2" charset="2"/>
                        <a:buChar char=""/>
                      </a:pPr>
                      <a:r>
                        <a:rPr lang="vi-VN" sz="2000" dirty="0">
                          <a:effectLst/>
                          <a:latin typeface="Times New Roman" panose="02020603050405020304" pitchFamily="18" charset="0"/>
                          <a:cs typeface="Times New Roman" panose="02020603050405020304" pitchFamily="18" charset="0"/>
                        </a:rPr>
                        <a:t>Nhận xét </a:t>
                      </a:r>
                      <a:r>
                        <a:rPr lang="en-US" sz="2000" dirty="0" err="1" smtClean="0">
                          <a:effectLst/>
                          <a:latin typeface="Times New Roman" panose="02020603050405020304" pitchFamily="18" charset="0"/>
                          <a:cs typeface="Times New Roman" panose="02020603050405020304" pitchFamily="18" charset="0"/>
                        </a:rPr>
                        <a:t>nhân</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Mèn</a:t>
                      </a:r>
                      <a:r>
                        <a:rPr lang="en-US" sz="2000" dirty="0">
                          <a:effectLst/>
                          <a:latin typeface="Times New Roman" panose="02020603050405020304" pitchFamily="18" charset="0"/>
                          <a:cs typeface="Times New Roman" panose="02020603050405020304" pitchFamily="18" charset="0"/>
                        </a:rPr>
                        <a:t>:</a:t>
                      </a:r>
                    </a:p>
                    <a:p>
                      <a:pPr marL="457200" algn="just">
                        <a:spcAft>
                          <a:spcPts val="0"/>
                        </a:spcAft>
                      </a:pPr>
                      <a:r>
                        <a:rPr lang="vi-VN" sz="2000" dirty="0">
                          <a:effectLst/>
                          <a:latin typeface="Times New Roman" panose="02020603050405020304" pitchFamily="18" charset="0"/>
                          <a:cs typeface="Times New Roman" panose="02020603050405020304" pitchFamily="18" charset="0"/>
                        </a:rPr>
                        <a:t>……….</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just">
                        <a:spcAft>
                          <a:spcPts val="0"/>
                        </a:spcAft>
                        <a:buFont typeface="Wingdings" panose="05000000000000000000" pitchFamily="2" charset="2"/>
                        <a:buChar char=""/>
                      </a:pPr>
                      <a:r>
                        <a:rPr lang="vi-VN" sz="2000" dirty="0">
                          <a:effectLst/>
                          <a:latin typeface="Times New Roman" panose="02020603050405020304" pitchFamily="18" charset="0"/>
                          <a:cs typeface="Times New Roman" panose="02020603050405020304" pitchFamily="18" charset="0"/>
                        </a:rPr>
                        <a:t>Nhận xét </a:t>
                      </a:r>
                      <a:r>
                        <a:rPr lang="en-US" sz="2000" dirty="0" err="1" smtClean="0">
                          <a:effectLst/>
                          <a:latin typeface="Times New Roman" panose="02020603050405020304" pitchFamily="18" charset="0"/>
                          <a:cs typeface="Times New Roman" panose="02020603050405020304" pitchFamily="18" charset="0"/>
                        </a:rPr>
                        <a:t>nhân</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Mèn</a:t>
                      </a:r>
                      <a:r>
                        <a:rPr lang="en-US" sz="2000" dirty="0">
                          <a:effectLst/>
                          <a:latin typeface="Times New Roman" panose="02020603050405020304" pitchFamily="18" charset="0"/>
                          <a:cs typeface="Times New Roman" panose="02020603050405020304" pitchFamily="18" charset="0"/>
                        </a:rPr>
                        <a:t>:</a:t>
                      </a:r>
                    </a:p>
                    <a:p>
                      <a:pPr algn="just">
                        <a:spcAft>
                          <a:spcPts val="0"/>
                        </a:spcAft>
                      </a:pPr>
                      <a:r>
                        <a:rPr lang="vi-VN"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4415768"/>
                  </a:ext>
                </a:extLst>
              </a:tr>
            </a:tbl>
          </a:graphicData>
        </a:graphic>
      </p:graphicFrame>
    </p:spTree>
    <p:extLst>
      <p:ext uri="{BB962C8B-B14F-4D97-AF65-F5344CB8AC3E}">
        <p14:creationId xmlns:p14="http://schemas.microsoft.com/office/powerpoint/2010/main" val="444094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30993" y="172705"/>
            <a:ext cx="221246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a:t>
            </a:r>
          </a:p>
        </p:txBody>
      </p:sp>
      <p:graphicFrame>
        <p:nvGraphicFramePr>
          <p:cNvPr id="7" name="Table 6"/>
          <p:cNvGraphicFramePr>
            <a:graphicFrameLocks noGrp="1"/>
          </p:cNvGraphicFramePr>
          <p:nvPr>
            <p:extLst>
              <p:ext uri="{D42A27DB-BD31-4B8C-83A1-F6EECF244321}">
                <p14:modId xmlns:p14="http://schemas.microsoft.com/office/powerpoint/2010/main" val="541550152"/>
              </p:ext>
            </p:extLst>
          </p:nvPr>
        </p:nvGraphicFramePr>
        <p:xfrm>
          <a:off x="235974" y="880591"/>
          <a:ext cx="11356257" cy="5441551"/>
        </p:xfrm>
        <a:graphic>
          <a:graphicData uri="http://schemas.openxmlformats.org/drawingml/2006/table">
            <a:tbl>
              <a:tblPr>
                <a:tableStyleId>{17292A2E-F333-43FB-9621-5CBBE7FDCDCB}</a:tableStyleId>
              </a:tblPr>
              <a:tblGrid>
                <a:gridCol w="6011619">
                  <a:extLst>
                    <a:ext uri="{9D8B030D-6E8A-4147-A177-3AD203B41FA5}">
                      <a16:colId xmlns:a16="http://schemas.microsoft.com/office/drawing/2014/main" val="596219768"/>
                    </a:ext>
                  </a:extLst>
                </a:gridCol>
                <a:gridCol w="5344638">
                  <a:extLst>
                    <a:ext uri="{9D8B030D-6E8A-4147-A177-3AD203B41FA5}">
                      <a16:colId xmlns:a16="http://schemas.microsoft.com/office/drawing/2014/main" val="3303910249"/>
                    </a:ext>
                  </a:extLst>
                </a:gridCol>
              </a:tblGrid>
              <a:tr h="3960092">
                <a:tc>
                  <a:txBody>
                    <a:bodyPr/>
                    <a:lstStyle/>
                    <a:p>
                      <a:pPr marL="0" marR="0" lvl="0" indent="0" algn="l" defTabSz="108663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dirty="0" smtClean="0">
                          <a:effectLst/>
                          <a:latin typeface="Times New Roman" panose="02020603050405020304" pitchFamily="18" charset="0"/>
                          <a:cs typeface="Times New Roman" panose="02020603050405020304" pitchFamily="18" charset="0"/>
                        </a:rPr>
                        <a:t>* </a:t>
                      </a:r>
                      <a:r>
                        <a:rPr lang="en-US" sz="2000" b="1" dirty="0" err="1" smtClean="0">
                          <a:effectLst/>
                          <a:latin typeface="Times New Roman" panose="02020603050405020304" pitchFamily="18" charset="0"/>
                          <a:cs typeface="Times New Roman" panose="02020603050405020304" pitchFamily="18" charset="0"/>
                        </a:rPr>
                        <a:t>Suy</a:t>
                      </a:r>
                      <a:r>
                        <a:rPr lang="en-US" sz="2000" b="1" dirty="0" smtClean="0">
                          <a:effectLst/>
                          <a:latin typeface="Times New Roman" panose="02020603050405020304" pitchFamily="18" charset="0"/>
                          <a:cs typeface="Times New Roman" panose="02020603050405020304" pitchFamily="18" charset="0"/>
                        </a:rPr>
                        <a:t> </a:t>
                      </a:r>
                      <a:r>
                        <a:rPr lang="en-US" sz="2000" b="1" dirty="0" err="1" smtClean="0">
                          <a:effectLst/>
                          <a:latin typeface="Times New Roman" panose="02020603050405020304" pitchFamily="18" charset="0"/>
                          <a:cs typeface="Times New Roman" panose="02020603050405020304" pitchFamily="18" charset="0"/>
                        </a:rPr>
                        <a:t>nghĩ</a:t>
                      </a:r>
                      <a:r>
                        <a:rPr lang="en-US" sz="2000" b="1" baseline="0" dirty="0" smtClean="0">
                          <a:effectLst/>
                          <a:latin typeface="Times New Roman" panose="02020603050405020304" pitchFamily="18" charset="0"/>
                          <a:cs typeface="Times New Roman" panose="02020603050405020304" pitchFamily="18" charset="0"/>
                        </a:rPr>
                        <a:t> </a:t>
                      </a:r>
                      <a:r>
                        <a:rPr lang="en-US" sz="2000" b="1" dirty="0" err="1" smtClean="0">
                          <a:effectLst/>
                          <a:latin typeface="Times New Roman" panose="02020603050405020304" pitchFamily="18" charset="0"/>
                          <a:cs typeface="Times New Roman" panose="02020603050405020304" pitchFamily="18" charset="0"/>
                        </a:rPr>
                        <a:t>của</a:t>
                      </a:r>
                      <a:r>
                        <a:rPr lang="en-US" sz="2000" b="1" dirty="0" smtClean="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Dế</a:t>
                      </a:r>
                      <a:r>
                        <a:rPr lang="en-US" sz="2000" b="1" dirty="0">
                          <a:effectLst/>
                          <a:latin typeface="Times New Roman" panose="02020603050405020304" pitchFamily="18" charset="0"/>
                          <a:cs typeface="Times New Roman" panose="02020603050405020304" pitchFamily="18" charset="0"/>
                        </a:rPr>
                        <a:t> </a:t>
                      </a:r>
                      <a:r>
                        <a:rPr lang="en-US" sz="2000" b="1" dirty="0" smtClean="0">
                          <a:effectLst/>
                          <a:latin typeface="Times New Roman" panose="02020603050405020304" pitchFamily="18" charset="0"/>
                          <a:cs typeface="Times New Roman" panose="02020603050405020304" pitchFamily="18" charset="0"/>
                        </a:rPr>
                        <a:t> </a:t>
                      </a:r>
                      <a:r>
                        <a:rPr lang="en-US" sz="2000" b="1" dirty="0" err="1" smtClean="0">
                          <a:effectLst/>
                          <a:latin typeface="Times New Roman" panose="02020603050405020304" pitchFamily="18" charset="0"/>
                          <a:cs typeface="Times New Roman" panose="02020603050405020304" pitchFamily="18" charset="0"/>
                        </a:rPr>
                        <a:t>Mèn</a:t>
                      </a:r>
                      <a:r>
                        <a:rPr lang="en-US" sz="2000" b="1" dirty="0" smtClean="0">
                          <a:effectLst/>
                          <a:latin typeface="Times New Roman" panose="02020603050405020304" pitchFamily="18" charset="0"/>
                          <a:cs typeface="Times New Roman" panose="02020603050405020304" pitchFamily="18" charset="0"/>
                        </a:rPr>
                        <a:t>:</a:t>
                      </a:r>
                    </a:p>
                    <a:p>
                      <a:pPr marL="0" marR="0" lvl="0" indent="0" algn="l" defTabSz="108663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1" dirty="0" smtClean="0">
                        <a:effectLst/>
                        <a:latin typeface="Times New Roman" panose="02020603050405020304" pitchFamily="18" charset="0"/>
                        <a:cs typeface="Times New Roman" panose="02020603050405020304" pitchFamily="18" charset="0"/>
                      </a:endParaRPr>
                    </a:p>
                    <a:p>
                      <a:pPr marL="0" marR="0" lvl="0" indent="0" algn="l" defTabSz="108663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Tôi tợn lắm</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086632"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Tôi cho là tôi giỏi.</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086632"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Tôi tưởng: lầm cử chỉ ngông cuồng là tài ba, càng tưởng tôi là tay ghê ghớm, có thể sắp đứng đầu thiên hạ rồi.</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spcAft>
                          <a:spcPts val="0"/>
                        </a:spcAft>
                      </a:pPr>
                      <a:endParaRPr lang="en-US" sz="2000" b="1" dirty="0">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l" defTabSz="10866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err="1" smtClean="0">
                          <a:effectLst/>
                          <a:latin typeface="Times New Roman" panose="02020603050405020304" pitchFamily="18" charset="0"/>
                          <a:cs typeface="Times New Roman" panose="02020603050405020304" pitchFamily="18" charset="0"/>
                        </a:rPr>
                        <a:t>Lời</a:t>
                      </a:r>
                      <a:r>
                        <a:rPr lang="en-US" sz="2000" b="1" baseline="0" dirty="0" smtClean="0">
                          <a:effectLst/>
                          <a:latin typeface="Times New Roman" panose="02020603050405020304" pitchFamily="18" charset="0"/>
                          <a:cs typeface="Times New Roman" panose="02020603050405020304" pitchFamily="18" charset="0"/>
                        </a:rPr>
                        <a:t> </a:t>
                      </a:r>
                      <a:r>
                        <a:rPr lang="en-US" sz="2000" b="1" baseline="0" dirty="0" err="1" smtClean="0">
                          <a:effectLst/>
                          <a:latin typeface="Times New Roman" panose="02020603050405020304" pitchFamily="18" charset="0"/>
                          <a:cs typeface="Times New Roman" panose="02020603050405020304" pitchFamily="18" charset="0"/>
                        </a:rPr>
                        <a:t>nói</a:t>
                      </a:r>
                      <a:r>
                        <a:rPr lang="en-US" sz="2000" b="1" baseline="0" dirty="0" smtClean="0">
                          <a:effectLst/>
                          <a:latin typeface="Times New Roman" panose="02020603050405020304" pitchFamily="18" charset="0"/>
                          <a:cs typeface="Times New Roman" panose="02020603050405020304" pitchFamily="18" charset="0"/>
                        </a:rPr>
                        <a:t> </a:t>
                      </a:r>
                      <a:r>
                        <a:rPr lang="en-US" sz="2000" b="1" dirty="0" err="1" smtClean="0">
                          <a:effectLst/>
                          <a:latin typeface="Times New Roman" panose="02020603050405020304" pitchFamily="18" charset="0"/>
                          <a:cs typeface="Times New Roman" panose="02020603050405020304" pitchFamily="18" charset="0"/>
                        </a:rPr>
                        <a:t>của</a:t>
                      </a:r>
                      <a:r>
                        <a:rPr lang="en-US" sz="2000" b="1" dirty="0" smtClean="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Dế</a:t>
                      </a:r>
                      <a:r>
                        <a:rPr lang="en-US" sz="2000" b="1" dirty="0">
                          <a:effectLst/>
                          <a:latin typeface="Times New Roman" panose="02020603050405020304" pitchFamily="18" charset="0"/>
                          <a:cs typeface="Times New Roman" panose="02020603050405020304" pitchFamily="18" charset="0"/>
                        </a:rPr>
                        <a:t> </a:t>
                      </a:r>
                      <a:r>
                        <a:rPr lang="en-US" sz="2000" b="1" dirty="0" err="1" smtClean="0">
                          <a:effectLst/>
                          <a:latin typeface="Times New Roman" panose="02020603050405020304" pitchFamily="18" charset="0"/>
                          <a:cs typeface="Times New Roman" panose="02020603050405020304" pitchFamily="18" charset="0"/>
                        </a:rPr>
                        <a:t>Mèn</a:t>
                      </a:r>
                      <a:endParaRPr lang="en-US" sz="2000" b="1" dirty="0" smtClean="0">
                        <a:effectLst/>
                        <a:latin typeface="Times New Roman" panose="02020603050405020304" pitchFamily="18" charset="0"/>
                        <a:cs typeface="Times New Roman" panose="02020603050405020304" pitchFamily="18" charset="0"/>
                      </a:endParaRPr>
                    </a:p>
                    <a:p>
                      <a:pPr marL="0" marR="0" lvl="0" indent="0" algn="l" defTabSz="108663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Gọi Dế Choắt là “chú mày”, xưng “anh”. Gọi chị Cốc là “mày” xưng “tao”.</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2865341"/>
                  </a:ext>
                </a:extLst>
              </a:tr>
              <a:tr h="1481459">
                <a:tc gridSpan="2">
                  <a:txBody>
                    <a:bodyPr/>
                    <a:lstStyle/>
                    <a:p>
                      <a:pPr marL="342900" lvl="0" indent="-342900" algn="just">
                        <a:spcAft>
                          <a:spcPts val="0"/>
                        </a:spcAft>
                        <a:buFont typeface="Wingdings" panose="05000000000000000000" pitchFamily="2" charset="2"/>
                        <a:buChar char=""/>
                      </a:pPr>
                      <a:r>
                        <a:rPr lang="vi-VN" sz="2000" b="1" dirty="0">
                          <a:effectLst/>
                          <a:latin typeface="Times New Roman" panose="02020603050405020304" pitchFamily="18" charset="0"/>
                          <a:cs typeface="Times New Roman" panose="02020603050405020304" pitchFamily="18" charset="0"/>
                        </a:rPr>
                        <a:t>Nhận xét </a:t>
                      </a:r>
                      <a:r>
                        <a:rPr lang="en-US" sz="2000" b="1" dirty="0" err="1" smtClean="0">
                          <a:effectLst/>
                          <a:latin typeface="Times New Roman" panose="02020603050405020304" pitchFamily="18" charset="0"/>
                          <a:cs typeface="Times New Roman" panose="02020603050405020304" pitchFamily="18" charset="0"/>
                        </a:rPr>
                        <a:t>nhân</a:t>
                      </a:r>
                      <a:r>
                        <a:rPr lang="en-US" sz="2000" b="1" dirty="0" smtClean="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vật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Dế</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Mèn</a:t>
                      </a:r>
                      <a:r>
                        <a:rPr lang="en-US" sz="2000" b="1" dirty="0">
                          <a:effectLst/>
                          <a:latin typeface="Times New Roman" panose="02020603050405020304" pitchFamily="18" charset="0"/>
                          <a:cs typeface="Times New Roman" panose="02020603050405020304" pitchFamily="18" charset="0"/>
                        </a:rPr>
                        <a:t>:</a:t>
                      </a:r>
                    </a:p>
                    <a:p>
                      <a:pPr marL="0" marR="0" lvl="0" indent="0" algn="l" defTabSz="1086632"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Mèn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kiêu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căng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xem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mọi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hung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hăng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hống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hách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xốc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nổi</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(nét chưa đẹp).</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342900" lvl="0" indent="-342900" algn="just">
                        <a:spcAft>
                          <a:spcPts val="0"/>
                        </a:spcAft>
                        <a:buFont typeface="Wingdings" panose="05000000000000000000" pitchFamily="2" charset="2"/>
                        <a:buChar cha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4415768"/>
                  </a:ext>
                </a:extLst>
              </a:tr>
            </a:tbl>
          </a:graphicData>
        </a:graphic>
      </p:graphicFrame>
    </p:spTree>
    <p:extLst>
      <p:ext uri="{BB962C8B-B14F-4D97-AF65-F5344CB8AC3E}">
        <p14:creationId xmlns:p14="http://schemas.microsoft.com/office/powerpoint/2010/main" val="35256454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descr="Bai hoc duong doi dau tien "/>
          <p:cNvPicPr>
            <a:picLocks noChangeAspect="1" noChangeArrowheads="1"/>
          </p:cNvPicPr>
          <p:nvPr/>
        </p:nvPicPr>
        <p:blipFill>
          <a:blip r:embed="rId3">
            <a:extLst>
              <a:ext uri="{28A0092B-C50C-407E-A947-70E740481C1C}">
                <a14:useLocalDpi xmlns:a14="http://schemas.microsoft.com/office/drawing/2010/main" val="0"/>
              </a:ext>
            </a:extLst>
          </a:blip>
          <a:srcRect l="36438"/>
          <a:stretch>
            <a:fillRect/>
          </a:stretch>
        </p:blipFill>
        <p:spPr bwMode="auto">
          <a:xfrm>
            <a:off x="6154057" y="-1"/>
            <a:ext cx="6037943" cy="6813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21"/>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grpSp>
        <p:nvGrpSpPr>
          <p:cNvPr id="27" name="Group 26"/>
          <p:cNvGrpSpPr/>
          <p:nvPr/>
        </p:nvGrpSpPr>
        <p:grpSpPr>
          <a:xfrm>
            <a:off x="319937" y="693325"/>
            <a:ext cx="7953206" cy="496647"/>
            <a:chOff x="644526" y="2766774"/>
            <a:chExt cx="15908481" cy="993289"/>
          </a:xfrm>
        </p:grpSpPr>
        <p:sp>
          <p:nvSpPr>
            <p:cNvPr id="28" name="TextBox 27"/>
            <p:cNvSpPr txBox="1"/>
            <p:nvPr/>
          </p:nvSpPr>
          <p:spPr>
            <a:xfrm>
              <a:off x="1906586" y="2766774"/>
              <a:ext cx="14646421" cy="923326"/>
            </a:xfrm>
            <a:prstGeom prst="rect">
              <a:avLst/>
            </a:prstGeom>
            <a:noFill/>
          </p:spPr>
          <p:txBody>
            <a:bodyPr wrap="square" rtlCol="0">
              <a:spAutoFit/>
            </a:bodyPr>
            <a:lstStyle/>
            <a:p>
              <a:pPr marL="0" marR="0" lvl="0" indent="0" algn="l" defTabSz="1076562"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2400" b="1" i="1" u="none" strike="noStrike" kern="1200" cap="none" spc="0" normalizeH="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học</a:t>
              </a:r>
              <a:r>
                <a:rPr kumimoji="0" lang="en-US" sz="2400" b="1" i="1" u="none" strike="noStrike" kern="1200" cap="none" spc="0" normalizeH="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400" b="1" i="1" u="none" strike="noStrike" kern="1200" cap="none" spc="0" normalizeH="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đời</a:t>
              </a:r>
              <a:r>
                <a:rPr kumimoji="0" lang="en-US" sz="2400" b="1" i="1" u="none" strike="noStrike" kern="1200" cap="none" spc="0" normalizeH="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đầu</a:t>
              </a:r>
              <a:r>
                <a:rPr kumimoji="0" lang="en-US" sz="2400" b="1" i="1" u="none" strike="noStrike" kern="1200" cap="none" spc="0" normalizeH="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tiên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6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p:cNvSpPr txBox="1"/>
            <p:nvPr/>
          </p:nvSpPr>
          <p:spPr>
            <a:xfrm>
              <a:off x="957123" y="2795828"/>
              <a:ext cx="783010" cy="964235"/>
            </a:xfrm>
            <a:prstGeom prst="rect">
              <a:avLst/>
            </a:prstGeom>
            <a:noFill/>
          </p:spPr>
          <p:txBody>
            <a:bodyPr wrap="none" rtlCol="0">
              <a:spAutoFit/>
            </a:bodyPr>
            <a:lstStyle/>
            <a:p>
              <a:pPr marL="0" marR="0" lvl="0" indent="0" algn="ctr" defTabSz="1076562" rtl="0" eaLnBrk="1" fontAlgn="auto" latinLnBrk="0" hangingPunct="1">
                <a:lnSpc>
                  <a:spcPct val="100000"/>
                </a:lnSpc>
                <a:spcBef>
                  <a:spcPts val="0"/>
                </a:spcBef>
                <a:spcAft>
                  <a:spcPts val="0"/>
                </a:spcAft>
                <a:buClrTx/>
                <a:buSzTx/>
                <a:buFontTx/>
                <a:buNone/>
                <a:tabLst/>
                <a:defRPr/>
              </a:pPr>
              <a:r>
                <a:rPr kumimoji="0" lang="en-US" sz="2533"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grpSp>
        <p:nvGrpSpPr>
          <p:cNvPr id="15" name="Group 14"/>
          <p:cNvGrpSpPr/>
          <p:nvPr/>
        </p:nvGrpSpPr>
        <p:grpSpPr>
          <a:xfrm>
            <a:off x="379384" y="2080320"/>
            <a:ext cx="5774673" cy="1001893"/>
            <a:chOff x="0" y="2209"/>
            <a:chExt cx="5230276" cy="1130385"/>
          </a:xfrm>
          <a:solidFill>
            <a:schemeClr val="accent3">
              <a:lumMod val="40000"/>
              <a:lumOff val="60000"/>
            </a:schemeClr>
          </a:solidFill>
        </p:grpSpPr>
        <p:sp>
          <p:nvSpPr>
            <p:cNvPr id="38" name="Rounded Rectangle 37"/>
            <p:cNvSpPr/>
            <p:nvPr/>
          </p:nvSpPr>
          <p:spPr>
            <a:xfrm>
              <a:off x="0" y="2209"/>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39" name="Rounded Rectangle 4"/>
            <p:cNvSpPr txBox="1"/>
            <p:nvPr/>
          </p:nvSpPr>
          <p:spPr>
            <a:xfrm>
              <a:off x="33108" y="35317"/>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BZ" sz="2800" b="1" kern="1200" dirty="0" err="1">
                  <a:solidFill>
                    <a:schemeClr val="tx1"/>
                  </a:solidFill>
                  <a:latin typeface="Times New Roman" panose="02020603050405020304" pitchFamily="18" charset="0"/>
                  <a:cs typeface="Times New Roman" panose="02020603050405020304" pitchFamily="18" charset="0"/>
                </a:rPr>
                <a:t>Nhân</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vật</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Dế</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Choắt</a:t>
              </a:r>
              <a:endParaRPr lang="en-BZ" sz="28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2740185" y="3150730"/>
            <a:ext cx="561619" cy="375710"/>
            <a:chOff x="2360800" y="1203244"/>
            <a:chExt cx="508673" cy="423895"/>
          </a:xfrm>
          <a:solidFill>
            <a:schemeClr val="accent3">
              <a:lumMod val="60000"/>
              <a:lumOff val="40000"/>
            </a:schemeClr>
          </a:solidFill>
        </p:grpSpPr>
        <p:sp>
          <p:nvSpPr>
            <p:cNvPr id="36" name="Right Arrow 35"/>
            <p:cNvSpPr/>
            <p:nvPr/>
          </p:nvSpPr>
          <p:spPr>
            <a:xfrm rot="5400000">
              <a:off x="2403190" y="1160855"/>
              <a:ext cx="423894" cy="508673"/>
            </a:xfrm>
            <a:prstGeom prst="rightArrow">
              <a:avLst>
                <a:gd name="adj1" fmla="val 60000"/>
                <a:gd name="adj2" fmla="val 50000"/>
              </a:avLst>
            </a:prstGeom>
            <a:grpFill/>
          </p:spPr>
          <p:style>
            <a:lnRef idx="0">
              <a:schemeClr val="accent1">
                <a:tint val="60000"/>
                <a:hueOff val="0"/>
                <a:satOff val="0"/>
                <a:lumOff val="0"/>
                <a:alphaOff val="0"/>
              </a:schemeClr>
            </a:lnRef>
            <a:fillRef idx="3">
              <a:scrgbClr r="0" g="0" b="0"/>
            </a:fillRef>
            <a:effectRef idx="3">
              <a:schemeClr val="accent1">
                <a:tint val="60000"/>
                <a:hueOff val="0"/>
                <a:satOff val="0"/>
                <a:lumOff val="0"/>
                <a:alphaOff val="0"/>
              </a:schemeClr>
            </a:effectRef>
            <a:fontRef idx="minor">
              <a:schemeClr val="lt1"/>
            </a:fontRef>
          </p:style>
        </p:sp>
        <p:sp>
          <p:nvSpPr>
            <p:cNvPr id="37" name="Right Arrow 6"/>
            <p:cNvSpPr txBox="1"/>
            <p:nvPr/>
          </p:nvSpPr>
          <p:spPr>
            <a:xfrm>
              <a:off x="2462536" y="1203244"/>
              <a:ext cx="305203" cy="2967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BZ" sz="2500" kern="1200"/>
            </a:p>
          </p:txBody>
        </p:sp>
      </p:grpSp>
      <p:grpSp>
        <p:nvGrpSpPr>
          <p:cNvPr id="17" name="Group 16"/>
          <p:cNvGrpSpPr/>
          <p:nvPr/>
        </p:nvGrpSpPr>
        <p:grpSpPr>
          <a:xfrm>
            <a:off x="379384" y="3645273"/>
            <a:ext cx="5774673" cy="1001893"/>
            <a:chOff x="0" y="1697788"/>
            <a:chExt cx="5230276" cy="1130385"/>
          </a:xfrm>
          <a:solidFill>
            <a:schemeClr val="accent4">
              <a:lumMod val="20000"/>
              <a:lumOff val="80000"/>
            </a:schemeClr>
          </a:solidFill>
        </p:grpSpPr>
        <p:sp>
          <p:nvSpPr>
            <p:cNvPr id="34" name="Rounded Rectangle 33"/>
            <p:cNvSpPr/>
            <p:nvPr/>
          </p:nvSpPr>
          <p:spPr>
            <a:xfrm>
              <a:off x="0" y="1697788"/>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35" name="Rounded Rectangle 8"/>
            <p:cNvSpPr txBox="1"/>
            <p:nvPr/>
          </p:nvSpPr>
          <p:spPr>
            <a:xfrm>
              <a:off x="33108" y="1730896"/>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algn="ctr"/>
              <a:r>
                <a:rPr lang="vi-VN" sz="2800" b="1" dirty="0">
                  <a:solidFill>
                    <a:schemeClr val="tx1"/>
                  </a:solidFill>
                  <a:latin typeface="Times New Roman" panose="02020603050405020304" pitchFamily="18" charset="0"/>
                  <a:cs typeface="Times New Roman" panose="02020603050405020304" pitchFamily="18" charset="0"/>
                </a:rPr>
                <a:t>Thái độ của Dế Mèn với Dế Choắt</a:t>
              </a:r>
              <a:endParaRPr lang="en-US" sz="2800"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2740185" y="4715683"/>
            <a:ext cx="561619" cy="375710"/>
            <a:chOff x="2360800" y="2898823"/>
            <a:chExt cx="508673" cy="423895"/>
          </a:xfrm>
          <a:solidFill>
            <a:schemeClr val="accent4">
              <a:lumMod val="60000"/>
              <a:lumOff val="40000"/>
            </a:schemeClr>
          </a:solidFill>
        </p:grpSpPr>
        <p:sp>
          <p:nvSpPr>
            <p:cNvPr id="32" name="Right Arrow 31"/>
            <p:cNvSpPr/>
            <p:nvPr/>
          </p:nvSpPr>
          <p:spPr>
            <a:xfrm rot="5400000">
              <a:off x="2403190" y="2856434"/>
              <a:ext cx="423894" cy="508673"/>
            </a:xfrm>
            <a:prstGeom prst="rightArrow">
              <a:avLst>
                <a:gd name="adj1" fmla="val 60000"/>
                <a:gd name="adj2" fmla="val 50000"/>
              </a:avLst>
            </a:prstGeom>
            <a:grpFill/>
          </p:spPr>
          <p:style>
            <a:lnRef idx="0">
              <a:schemeClr val="accent1">
                <a:tint val="60000"/>
                <a:hueOff val="0"/>
                <a:satOff val="0"/>
                <a:lumOff val="0"/>
                <a:alphaOff val="0"/>
              </a:schemeClr>
            </a:lnRef>
            <a:fillRef idx="3">
              <a:scrgbClr r="0" g="0" b="0"/>
            </a:fillRef>
            <a:effectRef idx="3">
              <a:schemeClr val="accent1">
                <a:tint val="60000"/>
                <a:hueOff val="0"/>
                <a:satOff val="0"/>
                <a:lumOff val="0"/>
                <a:alphaOff val="0"/>
              </a:schemeClr>
            </a:effectRef>
            <a:fontRef idx="minor">
              <a:schemeClr val="lt1"/>
            </a:fontRef>
          </p:style>
        </p:sp>
        <p:sp>
          <p:nvSpPr>
            <p:cNvPr id="33" name="Right Arrow 10"/>
            <p:cNvSpPr txBox="1"/>
            <p:nvPr/>
          </p:nvSpPr>
          <p:spPr>
            <a:xfrm>
              <a:off x="2462536" y="2898823"/>
              <a:ext cx="305203" cy="2967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BZ" sz="2500" kern="1200"/>
            </a:p>
          </p:txBody>
        </p:sp>
      </p:grpSp>
      <p:grpSp>
        <p:nvGrpSpPr>
          <p:cNvPr id="19" name="Group 18"/>
          <p:cNvGrpSpPr/>
          <p:nvPr/>
        </p:nvGrpSpPr>
        <p:grpSpPr>
          <a:xfrm>
            <a:off x="379384" y="5210226"/>
            <a:ext cx="5774673" cy="1001893"/>
            <a:chOff x="0" y="3393367"/>
            <a:chExt cx="5230276" cy="1130385"/>
          </a:xfrm>
          <a:solidFill>
            <a:schemeClr val="accent6">
              <a:lumMod val="20000"/>
              <a:lumOff val="80000"/>
            </a:schemeClr>
          </a:solidFill>
        </p:grpSpPr>
        <p:sp>
          <p:nvSpPr>
            <p:cNvPr id="21" name="Rounded Rectangle 20"/>
            <p:cNvSpPr/>
            <p:nvPr/>
          </p:nvSpPr>
          <p:spPr>
            <a:xfrm>
              <a:off x="0" y="3393367"/>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31" name="Rounded Rectangle 12"/>
            <p:cNvSpPr txBox="1"/>
            <p:nvPr/>
          </p:nvSpPr>
          <p:spPr>
            <a:xfrm>
              <a:off x="33108" y="3426475"/>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BZ" sz="2800" b="1" kern="1200" dirty="0" err="1">
                  <a:solidFill>
                    <a:schemeClr val="tx1"/>
                  </a:solidFill>
                  <a:latin typeface="Times New Roman" panose="02020603050405020304" pitchFamily="18" charset="0"/>
                  <a:cs typeface="Times New Roman" panose="02020603050405020304" pitchFamily="18" charset="0"/>
                </a:rPr>
                <a:t>Bài</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học</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đườn</a:t>
              </a:r>
              <a:r>
                <a:rPr lang="en-BZ" sz="2800" b="1" dirty="0" err="1">
                  <a:solidFill>
                    <a:schemeClr val="tx1"/>
                  </a:solidFill>
                  <a:latin typeface="Times New Roman" panose="02020603050405020304" pitchFamily="18" charset="0"/>
                  <a:cs typeface="Times New Roman" panose="02020603050405020304" pitchFamily="18" charset="0"/>
                </a:rPr>
                <a:t>g</a:t>
              </a:r>
              <a:r>
                <a:rPr lang="en-BZ" sz="2800" b="1" dirty="0">
                  <a:solidFill>
                    <a:schemeClr val="tx1"/>
                  </a:solidFill>
                  <a:latin typeface="Times New Roman" panose="02020603050405020304" pitchFamily="18" charset="0"/>
                  <a:cs typeface="Times New Roman" panose="02020603050405020304" pitchFamily="18" charset="0"/>
                </a:rPr>
                <a:t> </a:t>
              </a:r>
              <a:r>
                <a:rPr lang="en-BZ" sz="2800" b="1" dirty="0" err="1">
                  <a:solidFill>
                    <a:schemeClr val="tx1"/>
                  </a:solidFill>
                  <a:latin typeface="Times New Roman" panose="02020603050405020304" pitchFamily="18" charset="0"/>
                  <a:cs typeface="Times New Roman" panose="02020603050405020304" pitchFamily="18" charset="0"/>
                </a:rPr>
                <a:t>đời</a:t>
              </a:r>
              <a:r>
                <a:rPr lang="en-BZ" sz="2800" b="1" dirty="0">
                  <a:solidFill>
                    <a:schemeClr val="tx1"/>
                  </a:solidFill>
                  <a:latin typeface="Times New Roman" panose="02020603050405020304" pitchFamily="18" charset="0"/>
                  <a:cs typeface="Times New Roman" panose="02020603050405020304" pitchFamily="18" charset="0"/>
                </a:rPr>
                <a:t> </a:t>
              </a:r>
              <a:r>
                <a:rPr lang="en-BZ" sz="2800" b="1" dirty="0" err="1">
                  <a:solidFill>
                    <a:schemeClr val="tx1"/>
                  </a:solidFill>
                  <a:latin typeface="Times New Roman" panose="02020603050405020304" pitchFamily="18" charset="0"/>
                  <a:cs typeface="Times New Roman" panose="02020603050405020304" pitchFamily="18" charset="0"/>
                </a:rPr>
                <a:t>đầu</a:t>
              </a:r>
              <a:r>
                <a:rPr lang="en-BZ" sz="2800" b="1" dirty="0">
                  <a:solidFill>
                    <a:schemeClr val="tx1"/>
                  </a:solidFill>
                  <a:latin typeface="Times New Roman" panose="02020603050405020304" pitchFamily="18" charset="0"/>
                  <a:cs typeface="Times New Roman" panose="02020603050405020304" pitchFamily="18" charset="0"/>
                </a:rPr>
                <a:t> </a:t>
              </a:r>
              <a:r>
                <a:rPr lang="en-BZ" sz="2800" b="1" dirty="0" err="1">
                  <a:solidFill>
                    <a:schemeClr val="tx1"/>
                  </a:solidFill>
                  <a:latin typeface="Times New Roman" panose="02020603050405020304" pitchFamily="18" charset="0"/>
                  <a:cs typeface="Times New Roman" panose="02020603050405020304" pitchFamily="18" charset="0"/>
                </a:rPr>
                <a:t>tiên</a:t>
              </a:r>
              <a:endParaRPr lang="en-BZ" sz="2800" b="1"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6414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89217" y="197966"/>
            <a:ext cx="5004273" cy="461665"/>
            <a:chOff x="-178462" y="1828800"/>
            <a:chExt cx="10009850" cy="923317"/>
          </a:xfrm>
        </p:grpSpPr>
        <p:sp>
          <p:nvSpPr>
            <p:cNvPr id="24" name="Round Same Side Corner Rectangle 2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6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p:nvSpPr>
          <p:spPr>
            <a:xfrm>
              <a:off x="-5" y="1828800"/>
              <a:ext cx="1716934" cy="923317"/>
            </a:xfrm>
            <a:prstGeom prst="rect">
              <a:avLst/>
            </a:prstGeom>
            <a:noFill/>
          </p:spPr>
          <p:txBody>
            <a:bodyPr wrap="square" rtlCol="0">
              <a:spAutoFit/>
            </a:bodyPr>
            <a:lstStyle/>
            <a:p>
              <a:pPr marL="0" marR="0" lvl="0" indent="0" algn="ctr" defTabSz="107656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26" name="TextBox 25"/>
            <p:cNvSpPr txBox="1"/>
            <p:nvPr/>
          </p:nvSpPr>
          <p:spPr>
            <a:xfrm>
              <a:off x="2067735" y="1828800"/>
              <a:ext cx="7763653" cy="923317"/>
            </a:xfrm>
            <a:prstGeom prst="rect">
              <a:avLst/>
            </a:prstGeom>
            <a:noFill/>
          </p:spPr>
          <p:txBody>
            <a:bodyPr wrap="square" rtlCol="0">
              <a:spAutoFit/>
            </a:bodyPr>
            <a:lstStyle/>
            <a:p>
              <a:pPr marL="0" marR="0" lvl="0" indent="0" algn="l" defTabSz="107656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p>
          </p:txBody>
        </p:sp>
      </p:grpSp>
      <p:grpSp>
        <p:nvGrpSpPr>
          <p:cNvPr id="27" name="Group 26"/>
          <p:cNvGrpSpPr/>
          <p:nvPr/>
        </p:nvGrpSpPr>
        <p:grpSpPr>
          <a:xfrm>
            <a:off x="319937" y="693325"/>
            <a:ext cx="7953206" cy="496647"/>
            <a:chOff x="644526" y="2766774"/>
            <a:chExt cx="15908481" cy="993289"/>
          </a:xfrm>
        </p:grpSpPr>
        <p:sp>
          <p:nvSpPr>
            <p:cNvPr id="28" name="TextBox 27"/>
            <p:cNvSpPr txBox="1"/>
            <p:nvPr/>
          </p:nvSpPr>
          <p:spPr>
            <a:xfrm>
              <a:off x="1906586" y="2766774"/>
              <a:ext cx="14646421" cy="923326"/>
            </a:xfrm>
            <a:prstGeom prst="rect">
              <a:avLst/>
            </a:prstGeom>
            <a:noFill/>
          </p:spPr>
          <p:txBody>
            <a:bodyPr wrap="square" rtlCol="0">
              <a:spAutoFit/>
            </a:bodyPr>
            <a:lstStyle/>
            <a:p>
              <a:pPr marL="0" marR="0" lvl="0" indent="0" algn="l" defTabSz="1076562"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học</a:t>
              </a:r>
              <a:r>
                <a:rPr kumimoji="0" lang="en-US"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đời</a:t>
              </a:r>
              <a:r>
                <a:rPr kumimoji="0" lang="en-US"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đầu</a:t>
              </a:r>
              <a:r>
                <a:rPr kumimoji="0" lang="en-US"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tiên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6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p:cNvSpPr txBox="1"/>
            <p:nvPr/>
          </p:nvSpPr>
          <p:spPr>
            <a:xfrm>
              <a:off x="957123" y="2795828"/>
              <a:ext cx="783010" cy="964235"/>
            </a:xfrm>
            <a:prstGeom prst="rect">
              <a:avLst/>
            </a:prstGeom>
            <a:noFill/>
          </p:spPr>
          <p:txBody>
            <a:bodyPr wrap="none" rtlCol="0">
              <a:spAutoFit/>
            </a:bodyPr>
            <a:lstStyle/>
            <a:p>
              <a:pPr marL="0" marR="0" lvl="0" indent="0" algn="ctr" defTabSz="1076562" rtl="0" eaLnBrk="1" fontAlgn="auto" latinLnBrk="0" hangingPunct="1">
                <a:lnSpc>
                  <a:spcPct val="100000"/>
                </a:lnSpc>
                <a:spcBef>
                  <a:spcPts val="0"/>
                </a:spcBef>
                <a:spcAft>
                  <a:spcPts val="0"/>
                </a:spcAft>
                <a:buClrTx/>
                <a:buSzTx/>
                <a:buFontTx/>
                <a:buNone/>
                <a:tabLst/>
                <a:defRPr/>
              </a:pPr>
              <a:r>
                <a:rPr kumimoji="0" lang="en-US" sz="2533"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2" name="Rectangle 1"/>
          <p:cNvSpPr/>
          <p:nvPr/>
        </p:nvSpPr>
        <p:spPr>
          <a:xfrm>
            <a:off x="671942" y="1252217"/>
            <a:ext cx="3490058" cy="480131"/>
          </a:xfrm>
          <a:prstGeom prst="rect">
            <a:avLst/>
          </a:prstGeom>
        </p:spPr>
        <p:txBody>
          <a:bodyPr wrap="none">
            <a:sp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vật</a:t>
            </a: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Dế</a:t>
            </a: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Choắt</a:t>
            </a:r>
            <a:endPar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7823762"/>
              </p:ext>
            </p:extLst>
          </p:nvPr>
        </p:nvGraphicFramePr>
        <p:xfrm>
          <a:off x="203199" y="1860351"/>
          <a:ext cx="11756571" cy="5012074"/>
        </p:xfrm>
        <a:graphic>
          <a:graphicData uri="http://schemas.openxmlformats.org/drawingml/2006/table">
            <a:tbl>
              <a:tblPr>
                <a:tableStyleId>{5940675A-B579-460E-94D1-54222C63F5DA}</a:tableStyleId>
              </a:tblPr>
              <a:tblGrid>
                <a:gridCol w="4644571">
                  <a:extLst>
                    <a:ext uri="{9D8B030D-6E8A-4147-A177-3AD203B41FA5}">
                      <a16:colId xmlns:a16="http://schemas.microsoft.com/office/drawing/2014/main" val="595019120"/>
                    </a:ext>
                  </a:extLst>
                </a:gridCol>
                <a:gridCol w="2773265">
                  <a:extLst>
                    <a:ext uri="{9D8B030D-6E8A-4147-A177-3AD203B41FA5}">
                      <a16:colId xmlns:a16="http://schemas.microsoft.com/office/drawing/2014/main" val="371019754"/>
                    </a:ext>
                  </a:extLst>
                </a:gridCol>
                <a:gridCol w="4338735">
                  <a:extLst>
                    <a:ext uri="{9D8B030D-6E8A-4147-A177-3AD203B41FA5}">
                      <a16:colId xmlns:a16="http://schemas.microsoft.com/office/drawing/2014/main" val="3053811701"/>
                    </a:ext>
                  </a:extLst>
                </a:gridCol>
              </a:tblGrid>
              <a:tr h="452367">
                <a:tc>
                  <a:txBody>
                    <a:bodyPr/>
                    <a:lstStyle/>
                    <a:p>
                      <a:pPr marL="0" marR="0" algn="ctr">
                        <a:lnSpc>
                          <a:spcPct val="150000"/>
                        </a:lnSpc>
                        <a:spcBef>
                          <a:spcPts val="0"/>
                        </a:spcBef>
                        <a:spcAft>
                          <a:spcPts val="0"/>
                        </a:spcAft>
                      </a:pPr>
                      <a:r>
                        <a:rPr lang="en-US" sz="3200">
                          <a:effectLst/>
                          <a:latin typeface="Times New Roman" panose="02020603050405020304" pitchFamily="18" charset="0"/>
                          <a:cs typeface="Times New Roman" panose="02020603050405020304" pitchFamily="18" charset="0"/>
                        </a:rPr>
                        <a:t>Hình dáng</a:t>
                      </a:r>
                      <a:endPar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solidFill>
                      <a:schemeClr val="accent5">
                        <a:lumMod val="20000"/>
                        <a:lumOff val="80000"/>
                      </a:schemeClr>
                    </a:solidFill>
                  </a:tcPr>
                </a:tc>
                <a:tc>
                  <a:txBody>
                    <a:bodyPr/>
                    <a:lstStyle/>
                    <a:p>
                      <a:pPr marL="0" marR="0" algn="ctr">
                        <a:lnSpc>
                          <a:spcPct val="150000"/>
                        </a:lnSpc>
                        <a:spcBef>
                          <a:spcPts val="0"/>
                        </a:spcBef>
                        <a:spcAft>
                          <a:spcPts val="0"/>
                        </a:spcAft>
                      </a:pPr>
                      <a:r>
                        <a:rPr lang="vi-VN" sz="3200">
                          <a:effectLst/>
                          <a:latin typeface="Times New Roman" panose="02020603050405020304" pitchFamily="18" charset="0"/>
                          <a:cs typeface="Times New Roman" panose="02020603050405020304" pitchFamily="18" charset="0"/>
                        </a:rPr>
                        <a:t>Cách sinh hoạt</a:t>
                      </a:r>
                      <a:endPar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0" algn="ctr">
                        <a:lnSpc>
                          <a:spcPct val="150000"/>
                        </a:lnSpc>
                        <a:spcBef>
                          <a:spcPts val="0"/>
                        </a:spcBef>
                        <a:spcAft>
                          <a:spcPts val="0"/>
                        </a:spcAft>
                      </a:pPr>
                      <a:r>
                        <a:rPr lang="vi-VN" sz="3200" dirty="0">
                          <a:effectLst/>
                          <a:latin typeface="Times New Roman" panose="02020603050405020304" pitchFamily="18" charset="0"/>
                          <a:cs typeface="Times New Roman" panose="02020603050405020304" pitchFamily="18" charset="0"/>
                        </a:rPr>
                        <a:t>Ngôn ngữ</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solidFill>
                      <a:schemeClr val="accent5">
                        <a:lumMod val="20000"/>
                        <a:lumOff val="80000"/>
                      </a:schemeClr>
                    </a:solidFill>
                  </a:tcPr>
                </a:tc>
                <a:extLst>
                  <a:ext uri="{0D108BD9-81ED-4DB2-BD59-A6C34878D82A}">
                    <a16:rowId xmlns:a16="http://schemas.microsoft.com/office/drawing/2014/main" val="248984803"/>
                  </a:ext>
                </a:extLst>
              </a:tr>
              <a:tr h="3058861">
                <a:tc>
                  <a:txBody>
                    <a:bodyPr/>
                    <a:lstStyle/>
                    <a:p>
                      <a:pPr marL="0" marR="0" algn="just">
                        <a:lnSpc>
                          <a:spcPct val="150000"/>
                        </a:lnSpc>
                        <a:spcBef>
                          <a:spcPts val="0"/>
                        </a:spcBef>
                        <a:spcAft>
                          <a:spcPts val="0"/>
                        </a:spcAft>
                      </a:pPr>
                      <a:endPar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tc>
                <a:tc>
                  <a:txBody>
                    <a:bodyPr/>
                    <a:lstStyle/>
                    <a:p>
                      <a:pPr marL="0" marR="0" algn="l">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 </a:t>
                      </a:r>
                      <a:endPar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l">
                        <a:lnSpc>
                          <a:spcPct val="150000"/>
                        </a:lnSpc>
                        <a:spcBef>
                          <a:spcPts val="0"/>
                        </a:spcBef>
                        <a:spcAft>
                          <a:spcPts val="0"/>
                        </a:spcAft>
                      </a:pPr>
                      <a:endPar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tc>
                <a:extLst>
                  <a:ext uri="{0D108BD9-81ED-4DB2-BD59-A6C34878D82A}">
                    <a16:rowId xmlns:a16="http://schemas.microsoft.com/office/drawing/2014/main" val="2474747890"/>
                  </a:ext>
                </a:extLst>
              </a:tr>
              <a:tr h="344660">
                <a:tc gridSpan="3">
                  <a:txBody>
                    <a:bodyPr/>
                    <a:lstStyle/>
                    <a:p>
                      <a:pPr marL="0" marR="0" lvl="0" indent="0" algn="l">
                        <a:lnSpc>
                          <a:spcPct val="150000"/>
                        </a:lnSpc>
                        <a:spcBef>
                          <a:spcPts val="600"/>
                        </a:spcBef>
                        <a:spcAft>
                          <a:spcPts val="600"/>
                        </a:spcAft>
                        <a:buFont typeface="Wingdings" panose="05000000000000000000" pitchFamily="2" charset="2"/>
                        <a:buNone/>
                      </a:pPr>
                      <a:r>
                        <a:rPr lang="en-US" sz="280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vi-VN" sz="2800" dirty="0">
                          <a:solidFill>
                            <a:srgbClr val="FF0000"/>
                          </a:solidFill>
                          <a:effectLst/>
                          <a:latin typeface="Times New Roman" panose="02020603050405020304" pitchFamily="18" charset="0"/>
                          <a:cs typeface="Times New Roman" panose="02020603050405020304" pitchFamily="18" charset="0"/>
                        </a:rPr>
                        <a:t>NT: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83" marR="43083" marT="21541" marB="215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26973153"/>
                  </a:ext>
                </a:extLst>
              </a:tr>
              <a:tr h="495449">
                <a:tc gridSpan="3">
                  <a:txBody>
                    <a:bodyPr/>
                    <a:lstStyle/>
                    <a:p>
                      <a:pPr marL="0" marR="0" algn="just">
                        <a:lnSpc>
                          <a:spcPct val="100000"/>
                        </a:lnSpc>
                        <a:spcBef>
                          <a:spcPts val="0"/>
                        </a:spcBef>
                        <a:spcAft>
                          <a:spcPts val="0"/>
                        </a:spcAft>
                      </a:pPr>
                      <a:r>
                        <a:rPr lang="en-US" sz="2500" b="1"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2500" b="1" dirty="0" err="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Nhận</a:t>
                      </a:r>
                      <a:r>
                        <a:rPr lang="en-US" sz="2500" b="1" baseline="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2500" b="1" baseline="0" dirty="0" err="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xét</a:t>
                      </a:r>
                      <a:endParaRPr lang="en-US" sz="25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9257665"/>
                  </a:ext>
                </a:extLst>
              </a:tr>
            </a:tbl>
          </a:graphicData>
        </a:graphic>
      </p:graphicFrame>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313" y="-7900"/>
            <a:ext cx="3004457" cy="1691425"/>
          </a:xfrm>
          <a:prstGeom prst="rect">
            <a:avLst/>
          </a:prstGeom>
        </p:spPr>
      </p:pic>
    </p:spTree>
    <p:extLst>
      <p:ext uri="{BB962C8B-B14F-4D97-AF65-F5344CB8AC3E}">
        <p14:creationId xmlns:p14="http://schemas.microsoft.com/office/powerpoint/2010/main" val="193755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6850" y="192674"/>
            <a:ext cx="5799793" cy="757130"/>
          </a:xfrm>
          <a:prstGeom prst="rect">
            <a:avLst/>
          </a:prstGeom>
        </p:spPr>
        <p:txBody>
          <a:bodyPr wrap="none">
            <a:sp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BZ"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a:t>
            </a:r>
            <a:r>
              <a:rPr kumimoji="0" lang="en-BZ"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HỌC TẬP 01</a:t>
            </a:r>
            <a:endParaRPr kumimoji="0" lang="en-BZ"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3" name="Table 12"/>
          <p:cNvGraphicFramePr>
            <a:graphicFrameLocks noGrp="1"/>
          </p:cNvGraphicFramePr>
          <p:nvPr/>
        </p:nvGraphicFramePr>
        <p:xfrm>
          <a:off x="203199" y="1860351"/>
          <a:ext cx="11756571" cy="5012074"/>
        </p:xfrm>
        <a:graphic>
          <a:graphicData uri="http://schemas.openxmlformats.org/drawingml/2006/table">
            <a:tbl>
              <a:tblPr>
                <a:tableStyleId>{5940675A-B579-460E-94D1-54222C63F5DA}</a:tableStyleId>
              </a:tblPr>
              <a:tblGrid>
                <a:gridCol w="4644571">
                  <a:extLst>
                    <a:ext uri="{9D8B030D-6E8A-4147-A177-3AD203B41FA5}">
                      <a16:colId xmlns:a16="http://schemas.microsoft.com/office/drawing/2014/main" val="595019120"/>
                    </a:ext>
                  </a:extLst>
                </a:gridCol>
                <a:gridCol w="2773265">
                  <a:extLst>
                    <a:ext uri="{9D8B030D-6E8A-4147-A177-3AD203B41FA5}">
                      <a16:colId xmlns:a16="http://schemas.microsoft.com/office/drawing/2014/main" val="371019754"/>
                    </a:ext>
                  </a:extLst>
                </a:gridCol>
                <a:gridCol w="4338735">
                  <a:extLst>
                    <a:ext uri="{9D8B030D-6E8A-4147-A177-3AD203B41FA5}">
                      <a16:colId xmlns:a16="http://schemas.microsoft.com/office/drawing/2014/main" val="3053811701"/>
                    </a:ext>
                  </a:extLst>
                </a:gridCol>
              </a:tblGrid>
              <a:tr h="452367">
                <a:tc>
                  <a:txBody>
                    <a:bodyPr/>
                    <a:lstStyle/>
                    <a:p>
                      <a:pPr marL="0" marR="0" algn="ctr">
                        <a:lnSpc>
                          <a:spcPct val="150000"/>
                        </a:lnSpc>
                        <a:spcBef>
                          <a:spcPts val="0"/>
                        </a:spcBef>
                        <a:spcAft>
                          <a:spcPts val="0"/>
                        </a:spcAft>
                      </a:pPr>
                      <a:r>
                        <a:rPr lang="en-US" sz="3200">
                          <a:effectLst/>
                          <a:latin typeface="Times New Roman" panose="02020603050405020304" pitchFamily="18" charset="0"/>
                          <a:cs typeface="Times New Roman" panose="02020603050405020304" pitchFamily="18" charset="0"/>
                        </a:rPr>
                        <a:t>Hình dáng</a:t>
                      </a:r>
                      <a:endPar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solidFill>
                      <a:schemeClr val="accent5">
                        <a:lumMod val="20000"/>
                        <a:lumOff val="80000"/>
                      </a:schemeClr>
                    </a:solidFill>
                  </a:tcPr>
                </a:tc>
                <a:tc>
                  <a:txBody>
                    <a:bodyPr/>
                    <a:lstStyle/>
                    <a:p>
                      <a:pPr marL="0" marR="0" algn="ctr">
                        <a:lnSpc>
                          <a:spcPct val="150000"/>
                        </a:lnSpc>
                        <a:spcBef>
                          <a:spcPts val="0"/>
                        </a:spcBef>
                        <a:spcAft>
                          <a:spcPts val="0"/>
                        </a:spcAft>
                      </a:pPr>
                      <a:r>
                        <a:rPr lang="vi-VN" sz="3200">
                          <a:effectLst/>
                          <a:latin typeface="Times New Roman" panose="02020603050405020304" pitchFamily="18" charset="0"/>
                          <a:cs typeface="Times New Roman" panose="02020603050405020304" pitchFamily="18" charset="0"/>
                        </a:rPr>
                        <a:t>Cách sinh hoạt</a:t>
                      </a:r>
                      <a:endPar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0" algn="ctr">
                        <a:lnSpc>
                          <a:spcPct val="150000"/>
                        </a:lnSpc>
                        <a:spcBef>
                          <a:spcPts val="0"/>
                        </a:spcBef>
                        <a:spcAft>
                          <a:spcPts val="0"/>
                        </a:spcAft>
                      </a:pPr>
                      <a:r>
                        <a:rPr lang="vi-VN" sz="3200" dirty="0">
                          <a:effectLst/>
                          <a:latin typeface="Times New Roman" panose="02020603050405020304" pitchFamily="18" charset="0"/>
                          <a:cs typeface="Times New Roman" panose="02020603050405020304" pitchFamily="18" charset="0"/>
                        </a:rPr>
                        <a:t>Ngôn ngữ</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solidFill>
                      <a:schemeClr val="accent5">
                        <a:lumMod val="20000"/>
                        <a:lumOff val="80000"/>
                      </a:schemeClr>
                    </a:solidFill>
                  </a:tcPr>
                </a:tc>
                <a:extLst>
                  <a:ext uri="{0D108BD9-81ED-4DB2-BD59-A6C34878D82A}">
                    <a16:rowId xmlns:a16="http://schemas.microsoft.com/office/drawing/2014/main" val="248984803"/>
                  </a:ext>
                </a:extLst>
              </a:tr>
              <a:tr h="3058861">
                <a:tc>
                  <a:txBody>
                    <a:bodyPr/>
                    <a:lstStyle/>
                    <a:p>
                      <a:pPr marL="0" marR="0" algn="just">
                        <a:lnSpc>
                          <a:spcPct val="150000"/>
                        </a:lnSpc>
                        <a:spcBef>
                          <a:spcPts val="0"/>
                        </a:spcBef>
                        <a:spcAft>
                          <a:spcPts val="0"/>
                        </a:spcAft>
                      </a:pPr>
                      <a:endPar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tc>
                <a:tc>
                  <a:txBody>
                    <a:bodyPr/>
                    <a:lstStyle/>
                    <a:p>
                      <a:pPr marL="0" marR="0" algn="l">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 </a:t>
                      </a:r>
                      <a:endPar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l">
                        <a:lnSpc>
                          <a:spcPct val="150000"/>
                        </a:lnSpc>
                        <a:spcBef>
                          <a:spcPts val="0"/>
                        </a:spcBef>
                        <a:spcAft>
                          <a:spcPts val="0"/>
                        </a:spcAft>
                      </a:pPr>
                      <a:endPar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tc>
                <a:extLst>
                  <a:ext uri="{0D108BD9-81ED-4DB2-BD59-A6C34878D82A}">
                    <a16:rowId xmlns:a16="http://schemas.microsoft.com/office/drawing/2014/main" val="2474747890"/>
                  </a:ext>
                </a:extLst>
              </a:tr>
              <a:tr h="344660">
                <a:tc gridSpan="3">
                  <a:txBody>
                    <a:bodyPr/>
                    <a:lstStyle/>
                    <a:p>
                      <a:pPr marL="0" marR="0" lvl="0" indent="0" algn="l">
                        <a:lnSpc>
                          <a:spcPct val="150000"/>
                        </a:lnSpc>
                        <a:spcBef>
                          <a:spcPts val="600"/>
                        </a:spcBef>
                        <a:spcAft>
                          <a:spcPts val="600"/>
                        </a:spcAft>
                        <a:buFont typeface="Wingdings" panose="05000000000000000000" pitchFamily="2" charset="2"/>
                        <a:buNone/>
                      </a:pPr>
                      <a:r>
                        <a:rPr lang="en-US" sz="280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vi-VN" sz="2800" dirty="0">
                          <a:solidFill>
                            <a:srgbClr val="FF0000"/>
                          </a:solidFill>
                          <a:effectLst/>
                          <a:latin typeface="Times New Roman" panose="02020603050405020304" pitchFamily="18" charset="0"/>
                          <a:cs typeface="Times New Roman" panose="02020603050405020304" pitchFamily="18" charset="0"/>
                        </a:rPr>
                        <a:t>NT: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83" marR="43083" marT="21541" marB="215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26973153"/>
                  </a:ext>
                </a:extLst>
              </a:tr>
              <a:tr h="495449">
                <a:tc gridSpan="3">
                  <a:txBody>
                    <a:bodyPr/>
                    <a:lstStyle/>
                    <a:p>
                      <a:pPr marL="0" marR="0" algn="just">
                        <a:lnSpc>
                          <a:spcPct val="100000"/>
                        </a:lnSpc>
                        <a:spcBef>
                          <a:spcPts val="0"/>
                        </a:spcBef>
                        <a:spcAft>
                          <a:spcPts val="0"/>
                        </a:spcAft>
                      </a:pPr>
                      <a:r>
                        <a:rPr lang="en-US" sz="2500" b="1"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2500" b="1" dirty="0" err="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Nhận</a:t>
                      </a:r>
                      <a:r>
                        <a:rPr lang="en-US" sz="2500" b="1" baseline="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2500" b="1" baseline="0" dirty="0" err="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xét</a:t>
                      </a:r>
                      <a:endParaRPr lang="en-US" sz="25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9257665"/>
                  </a:ext>
                </a:extLst>
              </a:tr>
            </a:tbl>
          </a:graphicData>
        </a:graphic>
      </p:graphicFrame>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313" y="-7900"/>
            <a:ext cx="3004457" cy="1691425"/>
          </a:xfrm>
          <a:prstGeom prst="rect">
            <a:avLst/>
          </a:prstGeom>
        </p:spPr>
      </p:pic>
    </p:spTree>
    <p:extLst>
      <p:ext uri="{BB962C8B-B14F-4D97-AF65-F5344CB8AC3E}">
        <p14:creationId xmlns:p14="http://schemas.microsoft.com/office/powerpoint/2010/main" val="365070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00836477"/>
              </p:ext>
            </p:extLst>
          </p:nvPr>
        </p:nvGraphicFramePr>
        <p:xfrm>
          <a:off x="0" y="129396"/>
          <a:ext cx="11872687" cy="5072331"/>
        </p:xfrm>
        <a:graphic>
          <a:graphicData uri="http://schemas.openxmlformats.org/drawingml/2006/table">
            <a:tbl>
              <a:tblPr>
                <a:tableStyleId>{5940675A-B579-460E-94D1-54222C63F5DA}</a:tableStyleId>
              </a:tblPr>
              <a:tblGrid>
                <a:gridCol w="5343872">
                  <a:extLst>
                    <a:ext uri="{9D8B030D-6E8A-4147-A177-3AD203B41FA5}">
                      <a16:colId xmlns:a16="http://schemas.microsoft.com/office/drawing/2014/main" val="595019120"/>
                    </a:ext>
                  </a:extLst>
                </a:gridCol>
                <a:gridCol w="2147228">
                  <a:extLst>
                    <a:ext uri="{9D8B030D-6E8A-4147-A177-3AD203B41FA5}">
                      <a16:colId xmlns:a16="http://schemas.microsoft.com/office/drawing/2014/main" val="371019754"/>
                    </a:ext>
                  </a:extLst>
                </a:gridCol>
                <a:gridCol w="4381587">
                  <a:extLst>
                    <a:ext uri="{9D8B030D-6E8A-4147-A177-3AD203B41FA5}">
                      <a16:colId xmlns:a16="http://schemas.microsoft.com/office/drawing/2014/main" val="3053811701"/>
                    </a:ext>
                  </a:extLst>
                </a:gridCol>
              </a:tblGrid>
              <a:tr h="564975">
                <a:tc>
                  <a:txBody>
                    <a:bodyPr/>
                    <a:lstStyle/>
                    <a:p>
                      <a:pPr marL="0" marR="0" algn="ctr">
                        <a:lnSpc>
                          <a:spcPct val="150000"/>
                        </a:lnSpc>
                        <a:spcBef>
                          <a:spcPts val="0"/>
                        </a:spcBef>
                        <a:spcAft>
                          <a:spcPts val="0"/>
                        </a:spcAft>
                      </a:pPr>
                      <a:r>
                        <a:rPr lang="en-US" sz="2500">
                          <a:effectLst/>
                          <a:latin typeface="Times New Roman" panose="02020603050405020304" pitchFamily="18" charset="0"/>
                          <a:cs typeface="Times New Roman" panose="02020603050405020304" pitchFamily="18" charset="0"/>
                        </a:rPr>
                        <a:t>Hình dáng</a:t>
                      </a:r>
                      <a:endPar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solidFill>
                      <a:schemeClr val="accent5">
                        <a:lumMod val="20000"/>
                        <a:lumOff val="80000"/>
                      </a:schemeClr>
                    </a:solidFill>
                  </a:tcPr>
                </a:tc>
                <a:tc>
                  <a:txBody>
                    <a:bodyPr/>
                    <a:lstStyle/>
                    <a:p>
                      <a:pPr marL="0" marR="0" algn="ctr">
                        <a:lnSpc>
                          <a:spcPct val="150000"/>
                        </a:lnSpc>
                        <a:spcBef>
                          <a:spcPts val="0"/>
                        </a:spcBef>
                        <a:spcAft>
                          <a:spcPts val="0"/>
                        </a:spcAft>
                      </a:pPr>
                      <a:r>
                        <a:rPr lang="vi-VN" sz="2500">
                          <a:effectLst/>
                          <a:latin typeface="Times New Roman" panose="02020603050405020304" pitchFamily="18" charset="0"/>
                          <a:cs typeface="Times New Roman" panose="02020603050405020304" pitchFamily="18" charset="0"/>
                        </a:rPr>
                        <a:t>Cách sinh hoạt</a:t>
                      </a:r>
                      <a:endPar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0" algn="ctr">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Ngôn ngữ</a:t>
                      </a:r>
                      <a:endPar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solidFill>
                      <a:schemeClr val="accent5">
                        <a:lumMod val="20000"/>
                        <a:lumOff val="80000"/>
                      </a:schemeClr>
                    </a:solidFill>
                  </a:tcPr>
                </a:tc>
                <a:extLst>
                  <a:ext uri="{0D108BD9-81ED-4DB2-BD59-A6C34878D82A}">
                    <a16:rowId xmlns:a16="http://schemas.microsoft.com/office/drawing/2014/main" val="248984803"/>
                  </a:ext>
                </a:extLst>
              </a:tr>
              <a:tr h="3423878">
                <a:tc>
                  <a:txBody>
                    <a:bodyPr/>
                    <a:lstStyle/>
                    <a:p>
                      <a:pPr marL="0" marR="0" algn="just">
                        <a:lnSpc>
                          <a:spcPct val="150000"/>
                        </a:lnSpc>
                        <a:spcBef>
                          <a:spcPts val="0"/>
                        </a:spcBef>
                        <a:spcAft>
                          <a:spcPts val="0"/>
                        </a:spcAft>
                      </a:pPr>
                      <a:endPar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tc>
                <a:tc>
                  <a:txBody>
                    <a:bodyPr/>
                    <a:lstStyle/>
                    <a:p>
                      <a:pPr marL="0" marR="0" algn="l">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 </a:t>
                      </a:r>
                      <a:endPar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l">
                        <a:lnSpc>
                          <a:spcPct val="150000"/>
                        </a:lnSpc>
                        <a:spcBef>
                          <a:spcPts val="0"/>
                        </a:spcBef>
                        <a:spcAft>
                          <a:spcPts val="0"/>
                        </a:spcAft>
                      </a:pPr>
                      <a:endPar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tc>
                <a:extLst>
                  <a:ext uri="{0D108BD9-81ED-4DB2-BD59-A6C34878D82A}">
                    <a16:rowId xmlns:a16="http://schemas.microsoft.com/office/drawing/2014/main" val="2474747890"/>
                  </a:ext>
                </a:extLst>
              </a:tr>
              <a:tr h="628020">
                <a:tc gridSpan="3">
                  <a:txBody>
                    <a:bodyPr/>
                    <a:lstStyle/>
                    <a:p>
                      <a:pPr marL="0" marR="0" lvl="0" indent="0" algn="l">
                        <a:lnSpc>
                          <a:spcPct val="150000"/>
                        </a:lnSpc>
                        <a:spcBef>
                          <a:spcPts val="600"/>
                        </a:spcBef>
                        <a:spcAft>
                          <a:spcPts val="600"/>
                        </a:spcAft>
                        <a:buFont typeface="Wingdings" panose="05000000000000000000" pitchFamily="2" charset="2"/>
                        <a:buNone/>
                      </a:pP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83" marR="43083" marT="21541" marB="215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26973153"/>
                  </a:ext>
                </a:extLst>
              </a:tr>
              <a:tr h="455458">
                <a:tc gridSpan="3">
                  <a:txBody>
                    <a:bodyPr/>
                    <a:lstStyle/>
                    <a:p>
                      <a:pPr marL="0" marR="0" algn="just">
                        <a:lnSpc>
                          <a:spcPct val="100000"/>
                        </a:lnSpc>
                        <a:spcBef>
                          <a:spcPts val="0"/>
                        </a:spcBef>
                        <a:spcAft>
                          <a:spcPts val="0"/>
                        </a:spcAft>
                      </a:pPr>
                      <a:endParaRPr lang="en-US" sz="25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9257665"/>
                  </a:ext>
                </a:extLst>
              </a:tr>
            </a:tbl>
          </a:graphicData>
        </a:graphic>
      </p:graphicFrame>
      <p:sp>
        <p:nvSpPr>
          <p:cNvPr id="4" name="TextBox 3"/>
          <p:cNvSpPr txBox="1"/>
          <p:nvPr/>
        </p:nvSpPr>
        <p:spPr>
          <a:xfrm>
            <a:off x="145142" y="785004"/>
            <a:ext cx="5280873" cy="3170099"/>
          </a:xfrm>
          <a:prstGeom prst="rect">
            <a:avLst/>
          </a:prstGeom>
          <a:noFill/>
        </p:spPr>
        <p:txBody>
          <a:bodyPr wrap="square" rtlCol="0">
            <a:spAutoFit/>
          </a:bodyPr>
          <a:lstStyle/>
          <a:p>
            <a:pPr lvl="0" algn="just" defTabSz="1086632"/>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Trạc</a:t>
            </a:r>
            <a:r>
              <a:rPr lang="vi-VN" sz="2500" dirty="0">
                <a:solidFill>
                  <a:prstClr val="black"/>
                </a:solidFill>
                <a:latin typeface="Times New Roman" panose="02020603050405020304" pitchFamily="18" charset="0"/>
                <a:cs typeface="Times New Roman" panose="02020603050405020304" pitchFamily="18" charset="0"/>
              </a:rPr>
              <a:t> tuổi Dế Mèn</a:t>
            </a:r>
            <a:endParaRPr lang="en-US" sz="2500" dirty="0">
              <a:solidFill>
                <a:prstClr val="black"/>
              </a:solidFill>
              <a:latin typeface="Times New Roman" panose="02020603050405020304" pitchFamily="18" charset="0"/>
              <a:cs typeface="Times New Roman" panose="02020603050405020304" pitchFamily="18" charset="0"/>
            </a:endParaRPr>
          </a:p>
          <a:p>
            <a:pPr lvl="0" defTabSz="1086632"/>
            <a:r>
              <a:rPr lang="vi-VN" sz="2500" dirty="0">
                <a:solidFill>
                  <a:prstClr val="black"/>
                </a:solidFill>
                <a:latin typeface="Times New Roman" panose="02020603050405020304" pitchFamily="18" charset="0"/>
                <a:cs typeface="Times New Roman" panose="02020603050405020304" pitchFamily="18" charset="0"/>
              </a:rPr>
              <a:t>- Người: gầy gò, dài lêu ngêu như gã nghiện thuốc phiện.</a:t>
            </a:r>
            <a:endParaRPr lang="en-US" sz="2500" dirty="0">
              <a:solidFill>
                <a:prstClr val="black"/>
              </a:solidFill>
              <a:latin typeface="Times New Roman" panose="02020603050405020304" pitchFamily="18" charset="0"/>
              <a:cs typeface="Times New Roman" panose="02020603050405020304" pitchFamily="18" charset="0"/>
            </a:endParaRPr>
          </a:p>
          <a:p>
            <a:pPr lvl="0" defTabSz="1086632"/>
            <a:r>
              <a:rPr lang="vi-VN" sz="2500" dirty="0">
                <a:solidFill>
                  <a:prstClr val="black"/>
                </a:solidFill>
                <a:latin typeface="Times New Roman" panose="02020603050405020304" pitchFamily="18" charset="0"/>
                <a:cs typeface="Times New Roman" panose="02020603050405020304" pitchFamily="18" charset="0"/>
              </a:rPr>
              <a:t>- Cánh: ngắn củn … như người cởi trần mặc áo ghi nê.</a:t>
            </a:r>
            <a:endParaRPr lang="en-US" sz="2500" dirty="0">
              <a:solidFill>
                <a:prstClr val="black"/>
              </a:solidFill>
              <a:latin typeface="Times New Roman" panose="02020603050405020304" pitchFamily="18" charset="0"/>
              <a:cs typeface="Times New Roman" panose="02020603050405020304" pitchFamily="18" charset="0"/>
            </a:endParaRPr>
          </a:p>
          <a:p>
            <a:pPr lvl="0" defTabSz="1086632"/>
            <a:r>
              <a:rPr lang="vi-VN" sz="2500" dirty="0">
                <a:solidFill>
                  <a:prstClr val="black"/>
                </a:solidFill>
                <a:latin typeface="Times New Roman" panose="02020603050405020304" pitchFamily="18" charset="0"/>
                <a:cs typeface="Times New Roman" panose="02020603050405020304" pitchFamily="18" charset="0"/>
              </a:rPr>
              <a:t>- Đôi càng: bè bè, nặng nề</a:t>
            </a:r>
            <a:endParaRPr lang="en-US" sz="2500" dirty="0">
              <a:solidFill>
                <a:prstClr val="black"/>
              </a:solidFill>
              <a:latin typeface="Times New Roman" panose="02020603050405020304" pitchFamily="18" charset="0"/>
              <a:cs typeface="Times New Roman" panose="02020603050405020304" pitchFamily="18" charset="0"/>
            </a:endParaRPr>
          </a:p>
          <a:p>
            <a:pPr lvl="0" defTabSz="1086632"/>
            <a:r>
              <a:rPr lang="vi-VN" sz="2500" dirty="0">
                <a:solidFill>
                  <a:prstClr val="black"/>
                </a:solidFill>
                <a:latin typeface="Times New Roman" panose="02020603050405020304" pitchFamily="18" charset="0"/>
                <a:cs typeface="Times New Roman" panose="02020603050405020304" pitchFamily="18" charset="0"/>
              </a:rPr>
              <a:t>- Râu: cụt có một mẩu</a:t>
            </a:r>
            <a:endParaRPr lang="en-US" sz="2500" dirty="0">
              <a:solidFill>
                <a:prstClr val="black"/>
              </a:solidFill>
              <a:latin typeface="Times New Roman" panose="02020603050405020304" pitchFamily="18" charset="0"/>
              <a:cs typeface="Times New Roman" panose="02020603050405020304" pitchFamily="18" charset="0"/>
            </a:endParaRPr>
          </a:p>
          <a:p>
            <a:pPr lvl="0" defTabSz="1086632"/>
            <a:r>
              <a:rPr lang="vi-VN" sz="2500" dirty="0">
                <a:solidFill>
                  <a:prstClr val="black"/>
                </a:solidFill>
                <a:latin typeface="Times New Roman" panose="02020603050405020304" pitchFamily="18" charset="0"/>
                <a:cs typeface="Times New Roman" panose="02020603050405020304" pitchFamily="18" charset="0"/>
              </a:rPr>
              <a:t>- Mặt mũi: ngẩn ngẩn ngơ ngơ</a:t>
            </a:r>
            <a:endParaRPr lang="en-US" sz="2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p:cNvSpPr txBox="1"/>
          <p:nvPr/>
        </p:nvSpPr>
        <p:spPr>
          <a:xfrm>
            <a:off x="5486400" y="785004"/>
            <a:ext cx="2167977" cy="946413"/>
          </a:xfrm>
          <a:prstGeom prst="rect">
            <a:avLst/>
          </a:prstGeom>
          <a:noFill/>
        </p:spPr>
        <p:txBody>
          <a:bodyPr wrap="square" rtlCol="0">
            <a:spAutoFit/>
          </a:bodyPr>
          <a:lstStyle/>
          <a:p>
            <a:pPr lvl="0" defTabSz="1086632">
              <a:lnSpc>
                <a:spcPct val="150000"/>
              </a:lnSpc>
            </a:pPr>
            <a:r>
              <a:rPr lang="vi-VN" sz="2500" dirty="0">
                <a:solidFill>
                  <a:prstClr val="black"/>
                </a:solidFill>
                <a:latin typeface="Times New Roman" panose="02020603050405020304" pitchFamily="18" charset="0"/>
                <a:cs typeface="Times New Roman" panose="02020603050405020304" pitchFamily="18" charset="0"/>
              </a:rPr>
              <a:t>- Ăn xổi, ở thì</a:t>
            </a:r>
            <a:endParaRPr lang="en-US" sz="2500" dirty="0">
              <a:solidFill>
                <a:prstClr val="black"/>
              </a:solidFill>
              <a:latin typeface="Times New Roman" panose="02020603050405020304" pitchFamily="18" charset="0"/>
              <a:cs typeface="Times New Roman" panose="02020603050405020304" pitchFamily="18" charset="0"/>
            </a:endParaRPr>
          </a:p>
          <a:p>
            <a:endParaRPr lang="en-US" dirty="0"/>
          </a:p>
        </p:txBody>
      </p:sp>
      <p:sp>
        <p:nvSpPr>
          <p:cNvPr id="6" name="TextBox 5"/>
          <p:cNvSpPr txBox="1"/>
          <p:nvPr/>
        </p:nvSpPr>
        <p:spPr>
          <a:xfrm>
            <a:off x="7444597" y="592643"/>
            <a:ext cx="4278702" cy="3554819"/>
          </a:xfrm>
          <a:prstGeom prst="rect">
            <a:avLst/>
          </a:prstGeom>
          <a:noFill/>
        </p:spPr>
        <p:txBody>
          <a:bodyPr wrap="square" rtlCol="0">
            <a:spAutoFit/>
          </a:bodyPr>
          <a:lstStyle/>
          <a:p>
            <a:pPr lvl="0" defTabSz="1086632"/>
            <a:r>
              <a:rPr lang="vi-VN" sz="2500" dirty="0">
                <a:solidFill>
                  <a:prstClr val="black"/>
                </a:solidFill>
                <a:latin typeface="Times New Roman" panose="02020603050405020304" pitchFamily="18" charset="0"/>
                <a:cs typeface="Times New Roman" panose="02020603050405020304" pitchFamily="18" charset="0"/>
              </a:rPr>
              <a:t>- Với Dế Mèn:</a:t>
            </a:r>
            <a:endParaRPr lang="en-US" sz="2500" dirty="0">
              <a:solidFill>
                <a:prstClr val="black"/>
              </a:solidFill>
              <a:latin typeface="Times New Roman" panose="02020603050405020304" pitchFamily="18" charset="0"/>
              <a:cs typeface="Times New Roman" panose="02020603050405020304" pitchFamily="18" charset="0"/>
            </a:endParaRPr>
          </a:p>
          <a:p>
            <a:pPr lvl="0" defTabSz="1086632"/>
            <a:r>
              <a:rPr lang="vi-VN" sz="2500" dirty="0">
                <a:solidFill>
                  <a:prstClr val="black"/>
                </a:solidFill>
                <a:latin typeface="Times New Roman" panose="02020603050405020304" pitchFamily="18" charset="0"/>
                <a:cs typeface="Times New Roman" panose="02020603050405020304" pitchFamily="18" charset="0"/>
              </a:rPr>
              <a:t>+ Lúc đầu: gọi “anh” xưng “em”.</a:t>
            </a:r>
            <a:endParaRPr lang="en-US" sz="2500" dirty="0">
              <a:solidFill>
                <a:prstClr val="black"/>
              </a:solidFill>
              <a:latin typeface="Times New Roman" panose="02020603050405020304" pitchFamily="18" charset="0"/>
              <a:cs typeface="Times New Roman" panose="02020603050405020304" pitchFamily="18" charset="0"/>
            </a:endParaRPr>
          </a:p>
          <a:p>
            <a:pPr lvl="0" defTabSz="1086632"/>
            <a:r>
              <a:rPr lang="vi-VN" sz="2500" dirty="0">
                <a:solidFill>
                  <a:prstClr val="black"/>
                </a:solidFill>
                <a:latin typeface="Times New Roman" panose="02020603050405020304" pitchFamily="18" charset="0"/>
                <a:cs typeface="Times New Roman" panose="02020603050405020304" pitchFamily="18" charset="0"/>
              </a:rPr>
              <a:t>+ Trước khi mất: gọi “anh” xưng “tôi” và nói: “ở đời….thân”.</a:t>
            </a:r>
            <a:endParaRPr lang="en-US" sz="2500" dirty="0">
              <a:solidFill>
                <a:prstClr val="black"/>
              </a:solidFill>
              <a:latin typeface="Times New Roman" panose="02020603050405020304" pitchFamily="18" charset="0"/>
              <a:cs typeface="Times New Roman" panose="02020603050405020304" pitchFamily="18" charset="0"/>
            </a:endParaRPr>
          </a:p>
          <a:p>
            <a:pPr lvl="0" defTabSz="1086632"/>
            <a:r>
              <a:rPr lang="vi-VN" sz="2500" dirty="0">
                <a:solidFill>
                  <a:prstClr val="black"/>
                </a:solidFill>
                <a:latin typeface="Times New Roman" panose="02020603050405020304" pitchFamily="18" charset="0"/>
                <a:cs typeface="Times New Roman" panose="02020603050405020304" pitchFamily="18" charset="0"/>
              </a:rPr>
              <a:t>- Với chị Cốc:</a:t>
            </a:r>
            <a:endParaRPr lang="en-US" sz="2500" dirty="0">
              <a:solidFill>
                <a:prstClr val="black"/>
              </a:solidFill>
              <a:latin typeface="Times New Roman" panose="02020603050405020304" pitchFamily="18" charset="0"/>
              <a:cs typeface="Times New Roman" panose="02020603050405020304" pitchFamily="18" charset="0"/>
            </a:endParaRPr>
          </a:p>
          <a:p>
            <a:pPr lvl="0" defTabSz="1086632"/>
            <a:r>
              <a:rPr lang="vi-VN" sz="2500" dirty="0">
                <a:solidFill>
                  <a:prstClr val="black"/>
                </a:solidFill>
                <a:latin typeface="Times New Roman" panose="02020603050405020304" pitchFamily="18" charset="0"/>
                <a:cs typeface="Times New Roman" panose="02020603050405020304" pitchFamily="18" charset="0"/>
              </a:rPr>
              <a:t>+ Van lạy </a:t>
            </a:r>
            <a:endParaRPr lang="en-US" sz="2500" dirty="0">
              <a:solidFill>
                <a:prstClr val="black"/>
              </a:solidFill>
              <a:latin typeface="Times New Roman" panose="02020603050405020304" pitchFamily="18" charset="0"/>
              <a:cs typeface="Times New Roman" panose="02020603050405020304" pitchFamily="18" charset="0"/>
            </a:endParaRPr>
          </a:p>
          <a:p>
            <a:pPr lvl="0" defTabSz="1086632"/>
            <a:r>
              <a:rPr lang="vi-VN" sz="2500" dirty="0">
                <a:solidFill>
                  <a:prstClr val="black"/>
                </a:solidFill>
                <a:latin typeface="Times New Roman" panose="02020603050405020304" pitchFamily="18" charset="0"/>
                <a:cs typeface="Times New Roman" panose="02020603050405020304" pitchFamily="18" charset="0"/>
              </a:rPr>
              <a:t>+ Xưng hô: chị - em.</a:t>
            </a:r>
            <a:endParaRPr lang="en-US" sz="2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p:cNvSpPr txBox="1"/>
          <p:nvPr/>
        </p:nvSpPr>
        <p:spPr>
          <a:xfrm>
            <a:off x="-1" y="4086966"/>
            <a:ext cx="11455880" cy="660758"/>
          </a:xfrm>
          <a:prstGeom prst="rect">
            <a:avLst/>
          </a:prstGeom>
          <a:noFill/>
        </p:spPr>
        <p:txBody>
          <a:bodyPr wrap="square" rtlCol="0">
            <a:spAutoFit/>
          </a:bodyPr>
          <a:lstStyle/>
          <a:p>
            <a:pPr lvl="0" defTabSz="1086632">
              <a:lnSpc>
                <a:spcPct val="150000"/>
              </a:lnSpc>
              <a:spcBef>
                <a:spcPts val="600"/>
              </a:spcBef>
              <a:spcAft>
                <a:spcPts val="600"/>
              </a:spcAft>
            </a:pP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solidFill>
                  <a:srgbClr val="FF0000"/>
                </a:solidFill>
                <a:latin typeface="Times New Roman" panose="02020603050405020304" pitchFamily="18" charset="0"/>
                <a:cs typeface="Times New Roman" panose="02020603050405020304" pitchFamily="18" charset="0"/>
              </a:rPr>
              <a:t>NT: miêu tả, sử dụng thành </a:t>
            </a:r>
            <a:r>
              <a:rPr lang="vi-VN" sz="2800" dirty="0" smtClean="0">
                <a:solidFill>
                  <a:srgbClr val="FF0000"/>
                </a:solidFill>
                <a:latin typeface="Times New Roman" panose="02020603050405020304" pitchFamily="18" charset="0"/>
                <a:cs typeface="Times New Roman" panose="02020603050405020304" pitchFamily="18" charset="0"/>
              </a:rPr>
              <a:t>ngữ</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1" y="4747724"/>
            <a:ext cx="11723298" cy="861774"/>
          </a:xfrm>
          <a:prstGeom prst="rect">
            <a:avLst/>
          </a:prstGeom>
          <a:noFill/>
        </p:spPr>
        <p:txBody>
          <a:bodyPr wrap="square" rtlCol="0">
            <a:spAutoFit/>
          </a:bodyPr>
          <a:lstStyle/>
          <a:p>
            <a:pPr lvl="0" algn="just" defTabSz="1086632"/>
            <a:r>
              <a:rPr lang="en-US" sz="2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500" b="1" dirty="0">
                <a:solidFill>
                  <a:srgbClr val="FF0000"/>
                </a:solidFill>
                <a:latin typeface="Times New Roman" panose="02020603050405020304" pitchFamily="18" charset="0"/>
                <a:cs typeface="Times New Roman" panose="02020603050405020304" pitchFamily="18" charset="0"/>
              </a:rPr>
              <a:t>Gầy gò, ốm yếu nhưng rất khiêm tốn, nhã nhặn. Bao dung độ lượng trước tội lỗi của Mèn.</a:t>
            </a:r>
            <a:endParaRPr lang="en-US" sz="2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227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3404" y="1270605"/>
            <a:ext cx="8743304" cy="480131"/>
          </a:xfrm>
          <a:prstGeom prst="rect">
            <a:avLst/>
          </a:prstGeom>
        </p:spPr>
        <p:txBody>
          <a:bodyPr wrap="square">
            <a:spAutoFit/>
          </a:bodyPr>
          <a:lstStyle/>
          <a:p>
            <a:pPr marL="0" marR="0" lvl="0" indent="0" defTabSz="1778000" rtl="0" eaLnBrk="1" fontAlgn="auto" latinLnBrk="0" hangingPunct="1">
              <a:lnSpc>
                <a:spcPct val="90000"/>
              </a:lnSpc>
              <a:spcBef>
                <a:spcPct val="0"/>
              </a:spcBef>
              <a:spcAft>
                <a:spcPct val="35000"/>
              </a:spcAft>
              <a:buClrTx/>
              <a:buSzTx/>
              <a:buFontTx/>
              <a:buNone/>
              <a:tabLst/>
              <a:defRPr/>
            </a:pP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Thái</a:t>
            </a:r>
            <a:r>
              <a:rPr kumimoji="0" lang="en-BZ"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BZ" sz="2800" b="1" dirty="0" err="1">
                <a:solidFill>
                  <a:srgbClr val="FF0000"/>
                </a:solidFill>
                <a:latin typeface="Times New Roman" panose="02020603050405020304" pitchFamily="18" charset="0"/>
                <a:cs typeface="Times New Roman" panose="02020603050405020304" pitchFamily="18" charset="0"/>
              </a:rPr>
              <a:t>độ</a:t>
            </a:r>
            <a:r>
              <a:rPr lang="en-BZ" sz="2800" b="1" dirty="0">
                <a:solidFill>
                  <a:srgbClr val="FF0000"/>
                </a:solidFill>
                <a:latin typeface="Times New Roman" panose="02020603050405020304" pitchFamily="18" charset="0"/>
                <a:cs typeface="Times New Roman" panose="02020603050405020304" pitchFamily="18" charset="0"/>
              </a:rPr>
              <a:t> </a:t>
            </a:r>
            <a:r>
              <a:rPr lang="en-BZ" sz="2800" b="1" dirty="0" err="1">
                <a:solidFill>
                  <a:srgbClr val="FF0000"/>
                </a:solidFill>
                <a:latin typeface="Times New Roman" panose="02020603050405020304" pitchFamily="18" charset="0"/>
                <a:cs typeface="Times New Roman" panose="02020603050405020304" pitchFamily="18" charset="0"/>
              </a:rPr>
              <a:t>của</a:t>
            </a:r>
            <a:r>
              <a:rPr lang="en-BZ" sz="2800" b="1" dirty="0">
                <a:solidFill>
                  <a:srgbClr val="FF0000"/>
                </a:solidFill>
                <a:latin typeface="Times New Roman" panose="02020603050405020304" pitchFamily="18" charset="0"/>
                <a:cs typeface="Times New Roman" panose="02020603050405020304" pitchFamily="18" charset="0"/>
              </a:rPr>
              <a:t> </a:t>
            </a:r>
            <a:r>
              <a:rPr lang="en-BZ" sz="2800" b="1" dirty="0" err="1">
                <a:solidFill>
                  <a:srgbClr val="FF0000"/>
                </a:solidFill>
                <a:latin typeface="Times New Roman" panose="02020603050405020304" pitchFamily="18" charset="0"/>
                <a:cs typeface="Times New Roman" panose="02020603050405020304" pitchFamily="18" charset="0"/>
              </a:rPr>
              <a:t>Dế</a:t>
            </a:r>
            <a:r>
              <a:rPr lang="en-BZ" sz="2800" b="1" dirty="0">
                <a:solidFill>
                  <a:srgbClr val="FF0000"/>
                </a:solidFill>
                <a:latin typeface="Times New Roman" panose="02020603050405020304" pitchFamily="18" charset="0"/>
                <a:cs typeface="Times New Roman" panose="02020603050405020304" pitchFamily="18" charset="0"/>
              </a:rPr>
              <a:t> </a:t>
            </a:r>
            <a:r>
              <a:rPr lang="en-BZ" sz="2800" b="1" dirty="0" err="1">
                <a:solidFill>
                  <a:srgbClr val="FF0000"/>
                </a:solidFill>
                <a:latin typeface="Times New Roman" panose="02020603050405020304" pitchFamily="18" charset="0"/>
                <a:cs typeface="Times New Roman" panose="02020603050405020304" pitchFamily="18" charset="0"/>
              </a:rPr>
              <a:t>Mèn</a:t>
            </a:r>
            <a:r>
              <a:rPr lang="en-BZ" sz="2800" b="1" dirty="0">
                <a:solidFill>
                  <a:srgbClr val="FF0000"/>
                </a:solidFill>
                <a:latin typeface="Times New Roman" panose="02020603050405020304" pitchFamily="18" charset="0"/>
                <a:cs typeface="Times New Roman" panose="02020603050405020304" pitchFamily="18" charset="0"/>
              </a:rPr>
              <a:t> </a:t>
            </a:r>
            <a:r>
              <a:rPr lang="en-BZ" sz="2800" b="1" dirty="0" err="1">
                <a:solidFill>
                  <a:srgbClr val="FF0000"/>
                </a:solidFill>
                <a:latin typeface="Times New Roman" panose="02020603050405020304" pitchFamily="18" charset="0"/>
                <a:cs typeface="Times New Roman" panose="02020603050405020304" pitchFamily="18" charset="0"/>
              </a:rPr>
              <a:t>với</a:t>
            </a:r>
            <a:r>
              <a:rPr lang="en-BZ" sz="2800" b="1" dirty="0">
                <a:solidFill>
                  <a:srgbClr val="FF0000"/>
                </a:solidFill>
                <a:latin typeface="Times New Roman" panose="02020603050405020304" pitchFamily="18" charset="0"/>
                <a:cs typeface="Times New Roman" panose="02020603050405020304" pitchFamily="18" charset="0"/>
              </a:rPr>
              <a:t>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Dế</a:t>
            </a: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Choắt</a:t>
            </a:r>
            <a:endPar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39783" y="1700790"/>
            <a:ext cx="6937646" cy="2677656"/>
          </a:xfrm>
          <a:prstGeom prst="rect">
            <a:avLst/>
          </a:prstGeom>
        </p:spPr>
        <p:txBody>
          <a:bodyPr wrap="square">
            <a:spAutoFit/>
          </a:bodyPr>
          <a:lstStyle/>
          <a:p>
            <a:pPr>
              <a:lnSpc>
                <a:spcPct val="200000"/>
              </a:lnSpc>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mày</a:t>
            </a:r>
            <a:r>
              <a:rPr lang="en-US" sz="2800" dirty="0">
                <a:latin typeface="Times New Roman" panose="02020603050405020304" pitchFamily="18" charset="0"/>
                <a:ea typeface="Times New Roman" panose="02020603050405020304" pitchFamily="18" charset="0"/>
              </a:rPr>
              <a:t>- ta</a:t>
            </a:r>
          </a:p>
          <a:p>
            <a:pPr>
              <a:lnSpc>
                <a:spcPct val="200000"/>
              </a:lnSpc>
            </a:pPr>
            <a:r>
              <a:rPr lang="vi-VN" sz="2800" dirty="0">
                <a:latin typeface="Times New Roman" panose="02020603050405020304" pitchFamily="18" charset="0"/>
                <a:ea typeface="Times New Roman" panose="02020603050405020304" pitchFamily="18" charset="0"/>
              </a:rPr>
              <a:t>- Chê bai nhà cửa và lối sống của Dế Choắt.</a:t>
            </a:r>
            <a:endParaRPr lang="en-US" sz="2800" dirty="0">
              <a:latin typeface="Times New Roman" panose="02020603050405020304" pitchFamily="18" charset="0"/>
              <a:ea typeface="Times New Roman" panose="02020603050405020304" pitchFamily="18" charset="0"/>
            </a:endParaRPr>
          </a:p>
          <a:p>
            <a:pPr>
              <a:lnSpc>
                <a:spcPct val="200000"/>
              </a:lnSpc>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Từ chối lời đề nghị cần giúp đỡ của Choắ</a:t>
            </a:r>
            <a:r>
              <a:rPr lang="en-US" sz="2800" dirty="0">
                <a:latin typeface="Times New Roman" panose="02020603050405020304" pitchFamily="18" charset="0"/>
                <a:ea typeface="Times New Roman" panose="02020603050405020304" pitchFamily="18" charset="0"/>
              </a:rPr>
              <a:t>t</a:t>
            </a:r>
          </a:p>
        </p:txBody>
      </p:sp>
      <p:pic>
        <p:nvPicPr>
          <p:cNvPr id="17" name="Picture 16"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619065" y="4960012"/>
            <a:ext cx="1049079" cy="803649"/>
          </a:xfrm>
          <a:prstGeom prst="rect">
            <a:avLst/>
          </a:prstGeom>
          <a:effectLst>
            <a:softEdge rad="127000"/>
          </a:effectLst>
        </p:spPr>
      </p:pic>
      <p:sp>
        <p:nvSpPr>
          <p:cNvPr id="4" name="Rectangle 3"/>
          <p:cNvSpPr/>
          <p:nvPr/>
        </p:nvSpPr>
        <p:spPr>
          <a:xfrm>
            <a:off x="1734497" y="5253223"/>
            <a:ext cx="4812536" cy="523220"/>
          </a:xfrm>
          <a:prstGeom prst="rect">
            <a:avLst/>
          </a:prstGeom>
          <a:solidFill>
            <a:schemeClr val="accent5">
              <a:lumMod val="20000"/>
              <a:lumOff val="80000"/>
            </a:schemeClr>
          </a:solidFill>
        </p:spPr>
        <p:txBody>
          <a:bodyPr wrap="none">
            <a:spAutoFit/>
          </a:bodyPr>
          <a:lstStyle/>
          <a:p>
            <a:r>
              <a:rPr lang="en-US" sz="2800" dirty="0">
                <a:solidFill>
                  <a:srgbClr val="FF0000"/>
                </a:solidFill>
                <a:latin typeface="Times New Roman" panose="02020603050405020304" pitchFamily="18" charset="0"/>
                <a:ea typeface="Times New Roman" panose="02020603050405020304" pitchFamily="18" charset="0"/>
              </a:rPr>
              <a:t> </a:t>
            </a:r>
            <a:r>
              <a:rPr lang="vi-VN" sz="2800" dirty="0">
                <a:solidFill>
                  <a:srgbClr val="FF0000"/>
                </a:solidFill>
                <a:latin typeface="Times New Roman" panose="02020603050405020304" pitchFamily="18" charset="0"/>
                <a:ea typeface="Times New Roman" panose="02020603050405020304" pitchFamily="18" charset="0"/>
              </a:rPr>
              <a:t>Khinh bỉ, coi thường Dế Choắt.</a:t>
            </a:r>
            <a:endParaRPr lang="en-US" sz="2800" dirty="0"/>
          </a:p>
        </p:txBody>
      </p:sp>
    </p:spTree>
    <p:extLst>
      <p:ext uri="{BB962C8B-B14F-4D97-AF65-F5344CB8AC3E}">
        <p14:creationId xmlns:p14="http://schemas.microsoft.com/office/powerpoint/2010/main" val="180772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095" y="199066"/>
            <a:ext cx="8743304" cy="480131"/>
          </a:xfrm>
          <a:prstGeom prst="rect">
            <a:avLst/>
          </a:prstGeom>
        </p:spPr>
        <p:txBody>
          <a:bodyPr wrap="square">
            <a:spAutoFit/>
          </a:bodyPr>
          <a:lstStyle/>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BZ"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BZ"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đường</a:t>
            </a:r>
            <a:r>
              <a:rPr kumimoji="0" lang="en-BZ"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đời</a:t>
            </a:r>
            <a:r>
              <a:rPr kumimoji="0" lang="en-BZ"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đầu</a:t>
            </a:r>
            <a:r>
              <a:rPr kumimoji="0" lang="en-BZ"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tiên</a:t>
            </a:r>
            <a:endPar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3011179896"/>
              </p:ext>
            </p:extLst>
          </p:nvPr>
        </p:nvGraphicFramePr>
        <p:xfrm>
          <a:off x="96652" y="1633304"/>
          <a:ext cx="11207785" cy="3779520"/>
        </p:xfrm>
        <a:graphic>
          <a:graphicData uri="http://schemas.openxmlformats.org/drawingml/2006/table">
            <a:tbl>
              <a:tblPr firstRow="1" bandRow="1">
                <a:tableStyleId>{5940675A-B579-460E-94D1-54222C63F5DA}</a:tableStyleId>
              </a:tblPr>
              <a:tblGrid>
                <a:gridCol w="1820271">
                  <a:extLst>
                    <a:ext uri="{9D8B030D-6E8A-4147-A177-3AD203B41FA5}">
                      <a16:colId xmlns:a16="http://schemas.microsoft.com/office/drawing/2014/main" val="20000"/>
                    </a:ext>
                  </a:extLst>
                </a:gridCol>
                <a:gridCol w="9387514">
                  <a:extLst>
                    <a:ext uri="{9D8B030D-6E8A-4147-A177-3AD203B41FA5}">
                      <a16:colId xmlns:a16="http://schemas.microsoft.com/office/drawing/2014/main" val="20001"/>
                    </a:ext>
                  </a:extLst>
                </a:gridCol>
              </a:tblGrid>
              <a:tr h="1981200">
                <a:tc rowSpan="2">
                  <a:txBody>
                    <a:bodyPr/>
                    <a:lstStyle/>
                    <a:p>
                      <a:pPr algn="ctr">
                        <a:spcAft>
                          <a:spcPts val="0"/>
                        </a:spcAft>
                        <a:tabLst>
                          <a:tab pos="1386840" algn="l"/>
                        </a:tabLst>
                      </a:pPr>
                      <a:endParaRPr lang="en-US" sz="3200" b="1" dirty="0">
                        <a:solidFill>
                          <a:schemeClr val="bg1"/>
                        </a:solidFill>
                        <a:effectLst/>
                        <a:latin typeface="Times New Roman" panose="02020603050405020304" pitchFamily="18" charset="0"/>
                        <a:cs typeface="Times New Roman" panose="02020603050405020304" pitchFamily="18" charset="0"/>
                      </a:endParaRPr>
                    </a:p>
                  </a:txBody>
                  <a:tcPr anchor="ctr">
                    <a:solidFill>
                      <a:schemeClr val="accent5">
                        <a:lumMod val="75000"/>
                      </a:schemeClr>
                    </a:solidFill>
                  </a:tcPr>
                </a:tc>
                <a:tc>
                  <a:txBody>
                    <a:bodyPr/>
                    <a:lstStyle/>
                    <a:p>
                      <a:pPr>
                        <a:spcAft>
                          <a:spcPts val="0"/>
                        </a:spcAft>
                        <a:tabLst>
                          <a:tab pos="1386840" algn="l"/>
                        </a:tabLs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1798320">
                <a:tc vMerge="1">
                  <a:txBody>
                    <a:bodyPr/>
                    <a:lstStyle/>
                    <a:p>
                      <a:endParaRPr lang="en-US" dirty="0"/>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
        <p:nvSpPr>
          <p:cNvPr id="5" name="Rectangle 4"/>
          <p:cNvSpPr/>
          <p:nvPr/>
        </p:nvSpPr>
        <p:spPr>
          <a:xfrm>
            <a:off x="163782" y="809134"/>
            <a:ext cx="8667786" cy="523220"/>
          </a:xfrm>
          <a:prstGeom prst="rect">
            <a:avLst/>
          </a:prstGeom>
          <a:solidFill>
            <a:schemeClr val="accent5">
              <a:lumMod val="20000"/>
              <a:lumOff val="80000"/>
            </a:schemeClr>
          </a:solidFill>
        </p:spPr>
        <p:txBody>
          <a:bodyPr wrap="square">
            <a:spAutoFit/>
          </a:bodyPr>
          <a:lstStyle/>
          <a:p>
            <a:pPr lvl="0" algn="ctr" fontAlgn="base">
              <a:spcBef>
                <a:spcPct val="0"/>
              </a:spcBef>
              <a:spcAft>
                <a:spcPct val="0"/>
              </a:spcAft>
              <a:defRPr/>
            </a:pPr>
            <a:r>
              <a:rPr lang="en-US" sz="2800" b="1" dirty="0" err="1">
                <a:solidFill>
                  <a:srgbClr val="000000"/>
                </a:solidFill>
                <a:latin typeface="Times New Roman" pitchFamily="18" charset="0"/>
                <a:cs typeface="Times New Roman" pitchFamily="18" charset="0"/>
              </a:rPr>
              <a:t>Dế</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Mèn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trêu</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chị</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Cốc</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dẫn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đến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cái</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chết</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của</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Dế</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Choắt</a:t>
            </a:r>
            <a:r>
              <a:rPr lang="en-US" sz="2800" b="1" dirty="0">
                <a:solidFill>
                  <a:srgbClr val="000000"/>
                </a:solidFill>
                <a:latin typeface="Times New Roman" pitchFamily="18" charset="0"/>
                <a:cs typeface="Times New Roman" pitchFamily="18" charset="0"/>
              </a:rPr>
              <a:t>.</a:t>
            </a:r>
            <a:endParaRPr lang="en-US" sz="2800" b="1" dirty="0">
              <a:solidFill>
                <a:srgbClr val="FFFFFF"/>
              </a:solidFill>
              <a:latin typeface="Times New Roman" pitchFamily="18" charset="0"/>
              <a:cs typeface="Times New Roman" pitchFamily="18" charset="0"/>
            </a:endParaRPr>
          </a:p>
        </p:txBody>
      </p:sp>
      <p:pic>
        <p:nvPicPr>
          <p:cNvPr id="20" name="Picture 5"/>
          <p:cNvPicPr>
            <a:picLocks noChangeAspect="1"/>
          </p:cNvPicPr>
          <p:nvPr/>
        </p:nvPicPr>
        <p:blipFill>
          <a:blip r:embed="rId3"/>
          <a:srcRect/>
          <a:stretch>
            <a:fillRect/>
          </a:stretch>
        </p:blipFill>
        <p:spPr bwMode="auto">
          <a:xfrm>
            <a:off x="9256217" y="-946"/>
            <a:ext cx="2935783" cy="2669386"/>
          </a:xfrm>
          <a:prstGeom prst="rect">
            <a:avLst/>
          </a:prstGeom>
          <a:noFill/>
          <a:ln w="9525">
            <a:noFill/>
            <a:miter lim="800000"/>
            <a:headEnd/>
            <a:tailEnd/>
          </a:ln>
        </p:spPr>
      </p:pic>
      <p:sp>
        <p:nvSpPr>
          <p:cNvPr id="3" name="TextBox 2"/>
          <p:cNvSpPr txBox="1"/>
          <p:nvPr/>
        </p:nvSpPr>
        <p:spPr>
          <a:xfrm>
            <a:off x="181095" y="1780083"/>
            <a:ext cx="1699464" cy="2246769"/>
          </a:xfrm>
          <a:prstGeom prst="rect">
            <a:avLst/>
          </a:prstGeom>
          <a:noFill/>
        </p:spPr>
        <p:txBody>
          <a:bodyPr wrap="square" rtlCol="0">
            <a:spAutoFit/>
          </a:bodyPr>
          <a:lstStyle/>
          <a:p>
            <a:pPr lvl="0" algn="ctr" defTabSz="1086632">
              <a:tabLst>
                <a:tab pos="1386840" algn="l"/>
              </a:tabLst>
            </a:pPr>
            <a:r>
              <a:rPr lang="en-US" sz="2400" b="1" dirty="0" err="1" smtClean="0">
                <a:solidFill>
                  <a:prstClr val="white"/>
                </a:solidFill>
                <a:latin typeface="Times New Roman" panose="02020603050405020304" pitchFamily="18" charset="0"/>
                <a:cs typeface="Times New Roman" panose="02020603050405020304" pitchFamily="18" charset="0"/>
              </a:rPr>
              <a:t>Diễn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biến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hành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động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và</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tâm</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lí</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của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Dế</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Mèn</a:t>
            </a:r>
            <a:r>
              <a:rPr lang="en-US" sz="2400" b="1" dirty="0">
                <a:solidFill>
                  <a:prstClr val="white"/>
                </a:solidFill>
                <a:latin typeface="Times New Roman" panose="02020603050405020304" pitchFamily="18" charset="0"/>
                <a:cs typeface="Times New Roman" panose="02020603050405020304" pitchFamily="18" charset="0"/>
              </a:rPr>
              <a:t>.</a:t>
            </a:r>
          </a:p>
          <a:p>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47749" y="3543373"/>
            <a:ext cx="9441131" cy="954107"/>
          </a:xfrm>
          <a:prstGeom prst="rect">
            <a:avLst/>
          </a:prstGeom>
          <a:noFill/>
        </p:spPr>
        <p:txBody>
          <a:bodyPr wrap="square" rtlCol="0">
            <a:spAutoFit/>
          </a:bodyPr>
          <a:lstStyle/>
          <a:p>
            <a:pPr lvl="0" defTabSz="1086632"/>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Choắt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Cốc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mổ</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im</a:t>
            </a:r>
            <a:r>
              <a:rPr lang="en-US" sz="2800" dirty="0">
                <a:solidFill>
                  <a:prstClr val="black"/>
                </a:solidFill>
                <a:latin typeface="Times New Roman" panose="02020603050405020304" pitchFamily="18" charset="0"/>
                <a:cs typeface="Times New Roman" panose="02020603050405020304" pitchFamily="18" charset="0"/>
              </a:rPr>
              <a:t> thin </a:t>
            </a:r>
            <a:r>
              <a:rPr lang="en-US" sz="2800" dirty="0" err="1">
                <a:solidFill>
                  <a:prstClr val="black"/>
                </a:solidFill>
                <a:latin typeface="Times New Roman" panose="02020603050405020304" pitchFamily="18" charset="0"/>
                <a:cs typeface="Times New Roman" panose="02020603050405020304" pitchFamily="18" charset="0"/>
              </a:rPr>
              <a:t>thít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Cốc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rồi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dám</a:t>
            </a:r>
            <a:r>
              <a:rPr lang="en-US" sz="2800" dirty="0">
                <a:solidFill>
                  <a:prstClr val="black"/>
                </a:solidFill>
                <a:latin typeface="Times New Roman" panose="02020603050405020304" pitchFamily="18" charset="0"/>
                <a:cs typeface="Times New Roman" panose="02020603050405020304" pitchFamily="18" charset="0"/>
              </a:rPr>
              <a:t> mon men </a:t>
            </a:r>
            <a:r>
              <a:rPr lang="en-US" sz="2800" dirty="0" err="1">
                <a:solidFill>
                  <a:prstClr val="black"/>
                </a:solidFill>
                <a:latin typeface="Times New Roman" panose="02020603050405020304" pitchFamily="18" charset="0"/>
                <a:cs typeface="Times New Roman" panose="02020603050405020304" pitchFamily="18" charset="0"/>
              </a:rPr>
              <a:t>bò</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khỏi</a:t>
            </a:r>
            <a:r>
              <a:rPr lang="en-US" sz="2800" dirty="0">
                <a:solidFill>
                  <a:prstClr val="black"/>
                </a:solidFill>
                <a:latin typeface="Times New Roman" panose="02020603050405020304" pitchFamily="18" charset="0"/>
                <a:cs typeface="Times New Roman" panose="02020603050405020304" pitchFamily="18" charset="0"/>
              </a:rPr>
              <a:t> hang </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Dế</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Choắt</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chết</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018582" y="1766255"/>
            <a:ext cx="9285855" cy="1815882"/>
          </a:xfrm>
          <a:prstGeom prst="rect">
            <a:avLst/>
          </a:prstGeom>
          <a:noFill/>
        </p:spPr>
        <p:txBody>
          <a:bodyPr wrap="square" rtlCol="0">
            <a:spAutoFit/>
          </a:bodyPr>
          <a:lstStyle/>
          <a:p>
            <a:pPr lvl="0" defTabSz="1086632">
              <a:tabLst>
                <a:tab pos="1386840" algn="l"/>
              </a:tabLst>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Lúc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đầu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huênh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hoang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Choắt</a:t>
            </a:r>
            <a:r>
              <a:rPr lang="en-US"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defTabSz="1086632">
              <a:tabLst>
                <a:tab pos="1386840" algn="l"/>
              </a:tabLst>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véo</a:t>
            </a:r>
            <a:r>
              <a:rPr lang="en-US" sz="2800" dirty="0">
                <a:solidFill>
                  <a:prstClr val="black"/>
                </a:solidFill>
                <a:latin typeface="Times New Roman" panose="02020603050405020304" pitchFamily="18" charset="0"/>
                <a:cs typeface="Times New Roman" panose="02020603050405020304" pitchFamily="18" charset="0"/>
              </a:rPr>
              <a:t> von, </a:t>
            </a:r>
            <a:r>
              <a:rPr lang="en-US" sz="2800" dirty="0" err="1">
                <a:solidFill>
                  <a:prstClr val="black"/>
                </a:solidFill>
                <a:latin typeface="Times New Roman" panose="02020603050405020304" pitchFamily="18" charset="0"/>
                <a:cs typeface="Times New Roman" panose="02020603050405020304" pitchFamily="18" charset="0"/>
              </a:rPr>
              <a:t>xấc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Cốc</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defTabSz="1086632">
              <a:tabLst>
                <a:tab pos="1386840" algn="l"/>
              </a:tabLst>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tọt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cs typeface="Times New Roman" panose="02020603050405020304" pitchFamily="18" charset="0"/>
              </a:rPr>
              <a:t> hang </a:t>
            </a:r>
            <a:r>
              <a:rPr lang="en-US" sz="2800" dirty="0" err="1">
                <a:solidFill>
                  <a:prstClr val="black"/>
                </a:solidFill>
                <a:latin typeface="Times New Roman" panose="02020603050405020304" pitchFamily="18" charset="0"/>
                <a:cs typeface="Times New Roman" panose="02020603050405020304" pitchFamily="18" charset="0"/>
              </a:rPr>
              <a:t>vắt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nằm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khểnh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đắc</a:t>
            </a:r>
            <a:r>
              <a:rPr lang="en-US" sz="2800" dirty="0">
                <a:solidFill>
                  <a:prstClr val="black"/>
                </a:solidFill>
                <a:latin typeface="Times New Roman" panose="02020603050405020304" pitchFamily="18" charset="0"/>
                <a:cs typeface="Times New Roman" panose="02020603050405020304" pitchFamily="18" charset="0"/>
              </a:rPr>
              <a:t> ý.</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p:cNvSpPr txBox="1"/>
          <p:nvPr/>
        </p:nvSpPr>
        <p:spPr>
          <a:xfrm>
            <a:off x="1947749" y="4405148"/>
            <a:ext cx="9373940" cy="954107"/>
          </a:xfrm>
          <a:prstGeom prst="rect">
            <a:avLst/>
          </a:prstGeom>
          <a:noFill/>
        </p:spPr>
        <p:txBody>
          <a:bodyPr wrap="square" rtlCol="0">
            <a:spAutoFit/>
          </a:bodyPr>
          <a:lstStyle/>
          <a:p>
            <a:pPr lvl="0" defTabSz="1086632"/>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Hèn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nhát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tham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sợ</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chết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mặc</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bè</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dám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lỗi</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202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p:bldP spid="4"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9309" y="-22470"/>
            <a:ext cx="7750756" cy="6880470"/>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Rectangle 4">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Rounded Rectangle 34"/>
          <p:cNvSpPr/>
          <p:nvPr/>
        </p:nvSpPr>
        <p:spPr>
          <a:xfrm>
            <a:off x="298615" y="352141"/>
            <a:ext cx="6735232" cy="6154374"/>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nvGrpSpPr>
          <p:cNvPr id="36" name="Group 35"/>
          <p:cNvGrpSpPr/>
          <p:nvPr/>
        </p:nvGrpSpPr>
        <p:grpSpPr>
          <a:xfrm>
            <a:off x="214815" y="508008"/>
            <a:ext cx="6017175" cy="497825"/>
            <a:chOff x="2840539" y="3818711"/>
            <a:chExt cx="12035918" cy="995648"/>
          </a:xfrm>
        </p:grpSpPr>
        <p:sp>
          <p:nvSpPr>
            <p:cNvPr id="3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1867"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nvGrpSpPr>
            <p:cNvPr id="38" name="Group 37"/>
            <p:cNvGrpSpPr/>
            <p:nvPr/>
          </p:nvGrpSpPr>
          <p:grpSpPr>
            <a:xfrm>
              <a:off x="2840539" y="3886200"/>
              <a:ext cx="12035918" cy="928159"/>
              <a:chOff x="2840539" y="3733800"/>
              <a:chExt cx="12035918" cy="928159"/>
            </a:xfrm>
          </p:grpSpPr>
          <p:sp>
            <p:nvSpPr>
              <p:cNvPr id="39" name="Round Same Side Corner Rectangle 38"/>
              <p:cNvSpPr/>
              <p:nvPr/>
            </p:nvSpPr>
            <p:spPr>
              <a:xfrm rot="5400000">
                <a:off x="8495153" y="-1850860"/>
                <a:ext cx="731519" cy="12031089"/>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40" name="Rectangle 39"/>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41" name="Rectangle 40"/>
              <p:cNvSpPr/>
              <p:nvPr/>
            </p:nvSpPr>
            <p:spPr>
              <a:xfrm>
                <a:off x="4460662" y="3738630"/>
                <a:ext cx="6233930" cy="923329"/>
              </a:xfrm>
              <a:prstGeom prst="rect">
                <a:avLst/>
              </a:prstGeom>
            </p:spPr>
            <p:txBody>
              <a:bodyPr wrap="none">
                <a:spAutoFit/>
              </a:bodyPr>
              <a:lstStyle/>
              <a:p>
                <a:pPr marL="0" marR="0" lvl="0" indent="0" algn="l" defTabSz="456363" rtl="0" eaLnBrk="1" fontAlgn="auto" latinLnBrk="0" hangingPunct="1">
                  <a:lnSpc>
                    <a:spcPct val="100000"/>
                  </a:lnSpc>
                  <a:spcBef>
                    <a:spcPts val="600"/>
                  </a:spcBef>
                  <a:spcAft>
                    <a:spcPts val="0"/>
                  </a:spcAft>
                  <a:buClrTx/>
                  <a:buSzTx/>
                  <a:buFontTx/>
                  <a:buNone/>
                  <a:tabLst/>
                  <a:defRPr/>
                </a:pPr>
                <a:r>
                  <a:rPr kumimoji="0" lang="en-US" sz="2400" b="1"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TRI TH</a:t>
                </a:r>
                <a:r>
                  <a:rPr kumimoji="0" lang="vi-VN" sz="2400" b="1"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ỨC </a:t>
                </a:r>
                <a:r>
                  <a:rPr kumimoji="0" lang="en-US" sz="2400" b="1"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NGỮ</a:t>
                </a:r>
                <a:r>
                  <a:rPr kumimoji="0" lang="en-US" sz="2400" b="1" i="1" u="none" strike="noStrike" kern="0" cap="none" spc="0" normalizeH="0" noProof="0" dirty="0">
                    <a:ln>
                      <a:noFill/>
                    </a:ln>
                    <a:solidFill>
                      <a:prstClr val="white"/>
                    </a:solidFill>
                    <a:effectLst/>
                    <a:uLnTx/>
                    <a:uFillTx/>
                    <a:latin typeface="Times New Roman" pitchFamily="18" charset="0"/>
                    <a:ea typeface="+mn-ea"/>
                    <a:cs typeface="Times New Roman" pitchFamily="18" charset="0"/>
                  </a:rPr>
                  <a:t> VĂN</a:t>
                </a:r>
                <a:endParaRPr kumimoji="0" lang="en-US" sz="2400" b="0"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2" name="TextBox 41"/>
              <p:cNvSpPr txBox="1"/>
              <p:nvPr/>
            </p:nvSpPr>
            <p:spPr>
              <a:xfrm>
                <a:off x="3294768" y="3733800"/>
                <a:ext cx="609863" cy="923329"/>
              </a:xfrm>
              <a:prstGeom prst="rect">
                <a:avLst/>
              </a:prstGeom>
              <a:noFill/>
            </p:spPr>
            <p:txBody>
              <a:bodyPr wrap="none" rtlCol="0">
                <a:spAutoFit/>
              </a:bodyPr>
              <a:lstStyle/>
              <a:p>
                <a:pPr marL="0" marR="0" lvl="0" indent="0" algn="ctr" defTabSz="1086406"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43" name="Group 42"/>
          <p:cNvGrpSpPr/>
          <p:nvPr/>
        </p:nvGrpSpPr>
        <p:grpSpPr>
          <a:xfrm>
            <a:off x="214814" y="1828517"/>
            <a:ext cx="6017177" cy="509050"/>
            <a:chOff x="2840539" y="3818711"/>
            <a:chExt cx="12035922" cy="1018084"/>
          </a:xfrm>
        </p:grpSpPr>
        <p:sp>
          <p:nvSpPr>
            <p:cNvPr id="4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1867"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nvGrpSpPr>
            <p:cNvPr id="45" name="Group 44"/>
            <p:cNvGrpSpPr/>
            <p:nvPr/>
          </p:nvGrpSpPr>
          <p:grpSpPr>
            <a:xfrm>
              <a:off x="2840539" y="3886200"/>
              <a:ext cx="12035922" cy="950595"/>
              <a:chOff x="2840539" y="3733800"/>
              <a:chExt cx="12035922" cy="950595"/>
            </a:xfrm>
          </p:grpSpPr>
          <p:sp>
            <p:nvSpPr>
              <p:cNvPr id="46" name="Round Same Side Corner Rectangle 45"/>
              <p:cNvSpPr/>
              <p:nvPr/>
            </p:nvSpPr>
            <p:spPr>
              <a:xfrm rot="5400000">
                <a:off x="8495155" y="-1850859"/>
                <a:ext cx="731518" cy="12031094"/>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47" name="Rectangle 4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48" name="Rectangle 47"/>
              <p:cNvSpPr/>
              <p:nvPr/>
            </p:nvSpPr>
            <p:spPr>
              <a:xfrm>
                <a:off x="4460662" y="3761080"/>
                <a:ext cx="7404273" cy="923315"/>
              </a:xfrm>
              <a:prstGeom prst="rect">
                <a:avLst/>
              </a:prstGeom>
            </p:spPr>
            <p:txBody>
              <a:bodyPr wrap="none">
                <a:spAutoFit/>
              </a:bodyPr>
              <a:lstStyle/>
              <a:p>
                <a:pPr marL="0" marR="0" lvl="0" indent="0" algn="l" defTabSz="456363" rtl="0" eaLnBrk="1" fontAlgn="auto" latinLnBrk="0" hangingPunct="1">
                  <a:lnSpc>
                    <a:spcPct val="100000"/>
                  </a:lnSpc>
                  <a:spcBef>
                    <a:spcPts val="600"/>
                  </a:spcBef>
                  <a:spcAft>
                    <a:spcPts val="0"/>
                  </a:spcAft>
                  <a:buClrTx/>
                  <a:buSzTx/>
                  <a:buFontTx/>
                  <a:buNone/>
                  <a:tabLst/>
                  <a:defRPr/>
                </a:pPr>
                <a:r>
                  <a:rPr kumimoji="0" lang="vi-VN" sz="2400" b="1"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ĐỌC, TÌM HIỂU CHUNG</a:t>
                </a:r>
                <a:r>
                  <a:rPr kumimoji="0" lang="en-US" sz="2400" b="1"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endParaRPr kumimoji="0" lang="en-US" sz="2400" b="0"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9" name="TextBox 48"/>
              <p:cNvSpPr txBox="1"/>
              <p:nvPr/>
            </p:nvSpPr>
            <p:spPr>
              <a:xfrm>
                <a:off x="3174529" y="3733800"/>
                <a:ext cx="850343" cy="923315"/>
              </a:xfrm>
              <a:prstGeom prst="rect">
                <a:avLst/>
              </a:prstGeom>
              <a:noFill/>
            </p:spPr>
            <p:txBody>
              <a:bodyPr wrap="none" rtlCol="0">
                <a:spAutoFit/>
              </a:bodyPr>
              <a:lstStyle/>
              <a:p>
                <a:pPr marL="0" marR="0" lvl="0" indent="0" algn="ctr" defTabSz="1086406"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50" name="Group 49"/>
          <p:cNvGrpSpPr/>
          <p:nvPr/>
        </p:nvGrpSpPr>
        <p:grpSpPr>
          <a:xfrm>
            <a:off x="214830" y="3161181"/>
            <a:ext cx="6017161" cy="575963"/>
            <a:chOff x="2840539" y="3818711"/>
            <a:chExt cx="12035885" cy="1007549"/>
          </a:xfrm>
        </p:grpSpPr>
        <p:sp>
          <p:nvSpPr>
            <p:cNvPr id="5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1867"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nvGrpSpPr>
            <p:cNvPr id="52" name="Group 51"/>
            <p:cNvGrpSpPr/>
            <p:nvPr/>
          </p:nvGrpSpPr>
          <p:grpSpPr>
            <a:xfrm>
              <a:off x="2840539" y="3951331"/>
              <a:ext cx="12035885" cy="874929"/>
              <a:chOff x="2840539" y="3798931"/>
              <a:chExt cx="12035885" cy="874929"/>
            </a:xfrm>
          </p:grpSpPr>
          <p:sp>
            <p:nvSpPr>
              <p:cNvPr id="53" name="Round Same Side Corner Rectangle 52"/>
              <p:cNvSpPr/>
              <p:nvPr/>
            </p:nvSpPr>
            <p:spPr>
              <a:xfrm rot="5400000">
                <a:off x="8495139" y="-1850835"/>
                <a:ext cx="731520" cy="12031051"/>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54" name="Rectangle 5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55" name="Rectangle 54"/>
              <p:cNvSpPr/>
              <p:nvPr/>
            </p:nvSpPr>
            <p:spPr>
              <a:xfrm>
                <a:off x="4460661" y="3866256"/>
                <a:ext cx="8940147" cy="807604"/>
              </a:xfrm>
              <a:prstGeom prst="rect">
                <a:avLst/>
              </a:prstGeom>
            </p:spPr>
            <p:txBody>
              <a:bodyPr wrap="none">
                <a:spAutoFit/>
              </a:bodyPr>
              <a:lstStyle/>
              <a:p>
                <a:pPr marL="0" marR="0" lvl="0" indent="0" algn="l" defTabSz="456363" rtl="0" eaLnBrk="1" fontAlgn="auto" latinLnBrk="0" hangingPunct="1">
                  <a:lnSpc>
                    <a:spcPct val="100000"/>
                  </a:lnSpc>
                  <a:spcBef>
                    <a:spcPts val="600"/>
                  </a:spcBef>
                  <a:spcAft>
                    <a:spcPts val="0"/>
                  </a:spcAft>
                  <a:buClrTx/>
                  <a:buSzTx/>
                  <a:buFontTx/>
                  <a:buNone/>
                  <a:tabLst/>
                  <a:defRPr/>
                </a:pPr>
                <a:r>
                  <a:rPr kumimoji="0" lang="vi-VN" sz="2400" b="1"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TÌM HIỂU CHI </a:t>
                </a:r>
                <a:r>
                  <a:rPr kumimoji="0" lang="vi-VN" sz="2400" b="1" i="1"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TIẾT</a:t>
                </a:r>
                <a:r>
                  <a:rPr kumimoji="0" lang="en-US" sz="2400" b="1" i="1"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VĂN</a:t>
                </a:r>
                <a:r>
                  <a:rPr kumimoji="0" lang="en-US" sz="2400" b="1" i="1" u="none" strike="noStrike" kern="0" cap="none" spc="0" normalizeH="0" noProof="0" dirty="0" smtClean="0">
                    <a:ln>
                      <a:noFill/>
                    </a:ln>
                    <a:solidFill>
                      <a:prstClr val="white"/>
                    </a:solidFill>
                    <a:effectLst/>
                    <a:uLnTx/>
                    <a:uFillTx/>
                    <a:latin typeface="Times New Roman" pitchFamily="18" charset="0"/>
                    <a:ea typeface="+mn-ea"/>
                    <a:cs typeface="Times New Roman" pitchFamily="18" charset="0"/>
                  </a:rPr>
                  <a:t> </a:t>
                </a:r>
                <a:r>
                  <a:rPr kumimoji="0" lang="en-US" sz="2400" b="1" i="1" u="none" strike="noStrike" kern="0" cap="none" spc="0" normalizeH="0" noProof="0" dirty="0" err="1" smtClean="0">
                    <a:ln>
                      <a:noFill/>
                    </a:ln>
                    <a:solidFill>
                      <a:prstClr val="white"/>
                    </a:solidFill>
                    <a:effectLst/>
                    <a:uLnTx/>
                    <a:uFillTx/>
                    <a:latin typeface="Times New Roman" pitchFamily="18" charset="0"/>
                    <a:ea typeface="+mn-ea"/>
                    <a:cs typeface="Times New Roman" pitchFamily="18" charset="0"/>
                  </a:rPr>
                  <a:t>BẢN</a:t>
                </a:r>
                <a:endParaRPr kumimoji="0" lang="en-US" sz="2400" b="0"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6" name="TextBox 55"/>
              <p:cNvSpPr txBox="1"/>
              <p:nvPr/>
            </p:nvSpPr>
            <p:spPr>
              <a:xfrm>
                <a:off x="3054295" y="3829960"/>
                <a:ext cx="1090826" cy="807605"/>
              </a:xfrm>
              <a:prstGeom prst="rect">
                <a:avLst/>
              </a:prstGeom>
              <a:noFill/>
            </p:spPr>
            <p:txBody>
              <a:bodyPr wrap="none" rtlCol="0">
                <a:spAutoFit/>
              </a:bodyPr>
              <a:lstStyle/>
              <a:p>
                <a:pPr marL="0" marR="0" lvl="0" indent="0" algn="ctr" defTabSz="1086406"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imes New Roman" pitchFamily="18" charset="0"/>
                    <a:ea typeface="Tahoma" panose="020B0604030504040204" pitchFamily="34" charset="0"/>
                    <a:cs typeface="Times New Roman" pitchFamily="18" charset="0"/>
                  </a:rPr>
                  <a:t>III</a:t>
                </a:r>
              </a:p>
            </p:txBody>
          </p:sp>
        </p:grpSp>
      </p:grpSp>
      <p:sp>
        <p:nvSpPr>
          <p:cNvPr id="57" name="Rectangle 56"/>
          <p:cNvSpPr/>
          <p:nvPr/>
        </p:nvSpPr>
        <p:spPr>
          <a:xfrm>
            <a:off x="629949" y="1003279"/>
            <a:ext cx="6933697" cy="784756"/>
          </a:xfrm>
          <a:prstGeom prst="rect">
            <a:avLst/>
          </a:prstGeom>
        </p:spPr>
        <p:txBody>
          <a:bodyPr wrap="square" lIns="45651" tIns="22823" rIns="45651" bIns="22823">
            <a:spAutoFit/>
          </a:bodyPr>
          <a:lstStyle/>
          <a:p>
            <a:pPr marL="370796" marR="0" lvl="0" indent="-370796" algn="l" defTabSz="1086406" rtl="0" eaLnBrk="1" fontAlgn="auto" latinLnBrk="0" hangingPunct="1">
              <a:lnSpc>
                <a:spcPct val="100000"/>
              </a:lnSpc>
              <a:spcBef>
                <a:spcPts val="0"/>
              </a:spcBef>
              <a:spcAft>
                <a:spcPts val="0"/>
              </a:spcAft>
              <a:buClrTx/>
              <a:buSzTx/>
              <a:buFont typeface="+mj-lt"/>
              <a:buAutoNum type="arabicPeriod"/>
              <a:tabLst/>
              <a:defRPr/>
            </a:pP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Khái</a:t>
            </a:r>
            <a:r>
              <a:rPr kumimoji="0" lang="en-US" sz="2400" b="1" i="1"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niệm</a:t>
            </a:r>
            <a:r>
              <a:rPr kumimoji="0" lang="en-US" sz="2400" b="1" i="1"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truyện</a:t>
            </a:r>
            <a:r>
              <a:rPr kumimoji="0" lang="en-US" sz="2400" b="1" i="1"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và</a:t>
            </a:r>
            <a:r>
              <a:rPr kumimoji="0" lang="en-US" sz="2400" b="1" i="1"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truyện</a:t>
            </a:r>
            <a:r>
              <a:rPr kumimoji="0" lang="en-US" sz="2400" b="1" i="1"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đồng</a:t>
            </a:r>
            <a:r>
              <a:rPr kumimoji="0" lang="en-US" sz="2400" b="1" i="1"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thoại</a:t>
            </a:r>
            <a:endParaRPr kumimoji="0" lang="vi-VN"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370796" marR="0" lvl="0" indent="-370796" algn="l" defTabSz="1086406" rtl="0" eaLnBrk="1" fontAlgn="auto" latinLnBrk="0" hangingPunct="1">
              <a:lnSpc>
                <a:spcPct val="100000"/>
              </a:lnSpc>
              <a:spcBef>
                <a:spcPts val="0"/>
              </a:spcBef>
              <a:spcAft>
                <a:spcPts val="0"/>
              </a:spcAft>
              <a:buClrTx/>
              <a:buSzTx/>
              <a:buFont typeface="+mj-lt"/>
              <a:buAutoNum type="arabicPeriod"/>
              <a:tabLst/>
              <a:defRPr/>
            </a:pPr>
            <a:r>
              <a:rPr lang="en-US" sz="2400" b="1" i="1" dirty="0" err="1">
                <a:solidFill>
                  <a:prstClr val="black"/>
                </a:solidFill>
                <a:latin typeface="Times New Roman" pitchFamily="18" charset="0"/>
                <a:cs typeface="Times New Roman" pitchFamily="18" charset="0"/>
              </a:rPr>
              <a:t>Đặc</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điểm</a:t>
            </a:r>
            <a:endParaRPr kumimoji="0" lang="vi-VN"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8" name="Rectangle 57"/>
          <p:cNvSpPr/>
          <p:nvPr/>
        </p:nvSpPr>
        <p:spPr>
          <a:xfrm>
            <a:off x="458660" y="3798056"/>
            <a:ext cx="8525483" cy="1708085"/>
          </a:xfrm>
          <a:prstGeom prst="rect">
            <a:avLst/>
          </a:prstGeom>
        </p:spPr>
        <p:txBody>
          <a:bodyPr wrap="square" lIns="45651" tIns="22823" rIns="45651" bIns="22823">
            <a:spAutoFit/>
          </a:bodyPr>
          <a:lstStyle/>
          <a:p>
            <a:pPr marL="0" marR="0" lvl="1" indent="-370796" algn="l" defTabSz="1086406" rtl="0" eaLnBrk="1" fontAlgn="auto" latinLnBrk="0" hangingPunct="1">
              <a:lnSpc>
                <a:spcPct val="150000"/>
              </a:lnSpc>
              <a:spcBef>
                <a:spcPts val="0"/>
              </a:spcBef>
              <a:spcAft>
                <a:spcPts val="0"/>
              </a:spcAft>
              <a:buClrTx/>
              <a:buSzTx/>
              <a:buFont typeface="+mj-lt"/>
              <a:buAutoNum type="arabicPeriod"/>
              <a:tabLst/>
              <a:defRPr/>
            </a:pPr>
            <a:r>
              <a:rPr kumimoji="0" lang="en-US" sz="2400" b="1" i="1" u="none" strike="noStrike" kern="1200" cap="none" spc="0" normalizeH="0" baseline="0" noProof="0" dirty="0" err="1" smtClean="0">
                <a:ln>
                  <a:noFill/>
                </a:ln>
                <a:solidFill>
                  <a:prstClr val="black">
                    <a:lumMod val="95000"/>
                    <a:lumOff val="5000"/>
                  </a:prstClr>
                </a:solidFill>
                <a:effectLst/>
                <a:uLnTx/>
                <a:uFillTx/>
                <a:latin typeface="Times New Roman" pitchFamily="18" charset="0"/>
                <a:ea typeface="+mn-ea"/>
                <a:cs typeface="Times New Roman" pitchFamily="18" charset="0"/>
              </a:rPr>
              <a:t>Nhân</a:t>
            </a:r>
            <a:r>
              <a:rPr kumimoji="0" lang="en-US" sz="2400" b="1" i="1" u="none" strike="noStrike" kern="1200" cap="none" spc="0" normalizeH="0" noProof="0" dirty="0" smtClean="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smtClean="0">
                <a:ln>
                  <a:noFill/>
                </a:ln>
                <a:solidFill>
                  <a:prstClr val="black">
                    <a:lumMod val="95000"/>
                    <a:lumOff val="5000"/>
                  </a:prstClr>
                </a:solidFill>
                <a:effectLst/>
                <a:uLnTx/>
                <a:uFillTx/>
                <a:latin typeface="Times New Roman" pitchFamily="18" charset="0"/>
                <a:ea typeface="+mn-ea"/>
                <a:cs typeface="Times New Roman" pitchFamily="18" charset="0"/>
              </a:rPr>
              <a:t>vật</a:t>
            </a:r>
            <a:r>
              <a:rPr kumimoji="0" lang="en-US" sz="2400" b="1" i="1" u="none" strike="noStrike" kern="1200" cap="none" spc="0" normalizeH="0" noProof="0" dirty="0" smtClean="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smtClean="0">
                <a:ln>
                  <a:noFill/>
                </a:ln>
                <a:solidFill>
                  <a:prstClr val="black">
                    <a:lumMod val="95000"/>
                    <a:lumOff val="5000"/>
                  </a:prstClr>
                </a:solidFill>
                <a:effectLst/>
                <a:uLnTx/>
                <a:uFillTx/>
                <a:latin typeface="Times New Roman" pitchFamily="18" charset="0"/>
                <a:ea typeface="+mn-ea"/>
                <a:cs typeface="Times New Roman" pitchFamily="18" charset="0"/>
              </a:rPr>
              <a:t>Dế</a:t>
            </a:r>
            <a:r>
              <a:rPr kumimoji="0" lang="en-US" sz="2400" b="1" i="1" u="none" strike="noStrike" kern="1200" cap="none" spc="0" normalizeH="0" noProof="0" dirty="0" smtClean="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Mèn</a:t>
            </a:r>
            <a:endPar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a:p>
            <a:pPr marL="0" marR="0" lvl="1" indent="-370796" algn="l" defTabSz="1086406" rtl="0" eaLnBrk="1" fontAlgn="auto" latinLnBrk="0" hangingPunct="1">
              <a:lnSpc>
                <a:spcPct val="150000"/>
              </a:lnSpc>
              <a:spcBef>
                <a:spcPts val="0"/>
              </a:spcBef>
              <a:spcAft>
                <a:spcPts val="0"/>
              </a:spcAft>
              <a:buClrTx/>
              <a:buSzTx/>
              <a:buFont typeface="+mj-lt"/>
              <a:buAutoNum type="arabicPeriod"/>
              <a:tabLst/>
              <a:defRPr/>
            </a:pP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Bài</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học</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đường</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đời</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đầu</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tiên</a:t>
            </a:r>
            <a:endParaRPr kumimoji="0" lang="vi-VN"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a:p>
            <a:pPr marL="0" marR="0" lvl="1" algn="l" defTabSz="1086406" rtl="0" eaLnBrk="1" fontAlgn="auto" latinLnBrk="0" hangingPunct="1">
              <a:lnSpc>
                <a:spcPct val="150000"/>
              </a:lnSpc>
              <a:spcBef>
                <a:spcPts val="0"/>
              </a:spcBef>
              <a:spcAft>
                <a:spcPts val="0"/>
              </a:spcAft>
              <a:buClrTx/>
              <a:buSzTx/>
              <a:tabLst/>
              <a:defRPr/>
            </a:pPr>
            <a:endPar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sp>
        <p:nvSpPr>
          <p:cNvPr id="59" name="Rectangle 58"/>
          <p:cNvSpPr/>
          <p:nvPr/>
        </p:nvSpPr>
        <p:spPr>
          <a:xfrm>
            <a:off x="519571" y="2755902"/>
            <a:ext cx="7243528" cy="366692"/>
          </a:xfrm>
          <a:prstGeom prst="rect">
            <a:avLst/>
          </a:prstGeom>
        </p:spPr>
        <p:txBody>
          <a:bodyPr wrap="square" lIns="45651" tIns="22823" rIns="45651" bIns="22823">
            <a:spAutoFit/>
          </a:bodyPr>
          <a:lstStyle/>
          <a:p>
            <a:pPr marL="0" marR="0" lvl="1" indent="-370796" algn="l" defTabSz="1086406" rtl="0" eaLnBrk="1" fontAlgn="auto" latinLnBrk="0" hangingPunct="1">
              <a:lnSpc>
                <a:spcPts val="25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2. </a:t>
            </a: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Tác</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phẩm</a:t>
            </a:r>
            <a:endPar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sp>
        <p:nvSpPr>
          <p:cNvPr id="60" name="Rectangle 59"/>
          <p:cNvSpPr/>
          <p:nvPr/>
        </p:nvSpPr>
        <p:spPr>
          <a:xfrm>
            <a:off x="519571" y="2336802"/>
            <a:ext cx="7243528" cy="366692"/>
          </a:xfrm>
          <a:prstGeom prst="rect">
            <a:avLst/>
          </a:prstGeom>
        </p:spPr>
        <p:txBody>
          <a:bodyPr wrap="square" lIns="45651" tIns="22823" rIns="45651" bIns="22823">
            <a:spAutoFit/>
          </a:bodyPr>
          <a:lstStyle/>
          <a:p>
            <a:pPr marL="0" marR="0" lvl="1" indent="-370796" algn="l" defTabSz="1086406" rtl="0" eaLnBrk="1" fontAlgn="auto" latinLnBrk="0" hangingPunct="1">
              <a:lnSpc>
                <a:spcPts val="2500"/>
              </a:lnSpc>
              <a:spcBef>
                <a:spcPts val="0"/>
              </a:spcBef>
              <a:spcAft>
                <a:spcPts val="0"/>
              </a:spcAft>
              <a:buClrTx/>
              <a:buSzTx/>
              <a:buFont typeface="+mj-lt"/>
              <a:buAutoNum type="arabicPeriod"/>
              <a:tabLst/>
              <a:defRPr/>
            </a:pP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Tác</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giả</a:t>
            </a:r>
            <a:endPar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grpSp>
        <p:nvGrpSpPr>
          <p:cNvPr id="61" name="Group 60"/>
          <p:cNvGrpSpPr/>
          <p:nvPr/>
        </p:nvGrpSpPr>
        <p:grpSpPr>
          <a:xfrm>
            <a:off x="219313" y="4994456"/>
            <a:ext cx="6012677" cy="575963"/>
            <a:chOff x="2840539" y="3818711"/>
            <a:chExt cx="12026916" cy="1007549"/>
          </a:xfrm>
        </p:grpSpPr>
        <p:sp>
          <p:nvSpPr>
            <p:cNvPr id="6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1867"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nvGrpSpPr>
            <p:cNvPr id="63" name="Group 62"/>
            <p:cNvGrpSpPr/>
            <p:nvPr/>
          </p:nvGrpSpPr>
          <p:grpSpPr>
            <a:xfrm>
              <a:off x="2840539" y="3951329"/>
              <a:ext cx="12026916" cy="874931"/>
              <a:chOff x="2840539" y="3798929"/>
              <a:chExt cx="12026916" cy="874931"/>
            </a:xfrm>
          </p:grpSpPr>
          <p:sp>
            <p:nvSpPr>
              <p:cNvPr id="64" name="Round Same Side Corner Rectangle 63"/>
              <p:cNvSpPr/>
              <p:nvPr/>
            </p:nvSpPr>
            <p:spPr>
              <a:xfrm rot="5400000">
                <a:off x="8490654" y="-1846353"/>
                <a:ext cx="731520" cy="1202208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5" name="Rectangle 64"/>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6" name="Rectangle 65"/>
              <p:cNvSpPr/>
              <p:nvPr/>
            </p:nvSpPr>
            <p:spPr>
              <a:xfrm>
                <a:off x="4460661" y="3866256"/>
                <a:ext cx="3431514" cy="807604"/>
              </a:xfrm>
              <a:prstGeom prst="rect">
                <a:avLst/>
              </a:prstGeom>
            </p:spPr>
            <p:txBody>
              <a:bodyPr wrap="none">
                <a:spAutoFit/>
              </a:bodyPr>
              <a:lstStyle/>
              <a:p>
                <a:pPr marL="0" marR="0" lvl="0" indent="0" algn="l" defTabSz="456363" rtl="0" eaLnBrk="1" fontAlgn="auto" latinLnBrk="0" hangingPunct="1">
                  <a:lnSpc>
                    <a:spcPct val="100000"/>
                  </a:lnSpc>
                  <a:spcBef>
                    <a:spcPts val="600"/>
                  </a:spcBef>
                  <a:spcAft>
                    <a:spcPts val="0"/>
                  </a:spcAft>
                  <a:buClrTx/>
                  <a:buSzTx/>
                  <a:buFontTx/>
                  <a:buNone/>
                  <a:tabLst/>
                  <a:defRPr/>
                </a:pPr>
                <a:r>
                  <a:rPr kumimoji="0" lang="vi-VN" sz="2400" b="1"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TỔNG KẾT</a:t>
                </a:r>
                <a:endParaRPr kumimoji="0" lang="en-US" sz="2400" b="0"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7" name="TextBox 66"/>
              <p:cNvSpPr txBox="1"/>
              <p:nvPr/>
            </p:nvSpPr>
            <p:spPr>
              <a:xfrm>
                <a:off x="3089565" y="3829959"/>
                <a:ext cx="1020285" cy="807604"/>
              </a:xfrm>
              <a:prstGeom prst="rect">
                <a:avLst/>
              </a:prstGeom>
              <a:noFill/>
            </p:spPr>
            <p:txBody>
              <a:bodyPr wrap="none" rtlCol="0">
                <a:spAutoFit/>
              </a:bodyPr>
              <a:lstStyle/>
              <a:p>
                <a:pPr marL="0" marR="0" lvl="0" indent="0" algn="ctr" defTabSz="1086406"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r>
                  <a:rPr kumimoji="0" lang="vi-VN" sz="2400" b="1" i="1"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V</a:t>
                </a:r>
                <a:endParaRPr kumimoji="0" lang="en-US" sz="2400" b="1" i="1"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grpSp>
      </p:grpSp>
      <p:sp>
        <p:nvSpPr>
          <p:cNvPr id="68" name="Rectangle 67"/>
          <p:cNvSpPr/>
          <p:nvPr/>
        </p:nvSpPr>
        <p:spPr>
          <a:xfrm>
            <a:off x="562166" y="5686990"/>
            <a:ext cx="8525483" cy="738589"/>
          </a:xfrm>
          <a:prstGeom prst="rect">
            <a:avLst/>
          </a:prstGeom>
        </p:spPr>
        <p:txBody>
          <a:bodyPr wrap="square" lIns="45651" tIns="22823" rIns="45651" bIns="22823">
            <a:spAutoFit/>
          </a:bodyPr>
          <a:lstStyle/>
          <a:p>
            <a:pPr marL="0" marR="0" lvl="1" indent="-370796" algn="l" defTabSz="1086406" rtl="0" eaLnBrk="1" fontAlgn="auto" latinLnBrk="0" hangingPunct="1">
              <a:lnSpc>
                <a:spcPts val="2743"/>
              </a:lnSpc>
              <a:spcBef>
                <a:spcPts val="0"/>
              </a:spcBef>
              <a:spcAft>
                <a:spcPts val="0"/>
              </a:spcAft>
              <a:buClrTx/>
              <a:buSzTx/>
              <a:buFont typeface="+mj-lt"/>
              <a:buAutoNum type="arabicPeriod"/>
              <a:tabLst/>
              <a:defRPr/>
            </a:pP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Nghệ</a:t>
            </a: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thuật</a:t>
            </a:r>
            <a:endPar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a:p>
            <a:pPr marL="0" marR="0" lvl="1" indent="-370796" algn="l" defTabSz="1086406" rtl="0" eaLnBrk="1" fontAlgn="auto" latinLnBrk="0" hangingPunct="1">
              <a:lnSpc>
                <a:spcPts val="2743"/>
              </a:lnSpc>
              <a:spcBef>
                <a:spcPts val="0"/>
              </a:spcBef>
              <a:spcAft>
                <a:spcPts val="0"/>
              </a:spcAft>
              <a:buClrTx/>
              <a:buSzTx/>
              <a:buFont typeface="+mj-lt"/>
              <a:buAutoNum type="arabicPeriod"/>
              <a:tabLst/>
              <a:defRPr/>
            </a:pP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Nội</a:t>
            </a: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dung, ý </a:t>
            </a: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nghĩa</a:t>
            </a:r>
            <a:endParaRPr kumimoji="0" lang="vi-VN"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1445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3404" y="1270605"/>
            <a:ext cx="8743304" cy="480131"/>
          </a:xfrm>
          <a:prstGeom prst="rect">
            <a:avLst/>
          </a:prstGeom>
        </p:spPr>
        <p:txBody>
          <a:bodyPr wrap="square">
            <a:spAutoFit/>
          </a:bodyPr>
          <a:lstStyle/>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đường</a:t>
            </a: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đời</a:t>
            </a: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đầu</a:t>
            </a: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tiên</a:t>
            </a:r>
            <a:endPar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14" name="Group 13"/>
          <p:cNvGrpSpPr/>
          <p:nvPr/>
        </p:nvGrpSpPr>
        <p:grpSpPr>
          <a:xfrm>
            <a:off x="1321949" y="1897127"/>
            <a:ext cx="9518274" cy="962187"/>
            <a:chOff x="736069" y="612927"/>
            <a:chExt cx="9518274" cy="1177711"/>
          </a:xfrm>
          <a:solidFill>
            <a:schemeClr val="accent5">
              <a:lumMod val="75000"/>
            </a:schemeClr>
          </a:solidFill>
        </p:grpSpPr>
        <p:sp>
          <p:nvSpPr>
            <p:cNvPr id="15" name="Rectangle 14"/>
            <p:cNvSpPr/>
            <p:nvPr/>
          </p:nvSpPr>
          <p:spPr>
            <a:xfrm>
              <a:off x="736069" y="612927"/>
              <a:ext cx="9518274" cy="1177711"/>
            </a:xfrm>
            <a:prstGeom prst="rect">
              <a:avLst/>
            </a:prstGeom>
            <a:grp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16" name="TextBox 15"/>
            <p:cNvSpPr txBox="1"/>
            <p:nvPr/>
          </p:nvSpPr>
          <p:spPr>
            <a:xfrm>
              <a:off x="736069" y="612927"/>
              <a:ext cx="9518274" cy="11777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3915" tIns="71120" rIns="71120" bIns="71120" numCol="1" spcCol="1270" anchor="ctr" anchorCtr="0">
              <a:noAutofit/>
            </a:bodyPr>
            <a:lstStyle/>
            <a:p>
              <a:pPr lvl="0" defTabSz="1244600">
                <a:lnSpc>
                  <a:spcPct val="90000"/>
                </a:lnSpc>
                <a:spcBef>
                  <a:spcPct val="0"/>
                </a:spcBef>
                <a:spcAft>
                  <a:spcPct val="35000"/>
                </a:spcAft>
              </a:pPr>
              <a:r>
                <a:rPr lang="en-US" sz="2800" b="1" kern="1200" dirty="0" err="1">
                  <a:solidFill>
                    <a:schemeClr val="bg1"/>
                  </a:solidFill>
                  <a:latin typeface="Times New Roman" panose="02020603050405020304" pitchFamily="18" charset="0"/>
                  <a:cs typeface="Times New Roman" panose="02020603050405020304" pitchFamily="18" charset="0"/>
                </a:rPr>
                <a:t>Hậu</a:t>
              </a:r>
              <a:r>
                <a:rPr lang="en-US" sz="2800" b="1" kern="1200" dirty="0">
                  <a:solidFill>
                    <a:schemeClr val="bg1"/>
                  </a:solidFill>
                  <a:latin typeface="Times New Roman" panose="02020603050405020304" pitchFamily="18" charset="0"/>
                  <a:cs typeface="Times New Roman" panose="02020603050405020304" pitchFamily="18" charset="0"/>
                </a:rPr>
                <a:t> </a:t>
              </a:r>
              <a:r>
                <a:rPr lang="en-US" sz="2800" b="1" kern="1200" dirty="0" err="1">
                  <a:solidFill>
                    <a:schemeClr val="bg1"/>
                  </a:solidFill>
                  <a:latin typeface="Times New Roman" panose="02020603050405020304" pitchFamily="18" charset="0"/>
                  <a:cs typeface="Times New Roman" panose="02020603050405020304" pitchFamily="18" charset="0"/>
                </a:rPr>
                <a:t>quả</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Gây</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ra</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cái</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chết</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thảm</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thương</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cho</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Dế</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Choắt</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Kẻ</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phải</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trực</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tiếp</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chịu</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hậu</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quả</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của</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trò</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đùa</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này</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là</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Dế</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Choắt</a:t>
              </a:r>
              <a:r>
                <a:rPr lang="en-US" sz="2800" kern="1200" dirty="0">
                  <a:solidFill>
                    <a:schemeClr val="bg1"/>
                  </a:solidFill>
                  <a:latin typeface="Times New Roman" panose="02020603050405020304" pitchFamily="18" charset="0"/>
                  <a:cs typeface="Times New Roman" panose="02020603050405020304" pitchFamily="18" charset="0"/>
                </a:rPr>
                <a:t>).</a:t>
              </a:r>
            </a:p>
          </p:txBody>
        </p:sp>
      </p:grpSp>
      <p:pic>
        <p:nvPicPr>
          <p:cNvPr id="17" name="Picture 16"/>
          <p:cNvPicPr>
            <a:picLocks noChangeAspect="1"/>
          </p:cNvPicPr>
          <p:nvPr/>
        </p:nvPicPr>
        <p:blipFill>
          <a:blip r:embed="rId3"/>
          <a:srcRect/>
          <a:stretch>
            <a:fillRect/>
          </a:stretch>
        </p:blipFill>
        <p:spPr bwMode="auto">
          <a:xfrm>
            <a:off x="1321949" y="3005705"/>
            <a:ext cx="3005138" cy="3656352"/>
          </a:xfrm>
          <a:prstGeom prst="rect">
            <a:avLst/>
          </a:prstGeom>
          <a:noFill/>
          <a:ln w="9525">
            <a:noFill/>
            <a:miter lim="800000"/>
            <a:headEnd/>
            <a:tailEnd/>
          </a:ln>
        </p:spPr>
      </p:pic>
      <p:grpSp>
        <p:nvGrpSpPr>
          <p:cNvPr id="19" name="Group 18"/>
          <p:cNvGrpSpPr/>
          <p:nvPr/>
        </p:nvGrpSpPr>
        <p:grpSpPr>
          <a:xfrm>
            <a:off x="4612076" y="3987154"/>
            <a:ext cx="7231899" cy="1006988"/>
            <a:chOff x="3913236" y="-154705"/>
            <a:chExt cx="6523969" cy="1006988"/>
          </a:xfrm>
          <a:noFill/>
        </p:grpSpPr>
        <p:sp>
          <p:nvSpPr>
            <p:cNvPr id="35" name="Rectangle 34"/>
            <p:cNvSpPr/>
            <p:nvPr/>
          </p:nvSpPr>
          <p:spPr>
            <a:xfrm>
              <a:off x="4016398" y="1535"/>
              <a:ext cx="6420807" cy="850748"/>
            </a:xfrm>
            <a:prstGeom prst="rect">
              <a:avLst/>
            </a:prstGeom>
            <a:grpFill/>
            <a:ln>
              <a:noFill/>
            </a:ln>
          </p:spPr>
          <p:style>
            <a:lnRef idx="1">
              <a:schemeClr val="accent1"/>
            </a:lnRef>
            <a:fillRef idx="2">
              <a:schemeClr val="accent1"/>
            </a:fillRef>
            <a:effectRef idx="1">
              <a:schemeClr val="accent1"/>
            </a:effectRef>
            <a:fontRef idx="minor">
              <a:schemeClr val="dk1"/>
            </a:fontRef>
          </p:style>
        </p:sp>
        <p:sp>
          <p:nvSpPr>
            <p:cNvPr id="36" name="TextBox 35"/>
            <p:cNvSpPr txBox="1"/>
            <p:nvPr/>
          </p:nvSpPr>
          <p:spPr>
            <a:xfrm>
              <a:off x="3913236" y="-154705"/>
              <a:ext cx="6420807" cy="850748"/>
            </a:xfrm>
            <a:prstGeom prst="rect">
              <a:avLst/>
            </a:prstGeom>
            <a:grpFill/>
            <a:ln>
              <a:noFill/>
            </a:ln>
          </p:spPr>
          <p:style>
            <a:lnRef idx="0">
              <a:scrgbClr r="0" g="0" b="0"/>
            </a:lnRef>
            <a:fillRef idx="0">
              <a:scrgbClr r="0" g="0" b="0"/>
            </a:fillRef>
            <a:effectRef idx="0">
              <a:scrgbClr r="0" g="0" b="0"/>
            </a:effectRef>
            <a:fontRef idx="minor">
              <a:schemeClr val="dk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giềng</a:t>
              </a:r>
              <a:r>
                <a:rPr lang="en-US" sz="2800" kern="1200" dirty="0">
                  <a:latin typeface="Times New Roman" panose="02020603050405020304" pitchFamily="18" charset="0"/>
                  <a:cs typeface="Times New Roman" panose="02020603050405020304" pitchFamily="18" charset="0"/>
                </a:rPr>
                <a:t>.</a:t>
              </a:r>
            </a:p>
          </p:txBody>
        </p:sp>
      </p:grpSp>
      <p:grpSp>
        <p:nvGrpSpPr>
          <p:cNvPr id="21" name="Group 20"/>
          <p:cNvGrpSpPr/>
          <p:nvPr/>
        </p:nvGrpSpPr>
        <p:grpSpPr>
          <a:xfrm>
            <a:off x="4612014" y="4833881"/>
            <a:ext cx="7271214" cy="1385803"/>
            <a:chOff x="3917016" y="692022"/>
            <a:chExt cx="6559435" cy="1385803"/>
          </a:xfrm>
          <a:noFill/>
        </p:grpSpPr>
        <p:sp>
          <p:nvSpPr>
            <p:cNvPr id="33" name="Rectangle 32"/>
            <p:cNvSpPr/>
            <p:nvPr/>
          </p:nvSpPr>
          <p:spPr>
            <a:xfrm>
              <a:off x="4055588" y="1227077"/>
              <a:ext cx="6420863" cy="850748"/>
            </a:xfrm>
            <a:prstGeom prst="rect">
              <a:avLst/>
            </a:prstGeom>
            <a:grpFill/>
            <a:ln>
              <a:noFill/>
            </a:ln>
          </p:spPr>
          <p:style>
            <a:lnRef idx="1">
              <a:schemeClr val="accent1"/>
            </a:lnRef>
            <a:fillRef idx="2">
              <a:schemeClr val="accent1"/>
            </a:fillRef>
            <a:effectRef idx="1">
              <a:schemeClr val="accent1"/>
            </a:effectRef>
            <a:fontRef idx="minor">
              <a:schemeClr val="dk1"/>
            </a:fontRef>
          </p:style>
        </p:sp>
        <p:sp>
          <p:nvSpPr>
            <p:cNvPr id="34" name="TextBox 33"/>
            <p:cNvSpPr txBox="1"/>
            <p:nvPr/>
          </p:nvSpPr>
          <p:spPr>
            <a:xfrm>
              <a:off x="3917016" y="692022"/>
              <a:ext cx="6420863" cy="850748"/>
            </a:xfrm>
            <a:prstGeom prst="rect">
              <a:avLst/>
            </a:prstGeom>
            <a:grpFill/>
            <a:ln>
              <a:noFill/>
            </a:ln>
          </p:spPr>
          <p:style>
            <a:lnRef idx="0">
              <a:scrgbClr r="0" g="0" b="0"/>
            </a:lnRef>
            <a:fillRef idx="0">
              <a:scrgbClr r="0" g="0" b="0"/>
            </a:fillRef>
            <a:effectRef idx="0">
              <a:scrgbClr r="0" g="0" b="0"/>
            </a:effectRef>
            <a:fontRef idx="minor">
              <a:schemeClr val="dk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Choắt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dạy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nhớ</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đời</a:t>
              </a:r>
              <a:r>
                <a:rPr lang="en-US" sz="2800" kern="1200" dirty="0">
                  <a:latin typeface="Times New Roman" panose="02020603050405020304" pitchFamily="18" charset="0"/>
                  <a:cs typeface="Times New Roman" panose="02020603050405020304" pitchFamily="18" charset="0"/>
                </a:rPr>
                <a:t>.</a:t>
              </a:r>
            </a:p>
          </p:txBody>
        </p:sp>
      </p:grpSp>
      <p:grpSp>
        <p:nvGrpSpPr>
          <p:cNvPr id="22" name="Group 21"/>
          <p:cNvGrpSpPr/>
          <p:nvPr/>
        </p:nvGrpSpPr>
        <p:grpSpPr>
          <a:xfrm>
            <a:off x="4612014" y="5684629"/>
            <a:ext cx="7233401" cy="850748"/>
            <a:chOff x="4016398" y="2400367"/>
            <a:chExt cx="6525324" cy="850748"/>
          </a:xfrm>
          <a:noFill/>
        </p:grpSpPr>
        <p:sp>
          <p:nvSpPr>
            <p:cNvPr id="31" name="Rectangle 30"/>
            <p:cNvSpPr/>
            <p:nvPr/>
          </p:nvSpPr>
          <p:spPr>
            <a:xfrm>
              <a:off x="4016398" y="2400367"/>
              <a:ext cx="6525324" cy="850748"/>
            </a:xfrm>
            <a:prstGeom prst="rect">
              <a:avLst/>
            </a:prstGeom>
            <a:grpFill/>
            <a:ln>
              <a:noFill/>
            </a:ln>
          </p:spPr>
          <p:style>
            <a:lnRef idx="1">
              <a:schemeClr val="accent1"/>
            </a:lnRef>
            <a:fillRef idx="2">
              <a:schemeClr val="accent1"/>
            </a:fillRef>
            <a:effectRef idx="1">
              <a:schemeClr val="accent1"/>
            </a:effectRef>
            <a:fontRef idx="minor">
              <a:schemeClr val="dk1"/>
            </a:fontRef>
          </p:style>
        </p:sp>
        <p:sp>
          <p:nvSpPr>
            <p:cNvPr id="32" name="TextBox 31"/>
            <p:cNvSpPr txBox="1"/>
            <p:nvPr/>
          </p:nvSpPr>
          <p:spPr>
            <a:xfrm>
              <a:off x="4016398" y="2400367"/>
              <a:ext cx="6525324" cy="850748"/>
            </a:xfrm>
            <a:prstGeom prst="rect">
              <a:avLst/>
            </a:prstGeom>
            <a:grpFill/>
            <a:ln>
              <a:noFill/>
            </a:ln>
          </p:spPr>
          <p:style>
            <a:lnRef idx="0">
              <a:scrgbClr r="0" g="0" b="0"/>
            </a:lnRef>
            <a:fillRef idx="0">
              <a:scrgbClr r="0" g="0" b="0"/>
            </a:fillRef>
            <a:effectRef idx="0">
              <a:scrgbClr r="0" g="0" b="0"/>
            </a:effectRef>
            <a:fontRef idx="minor">
              <a:schemeClr val="dk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Suốt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vì</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lỗi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lầm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endParaRPr lang="en-US" sz="2800" kern="1200" dirty="0">
                <a:latin typeface="Times New Roman" panose="02020603050405020304" pitchFamily="18" charset="0"/>
                <a:cs typeface="Times New Roman" panose="02020603050405020304" pitchFamily="18" charset="0"/>
              </a:endParaRPr>
            </a:p>
          </p:txBody>
        </p:sp>
      </p:grpSp>
      <p:sp>
        <p:nvSpPr>
          <p:cNvPr id="37" name="Rectangle 36"/>
          <p:cNvSpPr/>
          <p:nvPr/>
        </p:nvSpPr>
        <p:spPr>
          <a:xfrm>
            <a:off x="4612014" y="3274931"/>
            <a:ext cx="1988045" cy="523220"/>
          </a:xfrm>
          <a:prstGeom prst="rect">
            <a:avLst/>
          </a:prstGeom>
          <a:solidFill>
            <a:schemeClr val="accent5">
              <a:lumMod val="20000"/>
              <a:lumOff val="80000"/>
            </a:schemeClr>
          </a:solidFill>
        </p:spPr>
        <p:txBody>
          <a:bodyPr wrap="none">
            <a:spAutoFit/>
          </a:bodyPr>
          <a:lstStyle/>
          <a:p>
            <a:r>
              <a:rPr lang="en-US" sz="2800" dirty="0" err="1">
                <a:solidFill>
                  <a:srgbClr val="FF0000"/>
                </a:solidFill>
                <a:latin typeface="Times New Roman" panose="02020603050405020304" pitchFamily="18" charset="0"/>
                <a:ea typeface="Times New Roman" panose="02020603050405020304" pitchFamily="18" charset="0"/>
              </a:rPr>
              <a:t>Với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Dế</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Mèn</a:t>
            </a:r>
            <a:endParaRPr lang="en-US" sz="2800" dirty="0"/>
          </a:p>
        </p:txBody>
      </p:sp>
    </p:spTree>
    <p:extLst>
      <p:ext uri="{BB962C8B-B14F-4D97-AF65-F5344CB8AC3E}">
        <p14:creationId xmlns:p14="http://schemas.microsoft.com/office/powerpoint/2010/main" val="244754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traight Connector 3"/>
          <p:cNvSpPr/>
          <p:nvPr/>
        </p:nvSpPr>
        <p:spPr>
          <a:xfrm>
            <a:off x="6040852" y="1624035"/>
            <a:ext cx="3514412" cy="668865"/>
          </a:xfrm>
          <a:custGeom>
            <a:avLst/>
            <a:gdLst/>
            <a:ahLst/>
            <a:cxnLst/>
            <a:rect l="0" t="0" r="0" b="0"/>
            <a:pathLst>
              <a:path>
                <a:moveTo>
                  <a:pt x="0" y="0"/>
                </a:moveTo>
                <a:lnTo>
                  <a:pt x="0" y="334432"/>
                </a:lnTo>
                <a:lnTo>
                  <a:pt x="3514412" y="334432"/>
                </a:lnTo>
                <a:lnTo>
                  <a:pt x="3514412" y="66886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9" name="Straight Connector 4"/>
          <p:cNvSpPr/>
          <p:nvPr/>
        </p:nvSpPr>
        <p:spPr>
          <a:xfrm>
            <a:off x="5995132" y="1624035"/>
            <a:ext cx="91440" cy="668865"/>
          </a:xfrm>
          <a:custGeom>
            <a:avLst/>
            <a:gdLst/>
            <a:ahLst/>
            <a:cxnLst/>
            <a:rect l="0" t="0" r="0" b="0"/>
            <a:pathLst>
              <a:path>
                <a:moveTo>
                  <a:pt x="45720" y="0"/>
                </a:moveTo>
                <a:lnTo>
                  <a:pt x="45720" y="66886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0" name="Straight Connector 5"/>
          <p:cNvSpPr/>
          <p:nvPr/>
        </p:nvSpPr>
        <p:spPr>
          <a:xfrm>
            <a:off x="2578674" y="1624035"/>
            <a:ext cx="3462177" cy="668865"/>
          </a:xfrm>
          <a:custGeom>
            <a:avLst/>
            <a:gdLst/>
            <a:ahLst/>
            <a:cxnLst/>
            <a:rect l="0" t="0" r="0" b="0"/>
            <a:pathLst>
              <a:path>
                <a:moveTo>
                  <a:pt x="3462177" y="0"/>
                </a:moveTo>
                <a:lnTo>
                  <a:pt x="3462177" y="334432"/>
                </a:lnTo>
                <a:lnTo>
                  <a:pt x="0" y="334432"/>
                </a:lnTo>
                <a:lnTo>
                  <a:pt x="0" y="66886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41" name="Group 40"/>
          <p:cNvGrpSpPr/>
          <p:nvPr/>
        </p:nvGrpSpPr>
        <p:grpSpPr>
          <a:xfrm>
            <a:off x="4448314" y="476102"/>
            <a:ext cx="3185076" cy="1147933"/>
            <a:chOff x="3854673" y="855651"/>
            <a:chExt cx="3185076" cy="1147933"/>
          </a:xfrm>
        </p:grpSpPr>
        <p:sp>
          <p:nvSpPr>
            <p:cNvPr id="51" name="Rectangle 50"/>
            <p:cNvSpPr/>
            <p:nvPr/>
          </p:nvSpPr>
          <p:spPr>
            <a:xfrm>
              <a:off x="3854673" y="855651"/>
              <a:ext cx="3185076" cy="1147933"/>
            </a:xfrm>
            <a:prstGeom prst="rect">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2" name="TextBox 51"/>
            <p:cNvSpPr txBox="1"/>
            <p:nvPr/>
          </p:nvSpPr>
          <p:spPr>
            <a:xfrm>
              <a:off x="3854673" y="855651"/>
              <a:ext cx="3185076" cy="11479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err="1">
                  <a:latin typeface="Times New Roman" panose="02020603050405020304" pitchFamily="18" charset="0"/>
                  <a:cs typeface="Times New Roman" panose="02020603050405020304" pitchFamily="18" charset="0"/>
                </a:rPr>
                <a:t>Tâm</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trạng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của</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Dế</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Mèn</a:t>
              </a:r>
              <a:endParaRPr lang="en-US" sz="2800" b="1" kern="1200" dirty="0">
                <a:latin typeface="Times New Roman" panose="02020603050405020304" pitchFamily="18" charset="0"/>
                <a:cs typeface="Times New Roman" panose="02020603050405020304" pitchFamily="18" charset="0"/>
              </a:endParaRPr>
            </a:p>
          </p:txBody>
        </p:sp>
      </p:grpSp>
      <p:grpSp>
        <p:nvGrpSpPr>
          <p:cNvPr id="42" name="Group 41"/>
          <p:cNvGrpSpPr/>
          <p:nvPr/>
        </p:nvGrpSpPr>
        <p:grpSpPr>
          <a:xfrm>
            <a:off x="986136" y="2292901"/>
            <a:ext cx="3185076" cy="1592538"/>
            <a:chOff x="392495" y="2672450"/>
            <a:chExt cx="3185076" cy="1592538"/>
          </a:xfrm>
          <a:solidFill>
            <a:schemeClr val="accent5">
              <a:lumMod val="20000"/>
              <a:lumOff val="80000"/>
            </a:schemeClr>
          </a:solidFill>
        </p:grpSpPr>
        <p:sp>
          <p:nvSpPr>
            <p:cNvPr id="49" name="Rectangle 48"/>
            <p:cNvSpPr/>
            <p:nvPr/>
          </p:nvSpPr>
          <p:spPr>
            <a:xfrm>
              <a:off x="392495" y="2672450"/>
              <a:ext cx="3185076" cy="1592538"/>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0" name="TextBox 49"/>
            <p:cNvSpPr txBox="1"/>
            <p:nvPr/>
          </p:nvSpPr>
          <p:spPr>
            <a:xfrm>
              <a:off x="392495" y="2672450"/>
              <a:ext cx="3185076" cy="15925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Dế</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Mèn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thể</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hiện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ân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hận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lỗi</a:t>
              </a:r>
              <a:r>
                <a:rPr lang="en-US" sz="2800" kern="1200" dirty="0">
                  <a:solidFill>
                    <a:schemeClr val="tx1"/>
                  </a:solidFill>
                  <a:latin typeface="Times New Roman" panose="02020603050405020304" pitchFamily="18" charset="0"/>
                  <a:cs typeface="Times New Roman" panose="02020603050405020304" pitchFamily="18" charset="0"/>
                </a:rPr>
                <a:t>.</a:t>
              </a:r>
            </a:p>
          </p:txBody>
        </p:sp>
      </p:grpSp>
      <p:grpSp>
        <p:nvGrpSpPr>
          <p:cNvPr id="43" name="Group 42"/>
          <p:cNvGrpSpPr/>
          <p:nvPr/>
        </p:nvGrpSpPr>
        <p:grpSpPr>
          <a:xfrm>
            <a:off x="4448314" y="2292901"/>
            <a:ext cx="3185076" cy="1592538"/>
            <a:chOff x="3854673" y="2672450"/>
            <a:chExt cx="3185076" cy="1592538"/>
          </a:xfrm>
          <a:solidFill>
            <a:schemeClr val="accent5">
              <a:lumMod val="20000"/>
              <a:lumOff val="80000"/>
            </a:schemeClr>
          </a:solidFill>
        </p:grpSpPr>
        <p:sp>
          <p:nvSpPr>
            <p:cNvPr id="47" name="Rectangle 46"/>
            <p:cNvSpPr/>
            <p:nvPr/>
          </p:nvSpPr>
          <p:spPr>
            <a:xfrm>
              <a:off x="3854673" y="2672450"/>
              <a:ext cx="3185076" cy="1592538"/>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TextBox 47"/>
            <p:cNvSpPr txBox="1"/>
            <p:nvPr/>
          </p:nvSpPr>
          <p:spPr>
            <a:xfrm>
              <a:off x="3854673" y="2672450"/>
              <a:ext cx="3185076" cy="15925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Nâng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đầu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Dế</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Choắt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vừa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thương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vừa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ăn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năn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hận</a:t>
              </a:r>
              <a:r>
                <a:rPr lang="en-US" sz="2800" kern="1200" dirty="0">
                  <a:solidFill>
                    <a:schemeClr val="tx1"/>
                  </a:solidFill>
                  <a:latin typeface="Times New Roman" panose="02020603050405020304" pitchFamily="18" charset="0"/>
                  <a:cs typeface="Times New Roman" panose="02020603050405020304" pitchFamily="18" charset="0"/>
                </a:rPr>
                <a:t>.</a:t>
              </a:r>
            </a:p>
          </p:txBody>
        </p:sp>
      </p:grpSp>
      <p:grpSp>
        <p:nvGrpSpPr>
          <p:cNvPr id="44" name="Group 43"/>
          <p:cNvGrpSpPr/>
          <p:nvPr/>
        </p:nvGrpSpPr>
        <p:grpSpPr>
          <a:xfrm>
            <a:off x="7962727" y="2292901"/>
            <a:ext cx="3185076" cy="1592538"/>
            <a:chOff x="7369086" y="2672450"/>
            <a:chExt cx="3185076" cy="1592538"/>
          </a:xfrm>
          <a:solidFill>
            <a:schemeClr val="accent5">
              <a:lumMod val="20000"/>
              <a:lumOff val="80000"/>
            </a:schemeClr>
          </a:solidFill>
        </p:grpSpPr>
        <p:sp>
          <p:nvSpPr>
            <p:cNvPr id="45" name="Rectangle 44"/>
            <p:cNvSpPr/>
            <p:nvPr/>
          </p:nvSpPr>
          <p:spPr>
            <a:xfrm>
              <a:off x="7369086" y="2672450"/>
              <a:ext cx="3185076" cy="1592538"/>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TextBox 45"/>
            <p:cNvSpPr txBox="1"/>
            <p:nvPr/>
          </p:nvSpPr>
          <p:spPr>
            <a:xfrm>
              <a:off x="7369086" y="2672450"/>
              <a:ext cx="3185076" cy="15925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solidFill>
                    <a:schemeClr val="tx1"/>
                  </a:solidFill>
                  <a:latin typeface="Times New Roman" panose="02020603050405020304" pitchFamily="18" charset="0"/>
                  <a:cs typeface="Times New Roman" panose="02020603050405020304" pitchFamily="18" charset="0"/>
                </a:rPr>
                <a:t>Chôn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xác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Dế</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Choắt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vào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bụi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cỏ</a:t>
              </a:r>
              <a:r>
                <a:rPr lang="en-US" sz="2800" kern="1200" dirty="0">
                  <a:solidFill>
                    <a:schemeClr val="tx1"/>
                  </a:solidFill>
                  <a:latin typeface="Times New Roman" panose="02020603050405020304" pitchFamily="18" charset="0"/>
                  <a:cs typeface="Times New Roman" panose="02020603050405020304" pitchFamily="18" charset="0"/>
                </a:rPr>
                <a:t> um </a:t>
              </a:r>
              <a:r>
                <a:rPr lang="en-US" sz="2800" kern="1200" dirty="0" err="1">
                  <a:solidFill>
                    <a:schemeClr val="tx1"/>
                  </a:solidFill>
                  <a:latin typeface="Times New Roman" panose="02020603050405020304" pitchFamily="18" charset="0"/>
                  <a:cs typeface="Times New Roman" panose="02020603050405020304" pitchFamily="18" charset="0"/>
                </a:rPr>
                <a:t>tùm</a:t>
              </a:r>
              <a:r>
                <a:rPr lang="en-US" sz="2800" kern="1200" dirty="0">
                  <a:solidFill>
                    <a:schemeClr val="tx1"/>
                  </a:solidFill>
                  <a:latin typeface="Times New Roman" panose="02020603050405020304" pitchFamily="18" charset="0"/>
                  <a:cs typeface="Times New Roman" panose="02020603050405020304" pitchFamily="18" charset="0"/>
                </a:rPr>
                <a:t>.</a:t>
              </a:r>
            </a:p>
          </p:txBody>
        </p:sp>
      </p:grpSp>
      <p:pic>
        <p:nvPicPr>
          <p:cNvPr id="53" name="Picture 52"/>
          <p:cNvPicPr>
            <a:picLocks noChangeAspect="1"/>
          </p:cNvPicPr>
          <p:nvPr/>
        </p:nvPicPr>
        <p:blipFill>
          <a:blip r:embed="rId3"/>
          <a:srcRect/>
          <a:stretch>
            <a:fillRect/>
          </a:stretch>
        </p:blipFill>
        <p:spPr bwMode="auto">
          <a:xfrm>
            <a:off x="7965807" y="4120296"/>
            <a:ext cx="3200400" cy="2133600"/>
          </a:xfrm>
          <a:prstGeom prst="rect">
            <a:avLst/>
          </a:prstGeom>
          <a:noFill/>
          <a:ln w="9525">
            <a:noFill/>
            <a:miter lim="800000"/>
            <a:headEnd/>
            <a:tailEnd/>
          </a:ln>
        </p:spPr>
      </p:pic>
      <p:pic>
        <p:nvPicPr>
          <p:cNvPr id="54" name="Picture 53"/>
          <p:cNvPicPr>
            <a:picLocks noChangeAspect="1"/>
          </p:cNvPicPr>
          <p:nvPr/>
        </p:nvPicPr>
        <p:blipFill>
          <a:blip r:embed="rId4"/>
          <a:srcRect/>
          <a:stretch>
            <a:fillRect/>
          </a:stretch>
        </p:blipFill>
        <p:spPr bwMode="auto">
          <a:xfrm>
            <a:off x="4454257" y="4120296"/>
            <a:ext cx="3175000" cy="2006600"/>
          </a:xfrm>
          <a:prstGeom prst="rect">
            <a:avLst/>
          </a:prstGeom>
          <a:noFill/>
          <a:ln w="9525">
            <a:noFill/>
            <a:miter lim="800000"/>
            <a:headEnd/>
            <a:tailEnd/>
          </a:ln>
        </p:spPr>
      </p:pic>
      <p:pic>
        <p:nvPicPr>
          <p:cNvPr id="55" name="Picture 54"/>
          <p:cNvPicPr>
            <a:picLocks noChangeAspect="1"/>
          </p:cNvPicPr>
          <p:nvPr/>
        </p:nvPicPr>
        <p:blipFill>
          <a:blip r:embed="rId5"/>
          <a:srcRect/>
          <a:stretch>
            <a:fillRect/>
          </a:stretch>
        </p:blipFill>
        <p:spPr bwMode="auto">
          <a:xfrm>
            <a:off x="987157" y="4120296"/>
            <a:ext cx="3157537" cy="2006600"/>
          </a:xfrm>
          <a:prstGeom prst="rect">
            <a:avLst/>
          </a:prstGeom>
          <a:noFill/>
          <a:ln w="9525">
            <a:noFill/>
            <a:miter lim="800000"/>
            <a:headEnd/>
            <a:tailEnd/>
          </a:ln>
        </p:spPr>
      </p:pic>
    </p:spTree>
    <p:extLst>
      <p:ext uri="{BB962C8B-B14F-4D97-AF65-F5344CB8AC3E}">
        <p14:creationId xmlns:p14="http://schemas.microsoft.com/office/powerpoint/2010/main" val="387525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80">
                                          <p:stCondLst>
                                            <p:cond delay="0"/>
                                          </p:stCondLst>
                                        </p:cTn>
                                        <p:tgtEl>
                                          <p:spTgt spid="38"/>
                                        </p:tgtEl>
                                      </p:cBhvr>
                                    </p:animEffect>
                                    <p:anim calcmode="lin" valueType="num">
                                      <p:cBhvr>
                                        <p:cTn id="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8"/>
                                        </p:tgtEl>
                                      </p:cBhvr>
                                      <p:to x="100000" y="60000"/>
                                    </p:animScale>
                                    <p:animScale>
                                      <p:cBhvr>
                                        <p:cTn id="14" dur="166" decel="50000">
                                          <p:stCondLst>
                                            <p:cond delay="676"/>
                                          </p:stCondLst>
                                        </p:cTn>
                                        <p:tgtEl>
                                          <p:spTgt spid="38"/>
                                        </p:tgtEl>
                                      </p:cBhvr>
                                      <p:to x="100000" y="100000"/>
                                    </p:animScale>
                                    <p:animScale>
                                      <p:cBhvr>
                                        <p:cTn id="15" dur="26">
                                          <p:stCondLst>
                                            <p:cond delay="1312"/>
                                          </p:stCondLst>
                                        </p:cTn>
                                        <p:tgtEl>
                                          <p:spTgt spid="38"/>
                                        </p:tgtEl>
                                      </p:cBhvr>
                                      <p:to x="100000" y="80000"/>
                                    </p:animScale>
                                    <p:animScale>
                                      <p:cBhvr>
                                        <p:cTn id="16" dur="166" decel="50000">
                                          <p:stCondLst>
                                            <p:cond delay="1338"/>
                                          </p:stCondLst>
                                        </p:cTn>
                                        <p:tgtEl>
                                          <p:spTgt spid="38"/>
                                        </p:tgtEl>
                                      </p:cBhvr>
                                      <p:to x="100000" y="100000"/>
                                    </p:animScale>
                                    <p:animScale>
                                      <p:cBhvr>
                                        <p:cTn id="17" dur="26">
                                          <p:stCondLst>
                                            <p:cond delay="1642"/>
                                          </p:stCondLst>
                                        </p:cTn>
                                        <p:tgtEl>
                                          <p:spTgt spid="38"/>
                                        </p:tgtEl>
                                      </p:cBhvr>
                                      <p:to x="100000" y="90000"/>
                                    </p:animScale>
                                    <p:animScale>
                                      <p:cBhvr>
                                        <p:cTn id="18" dur="166" decel="50000">
                                          <p:stCondLst>
                                            <p:cond delay="1668"/>
                                          </p:stCondLst>
                                        </p:cTn>
                                        <p:tgtEl>
                                          <p:spTgt spid="38"/>
                                        </p:tgtEl>
                                      </p:cBhvr>
                                      <p:to x="100000" y="100000"/>
                                    </p:animScale>
                                    <p:animScale>
                                      <p:cBhvr>
                                        <p:cTn id="19" dur="26">
                                          <p:stCondLst>
                                            <p:cond delay="1808"/>
                                          </p:stCondLst>
                                        </p:cTn>
                                        <p:tgtEl>
                                          <p:spTgt spid="38"/>
                                        </p:tgtEl>
                                      </p:cBhvr>
                                      <p:to x="100000" y="95000"/>
                                    </p:animScale>
                                    <p:animScale>
                                      <p:cBhvr>
                                        <p:cTn id="20" dur="166" decel="50000">
                                          <p:stCondLst>
                                            <p:cond delay="1834"/>
                                          </p:stCondLst>
                                        </p:cTn>
                                        <p:tgtEl>
                                          <p:spTgt spid="3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80">
                                          <p:stCondLst>
                                            <p:cond delay="0"/>
                                          </p:stCondLst>
                                        </p:cTn>
                                        <p:tgtEl>
                                          <p:spTgt spid="40"/>
                                        </p:tgtEl>
                                      </p:cBhvr>
                                    </p:animEffect>
                                    <p:anim calcmode="lin" valueType="num">
                                      <p:cBhvr>
                                        <p:cTn id="40"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45" dur="26">
                                          <p:stCondLst>
                                            <p:cond delay="650"/>
                                          </p:stCondLst>
                                        </p:cTn>
                                        <p:tgtEl>
                                          <p:spTgt spid="40"/>
                                        </p:tgtEl>
                                      </p:cBhvr>
                                      <p:to x="100000" y="60000"/>
                                    </p:animScale>
                                    <p:animScale>
                                      <p:cBhvr>
                                        <p:cTn id="46" dur="166" decel="50000">
                                          <p:stCondLst>
                                            <p:cond delay="676"/>
                                          </p:stCondLst>
                                        </p:cTn>
                                        <p:tgtEl>
                                          <p:spTgt spid="40"/>
                                        </p:tgtEl>
                                      </p:cBhvr>
                                      <p:to x="100000" y="100000"/>
                                    </p:animScale>
                                    <p:animScale>
                                      <p:cBhvr>
                                        <p:cTn id="47" dur="26">
                                          <p:stCondLst>
                                            <p:cond delay="1312"/>
                                          </p:stCondLst>
                                        </p:cTn>
                                        <p:tgtEl>
                                          <p:spTgt spid="40"/>
                                        </p:tgtEl>
                                      </p:cBhvr>
                                      <p:to x="100000" y="80000"/>
                                    </p:animScale>
                                    <p:animScale>
                                      <p:cBhvr>
                                        <p:cTn id="48" dur="166" decel="50000">
                                          <p:stCondLst>
                                            <p:cond delay="1338"/>
                                          </p:stCondLst>
                                        </p:cTn>
                                        <p:tgtEl>
                                          <p:spTgt spid="40"/>
                                        </p:tgtEl>
                                      </p:cBhvr>
                                      <p:to x="100000" y="100000"/>
                                    </p:animScale>
                                    <p:animScale>
                                      <p:cBhvr>
                                        <p:cTn id="49" dur="26">
                                          <p:stCondLst>
                                            <p:cond delay="1642"/>
                                          </p:stCondLst>
                                        </p:cTn>
                                        <p:tgtEl>
                                          <p:spTgt spid="40"/>
                                        </p:tgtEl>
                                      </p:cBhvr>
                                      <p:to x="100000" y="90000"/>
                                    </p:animScale>
                                    <p:animScale>
                                      <p:cBhvr>
                                        <p:cTn id="50" dur="166" decel="50000">
                                          <p:stCondLst>
                                            <p:cond delay="1668"/>
                                          </p:stCondLst>
                                        </p:cTn>
                                        <p:tgtEl>
                                          <p:spTgt spid="40"/>
                                        </p:tgtEl>
                                      </p:cBhvr>
                                      <p:to x="100000" y="100000"/>
                                    </p:animScale>
                                    <p:animScale>
                                      <p:cBhvr>
                                        <p:cTn id="51" dur="26">
                                          <p:stCondLst>
                                            <p:cond delay="1808"/>
                                          </p:stCondLst>
                                        </p:cTn>
                                        <p:tgtEl>
                                          <p:spTgt spid="40"/>
                                        </p:tgtEl>
                                      </p:cBhvr>
                                      <p:to x="100000" y="95000"/>
                                    </p:animScale>
                                    <p:animScale>
                                      <p:cBhvr>
                                        <p:cTn id="52" dur="166" decel="50000">
                                          <p:stCondLst>
                                            <p:cond delay="1834"/>
                                          </p:stCondLst>
                                        </p:cTn>
                                        <p:tgtEl>
                                          <p:spTgt spid="40"/>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ipe(down)">
                                      <p:cBhvr>
                                        <p:cTn id="55" dur="580">
                                          <p:stCondLst>
                                            <p:cond delay="0"/>
                                          </p:stCondLst>
                                        </p:cTn>
                                        <p:tgtEl>
                                          <p:spTgt spid="41"/>
                                        </p:tgtEl>
                                      </p:cBhvr>
                                    </p:animEffect>
                                    <p:anim calcmode="lin" valueType="num">
                                      <p:cBhvr>
                                        <p:cTn id="56"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61" dur="26">
                                          <p:stCondLst>
                                            <p:cond delay="650"/>
                                          </p:stCondLst>
                                        </p:cTn>
                                        <p:tgtEl>
                                          <p:spTgt spid="41"/>
                                        </p:tgtEl>
                                      </p:cBhvr>
                                      <p:to x="100000" y="60000"/>
                                    </p:animScale>
                                    <p:animScale>
                                      <p:cBhvr>
                                        <p:cTn id="62" dur="166" decel="50000">
                                          <p:stCondLst>
                                            <p:cond delay="676"/>
                                          </p:stCondLst>
                                        </p:cTn>
                                        <p:tgtEl>
                                          <p:spTgt spid="41"/>
                                        </p:tgtEl>
                                      </p:cBhvr>
                                      <p:to x="100000" y="100000"/>
                                    </p:animScale>
                                    <p:animScale>
                                      <p:cBhvr>
                                        <p:cTn id="63" dur="26">
                                          <p:stCondLst>
                                            <p:cond delay="1312"/>
                                          </p:stCondLst>
                                        </p:cTn>
                                        <p:tgtEl>
                                          <p:spTgt spid="41"/>
                                        </p:tgtEl>
                                      </p:cBhvr>
                                      <p:to x="100000" y="80000"/>
                                    </p:animScale>
                                    <p:animScale>
                                      <p:cBhvr>
                                        <p:cTn id="64" dur="166" decel="50000">
                                          <p:stCondLst>
                                            <p:cond delay="1338"/>
                                          </p:stCondLst>
                                        </p:cTn>
                                        <p:tgtEl>
                                          <p:spTgt spid="41"/>
                                        </p:tgtEl>
                                      </p:cBhvr>
                                      <p:to x="100000" y="100000"/>
                                    </p:animScale>
                                    <p:animScale>
                                      <p:cBhvr>
                                        <p:cTn id="65" dur="26">
                                          <p:stCondLst>
                                            <p:cond delay="1642"/>
                                          </p:stCondLst>
                                        </p:cTn>
                                        <p:tgtEl>
                                          <p:spTgt spid="41"/>
                                        </p:tgtEl>
                                      </p:cBhvr>
                                      <p:to x="100000" y="90000"/>
                                    </p:animScale>
                                    <p:animScale>
                                      <p:cBhvr>
                                        <p:cTn id="66" dur="166" decel="50000">
                                          <p:stCondLst>
                                            <p:cond delay="1668"/>
                                          </p:stCondLst>
                                        </p:cTn>
                                        <p:tgtEl>
                                          <p:spTgt spid="41"/>
                                        </p:tgtEl>
                                      </p:cBhvr>
                                      <p:to x="100000" y="100000"/>
                                    </p:animScale>
                                    <p:animScale>
                                      <p:cBhvr>
                                        <p:cTn id="67" dur="26">
                                          <p:stCondLst>
                                            <p:cond delay="1808"/>
                                          </p:stCondLst>
                                        </p:cTn>
                                        <p:tgtEl>
                                          <p:spTgt spid="41"/>
                                        </p:tgtEl>
                                      </p:cBhvr>
                                      <p:to x="100000" y="95000"/>
                                    </p:animScale>
                                    <p:animScale>
                                      <p:cBhvr>
                                        <p:cTn id="68" dur="166" decel="50000">
                                          <p:stCondLst>
                                            <p:cond delay="1834"/>
                                          </p:stCondLst>
                                        </p:cTn>
                                        <p:tgtEl>
                                          <p:spTgt spid="41"/>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down)">
                                      <p:cBhvr>
                                        <p:cTn id="71" dur="580">
                                          <p:stCondLst>
                                            <p:cond delay="0"/>
                                          </p:stCondLst>
                                        </p:cTn>
                                        <p:tgtEl>
                                          <p:spTgt spid="42"/>
                                        </p:tgtEl>
                                      </p:cBhvr>
                                    </p:animEffect>
                                    <p:anim calcmode="lin" valueType="num">
                                      <p:cBhvr>
                                        <p:cTn id="7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77" dur="26">
                                          <p:stCondLst>
                                            <p:cond delay="650"/>
                                          </p:stCondLst>
                                        </p:cTn>
                                        <p:tgtEl>
                                          <p:spTgt spid="42"/>
                                        </p:tgtEl>
                                      </p:cBhvr>
                                      <p:to x="100000" y="60000"/>
                                    </p:animScale>
                                    <p:animScale>
                                      <p:cBhvr>
                                        <p:cTn id="78" dur="166" decel="50000">
                                          <p:stCondLst>
                                            <p:cond delay="676"/>
                                          </p:stCondLst>
                                        </p:cTn>
                                        <p:tgtEl>
                                          <p:spTgt spid="42"/>
                                        </p:tgtEl>
                                      </p:cBhvr>
                                      <p:to x="100000" y="100000"/>
                                    </p:animScale>
                                    <p:animScale>
                                      <p:cBhvr>
                                        <p:cTn id="79" dur="26">
                                          <p:stCondLst>
                                            <p:cond delay="1312"/>
                                          </p:stCondLst>
                                        </p:cTn>
                                        <p:tgtEl>
                                          <p:spTgt spid="42"/>
                                        </p:tgtEl>
                                      </p:cBhvr>
                                      <p:to x="100000" y="80000"/>
                                    </p:animScale>
                                    <p:animScale>
                                      <p:cBhvr>
                                        <p:cTn id="80" dur="166" decel="50000">
                                          <p:stCondLst>
                                            <p:cond delay="1338"/>
                                          </p:stCondLst>
                                        </p:cTn>
                                        <p:tgtEl>
                                          <p:spTgt spid="42"/>
                                        </p:tgtEl>
                                      </p:cBhvr>
                                      <p:to x="100000" y="100000"/>
                                    </p:animScale>
                                    <p:animScale>
                                      <p:cBhvr>
                                        <p:cTn id="81" dur="26">
                                          <p:stCondLst>
                                            <p:cond delay="1642"/>
                                          </p:stCondLst>
                                        </p:cTn>
                                        <p:tgtEl>
                                          <p:spTgt spid="42"/>
                                        </p:tgtEl>
                                      </p:cBhvr>
                                      <p:to x="100000" y="90000"/>
                                    </p:animScale>
                                    <p:animScale>
                                      <p:cBhvr>
                                        <p:cTn id="82" dur="166" decel="50000">
                                          <p:stCondLst>
                                            <p:cond delay="1668"/>
                                          </p:stCondLst>
                                        </p:cTn>
                                        <p:tgtEl>
                                          <p:spTgt spid="42"/>
                                        </p:tgtEl>
                                      </p:cBhvr>
                                      <p:to x="100000" y="100000"/>
                                    </p:animScale>
                                    <p:animScale>
                                      <p:cBhvr>
                                        <p:cTn id="83" dur="26">
                                          <p:stCondLst>
                                            <p:cond delay="1808"/>
                                          </p:stCondLst>
                                        </p:cTn>
                                        <p:tgtEl>
                                          <p:spTgt spid="42"/>
                                        </p:tgtEl>
                                      </p:cBhvr>
                                      <p:to x="100000" y="95000"/>
                                    </p:animScale>
                                    <p:animScale>
                                      <p:cBhvr>
                                        <p:cTn id="84" dur="166" decel="50000">
                                          <p:stCondLst>
                                            <p:cond delay="1834"/>
                                          </p:stCondLst>
                                        </p:cTn>
                                        <p:tgtEl>
                                          <p:spTgt spid="42"/>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down)">
                                      <p:cBhvr>
                                        <p:cTn id="87" dur="580">
                                          <p:stCondLst>
                                            <p:cond delay="0"/>
                                          </p:stCondLst>
                                        </p:cTn>
                                        <p:tgtEl>
                                          <p:spTgt spid="43"/>
                                        </p:tgtEl>
                                      </p:cBhvr>
                                    </p:animEffect>
                                    <p:anim calcmode="lin" valueType="num">
                                      <p:cBhvr>
                                        <p:cTn id="8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93" dur="26">
                                          <p:stCondLst>
                                            <p:cond delay="650"/>
                                          </p:stCondLst>
                                        </p:cTn>
                                        <p:tgtEl>
                                          <p:spTgt spid="43"/>
                                        </p:tgtEl>
                                      </p:cBhvr>
                                      <p:to x="100000" y="60000"/>
                                    </p:animScale>
                                    <p:animScale>
                                      <p:cBhvr>
                                        <p:cTn id="94" dur="166" decel="50000">
                                          <p:stCondLst>
                                            <p:cond delay="676"/>
                                          </p:stCondLst>
                                        </p:cTn>
                                        <p:tgtEl>
                                          <p:spTgt spid="43"/>
                                        </p:tgtEl>
                                      </p:cBhvr>
                                      <p:to x="100000" y="100000"/>
                                    </p:animScale>
                                    <p:animScale>
                                      <p:cBhvr>
                                        <p:cTn id="95" dur="26">
                                          <p:stCondLst>
                                            <p:cond delay="1312"/>
                                          </p:stCondLst>
                                        </p:cTn>
                                        <p:tgtEl>
                                          <p:spTgt spid="43"/>
                                        </p:tgtEl>
                                      </p:cBhvr>
                                      <p:to x="100000" y="80000"/>
                                    </p:animScale>
                                    <p:animScale>
                                      <p:cBhvr>
                                        <p:cTn id="96" dur="166" decel="50000">
                                          <p:stCondLst>
                                            <p:cond delay="1338"/>
                                          </p:stCondLst>
                                        </p:cTn>
                                        <p:tgtEl>
                                          <p:spTgt spid="43"/>
                                        </p:tgtEl>
                                      </p:cBhvr>
                                      <p:to x="100000" y="100000"/>
                                    </p:animScale>
                                    <p:animScale>
                                      <p:cBhvr>
                                        <p:cTn id="97" dur="26">
                                          <p:stCondLst>
                                            <p:cond delay="1642"/>
                                          </p:stCondLst>
                                        </p:cTn>
                                        <p:tgtEl>
                                          <p:spTgt spid="43"/>
                                        </p:tgtEl>
                                      </p:cBhvr>
                                      <p:to x="100000" y="90000"/>
                                    </p:animScale>
                                    <p:animScale>
                                      <p:cBhvr>
                                        <p:cTn id="98" dur="166" decel="50000">
                                          <p:stCondLst>
                                            <p:cond delay="1668"/>
                                          </p:stCondLst>
                                        </p:cTn>
                                        <p:tgtEl>
                                          <p:spTgt spid="43"/>
                                        </p:tgtEl>
                                      </p:cBhvr>
                                      <p:to x="100000" y="100000"/>
                                    </p:animScale>
                                    <p:animScale>
                                      <p:cBhvr>
                                        <p:cTn id="99" dur="26">
                                          <p:stCondLst>
                                            <p:cond delay="1808"/>
                                          </p:stCondLst>
                                        </p:cTn>
                                        <p:tgtEl>
                                          <p:spTgt spid="43"/>
                                        </p:tgtEl>
                                      </p:cBhvr>
                                      <p:to x="100000" y="95000"/>
                                    </p:animScale>
                                    <p:animScale>
                                      <p:cBhvr>
                                        <p:cTn id="100" dur="166" decel="50000">
                                          <p:stCondLst>
                                            <p:cond delay="1834"/>
                                          </p:stCondLst>
                                        </p:cTn>
                                        <p:tgtEl>
                                          <p:spTgt spid="43"/>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wipe(down)">
                                      <p:cBhvr>
                                        <p:cTn id="103" dur="580">
                                          <p:stCondLst>
                                            <p:cond delay="0"/>
                                          </p:stCondLst>
                                        </p:cTn>
                                        <p:tgtEl>
                                          <p:spTgt spid="44"/>
                                        </p:tgtEl>
                                      </p:cBhvr>
                                    </p:animEffect>
                                    <p:anim calcmode="lin" valueType="num">
                                      <p:cBhvr>
                                        <p:cTn id="104"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09" dur="26">
                                          <p:stCondLst>
                                            <p:cond delay="650"/>
                                          </p:stCondLst>
                                        </p:cTn>
                                        <p:tgtEl>
                                          <p:spTgt spid="44"/>
                                        </p:tgtEl>
                                      </p:cBhvr>
                                      <p:to x="100000" y="60000"/>
                                    </p:animScale>
                                    <p:animScale>
                                      <p:cBhvr>
                                        <p:cTn id="110" dur="166" decel="50000">
                                          <p:stCondLst>
                                            <p:cond delay="676"/>
                                          </p:stCondLst>
                                        </p:cTn>
                                        <p:tgtEl>
                                          <p:spTgt spid="44"/>
                                        </p:tgtEl>
                                      </p:cBhvr>
                                      <p:to x="100000" y="100000"/>
                                    </p:animScale>
                                    <p:animScale>
                                      <p:cBhvr>
                                        <p:cTn id="111" dur="26">
                                          <p:stCondLst>
                                            <p:cond delay="1312"/>
                                          </p:stCondLst>
                                        </p:cTn>
                                        <p:tgtEl>
                                          <p:spTgt spid="44"/>
                                        </p:tgtEl>
                                      </p:cBhvr>
                                      <p:to x="100000" y="80000"/>
                                    </p:animScale>
                                    <p:animScale>
                                      <p:cBhvr>
                                        <p:cTn id="112" dur="166" decel="50000">
                                          <p:stCondLst>
                                            <p:cond delay="1338"/>
                                          </p:stCondLst>
                                        </p:cTn>
                                        <p:tgtEl>
                                          <p:spTgt spid="44"/>
                                        </p:tgtEl>
                                      </p:cBhvr>
                                      <p:to x="100000" y="100000"/>
                                    </p:animScale>
                                    <p:animScale>
                                      <p:cBhvr>
                                        <p:cTn id="113" dur="26">
                                          <p:stCondLst>
                                            <p:cond delay="1642"/>
                                          </p:stCondLst>
                                        </p:cTn>
                                        <p:tgtEl>
                                          <p:spTgt spid="44"/>
                                        </p:tgtEl>
                                      </p:cBhvr>
                                      <p:to x="100000" y="90000"/>
                                    </p:animScale>
                                    <p:animScale>
                                      <p:cBhvr>
                                        <p:cTn id="114" dur="166" decel="50000">
                                          <p:stCondLst>
                                            <p:cond delay="1668"/>
                                          </p:stCondLst>
                                        </p:cTn>
                                        <p:tgtEl>
                                          <p:spTgt spid="44"/>
                                        </p:tgtEl>
                                      </p:cBhvr>
                                      <p:to x="100000" y="100000"/>
                                    </p:animScale>
                                    <p:animScale>
                                      <p:cBhvr>
                                        <p:cTn id="115" dur="26">
                                          <p:stCondLst>
                                            <p:cond delay="1808"/>
                                          </p:stCondLst>
                                        </p:cTn>
                                        <p:tgtEl>
                                          <p:spTgt spid="44"/>
                                        </p:tgtEl>
                                      </p:cBhvr>
                                      <p:to x="100000" y="95000"/>
                                    </p:animScale>
                                    <p:animScale>
                                      <p:cBhvr>
                                        <p:cTn id="116" dur="166" decel="50000">
                                          <p:stCondLst>
                                            <p:cond delay="1834"/>
                                          </p:stCondLst>
                                        </p:cTn>
                                        <p:tgtEl>
                                          <p:spTgt spid="44"/>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53"/>
                                        </p:tgtEl>
                                        <p:attrNameLst>
                                          <p:attrName>style.visibility</p:attrName>
                                        </p:attrNameLst>
                                      </p:cBhvr>
                                      <p:to>
                                        <p:strVal val="visible"/>
                                      </p:to>
                                    </p:set>
                                    <p:animEffect transition="in" filter="wipe(down)">
                                      <p:cBhvr>
                                        <p:cTn id="119" dur="580">
                                          <p:stCondLst>
                                            <p:cond delay="0"/>
                                          </p:stCondLst>
                                        </p:cTn>
                                        <p:tgtEl>
                                          <p:spTgt spid="53"/>
                                        </p:tgtEl>
                                      </p:cBhvr>
                                    </p:animEffect>
                                    <p:anim calcmode="lin" valueType="num">
                                      <p:cBhvr>
                                        <p:cTn id="120"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25" dur="26">
                                          <p:stCondLst>
                                            <p:cond delay="650"/>
                                          </p:stCondLst>
                                        </p:cTn>
                                        <p:tgtEl>
                                          <p:spTgt spid="53"/>
                                        </p:tgtEl>
                                      </p:cBhvr>
                                      <p:to x="100000" y="60000"/>
                                    </p:animScale>
                                    <p:animScale>
                                      <p:cBhvr>
                                        <p:cTn id="126" dur="166" decel="50000">
                                          <p:stCondLst>
                                            <p:cond delay="676"/>
                                          </p:stCondLst>
                                        </p:cTn>
                                        <p:tgtEl>
                                          <p:spTgt spid="53"/>
                                        </p:tgtEl>
                                      </p:cBhvr>
                                      <p:to x="100000" y="100000"/>
                                    </p:animScale>
                                    <p:animScale>
                                      <p:cBhvr>
                                        <p:cTn id="127" dur="26">
                                          <p:stCondLst>
                                            <p:cond delay="1312"/>
                                          </p:stCondLst>
                                        </p:cTn>
                                        <p:tgtEl>
                                          <p:spTgt spid="53"/>
                                        </p:tgtEl>
                                      </p:cBhvr>
                                      <p:to x="100000" y="80000"/>
                                    </p:animScale>
                                    <p:animScale>
                                      <p:cBhvr>
                                        <p:cTn id="128" dur="166" decel="50000">
                                          <p:stCondLst>
                                            <p:cond delay="1338"/>
                                          </p:stCondLst>
                                        </p:cTn>
                                        <p:tgtEl>
                                          <p:spTgt spid="53"/>
                                        </p:tgtEl>
                                      </p:cBhvr>
                                      <p:to x="100000" y="100000"/>
                                    </p:animScale>
                                    <p:animScale>
                                      <p:cBhvr>
                                        <p:cTn id="129" dur="26">
                                          <p:stCondLst>
                                            <p:cond delay="1642"/>
                                          </p:stCondLst>
                                        </p:cTn>
                                        <p:tgtEl>
                                          <p:spTgt spid="53"/>
                                        </p:tgtEl>
                                      </p:cBhvr>
                                      <p:to x="100000" y="90000"/>
                                    </p:animScale>
                                    <p:animScale>
                                      <p:cBhvr>
                                        <p:cTn id="130" dur="166" decel="50000">
                                          <p:stCondLst>
                                            <p:cond delay="1668"/>
                                          </p:stCondLst>
                                        </p:cTn>
                                        <p:tgtEl>
                                          <p:spTgt spid="53"/>
                                        </p:tgtEl>
                                      </p:cBhvr>
                                      <p:to x="100000" y="100000"/>
                                    </p:animScale>
                                    <p:animScale>
                                      <p:cBhvr>
                                        <p:cTn id="131" dur="26">
                                          <p:stCondLst>
                                            <p:cond delay="1808"/>
                                          </p:stCondLst>
                                        </p:cTn>
                                        <p:tgtEl>
                                          <p:spTgt spid="53"/>
                                        </p:tgtEl>
                                      </p:cBhvr>
                                      <p:to x="100000" y="95000"/>
                                    </p:animScale>
                                    <p:animScale>
                                      <p:cBhvr>
                                        <p:cTn id="132" dur="166" decel="50000">
                                          <p:stCondLst>
                                            <p:cond delay="1834"/>
                                          </p:stCondLst>
                                        </p:cTn>
                                        <p:tgtEl>
                                          <p:spTgt spid="53"/>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54"/>
                                        </p:tgtEl>
                                        <p:attrNameLst>
                                          <p:attrName>style.visibility</p:attrName>
                                        </p:attrNameLst>
                                      </p:cBhvr>
                                      <p:to>
                                        <p:strVal val="visible"/>
                                      </p:to>
                                    </p:set>
                                    <p:animEffect transition="in" filter="wipe(down)">
                                      <p:cBhvr>
                                        <p:cTn id="135" dur="580">
                                          <p:stCondLst>
                                            <p:cond delay="0"/>
                                          </p:stCondLst>
                                        </p:cTn>
                                        <p:tgtEl>
                                          <p:spTgt spid="54"/>
                                        </p:tgtEl>
                                      </p:cBhvr>
                                    </p:animEffect>
                                    <p:anim calcmode="lin" valueType="num">
                                      <p:cBhvr>
                                        <p:cTn id="136"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41" dur="26">
                                          <p:stCondLst>
                                            <p:cond delay="650"/>
                                          </p:stCondLst>
                                        </p:cTn>
                                        <p:tgtEl>
                                          <p:spTgt spid="54"/>
                                        </p:tgtEl>
                                      </p:cBhvr>
                                      <p:to x="100000" y="60000"/>
                                    </p:animScale>
                                    <p:animScale>
                                      <p:cBhvr>
                                        <p:cTn id="142" dur="166" decel="50000">
                                          <p:stCondLst>
                                            <p:cond delay="676"/>
                                          </p:stCondLst>
                                        </p:cTn>
                                        <p:tgtEl>
                                          <p:spTgt spid="54"/>
                                        </p:tgtEl>
                                      </p:cBhvr>
                                      <p:to x="100000" y="100000"/>
                                    </p:animScale>
                                    <p:animScale>
                                      <p:cBhvr>
                                        <p:cTn id="143" dur="26">
                                          <p:stCondLst>
                                            <p:cond delay="1312"/>
                                          </p:stCondLst>
                                        </p:cTn>
                                        <p:tgtEl>
                                          <p:spTgt spid="54"/>
                                        </p:tgtEl>
                                      </p:cBhvr>
                                      <p:to x="100000" y="80000"/>
                                    </p:animScale>
                                    <p:animScale>
                                      <p:cBhvr>
                                        <p:cTn id="144" dur="166" decel="50000">
                                          <p:stCondLst>
                                            <p:cond delay="1338"/>
                                          </p:stCondLst>
                                        </p:cTn>
                                        <p:tgtEl>
                                          <p:spTgt spid="54"/>
                                        </p:tgtEl>
                                      </p:cBhvr>
                                      <p:to x="100000" y="100000"/>
                                    </p:animScale>
                                    <p:animScale>
                                      <p:cBhvr>
                                        <p:cTn id="145" dur="26">
                                          <p:stCondLst>
                                            <p:cond delay="1642"/>
                                          </p:stCondLst>
                                        </p:cTn>
                                        <p:tgtEl>
                                          <p:spTgt spid="54"/>
                                        </p:tgtEl>
                                      </p:cBhvr>
                                      <p:to x="100000" y="90000"/>
                                    </p:animScale>
                                    <p:animScale>
                                      <p:cBhvr>
                                        <p:cTn id="146" dur="166" decel="50000">
                                          <p:stCondLst>
                                            <p:cond delay="1668"/>
                                          </p:stCondLst>
                                        </p:cTn>
                                        <p:tgtEl>
                                          <p:spTgt spid="54"/>
                                        </p:tgtEl>
                                      </p:cBhvr>
                                      <p:to x="100000" y="100000"/>
                                    </p:animScale>
                                    <p:animScale>
                                      <p:cBhvr>
                                        <p:cTn id="147" dur="26">
                                          <p:stCondLst>
                                            <p:cond delay="1808"/>
                                          </p:stCondLst>
                                        </p:cTn>
                                        <p:tgtEl>
                                          <p:spTgt spid="54"/>
                                        </p:tgtEl>
                                      </p:cBhvr>
                                      <p:to x="100000" y="95000"/>
                                    </p:animScale>
                                    <p:animScale>
                                      <p:cBhvr>
                                        <p:cTn id="148" dur="166" decel="50000">
                                          <p:stCondLst>
                                            <p:cond delay="1834"/>
                                          </p:stCondLst>
                                        </p:cTn>
                                        <p:tgtEl>
                                          <p:spTgt spid="54"/>
                                        </p:tgtEl>
                                      </p:cBhvr>
                                      <p:to x="100000" y="100000"/>
                                    </p:animScale>
                                  </p:childTnLst>
                                </p:cTn>
                              </p:par>
                              <p:par>
                                <p:cTn id="149" presetID="26" presetClass="entr" presetSubtype="0" fill="hold" nodeType="withEffect">
                                  <p:stCondLst>
                                    <p:cond delay="0"/>
                                  </p:stCondLst>
                                  <p:childTnLst>
                                    <p:set>
                                      <p:cBhvr>
                                        <p:cTn id="150" dur="1" fill="hold">
                                          <p:stCondLst>
                                            <p:cond delay="0"/>
                                          </p:stCondLst>
                                        </p:cTn>
                                        <p:tgtEl>
                                          <p:spTgt spid="55"/>
                                        </p:tgtEl>
                                        <p:attrNameLst>
                                          <p:attrName>style.visibility</p:attrName>
                                        </p:attrNameLst>
                                      </p:cBhvr>
                                      <p:to>
                                        <p:strVal val="visible"/>
                                      </p:to>
                                    </p:set>
                                    <p:animEffect transition="in" filter="wipe(down)">
                                      <p:cBhvr>
                                        <p:cTn id="151" dur="580">
                                          <p:stCondLst>
                                            <p:cond delay="0"/>
                                          </p:stCondLst>
                                        </p:cTn>
                                        <p:tgtEl>
                                          <p:spTgt spid="55"/>
                                        </p:tgtEl>
                                      </p:cBhvr>
                                    </p:animEffect>
                                    <p:anim calcmode="lin" valueType="num">
                                      <p:cBhvr>
                                        <p:cTn id="15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57" dur="26">
                                          <p:stCondLst>
                                            <p:cond delay="650"/>
                                          </p:stCondLst>
                                        </p:cTn>
                                        <p:tgtEl>
                                          <p:spTgt spid="55"/>
                                        </p:tgtEl>
                                      </p:cBhvr>
                                      <p:to x="100000" y="60000"/>
                                    </p:animScale>
                                    <p:animScale>
                                      <p:cBhvr>
                                        <p:cTn id="158" dur="166" decel="50000">
                                          <p:stCondLst>
                                            <p:cond delay="676"/>
                                          </p:stCondLst>
                                        </p:cTn>
                                        <p:tgtEl>
                                          <p:spTgt spid="55"/>
                                        </p:tgtEl>
                                      </p:cBhvr>
                                      <p:to x="100000" y="100000"/>
                                    </p:animScale>
                                    <p:animScale>
                                      <p:cBhvr>
                                        <p:cTn id="159" dur="26">
                                          <p:stCondLst>
                                            <p:cond delay="1312"/>
                                          </p:stCondLst>
                                        </p:cTn>
                                        <p:tgtEl>
                                          <p:spTgt spid="55"/>
                                        </p:tgtEl>
                                      </p:cBhvr>
                                      <p:to x="100000" y="80000"/>
                                    </p:animScale>
                                    <p:animScale>
                                      <p:cBhvr>
                                        <p:cTn id="160" dur="166" decel="50000">
                                          <p:stCondLst>
                                            <p:cond delay="1338"/>
                                          </p:stCondLst>
                                        </p:cTn>
                                        <p:tgtEl>
                                          <p:spTgt spid="55"/>
                                        </p:tgtEl>
                                      </p:cBhvr>
                                      <p:to x="100000" y="100000"/>
                                    </p:animScale>
                                    <p:animScale>
                                      <p:cBhvr>
                                        <p:cTn id="161" dur="26">
                                          <p:stCondLst>
                                            <p:cond delay="1642"/>
                                          </p:stCondLst>
                                        </p:cTn>
                                        <p:tgtEl>
                                          <p:spTgt spid="55"/>
                                        </p:tgtEl>
                                      </p:cBhvr>
                                      <p:to x="100000" y="90000"/>
                                    </p:animScale>
                                    <p:animScale>
                                      <p:cBhvr>
                                        <p:cTn id="162" dur="166" decel="50000">
                                          <p:stCondLst>
                                            <p:cond delay="1668"/>
                                          </p:stCondLst>
                                        </p:cTn>
                                        <p:tgtEl>
                                          <p:spTgt spid="55"/>
                                        </p:tgtEl>
                                      </p:cBhvr>
                                      <p:to x="100000" y="100000"/>
                                    </p:animScale>
                                    <p:animScale>
                                      <p:cBhvr>
                                        <p:cTn id="163" dur="26">
                                          <p:stCondLst>
                                            <p:cond delay="1808"/>
                                          </p:stCondLst>
                                        </p:cTn>
                                        <p:tgtEl>
                                          <p:spTgt spid="55"/>
                                        </p:tgtEl>
                                      </p:cBhvr>
                                      <p:to x="100000" y="95000"/>
                                    </p:animScale>
                                    <p:animScale>
                                      <p:cBhvr>
                                        <p:cTn id="164"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1" descr="ap_200908170208281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53143" y="420914"/>
            <a:ext cx="10813143" cy="5849257"/>
          </a:xfrm>
          <a:prstGeom prst="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4"/>
          <a:stretch>
            <a:fillRect/>
          </a:stretch>
        </p:blipFill>
        <p:spPr>
          <a:xfrm>
            <a:off x="3426013" y="532913"/>
            <a:ext cx="5267401" cy="1176630"/>
          </a:xfrm>
          <a:prstGeom prst="rect">
            <a:avLst/>
          </a:prstGeom>
        </p:spPr>
      </p:pic>
      <p:pic>
        <p:nvPicPr>
          <p:cNvPr id="7" name="Picture 6" descr="22858PICdbgea5Gz679dY_PIC2018.png"/>
          <p:cNvPicPr>
            <a:picLocks noChangeAspect="1"/>
          </p:cNvPicPr>
          <p:nvPr/>
        </p:nvPicPr>
        <p:blipFill>
          <a:blip r:embed="rId5" cstate="print"/>
          <a:stretch>
            <a:fillRect/>
          </a:stretch>
        </p:blipFill>
        <p:spPr>
          <a:xfrm flipH="1">
            <a:off x="136950" y="2336822"/>
            <a:ext cx="3716543" cy="3933349"/>
          </a:xfrm>
          <a:prstGeom prst="rect">
            <a:avLst/>
          </a:prstGeom>
        </p:spPr>
      </p:pic>
      <p:sp>
        <p:nvSpPr>
          <p:cNvPr id="8" name="Cloud Callout 7"/>
          <p:cNvSpPr/>
          <p:nvPr/>
        </p:nvSpPr>
        <p:spPr>
          <a:xfrm>
            <a:off x="2785745" y="1509367"/>
            <a:ext cx="7001331" cy="3294862"/>
          </a:xfrm>
          <a:prstGeom prst="cloudCallout">
            <a:avLst/>
          </a:prstGeom>
          <a:solidFill>
            <a:srgbClr val="E8F4F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3426013" y="1953484"/>
            <a:ext cx="5701189" cy="2092881"/>
          </a:xfrm>
          <a:prstGeom prst="rect">
            <a:avLst/>
          </a:prstGeom>
        </p:spPr>
        <p:txBody>
          <a:bodyPr wrap="square">
            <a:spAutoFit/>
          </a:bodyPr>
          <a:lstStyle/>
          <a:p>
            <a:pPr lvl="0" algn="ctr">
              <a:tabLst>
                <a:tab pos="1386840" algn="l"/>
              </a:tabLst>
              <a:defRPr/>
            </a:pPr>
            <a:r>
              <a:rPr lang="en-US" sz="2600" dirty="0">
                <a:solidFill>
                  <a:srgbClr val="0D0D0D"/>
                </a:solidFill>
                <a:latin typeface="Times New Roman" panose="02020603050405020304" pitchFamily="18" charset="0"/>
                <a:ea typeface="MS Mincho"/>
              </a:rPr>
              <a:t>Qua </a:t>
            </a:r>
            <a:r>
              <a:rPr lang="en-US" sz="2600" dirty="0" err="1">
                <a:solidFill>
                  <a:srgbClr val="0D0D0D"/>
                </a:solidFill>
                <a:latin typeface="Times New Roman" panose="02020603050405020304" pitchFamily="18" charset="0"/>
                <a:ea typeface="MS Mincho"/>
              </a:rPr>
              <a:t>hành</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động</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của</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Dế</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Mèn</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em</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có</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nhận</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xét</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gì</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về</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sự</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thay</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đổi</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tâm</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lí</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của</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Dế</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Mèn</a:t>
            </a:r>
            <a:r>
              <a:rPr lang="en-US" sz="2600" dirty="0">
                <a:solidFill>
                  <a:srgbClr val="0D0D0D"/>
                </a:solidFill>
                <a:latin typeface="Times New Roman" panose="02020603050405020304" pitchFamily="18" charset="0"/>
                <a:ea typeface="MS Mincho"/>
              </a:rPr>
              <a:t>? Theo </a:t>
            </a:r>
            <a:r>
              <a:rPr lang="en-US" sz="2600" dirty="0" err="1">
                <a:solidFill>
                  <a:srgbClr val="0D0D0D"/>
                </a:solidFill>
                <a:latin typeface="Times New Roman" panose="02020603050405020304" pitchFamily="18" charset="0"/>
                <a:ea typeface="MS Mincho"/>
              </a:rPr>
              <a:t>em</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sự</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thay</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đổi</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đó</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có</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hợp</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lí</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không</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Chính</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sự</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ăn</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năn</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ấy</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giúp</a:t>
            </a:r>
            <a:r>
              <a:rPr lang="en-US" sz="2600" dirty="0">
                <a:solidFill>
                  <a:srgbClr val="0D0D0D"/>
                </a:solidFill>
                <a:latin typeface="Times New Roman" panose="02020603050405020304" pitchFamily="18" charset="0"/>
                <a:ea typeface="MS Mincho"/>
              </a:rPr>
              <a:t> ta </a:t>
            </a:r>
            <a:r>
              <a:rPr lang="en-US" sz="2600" dirty="0" err="1">
                <a:solidFill>
                  <a:srgbClr val="0D0D0D"/>
                </a:solidFill>
                <a:latin typeface="Times New Roman" panose="02020603050405020304" pitchFamily="18" charset="0"/>
                <a:ea typeface="MS Mincho"/>
              </a:rPr>
              <a:t>hiểu</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thêm</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về</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tính</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cách</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Dế</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Mèn</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đó</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là</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tính</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cách</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nào</a:t>
            </a:r>
            <a:r>
              <a:rPr lang="en-US" sz="2600" dirty="0">
                <a:solidFill>
                  <a:srgbClr val="0D0D0D"/>
                </a:solidFill>
                <a:latin typeface="Times New Roman" panose="02020603050405020304" pitchFamily="18" charset="0"/>
                <a:ea typeface="MS Mincho"/>
              </a:rPr>
              <a:t>?</a:t>
            </a:r>
            <a:endParaRPr lang="en-US" sz="2600" dirty="0">
              <a:solidFill>
                <a:prstClr val="white"/>
              </a:solidFill>
              <a:latin typeface="Times New Roman" panose="02020603050405020304" pitchFamily="18" charset="0"/>
              <a:ea typeface="Times New Roman" panose="02020603050405020304" pitchFamily="18" charset="0"/>
            </a:endParaRPr>
          </a:p>
        </p:txBody>
      </p:sp>
      <p:sp>
        <p:nvSpPr>
          <p:cNvPr id="9" name="Rectangle 8"/>
          <p:cNvSpPr/>
          <p:nvPr/>
        </p:nvSpPr>
        <p:spPr>
          <a:xfrm>
            <a:off x="2849248" y="1534573"/>
            <a:ext cx="7590971" cy="1815882"/>
          </a:xfrm>
          <a:prstGeom prst="rect">
            <a:avLst/>
          </a:prstGeom>
        </p:spPr>
        <p:txBody>
          <a:bodyPr wrap="square">
            <a:spAutoFit/>
          </a:bodyPr>
          <a:lstStyle/>
          <a:p>
            <a:pPr marL="571500" indent="-571500" algn="just">
              <a:spcAft>
                <a:spcPts val="0"/>
              </a:spcAft>
              <a:buFont typeface="Wingdings" panose="05000000000000000000" pitchFamily="2" charset="2"/>
              <a:buChar char="v"/>
              <a:tabLst>
                <a:tab pos="1386840" algn="l"/>
              </a:tabLst>
            </a:pP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thay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đổi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bất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ngờ</a:t>
            </a:r>
            <a:r>
              <a:rPr lang="en-US" sz="2800" dirty="0">
                <a:solidFill>
                  <a:srgbClr val="0D0D0D"/>
                </a:solidFill>
                <a:latin typeface="Times New Roman" panose="02020603050405020304" pitchFamily="18" charset="0"/>
                <a:ea typeface="MS Mincho"/>
              </a:rPr>
              <a:t> song </a:t>
            </a:r>
            <a:r>
              <a:rPr lang="en-US" sz="2800" dirty="0" err="1">
                <a:solidFill>
                  <a:srgbClr val="0D0D0D"/>
                </a:solidFill>
                <a:latin typeface="Times New Roman" panose="02020603050405020304" pitchFamily="18" charset="0"/>
                <a:ea typeface="MS Mincho"/>
              </a:rPr>
              <a:t>hợp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lý</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bởi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Choắt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mạnh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mẽ</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suy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vì</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sốc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nổi</a:t>
            </a:r>
            <a:r>
              <a:rPr lang="en-US" sz="2800" dirty="0">
                <a:solidFill>
                  <a:srgbClr val="0D0D0D"/>
                </a:solidFill>
                <a:latin typeface="Times New Roman" panose="02020603050405020304" pitchFamily="18" charset="0"/>
                <a:ea typeface="MS Mincho"/>
              </a:rPr>
              <a:t> song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ác</a:t>
            </a:r>
            <a:r>
              <a:rPr lang="en-US" sz="2800" dirty="0">
                <a:solidFill>
                  <a:srgbClr val="0D0D0D"/>
                </a:solidFill>
                <a:latin typeface="Times New Roman" panose="02020603050405020304" pitchFamily="18" charset="0"/>
                <a:ea typeface="MS Mincho"/>
              </a:rPr>
              <a:t> ý.</a:t>
            </a:r>
            <a:endParaRPr lang="en-US" sz="2800" dirty="0">
              <a:latin typeface="Times New Roman" panose="02020603050405020304" pitchFamily="18" charset="0"/>
              <a:ea typeface="Times New Roman" panose="02020603050405020304" pitchFamily="18" charset="0"/>
            </a:endParaRPr>
          </a:p>
        </p:txBody>
      </p:sp>
      <p:sp>
        <p:nvSpPr>
          <p:cNvPr id="12" name="Rectangle 11"/>
          <p:cNvSpPr/>
          <p:nvPr/>
        </p:nvSpPr>
        <p:spPr>
          <a:xfrm>
            <a:off x="3853493" y="3359709"/>
            <a:ext cx="6653802" cy="2246769"/>
          </a:xfrm>
          <a:prstGeom prst="rect">
            <a:avLst/>
          </a:prstGeom>
        </p:spPr>
        <p:txBody>
          <a:bodyPr wrap="square">
            <a:spAutoFit/>
          </a:bodyPr>
          <a:lstStyle/>
          <a:p>
            <a:pPr marL="457200" indent="-457200" algn="just">
              <a:spcAft>
                <a:spcPts val="0"/>
              </a:spcAft>
              <a:buFont typeface="Wingdings" panose="05000000000000000000" pitchFamily="2" charset="2"/>
              <a:buChar char="è"/>
              <a:tabLst>
                <a:tab pos="1386840" algn="l"/>
              </a:tabLst>
            </a:pPr>
            <a:r>
              <a:rPr lang="en-US" sz="2800" dirty="0">
                <a:latin typeface="Times New Roman" panose="02020603050405020304" pitchFamily="18" charset="0"/>
                <a:ea typeface="Times New Roman" panose="02020603050405020304" pitchFamily="18" charset="0"/>
                <a:sym typeface="Wingdings" panose="05000000000000000000" pitchFamily="2" charset="2"/>
              </a:rPr>
              <a:t>Ở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đây</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có</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sự</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biến</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đổi</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tâm</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lí</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từ</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thái</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độ</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kiêu</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ngạo</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hống</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hách</a:t>
            </a:r>
            <a:r>
              <a:rPr lang="en-US" sz="2800" dirty="0">
                <a:latin typeface="Times New Roman" panose="02020603050405020304" pitchFamily="18" charset="0"/>
                <a:ea typeface="Times New Roman" panose="02020603050405020304" pitchFamily="18" charset="0"/>
                <a:sym typeface="Wingdings" panose="05000000000000000000" pitchFamily="2" charset="2"/>
              </a:rPr>
              <a:t> sang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thái</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độ</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hối</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hận</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ăn</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năn</a:t>
            </a:r>
            <a:endParaRPr lang="en-US" sz="2800" dirty="0">
              <a:latin typeface="Times New Roman" panose="02020603050405020304" pitchFamily="18" charset="0"/>
              <a:ea typeface="Times New Roman" panose="02020603050405020304" pitchFamily="18" charset="0"/>
              <a:sym typeface="Wingdings" panose="05000000000000000000" pitchFamily="2" charset="2"/>
            </a:endParaRPr>
          </a:p>
          <a:p>
            <a:pPr marL="457200" indent="-457200" algn="just">
              <a:spcAft>
                <a:spcPts val="0"/>
              </a:spcAft>
              <a:buFont typeface="Wingdings" panose="05000000000000000000" pitchFamily="2" charset="2"/>
              <a:buChar char="è"/>
              <a:tabLst>
                <a:tab pos="1386840" algn="l"/>
              </a:tabLst>
            </a:pP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Thành</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công</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của</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tác</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giả</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nghệ</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thuât</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xây</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dựng</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và</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miêu</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tả</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tâm</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lí</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nhân</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vật</a:t>
            </a:r>
            <a:endParaRPr lang="en-US" sz="28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9353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8"/>
                                        </p:tgtEl>
                                      </p:cBhvr>
                                    </p:animEffect>
                                    <p:anim calcmode="lin" valueType="num">
                                      <p:cBhvr>
                                        <p:cTn id="12" dur="1000"/>
                                        <p:tgtEl>
                                          <p:spTgt spid="8"/>
                                        </p:tgtEl>
                                        <p:attrNameLst>
                                          <p:attrName>ppt_x</p:attrName>
                                        </p:attrNameLst>
                                      </p:cBhvr>
                                      <p:tavLst>
                                        <p:tav tm="0">
                                          <p:val>
                                            <p:strVal val="ppt_x"/>
                                          </p:val>
                                        </p:tav>
                                        <p:tav tm="100000">
                                          <p:val>
                                            <p:strVal val="ppt_x"/>
                                          </p:val>
                                        </p:tav>
                                      </p:tavLst>
                                    </p:anim>
                                    <p:anim calcmode="lin" valueType="num">
                                      <p:cBhvr>
                                        <p:cTn id="13" dur="1000"/>
                                        <p:tgtEl>
                                          <p:spTgt spid="8"/>
                                        </p:tgtEl>
                                        <p:attrNameLst>
                                          <p:attrName>ppt_y</p:attrName>
                                        </p:attrNameLst>
                                      </p:cBhvr>
                                      <p:tavLst>
                                        <p:tav tm="0">
                                          <p:val>
                                            <p:strVal val="ppt_y"/>
                                          </p:val>
                                        </p:tav>
                                        <p:tav tm="100000">
                                          <p:val>
                                            <p:strVal val="ppt_y+.1"/>
                                          </p:val>
                                        </p:tav>
                                      </p:tavLst>
                                    </p:anim>
                                    <p:set>
                                      <p:cBhvr>
                                        <p:cTn id="14" dur="1" fill="hold">
                                          <p:stCondLst>
                                            <p:cond delay="9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down)">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circle(in)">
                                      <p:cBhvr>
                                        <p:cTn id="29"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1" descr="ap_200908170208281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53143" y="420914"/>
            <a:ext cx="10813143" cy="5849257"/>
          </a:xfrm>
          <a:prstGeom prst="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4"/>
          <a:stretch>
            <a:fillRect/>
          </a:stretch>
        </p:blipFill>
        <p:spPr>
          <a:xfrm>
            <a:off x="3426013" y="532913"/>
            <a:ext cx="5267401" cy="1176630"/>
          </a:xfrm>
          <a:prstGeom prst="rect">
            <a:avLst/>
          </a:prstGeom>
        </p:spPr>
      </p:pic>
      <p:pic>
        <p:nvPicPr>
          <p:cNvPr id="7" name="Picture 6" descr="22858PICdbgea5Gz679dY_PIC2018.png"/>
          <p:cNvPicPr>
            <a:picLocks noChangeAspect="1"/>
          </p:cNvPicPr>
          <p:nvPr/>
        </p:nvPicPr>
        <p:blipFill>
          <a:blip r:embed="rId5" cstate="print"/>
          <a:stretch>
            <a:fillRect/>
          </a:stretch>
        </p:blipFill>
        <p:spPr>
          <a:xfrm flipH="1">
            <a:off x="136950" y="2336822"/>
            <a:ext cx="3716543" cy="3933349"/>
          </a:xfrm>
          <a:prstGeom prst="rect">
            <a:avLst/>
          </a:prstGeom>
        </p:spPr>
      </p:pic>
      <p:sp>
        <p:nvSpPr>
          <p:cNvPr id="8" name="Cloud Callout 7"/>
          <p:cNvSpPr/>
          <p:nvPr/>
        </p:nvSpPr>
        <p:spPr>
          <a:xfrm>
            <a:off x="2785745" y="1509367"/>
            <a:ext cx="7001331" cy="3294862"/>
          </a:xfrm>
          <a:prstGeom prst="cloudCallout">
            <a:avLst/>
          </a:prstGeom>
          <a:solidFill>
            <a:srgbClr val="E8F4F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3435815" y="2130457"/>
            <a:ext cx="5701189" cy="1815882"/>
          </a:xfrm>
          <a:prstGeom prst="rect">
            <a:avLst/>
          </a:prstGeom>
        </p:spPr>
        <p:txBody>
          <a:bodyPr wrap="square">
            <a:spAutoFit/>
          </a:bodyPr>
          <a:lstStyle/>
          <a:p>
            <a:pPr lvl="0" fontAlgn="base">
              <a:spcBef>
                <a:spcPct val="0"/>
              </a:spcBef>
              <a:spcAft>
                <a:spcPct val="0"/>
              </a:spcAft>
              <a:tabLst>
                <a:tab pos="1385888" algn="l"/>
              </a:tabLst>
              <a:defRPr/>
            </a:pPr>
            <a:r>
              <a:rPr lang="en-US" sz="2800" dirty="0" err="1">
                <a:solidFill>
                  <a:srgbClr val="0D0D0D"/>
                </a:solidFill>
                <a:latin typeface="Times New Roman" pitchFamily="18" charset="0"/>
                <a:ea typeface="MS Mincho" pitchFamily="49" charset="-128"/>
                <a:cs typeface="Arial" charset="0"/>
              </a:rPr>
              <a:t>Cuối</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truyện</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là</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hình</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ảnh</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Dế</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Mèn</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đứng</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lặng</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hồi</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lâu</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trước</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nấm</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mồ</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bạn</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Em</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thử</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hình</a:t>
            </a:r>
            <a:r>
              <a:rPr lang="en-US" sz="2800" dirty="0">
                <a:solidFill>
                  <a:srgbClr val="0D0D0D"/>
                </a:solidFill>
                <a:latin typeface="Times New Roman" pitchFamily="18" charset="0"/>
                <a:ea typeface="MS Mincho" pitchFamily="49" charset="-128"/>
                <a:cs typeface="Arial" charset="0"/>
              </a:rPr>
              <a:t> dung </a:t>
            </a:r>
            <a:r>
              <a:rPr lang="en-US" sz="2800" dirty="0" err="1">
                <a:solidFill>
                  <a:srgbClr val="0D0D0D"/>
                </a:solidFill>
                <a:latin typeface="Times New Roman" pitchFamily="18" charset="0"/>
                <a:ea typeface="MS Mincho" pitchFamily="49" charset="-128"/>
                <a:cs typeface="Arial" charset="0"/>
              </a:rPr>
              <a:t>và</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lí</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giải</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tâm</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trạng</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Dế</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Mèn</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lúc</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này</a:t>
            </a:r>
            <a:r>
              <a:rPr lang="en-US" sz="2800" dirty="0">
                <a:solidFill>
                  <a:srgbClr val="0D0D0D"/>
                </a:solidFill>
                <a:latin typeface="Times New Roman" pitchFamily="18" charset="0"/>
                <a:ea typeface="MS Mincho" pitchFamily="49" charset="-128"/>
                <a:cs typeface="Arial" charset="0"/>
              </a:rPr>
              <a:t>?</a:t>
            </a:r>
            <a:endParaRPr lang="en-US" sz="2800" dirty="0">
              <a:solidFill>
                <a:srgbClr val="000000"/>
              </a:solidFill>
              <a:latin typeface="Times New Roman" pitchFamily="18" charset="0"/>
              <a:cs typeface="Times New Roman" pitchFamily="18" charset="0"/>
            </a:endParaRPr>
          </a:p>
        </p:txBody>
      </p:sp>
      <p:sp>
        <p:nvSpPr>
          <p:cNvPr id="13" name="Text Box 19"/>
          <p:cNvSpPr txBox="1">
            <a:spLocks noChangeArrowheads="1"/>
          </p:cNvSpPr>
          <p:nvPr/>
        </p:nvSpPr>
        <p:spPr bwMode="auto">
          <a:xfrm>
            <a:off x="3708350" y="1661366"/>
            <a:ext cx="715779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50000"/>
              </a:spcBef>
              <a:spcAft>
                <a:spcPct val="0"/>
              </a:spcAft>
            </a:pPr>
            <a:r>
              <a:rPr lang="en-US" altLang="en-US" sz="2800" dirty="0">
                <a:latin typeface="Times New Roman" panose="02020603050405020304" pitchFamily="18" charset="0"/>
                <a:cs typeface="Arial" panose="020B0604020202020204" pitchFamily="34" charset="0"/>
              </a:rPr>
              <a:t>  </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Ân</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hận</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vì</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thói</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ngông</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cuồng</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dại</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dột</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của</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mình</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đã</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dẫn</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đến</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cái</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chết</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thảm</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thương</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của</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Dế</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Choắt</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a:t>
            </a:r>
          </a:p>
          <a:p>
            <a:pPr algn="just" eaLnBrk="0" fontAlgn="base" hangingPunct="0">
              <a:spcBef>
                <a:spcPct val="50000"/>
              </a:spcBef>
              <a:spcAft>
                <a:spcPct val="0"/>
              </a:spcAft>
            </a:pPr>
            <a:r>
              <a:rPr lang="en-US" altLang="en-US" sz="2800" dirty="0">
                <a:latin typeface="Times New Roman" panose="02020603050405020304" pitchFamily="18" charset="0"/>
                <a:cs typeface="Arial" panose="020B0604020202020204" pitchFamily="34" charset="0"/>
                <a:sym typeface="Wingdings 2" panose="05020102010507070707" pitchFamily="18" charset="2"/>
              </a:rPr>
              <a:t>  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Tự</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hứa</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thay</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đổi</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tính</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nết</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từ</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bỏ</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thói</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hung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hăng</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ngỗ</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nghịch</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kiêu</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ngạo</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a:t>
            </a:r>
          </a:p>
          <a:p>
            <a:pPr algn="just" eaLnBrk="0" fontAlgn="base" hangingPunct="0">
              <a:spcBef>
                <a:spcPct val="50000"/>
              </a:spcBef>
              <a:spcAft>
                <a:spcPct val="0"/>
              </a:spcAft>
            </a:pPr>
            <a:r>
              <a:rPr lang="en-US" altLang="en-US" sz="2800" dirty="0">
                <a:latin typeface="Times New Roman" panose="02020603050405020304" pitchFamily="18" charset="0"/>
                <a:cs typeface="Arial" panose="020B0604020202020204" pitchFamily="34" charset="0"/>
                <a:sym typeface="Wingdings 2" panose="05020102010507070707" pitchFamily="18" charset="2"/>
              </a:rPr>
              <a:t>   Xin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Dế</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Choắt</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tha</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thứ</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và</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khắc</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ghi</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câu</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chuyện</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đau</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lòng</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do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mình</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gây</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ra</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là</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một</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bài</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học</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đường</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smtClean="0">
                <a:latin typeface="Times New Roman" panose="02020603050405020304" pitchFamily="18" charset="0"/>
                <a:cs typeface="Arial" panose="020B0604020202020204" pitchFamily="34" charset="0"/>
                <a:sym typeface="Wingdings 2" panose="05020102010507070707" pitchFamily="18" charset="2"/>
              </a:rPr>
              <a:t>đời</a:t>
            </a:r>
            <a:r>
              <a:rPr lang="en-US" altLang="en-US" sz="2800" dirty="0" smtClean="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smtClean="0">
                <a:latin typeface="Times New Roman" panose="02020603050405020304" pitchFamily="18" charset="0"/>
                <a:cs typeface="Arial" panose="020B0604020202020204" pitchFamily="34" charset="0"/>
                <a:sym typeface="Wingdings 2" panose="05020102010507070707" pitchFamily="18" charset="2"/>
              </a:rPr>
              <a:t>đầu</a:t>
            </a:r>
            <a:r>
              <a:rPr lang="en-US" altLang="en-US" sz="2800" dirty="0" smtClean="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smtClean="0">
                <a:latin typeface="Times New Roman" panose="02020603050405020304" pitchFamily="18" charset="0"/>
                <a:cs typeface="Arial" panose="020B0604020202020204" pitchFamily="34" charset="0"/>
                <a:sym typeface="Wingdings 2" panose="05020102010507070707" pitchFamily="18" charset="2"/>
              </a:rPr>
              <a:t>tiên</a:t>
            </a:r>
            <a:r>
              <a:rPr lang="en-US" altLang="en-US" sz="2800" dirty="0" smtClean="0">
                <a:latin typeface="Times New Roman" panose="02020603050405020304" pitchFamily="18" charset="0"/>
                <a:cs typeface="Arial" panose="020B0604020202020204" pitchFamily="34" charset="0"/>
                <a:sym typeface="Wingdings 2" panose="05020102010507070707" pitchFamily="18" charset="2"/>
              </a:rPr>
              <a:t>.</a:t>
            </a:r>
            <a:endParaRPr lang="en-US" altLang="en-US" sz="2800" dirty="0">
              <a:latin typeface="Times New Roman" panose="02020603050405020304" pitchFamily="18" charset="0"/>
              <a:cs typeface="Arial" panose="020B0604020202020204" pitchFamily="34" charset="0"/>
              <a:sym typeface="Wingdings 2" panose="05020102010507070707" pitchFamily="18" charset="2"/>
            </a:endParaRPr>
          </a:p>
        </p:txBody>
      </p:sp>
    </p:spTree>
    <p:extLst>
      <p:ext uri="{BB962C8B-B14F-4D97-AF65-F5344CB8AC3E}">
        <p14:creationId xmlns:p14="http://schemas.microsoft.com/office/powerpoint/2010/main" val="219824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amond(in)">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3404" y="1270605"/>
            <a:ext cx="8743304" cy="480131"/>
          </a:xfrm>
          <a:prstGeom prst="rect">
            <a:avLst/>
          </a:prstGeom>
        </p:spPr>
        <p:txBody>
          <a:bodyPr wrap="square">
            <a:spAutoFit/>
          </a:bodyPr>
          <a:lstStyle/>
          <a:p>
            <a:pPr marL="0" marR="0" lvl="0" indent="0" algn="l" defTabSz="1778000" rtl="0" eaLnBrk="1" fontAlgn="auto" latinLnBrk="0" hangingPunct="1">
              <a:lnSpc>
                <a:spcPct val="90000"/>
              </a:lnSpc>
              <a:spcBef>
                <a:spcPct val="0"/>
              </a:spcBef>
              <a:spcAft>
                <a:spcPct val="35000"/>
              </a:spcAft>
              <a:buClrTx/>
              <a:buSzTx/>
              <a:buFontTx/>
              <a:buNone/>
              <a:tabLst/>
              <a:defRPr/>
            </a:pP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đường</a:t>
            </a: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đời</a:t>
            </a: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đầu</a:t>
            </a:r>
            <a:r>
              <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BZ"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tiên</a:t>
            </a:r>
            <a:endParaRPr kumimoji="0" lang="en-BZ"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76215" y="1831369"/>
            <a:ext cx="6031567" cy="3970318"/>
          </a:xfrm>
          <a:prstGeom prst="rect">
            <a:avLst/>
          </a:prstGeom>
        </p:spPr>
        <p:txBody>
          <a:bodyPr wrap="square">
            <a:spAutoFit/>
          </a:bodyPr>
          <a:lstStyle/>
          <a:p>
            <a:pPr algn="just" fontAlgn="base">
              <a:lnSpc>
                <a:spcPct val="150000"/>
              </a:lnSpc>
              <a:spcBef>
                <a:spcPct val="0"/>
              </a:spcBef>
              <a:spcAft>
                <a:spcPct val="0"/>
              </a:spcAft>
              <a:buNone/>
            </a:pPr>
            <a:endParaRPr lang="en-US" altLang="en-US" sz="2800" dirty="0">
              <a:solidFill>
                <a:srgbClr val="000000"/>
              </a:solidFill>
              <a:latin typeface="Times New Roman" panose="02020603050405020304" pitchFamily="18" charset="0"/>
              <a:cs typeface="Times New Roman" panose="02020603050405020304" pitchFamily="18" charset="0"/>
            </a:endParaRPr>
          </a:p>
          <a:p>
            <a:pPr algn="just" fontAlgn="base">
              <a:lnSpc>
                <a:spcPct val="150000"/>
              </a:lnSpc>
              <a:spcBef>
                <a:spcPct val="0"/>
              </a:spcBef>
              <a:spcAft>
                <a:spcPct val="0"/>
              </a:spcAft>
              <a:buNone/>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Bài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học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về</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thói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kiêu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căng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Kẻ</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kiêu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căng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hống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hách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có</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thể</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hại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người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khác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khiến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mình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phải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ân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hận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suốt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đời</a:t>
            </a:r>
            <a:r>
              <a:rPr lang="en-US" altLang="en-US" sz="2800" dirty="0">
                <a:solidFill>
                  <a:srgbClr val="000000"/>
                </a:solidFill>
                <a:latin typeface="Times New Roman" panose="02020603050405020304" pitchFamily="18" charset="0"/>
                <a:cs typeface="Times New Roman" panose="02020603050405020304" pitchFamily="18" charset="0"/>
              </a:rPr>
              <a:t>.</a:t>
            </a:r>
          </a:p>
          <a:p>
            <a:pPr algn="just" fontAlgn="base">
              <a:lnSpc>
                <a:spcPct val="150000"/>
              </a:lnSpc>
              <a:spcBef>
                <a:spcPct val="0"/>
              </a:spcBef>
              <a:spcAft>
                <a:spcPct val="0"/>
              </a:spcAft>
              <a:buNone/>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Bài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học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về</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tình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thân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ái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Nên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biết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sống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đoàn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kết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giúp</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đỡ</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mọi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người</a:t>
            </a:r>
            <a:r>
              <a:rPr lang="en-US" altLang="en-US" sz="2800" dirty="0">
                <a:solidFill>
                  <a:srgbClr val="000000"/>
                </a:solidFill>
                <a:latin typeface="Times New Roman" panose="02020603050405020304" pitchFamily="18" charset="0"/>
                <a:cs typeface="Times New Roman" panose="02020603050405020304" pitchFamily="18" charset="0"/>
              </a:rPr>
              <a:t>.</a:t>
            </a:r>
          </a:p>
        </p:txBody>
      </p:sp>
      <p:pic>
        <p:nvPicPr>
          <p:cNvPr id="38" name="Picture 37"/>
          <p:cNvPicPr>
            <a:picLocks noChangeAspect="1"/>
          </p:cNvPicPr>
          <p:nvPr/>
        </p:nvPicPr>
        <p:blipFill>
          <a:blip r:embed="rId3"/>
          <a:srcRect/>
          <a:stretch>
            <a:fillRect/>
          </a:stretch>
        </p:blipFill>
        <p:spPr bwMode="auto">
          <a:xfrm>
            <a:off x="6967280" y="-1"/>
            <a:ext cx="5259131" cy="6858001"/>
          </a:xfrm>
          <a:prstGeom prst="rect">
            <a:avLst/>
          </a:prstGeom>
          <a:noFill/>
          <a:ln w="9525">
            <a:noFill/>
            <a:miter lim="800000"/>
            <a:headEnd/>
            <a:tailEnd/>
          </a:ln>
        </p:spPr>
      </p:pic>
    </p:spTree>
    <p:extLst>
      <p:ext uri="{BB962C8B-B14F-4D97-AF65-F5344CB8AC3E}">
        <p14:creationId xmlns:p14="http://schemas.microsoft.com/office/powerpoint/2010/main" val="139654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1" descr="ap_200908170208281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57" y="4049486"/>
            <a:ext cx="3497944" cy="280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ap_200908170208054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838" y="-298707"/>
            <a:ext cx="4485708" cy="40997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Picture 9" descr="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9385" y="2924912"/>
            <a:ext cx="3232326" cy="277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27" name="Group 26"/>
          <p:cNvGrpSpPr/>
          <p:nvPr/>
        </p:nvGrpSpPr>
        <p:grpSpPr>
          <a:xfrm>
            <a:off x="5278097" y="183678"/>
            <a:ext cx="9529052" cy="461665"/>
            <a:chOff x="-178462" y="1828800"/>
            <a:chExt cx="19060588" cy="923316"/>
          </a:xfrm>
        </p:grpSpPr>
        <p:sp>
          <p:nvSpPr>
            <p:cNvPr id="28" name="Round Same Side Corner Rectangle 27"/>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IV</a:t>
              </a:r>
            </a:p>
          </p:txBody>
        </p:sp>
        <p:sp>
          <p:nvSpPr>
            <p:cNvPr id="30" name="TextBox 29"/>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rPr>
                <a:t>TỔNG</a:t>
              </a:r>
              <a:r>
                <a:rPr kumimoji="0" lang="en-US" sz="2400" b="1" i="0" u="none" strike="noStrike" kern="1200" cap="none" spc="0" normalizeH="0" noProof="0" dirty="0">
                  <a:ln>
                    <a:noFill/>
                  </a:ln>
                  <a:solidFill>
                    <a:srgbClr val="31859C"/>
                  </a:solidFill>
                  <a:effectLst/>
                  <a:uLnTx/>
                  <a:uFillTx/>
                  <a:latin typeface="Tahoma" panose="020B0604030504040204" pitchFamily="34" charset="0"/>
                  <a:ea typeface="+mn-ea"/>
                  <a:cs typeface="Tahoma" panose="020B0604030504040204" pitchFamily="34" charset="0"/>
                </a:rPr>
                <a:t> KẾT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7"/>
          <a:stretch>
            <a:fillRect/>
          </a:stretch>
        </p:blipFill>
        <p:spPr>
          <a:xfrm>
            <a:off x="6225671" y="1010614"/>
            <a:ext cx="4974767" cy="1176630"/>
          </a:xfrm>
          <a:prstGeom prst="rect">
            <a:avLst/>
          </a:prstGeom>
        </p:spPr>
      </p:pic>
      <p:sp>
        <p:nvSpPr>
          <p:cNvPr id="4" name="Rectangle 3"/>
          <p:cNvSpPr/>
          <p:nvPr/>
        </p:nvSpPr>
        <p:spPr>
          <a:xfrm>
            <a:off x="6621368" y="1998558"/>
            <a:ext cx="5152571" cy="4401205"/>
          </a:xfrm>
          <a:prstGeom prst="rect">
            <a:avLst/>
          </a:prstGeom>
        </p:spPr>
        <p:txBody>
          <a:bodyPr wrap="square">
            <a:spAutoFit/>
          </a:bodyPr>
          <a:lstStyle/>
          <a:p>
            <a:pPr algn="just" fontAlgn="base">
              <a:lnSpc>
                <a:spcPct val="150000"/>
              </a:lnSpc>
              <a:spcBef>
                <a:spcPct val="50000"/>
              </a:spcBef>
              <a:spcAft>
                <a:spcPct val="0"/>
              </a:spcAft>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Miêu</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tưởng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tượng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đáo</a:t>
            </a:r>
            <a:r>
              <a:rPr lang="en-US" altLang="en-US" sz="2800" dirty="0">
                <a:latin typeface="Times New Roman" panose="02020603050405020304" pitchFamily="18" charset="0"/>
                <a:cs typeface="Times New Roman" panose="02020603050405020304" pitchFamily="18" charset="0"/>
              </a:rPr>
              <a:t>.</a:t>
            </a:r>
          </a:p>
          <a:p>
            <a:pPr algn="just" fontAlgn="base">
              <a:lnSpc>
                <a:spcPct val="150000"/>
              </a:lnSpc>
              <a:spcBef>
                <a:spcPct val="50000"/>
              </a:spcBef>
              <a:spcAft>
                <a:spcPct val="0"/>
              </a:spcAft>
              <a:buFont typeface="Arial" panose="020B0604020202020204" pitchFamily="34" charset="0"/>
              <a:buChar char="-"/>
            </a:pPr>
            <a:r>
              <a:rPr lang="vi-VN" altLang="en-US" sz="2800" dirty="0">
                <a:latin typeface="Times New Roman" panose="02020603050405020304" pitchFamily="18" charset="0"/>
                <a:cs typeface="Times New Roman" panose="02020603050405020304" pitchFamily="18" charset="0"/>
              </a:rPr>
              <a:t>Sử dụng các biện pháp tu từ: nhân hóa, so sánh…</a:t>
            </a:r>
            <a:endParaRPr lang="en-US" altLang="en-US" sz="2800" dirty="0">
              <a:latin typeface="Times New Roman" panose="02020603050405020304" pitchFamily="18" charset="0"/>
              <a:cs typeface="Times New Roman" panose="02020603050405020304" pitchFamily="18" charset="0"/>
            </a:endParaRPr>
          </a:p>
          <a:p>
            <a:pPr algn="just" fontAlgn="base">
              <a:lnSpc>
                <a:spcPct val="150000"/>
              </a:lnSpc>
              <a:spcBef>
                <a:spcPct val="50000"/>
              </a:spcBef>
              <a:spcAft>
                <a:spcPct val="0"/>
              </a:spcAft>
              <a:buFont typeface="Arial" panose="020B0604020202020204" pitchFamily="34" charset="0"/>
              <a:buChar char="-"/>
            </a:pPr>
            <a:r>
              <a:rPr lang="en-US" altLang="en-US" sz="2800" dirty="0" err="1">
                <a:latin typeface="Times New Roman" panose="02020603050405020304" pitchFamily="18" charset="0"/>
                <a:cs typeface="Times New Roman" panose="02020603050405020304" pitchFamily="18" charset="0"/>
              </a:rPr>
              <a:t>Kể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chuyện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nhiên</a:t>
            </a:r>
            <a:r>
              <a:rPr lang="en-US" altLang="en-US" sz="2800" dirty="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chân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thực</a:t>
            </a:r>
            <a:r>
              <a:rPr lang="en-US" altLang="en-US" sz="2800" dirty="0" smtClean="0">
                <a:latin typeface="Times New Roman" panose="02020603050405020304" pitchFamily="18"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24011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1" descr="ap_200908170208281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57" y="4049486"/>
            <a:ext cx="3497944" cy="280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ap_200908170208054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838" y="-298707"/>
            <a:ext cx="4485708" cy="40997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Picture 9" descr="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9385" y="2924912"/>
            <a:ext cx="3232326" cy="277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27" name="Group 26"/>
          <p:cNvGrpSpPr/>
          <p:nvPr/>
        </p:nvGrpSpPr>
        <p:grpSpPr>
          <a:xfrm>
            <a:off x="5278097" y="183678"/>
            <a:ext cx="9529052" cy="461665"/>
            <a:chOff x="-178462" y="1828800"/>
            <a:chExt cx="19060588" cy="923316"/>
          </a:xfrm>
        </p:grpSpPr>
        <p:sp>
          <p:nvSpPr>
            <p:cNvPr id="28" name="Round Same Side Corner Rectangle 27"/>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IV</a:t>
              </a:r>
            </a:p>
          </p:txBody>
        </p:sp>
        <p:sp>
          <p:nvSpPr>
            <p:cNvPr id="30" name="TextBox 29"/>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rPr>
                <a:t>TỔNG KẾT</a:t>
              </a:r>
            </a:p>
          </p:txBody>
        </p:sp>
      </p:grpSp>
      <p:pic>
        <p:nvPicPr>
          <p:cNvPr id="2" name="Picture 1"/>
          <p:cNvPicPr>
            <a:picLocks noChangeAspect="1"/>
          </p:cNvPicPr>
          <p:nvPr/>
        </p:nvPicPr>
        <p:blipFill>
          <a:blip r:embed="rId7"/>
          <a:stretch>
            <a:fillRect/>
          </a:stretch>
        </p:blipFill>
        <p:spPr>
          <a:xfrm>
            <a:off x="7293632" y="944050"/>
            <a:ext cx="3310415" cy="1176630"/>
          </a:xfrm>
          <a:prstGeom prst="rect">
            <a:avLst/>
          </a:prstGeom>
        </p:spPr>
      </p:pic>
      <p:sp>
        <p:nvSpPr>
          <p:cNvPr id="5" name="Rectangle 4"/>
          <p:cNvSpPr/>
          <p:nvPr/>
        </p:nvSpPr>
        <p:spPr>
          <a:xfrm>
            <a:off x="6440143" y="1990051"/>
            <a:ext cx="5429300" cy="4401205"/>
          </a:xfrm>
          <a:prstGeom prst="rect">
            <a:avLst/>
          </a:prstGeom>
        </p:spPr>
        <p:txBody>
          <a:bodyPr wrap="square">
            <a:spAutoFit/>
          </a:bodyPr>
          <a:lstStyle/>
          <a:p>
            <a:pPr lvl="0" algn="just">
              <a:tabLst>
                <a:tab pos="1386840" algn="l"/>
              </a:tabLst>
              <a:defRPr/>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Vẻ</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đẹp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cường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kiêu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căng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nổi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gây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Choắt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hối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rút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mình</a:t>
            </a:r>
            <a:r>
              <a:rPr lang="en-US" sz="2800"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a:p>
            <a:pPr lvl="0" algn="just">
              <a:tabLst>
                <a:tab pos="1386840" algn="l"/>
              </a:tabLst>
              <a:defRPr/>
            </a:pPr>
            <a:endParaRPr lang="en-US" sz="2800" dirty="0">
              <a:solidFill>
                <a:srgbClr val="0D0D0D"/>
              </a:solidFill>
              <a:latin typeface="Times New Roman" panose="02020603050405020304" pitchFamily="18" charset="0"/>
              <a:ea typeface="MS Mincho"/>
            </a:endParaRPr>
          </a:p>
          <a:p>
            <a:pPr lvl="0" algn="just">
              <a:tabLst>
                <a:tab pos="1386840" algn="l"/>
              </a:tabLst>
              <a:defRPr/>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lối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sống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hòa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yêu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thương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giúp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bè</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ứng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lễ</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khiêm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nhường</a:t>
            </a:r>
            <a:r>
              <a:rPr lang="en-US" sz="2800" dirty="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biết</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ăn</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hối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trước</a:t>
            </a:r>
            <a:r>
              <a:rPr lang="en-US" sz="2800" dirty="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việc</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làm</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sai</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lầm</a:t>
            </a:r>
            <a:r>
              <a:rPr lang="en-US" sz="2800"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04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86360" y="126514"/>
            <a:ext cx="8106070" cy="2573144"/>
          </a:xfrm>
          <a:prstGeom prst="rect">
            <a:avLst/>
          </a:prstGeom>
        </p:spPr>
      </p:pic>
      <p:pic>
        <p:nvPicPr>
          <p:cNvPr id="13" name="Picture 12" descr="22858PICdbgea5Gz679dY_PIC2018.png"/>
          <p:cNvPicPr>
            <a:picLocks noChangeAspect="1"/>
          </p:cNvPicPr>
          <p:nvPr/>
        </p:nvPicPr>
        <p:blipFill>
          <a:blip r:embed="rId4" cstate="print"/>
          <a:stretch>
            <a:fillRect/>
          </a:stretch>
        </p:blipFill>
        <p:spPr>
          <a:xfrm flipH="1">
            <a:off x="-275772" y="1016021"/>
            <a:ext cx="4820575" cy="5841979"/>
          </a:xfrm>
          <a:prstGeom prst="rect">
            <a:avLst/>
          </a:prstGeom>
        </p:spPr>
      </p:pic>
      <p:sp>
        <p:nvSpPr>
          <p:cNvPr id="4" name="Rectangle 3"/>
          <p:cNvSpPr/>
          <p:nvPr/>
        </p:nvSpPr>
        <p:spPr>
          <a:xfrm>
            <a:off x="4281716" y="2275016"/>
            <a:ext cx="6981370" cy="3323987"/>
          </a:xfrm>
          <a:prstGeom prst="rect">
            <a:avLst/>
          </a:prstGeom>
        </p:spPr>
        <p:txBody>
          <a:bodyPr wrap="square">
            <a:spAutoFit/>
          </a:bodyPr>
          <a:lstStyle/>
          <a:p>
            <a:pPr lvl="0" algn="just" fontAlgn="base">
              <a:lnSpc>
                <a:spcPct val="150000"/>
              </a:lnSpc>
              <a:spcBef>
                <a:spcPct val="0"/>
              </a:spcBef>
              <a:spcAft>
                <a:spcPct val="0"/>
              </a:spcAft>
              <a:defRPr/>
            </a:pPr>
            <a:r>
              <a:rPr lang="vi-VN" sz="2800" i="1" dirty="0">
                <a:solidFill>
                  <a:srgbClr val="000000"/>
                </a:solidFill>
                <a:latin typeface="Times New Roman" pitchFamily="18" charset="0"/>
                <a:cs typeface="Times New Roman" pitchFamily="18" charset="0"/>
              </a:rPr>
              <a:t>Hiện nay, trong cuộc sống, đặc biệt là trong lớp học vẫn còn hiện tượng " Dế Mèn". Giả sử em gặp những hiện này, em sẽ nói với bạn như thế nào? Em rút ra được bài học ứng xử như thế nào cho bản thân qua câu chuyện Dế Mèn?</a:t>
            </a:r>
            <a:endParaRPr lang="en-US" sz="2800" i="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3143070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5"/>
          <a:stretch>
            <a:fillRect/>
          </a:stretch>
        </p:blipFill>
        <p:spPr>
          <a:xfrm>
            <a:off x="13411200" y="3276600"/>
            <a:ext cx="609600" cy="609600"/>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4089" cy="6858000"/>
          </a:xfrm>
          <a:prstGeom prst="rect">
            <a:avLst/>
          </a:prstGeom>
        </p:spPr>
      </p:pic>
      <p:sp>
        <p:nvSpPr>
          <p:cNvPr id="6" name="Rectangle 5"/>
          <p:cNvSpPr/>
          <p:nvPr/>
        </p:nvSpPr>
        <p:spPr>
          <a:xfrm>
            <a:off x="3733801"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defTabSz="914377"/>
            <a:r>
              <a:rPr lang="en-US" sz="8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RUNG</a:t>
            </a:r>
          </a:p>
          <a:p>
            <a:pPr algn="ctr" defTabSz="914377"/>
            <a:r>
              <a:rPr lang="en-US" sz="8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CHUÔNG VÀNG</a:t>
            </a:r>
          </a:p>
        </p:txBody>
      </p:sp>
    </p:spTree>
    <p:extLst>
      <p:ext uri="{BB962C8B-B14F-4D97-AF65-F5344CB8AC3E}">
        <p14:creationId xmlns:p14="http://schemas.microsoft.com/office/powerpoint/2010/main" val="100484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Algerian" pitchFamily="82" charset="0"/>
              </a:rPr>
              <a:t>CÂU HỎI 1 </a:t>
            </a:r>
          </a:p>
        </p:txBody>
      </p:sp>
      <p:graphicFrame>
        <p:nvGraphicFramePr>
          <p:cNvPr id="34" name="Object 33"/>
          <p:cNvGraphicFramePr>
            <a:graphicFrameLocks noChangeAspect="1"/>
          </p:cNvGraphicFramePr>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1117"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1" y="5569804"/>
            <a:ext cx="5835969" cy="830997"/>
          </a:xfrm>
          <a:prstGeom prst="rect">
            <a:avLst/>
          </a:prstGeom>
          <a:solidFill>
            <a:schemeClr val="tx1">
              <a:alpha val="47000"/>
            </a:schemeClr>
          </a:solidFill>
        </p:spPr>
        <p:txBody>
          <a:bodyPr wrap="square" rtlCol="0">
            <a:spAutoFit/>
          </a:bodyPr>
          <a:lstStyle/>
          <a:p>
            <a:pPr defTabSz="914377"/>
            <a:r>
              <a:rPr lang="en-US" sz="4800" dirty="0" err="1">
                <a:solidFill>
                  <a:prstClr val="white"/>
                </a:solidFill>
                <a:latin typeface="UVN Ai Cap" panose="02040603050506020204" pitchFamily="18" charset="0"/>
              </a:rPr>
              <a:t>Dế</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Mèn</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phiêu</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lưu</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kí</a:t>
            </a:r>
            <a:endParaRPr lang="en-US" sz="4800" dirty="0">
              <a:solidFill>
                <a:prstClr val="white"/>
              </a:solidFill>
              <a:latin typeface="UVN Ai Cap" panose="02040603050506020204" pitchFamily="18" charset="0"/>
            </a:endParaRPr>
          </a:p>
        </p:txBody>
      </p:sp>
      <p:sp>
        <p:nvSpPr>
          <p:cNvPr id="36" name="TextBox 35"/>
          <p:cNvSpPr txBox="1"/>
          <p:nvPr/>
        </p:nvSpPr>
        <p:spPr>
          <a:xfrm>
            <a:off x="666663" y="2211209"/>
            <a:ext cx="10636996" cy="1569660"/>
          </a:xfrm>
          <a:prstGeom prst="rect">
            <a:avLst/>
          </a:prstGeom>
          <a:solidFill>
            <a:schemeClr val="tx1">
              <a:alpha val="47000"/>
            </a:schemeClr>
          </a:solidFill>
        </p:spPr>
        <p:txBody>
          <a:bodyPr wrap="square" rtlCol="0">
            <a:spAutoFit/>
          </a:bodyPr>
          <a:lstStyle/>
          <a:p>
            <a:pPr lvl="0" algn="just" fontAlgn="base">
              <a:spcBef>
                <a:spcPct val="0"/>
              </a:spcBef>
              <a:spcAft>
                <a:spcPct val="0"/>
              </a:spcAft>
              <a:defRPr/>
            </a:pPr>
            <a:r>
              <a:rPr lang="vi-VN" sz="4800" b="1" dirty="0">
                <a:solidFill>
                  <a:srgbClr val="FFFFFF"/>
                </a:solidFill>
                <a:latin typeface="Times New Roman" pitchFamily="18" charset="0"/>
                <a:cs typeface="Times New Roman" pitchFamily="18" charset="0"/>
              </a:rPr>
              <a:t>Câu 1: </a:t>
            </a:r>
            <a:r>
              <a:rPr lang="vi-VN" sz="4800" dirty="0">
                <a:solidFill>
                  <a:srgbClr val="FFFFFF"/>
                </a:solidFill>
                <a:latin typeface="Times New Roman" pitchFamily="18" charset="0"/>
                <a:cs typeface="Times New Roman" pitchFamily="18" charset="0"/>
              </a:rPr>
              <a:t>Đoạn trích </a:t>
            </a:r>
            <a:r>
              <a:rPr lang="vi-VN" sz="4800" i="1" dirty="0">
                <a:solidFill>
                  <a:srgbClr val="FFFFFF"/>
                </a:solidFill>
                <a:latin typeface="Times New Roman" pitchFamily="18" charset="0"/>
                <a:cs typeface="Times New Roman" pitchFamily="18" charset="0"/>
              </a:rPr>
              <a:t>Bài học đường đời đầu tiên</a:t>
            </a:r>
            <a:r>
              <a:rPr lang="vi-VN" sz="4800" dirty="0">
                <a:solidFill>
                  <a:srgbClr val="FFFFFF"/>
                </a:solidFill>
                <a:latin typeface="Times New Roman" pitchFamily="18" charset="0"/>
                <a:cs typeface="Times New Roman" pitchFamily="18" charset="0"/>
              </a:rPr>
              <a:t> được trích từ tác phẩm nào?</a:t>
            </a:r>
            <a:endParaRPr lang="en-US" sz="4800" dirty="0">
              <a:solidFill>
                <a:srgbClr val="FFFFFF"/>
              </a:solidFill>
              <a:latin typeface="Times New Roman" pitchFamily="18" charset="0"/>
              <a:cs typeface="Times New Roman" pitchFamily="18" charset="0"/>
            </a:endParaRPr>
          </a:p>
        </p:txBody>
      </p:sp>
      <p:sp>
        <p:nvSpPr>
          <p:cNvPr id="2" name="TextBox 1"/>
          <p:cNvSpPr txBox="1"/>
          <p:nvPr/>
        </p:nvSpPr>
        <p:spPr>
          <a:xfrm>
            <a:off x="457201" y="4563071"/>
            <a:ext cx="3536951" cy="923330"/>
          </a:xfrm>
          <a:prstGeom prst="rect">
            <a:avLst/>
          </a:prstGeom>
          <a:noFill/>
        </p:spPr>
        <p:txBody>
          <a:bodyPr wrap="square" rtlCol="0">
            <a:spAutoFit/>
          </a:bodyPr>
          <a:lstStyle/>
          <a:p>
            <a:pPr defTabSz="914377"/>
            <a:r>
              <a:rPr lang="en-US" sz="5400" i="1" u="sng" dirty="0" err="1">
                <a:solidFill>
                  <a:srgbClr val="FFFF00"/>
                </a:solidFill>
                <a:latin typeface="UVN Ai Cap" panose="02040603050506020204" pitchFamily="18" charset="0"/>
              </a:rPr>
              <a:t>Đáp</a:t>
            </a:r>
            <a:r>
              <a:rPr lang="en-US" sz="5400" i="1" u="sng" dirty="0">
                <a:solidFill>
                  <a:srgbClr val="FFFF00"/>
                </a:solidFill>
                <a:latin typeface="UVN Ai Cap" panose="02040603050506020204" pitchFamily="18" charset="0"/>
              </a:rPr>
              <a:t> </a:t>
            </a:r>
            <a:r>
              <a:rPr lang="en-US" sz="5400" i="1" u="sng" dirty="0" err="1">
                <a:solidFill>
                  <a:srgbClr val="FFFF00"/>
                </a:solidFill>
                <a:latin typeface="UVN Ai Cap" panose="02040603050506020204" pitchFamily="18" charset="0"/>
              </a:rPr>
              <a:t>án</a:t>
            </a:r>
            <a:r>
              <a:rPr lang="en-US" sz="5400" i="1" u="sng" dirty="0">
                <a:solidFill>
                  <a:srgbClr val="FFFF00"/>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8" y="503560"/>
            <a:ext cx="1114507" cy="986803"/>
          </a:xfrm>
          <a:prstGeom prst="ellipse">
            <a:avLst/>
          </a:prstGeom>
          <a:ln>
            <a:noFill/>
          </a:ln>
          <a:effectLst>
            <a:softEdge rad="112500"/>
          </a:effectLst>
        </p:spPr>
      </p:pic>
      <p:sp>
        <p:nvSpPr>
          <p:cNvPr id="38"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a:t>
            </a:r>
          </a:p>
        </p:txBody>
      </p:sp>
      <p:sp>
        <p:nvSpPr>
          <p:cNvPr id="39"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2</a:t>
            </a:r>
          </a:p>
        </p:txBody>
      </p:sp>
      <p:sp>
        <p:nvSpPr>
          <p:cNvPr id="40"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3</a:t>
            </a:r>
          </a:p>
        </p:txBody>
      </p:sp>
      <p:sp>
        <p:nvSpPr>
          <p:cNvPr id="41"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4</a:t>
            </a:r>
          </a:p>
        </p:txBody>
      </p:sp>
      <p:sp>
        <p:nvSpPr>
          <p:cNvPr id="42"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5</a:t>
            </a:r>
          </a:p>
        </p:txBody>
      </p:sp>
      <p:sp>
        <p:nvSpPr>
          <p:cNvPr id="43"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6</a:t>
            </a:r>
          </a:p>
        </p:txBody>
      </p:sp>
      <p:sp>
        <p:nvSpPr>
          <p:cNvPr id="44"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7</a:t>
            </a:r>
          </a:p>
        </p:txBody>
      </p:sp>
      <p:sp>
        <p:nvSpPr>
          <p:cNvPr id="45"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8</a:t>
            </a:r>
          </a:p>
        </p:txBody>
      </p:sp>
      <p:sp>
        <p:nvSpPr>
          <p:cNvPr id="46"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9</a:t>
            </a:r>
          </a:p>
        </p:txBody>
      </p:sp>
      <p:sp>
        <p:nvSpPr>
          <p:cNvPr id="47"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10</a:t>
            </a:r>
          </a:p>
        </p:txBody>
      </p:sp>
      <p:sp>
        <p:nvSpPr>
          <p:cNvPr id="48" name="Hình Bầu dục 45"/>
          <p:cNvSpPr/>
          <p:nvPr/>
        </p:nvSpPr>
        <p:spPr>
          <a:xfrm>
            <a:off x="10737855"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Calibri"/>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90090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950885" y="693324"/>
            <a:ext cx="7322258" cy="461665"/>
          </a:xfrm>
          <a:prstGeom prst="rect">
            <a:avLst/>
          </a:prstGeom>
          <a:noFill/>
        </p:spPr>
        <p:txBody>
          <a:bodyPr wrap="square" rtlCol="0">
            <a:spAutoFit/>
          </a:bodyPr>
          <a:lstStyle/>
          <a:p>
            <a:pPr defTabSz="1076562"/>
            <a:r>
              <a:rPr lang="en-US" sz="2400" b="1" i="1" dirty="0" err="1">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Khái</a:t>
            </a:r>
            <a:r>
              <a:rPr lang="en-US" sz="24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niệm</a:t>
            </a:r>
            <a:r>
              <a:rPr lang="en-US" sz="24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về</a:t>
            </a:r>
            <a:r>
              <a:rPr lang="en-US" sz="24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24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24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đồng</a:t>
            </a:r>
            <a:r>
              <a:rPr lang="en-US" sz="24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thoại</a:t>
            </a:r>
            <a:endParaRPr lang="vi-VN" sz="24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1" name="TextBox 70"/>
          <p:cNvSpPr txBox="1">
            <a:spLocks noChangeArrowheads="1"/>
          </p:cNvSpPr>
          <p:nvPr/>
        </p:nvSpPr>
        <p:spPr bwMode="auto">
          <a:xfrm>
            <a:off x="950885" y="1599294"/>
            <a:ext cx="7080960" cy="4801314"/>
          </a:xfrm>
          <a:prstGeom prst="rect">
            <a:avLst/>
          </a:prstGeom>
          <a:solidFill>
            <a:schemeClr val="accent5">
              <a:lumMod val="20000"/>
              <a:lumOff val="80000"/>
            </a:schemeClr>
          </a:solidFill>
          <a:ln>
            <a:noFill/>
          </a:ln>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20000"/>
              </a:spcBef>
              <a:spcAft>
                <a:spcPct val="0"/>
              </a:spcAft>
            </a:pPr>
            <a:r>
              <a:rPr lang="vi-VN" altLang="en-US" sz="3000" dirty="0">
                <a:solidFill>
                  <a:srgbClr val="000000"/>
                </a:solidFill>
                <a:latin typeface="Times New Roman" panose="02020603050405020304" pitchFamily="18" charset="0"/>
                <a:cs typeface="Times New Roman" panose="02020603050405020304" pitchFamily="18" charset="0"/>
              </a:rPr>
              <a:t>-</a:t>
            </a:r>
            <a:r>
              <a:rPr lang="vi-VN" altLang="en-US" sz="3000" dirty="0">
                <a:solidFill>
                  <a:srgbClr val="000000"/>
                </a:solidFill>
                <a:cs typeface="Arial" panose="020B0604020202020204" pitchFamily="34" charset="0"/>
              </a:rPr>
              <a:t> </a:t>
            </a:r>
            <a:r>
              <a:rPr lang="vi-VN" altLang="en-US" sz="3000" dirty="0">
                <a:solidFill>
                  <a:srgbClr val="000000"/>
                </a:solidFill>
                <a:latin typeface="Times New Roman" panose="02020603050405020304" pitchFamily="18" charset="0"/>
                <a:cs typeface="Times New Roman" panose="02020603050405020304" pitchFamily="18" charset="0"/>
              </a:rPr>
              <a:t>Truyện là loại tác phẩm văn học kể lại một câu chuyện, có </a:t>
            </a:r>
            <a:r>
              <a:rPr lang="vi-VN" altLang="en-US" sz="3000" dirty="0">
                <a:solidFill>
                  <a:srgbClr val="FF0000"/>
                </a:solidFill>
                <a:latin typeface="Times New Roman" panose="02020603050405020304" pitchFamily="18" charset="0"/>
                <a:cs typeface="Times New Roman" panose="02020603050405020304" pitchFamily="18" charset="0"/>
              </a:rPr>
              <a:t>cốt truyện</a:t>
            </a:r>
            <a:r>
              <a:rPr lang="vi-VN" altLang="en-US" sz="3000" dirty="0">
                <a:solidFill>
                  <a:srgbClr val="000000"/>
                </a:solidFill>
                <a:latin typeface="Times New Roman" panose="02020603050405020304" pitchFamily="18" charset="0"/>
                <a:cs typeface="Times New Roman" panose="02020603050405020304" pitchFamily="18" charset="0"/>
              </a:rPr>
              <a:t>, </a:t>
            </a:r>
            <a:r>
              <a:rPr lang="vi-VN" altLang="en-US" sz="3000" dirty="0">
                <a:solidFill>
                  <a:srgbClr val="FF0000"/>
                </a:solidFill>
                <a:latin typeface="Times New Roman" panose="02020603050405020304" pitchFamily="18" charset="0"/>
                <a:cs typeface="Times New Roman" panose="02020603050405020304" pitchFamily="18" charset="0"/>
              </a:rPr>
              <a:t>nhân vật</a:t>
            </a:r>
            <a:r>
              <a:rPr lang="vi-VN" altLang="en-US" sz="3000" dirty="0">
                <a:solidFill>
                  <a:srgbClr val="000000"/>
                </a:solidFill>
                <a:latin typeface="Times New Roman" panose="02020603050405020304" pitchFamily="18" charset="0"/>
                <a:cs typeface="Times New Roman" panose="02020603050405020304" pitchFamily="18" charset="0"/>
              </a:rPr>
              <a:t>, không gian, thời gian, hoàn cảnh diễn ra các sự việc.</a:t>
            </a:r>
            <a:endParaRPr lang="en-US" altLang="en-US" sz="3000" dirty="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20000"/>
              </a:spcBef>
              <a:spcAft>
                <a:spcPct val="0"/>
              </a:spcAft>
            </a:pPr>
            <a:r>
              <a:rPr lang="vi-VN" altLang="en-US" sz="3000" dirty="0">
                <a:solidFill>
                  <a:srgbClr val="000000"/>
                </a:solidFill>
                <a:latin typeface="Times New Roman" panose="02020603050405020304" pitchFamily="18" charset="0"/>
                <a:cs typeface="Times New Roman" panose="02020603050405020304" pitchFamily="18" charset="0"/>
              </a:rPr>
              <a:t>- Truyện đồng thoại là truyện viết cho trẻ em, có nhân vật thường là </a:t>
            </a:r>
            <a:r>
              <a:rPr lang="vi-VN" altLang="en-US" sz="3000" dirty="0">
                <a:solidFill>
                  <a:srgbClr val="FF0000"/>
                </a:solidFill>
                <a:latin typeface="Times New Roman" panose="02020603050405020304" pitchFamily="18" charset="0"/>
                <a:cs typeface="Times New Roman" panose="02020603050405020304" pitchFamily="18" charset="0"/>
              </a:rPr>
              <a:t>loài vật </a:t>
            </a:r>
            <a:r>
              <a:rPr lang="vi-VN" altLang="en-US" sz="3000" dirty="0">
                <a:solidFill>
                  <a:srgbClr val="000000"/>
                </a:solidFill>
                <a:latin typeface="Times New Roman" panose="02020603050405020304" pitchFamily="18" charset="0"/>
                <a:cs typeface="Times New Roman" panose="02020603050405020304" pitchFamily="18" charset="0"/>
              </a:rPr>
              <a:t>hoặc </a:t>
            </a:r>
            <a:r>
              <a:rPr lang="vi-VN" altLang="en-US" sz="3000" dirty="0">
                <a:solidFill>
                  <a:srgbClr val="FF0000"/>
                </a:solidFill>
                <a:latin typeface="Times New Roman" panose="02020603050405020304" pitchFamily="18" charset="0"/>
                <a:cs typeface="Times New Roman" panose="02020603050405020304" pitchFamily="18" charset="0"/>
              </a:rPr>
              <a:t>đồ vật </a:t>
            </a:r>
            <a:r>
              <a:rPr lang="vi-VN" altLang="en-US" sz="3000" dirty="0">
                <a:solidFill>
                  <a:srgbClr val="000000"/>
                </a:solidFill>
                <a:latin typeface="Times New Roman" panose="02020603050405020304" pitchFamily="18" charset="0"/>
                <a:cs typeface="Times New Roman" panose="02020603050405020304" pitchFamily="18" charset="0"/>
              </a:rPr>
              <a:t>được </a:t>
            </a:r>
            <a:r>
              <a:rPr lang="vi-VN" altLang="en-US" sz="3000" dirty="0">
                <a:solidFill>
                  <a:srgbClr val="FF0000"/>
                </a:solidFill>
                <a:latin typeface="Times New Roman" panose="02020603050405020304" pitchFamily="18" charset="0"/>
                <a:cs typeface="Times New Roman" panose="02020603050405020304" pitchFamily="18" charset="0"/>
              </a:rPr>
              <a:t>nhân cách hoá</a:t>
            </a:r>
            <a:r>
              <a:rPr lang="vi-VN" altLang="en-US" sz="3000" dirty="0">
                <a:solidFill>
                  <a:srgbClr val="000000"/>
                </a:solidFill>
                <a:latin typeface="Times New Roman" panose="02020603050405020304" pitchFamily="18" charset="0"/>
                <a:cs typeface="Times New Roman" panose="02020603050405020304" pitchFamily="18" charset="0"/>
              </a:rPr>
              <a:t>. Các nhân vật này vừa mang những đặc tính vốn có </a:t>
            </a:r>
            <a:r>
              <a:rPr lang="vi-VN" altLang="en-US" sz="3000" dirty="0" smtClean="0">
                <a:solidFill>
                  <a:srgbClr val="000000"/>
                </a:solidFill>
                <a:latin typeface="Times New Roman" panose="02020603050405020304" pitchFamily="18" charset="0"/>
                <a:cs typeface="Times New Roman" panose="02020603050405020304" pitchFamily="18" charset="0"/>
              </a:rPr>
              <a:t>c</a:t>
            </a:r>
            <a:r>
              <a:rPr lang="en-US" altLang="en-US" sz="3000" dirty="0">
                <a:solidFill>
                  <a:srgbClr val="000000"/>
                </a:solidFill>
                <a:latin typeface="Times New Roman" panose="02020603050405020304" pitchFamily="18" charset="0"/>
                <a:cs typeface="Times New Roman" panose="02020603050405020304" pitchFamily="18" charset="0"/>
              </a:rPr>
              <a:t>ủ</a:t>
            </a:r>
            <a:r>
              <a:rPr lang="vi-VN" altLang="en-US" sz="3000" dirty="0" smtClean="0">
                <a:solidFill>
                  <a:srgbClr val="000000"/>
                </a:solidFill>
                <a:latin typeface="Times New Roman" panose="02020603050405020304" pitchFamily="18" charset="0"/>
                <a:cs typeface="Times New Roman" panose="02020603050405020304" pitchFamily="18" charset="0"/>
              </a:rPr>
              <a:t>a </a:t>
            </a:r>
            <a:r>
              <a:rPr lang="vi-VN" altLang="en-US" sz="3000" dirty="0">
                <a:solidFill>
                  <a:srgbClr val="000000"/>
                </a:solidFill>
                <a:latin typeface="Times New Roman" panose="02020603050405020304" pitchFamily="18" charset="0"/>
                <a:cs typeface="Times New Roman" panose="02020603050405020304" pitchFamily="18" charset="0"/>
              </a:rPr>
              <a:t>loài vật hoặc đồ vật vừa mang đặc điểm của </a:t>
            </a:r>
            <a:r>
              <a:rPr lang="vi-VN" altLang="en-US" sz="3000" dirty="0">
                <a:solidFill>
                  <a:srgbClr val="FF0000"/>
                </a:solidFill>
                <a:latin typeface="Times New Roman" panose="02020603050405020304" pitchFamily="18" charset="0"/>
                <a:cs typeface="Times New Roman" panose="02020603050405020304" pitchFamily="18" charset="0"/>
              </a:rPr>
              <a:t>con người.</a:t>
            </a:r>
            <a:endParaRPr lang="en-US" altLang="en-US" sz="3000" dirty="0">
              <a:solidFill>
                <a:srgbClr val="FF0000"/>
              </a:solidFill>
              <a:latin typeface="Times New Roman" panose="02020603050405020304" pitchFamily="18" charset="0"/>
              <a:cs typeface="Times New Roman" panose="02020603050405020304" pitchFamily="18" charset="0"/>
            </a:endParaRPr>
          </a:p>
        </p:txBody>
      </p:sp>
      <p:sp>
        <p:nvSpPr>
          <p:cNvPr id="72" name="Rectangle 71"/>
          <p:cNvSpPr/>
          <p:nvPr/>
        </p:nvSpPr>
        <p:spPr>
          <a:xfrm>
            <a:off x="8592457" y="-22470"/>
            <a:ext cx="3577608" cy="6880470"/>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93787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strips(downLeft)">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1">
                                            <p:txEl>
                                              <p:pRg st="0" end="0"/>
                                            </p:txEl>
                                          </p:spTgt>
                                        </p:tgtEl>
                                        <p:attrNameLst>
                                          <p:attrName>style.visibility</p:attrName>
                                        </p:attrNameLst>
                                      </p:cBhvr>
                                      <p:to>
                                        <p:strVal val="visible"/>
                                      </p:to>
                                    </p:set>
                                    <p:animEffect transition="in" filter="strips(downLeft)">
                                      <p:cBhvr>
                                        <p:cTn id="12" dur="500"/>
                                        <p:tgtEl>
                                          <p:spTgt spid="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71">
                                            <p:txEl>
                                              <p:pRg st="1" end="1"/>
                                            </p:txEl>
                                          </p:spTgt>
                                        </p:tgtEl>
                                        <p:attrNameLst>
                                          <p:attrName>style.visibility</p:attrName>
                                        </p:attrNameLst>
                                      </p:cBhvr>
                                      <p:to>
                                        <p:strVal val="visible"/>
                                      </p:to>
                                    </p:set>
                                    <p:animEffect transition="in" filter="strips(downLeft)">
                                      <p:cBhvr>
                                        <p:cTn id="17" dur="500"/>
                                        <p:tgtEl>
                                          <p:spTgt spid="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Algerian" pitchFamily="82" charset="0"/>
              </a:rPr>
              <a:t>CÂU HỎI 2</a:t>
            </a:r>
          </a:p>
        </p:txBody>
      </p:sp>
      <p:graphicFrame>
        <p:nvGraphicFramePr>
          <p:cNvPr id="34" name="Object 33"/>
          <p:cNvGraphicFramePr>
            <a:graphicFrameLocks noChangeAspect="1"/>
          </p:cNvGraphicFramePr>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2141"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0" y="5188804"/>
            <a:ext cx="9578341" cy="830997"/>
          </a:xfrm>
          <a:prstGeom prst="rect">
            <a:avLst/>
          </a:prstGeom>
          <a:solidFill>
            <a:schemeClr val="tx1">
              <a:alpha val="47000"/>
            </a:schemeClr>
          </a:solidFill>
        </p:spPr>
        <p:txBody>
          <a:bodyPr wrap="square" rtlCol="0">
            <a:spAutoFit/>
          </a:bodyPr>
          <a:lstStyle/>
          <a:p>
            <a:pPr defTabSz="914377"/>
            <a:r>
              <a:rPr lang="en-US" sz="4800" dirty="0" err="1">
                <a:solidFill>
                  <a:prstClr val="white"/>
                </a:solidFill>
                <a:latin typeface="UVN Ai Cap" panose="02040603050506020204" pitchFamily="18" charset="0"/>
              </a:rPr>
              <a:t>Chương</a:t>
            </a:r>
            <a:r>
              <a:rPr lang="en-US" sz="4800" dirty="0">
                <a:solidFill>
                  <a:prstClr val="white"/>
                </a:solidFill>
                <a:latin typeface="UVN Ai Cap" panose="02040603050506020204" pitchFamily="18" charset="0"/>
              </a:rPr>
              <a:t> I</a:t>
            </a:r>
          </a:p>
        </p:txBody>
      </p:sp>
      <p:sp>
        <p:nvSpPr>
          <p:cNvPr id="36" name="TextBox 35"/>
          <p:cNvSpPr txBox="1"/>
          <p:nvPr/>
        </p:nvSpPr>
        <p:spPr>
          <a:xfrm>
            <a:off x="666663" y="2211209"/>
            <a:ext cx="10636996" cy="1569660"/>
          </a:xfrm>
          <a:prstGeom prst="rect">
            <a:avLst/>
          </a:prstGeom>
          <a:solidFill>
            <a:schemeClr val="tx1">
              <a:alpha val="47000"/>
            </a:schemeClr>
          </a:solidFill>
        </p:spPr>
        <p:txBody>
          <a:bodyPr wrap="square" rtlCol="0">
            <a:spAutoFit/>
          </a:bodyPr>
          <a:lstStyle/>
          <a:p>
            <a:pPr lvl="0" algn="just" fontAlgn="base">
              <a:spcBef>
                <a:spcPct val="0"/>
              </a:spcBef>
              <a:spcAft>
                <a:spcPct val="0"/>
              </a:spcAft>
              <a:defRPr/>
            </a:pPr>
            <a:r>
              <a:rPr lang="vi-VN" sz="4800" b="1" dirty="0">
                <a:solidFill>
                  <a:srgbClr val="FFFFFF"/>
                </a:solidFill>
                <a:latin typeface="Times New Roman" pitchFamily="18" charset="0"/>
                <a:cs typeface="Times New Roman" pitchFamily="18" charset="0"/>
              </a:rPr>
              <a:t>Câu 2: </a:t>
            </a:r>
            <a:r>
              <a:rPr lang="vi-VN" sz="4800" dirty="0">
                <a:solidFill>
                  <a:srgbClr val="FFFFFF"/>
                </a:solidFill>
                <a:latin typeface="Times New Roman" pitchFamily="18" charset="0"/>
                <a:cs typeface="Times New Roman" pitchFamily="18" charset="0"/>
              </a:rPr>
              <a:t>Đoạn trích nằm ở phần nào của tác phẩm?</a:t>
            </a:r>
            <a:endParaRPr lang="en-US" sz="4800" dirty="0">
              <a:solidFill>
                <a:srgbClr val="FFFFFF"/>
              </a:solidFill>
              <a:latin typeface="Times New Roman" pitchFamily="18" charset="0"/>
              <a:cs typeface="Times New Roman" pitchFamily="18" charset="0"/>
            </a:endParaRPr>
          </a:p>
        </p:txBody>
      </p:sp>
      <p:sp>
        <p:nvSpPr>
          <p:cNvPr id="2" name="TextBox 1"/>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UVN Ai Cap" panose="02040603050506020204" pitchFamily="18" charset="0"/>
              </a:rPr>
              <a:t>Đáp</a:t>
            </a:r>
            <a:r>
              <a:rPr lang="en-US" sz="5400" i="1" u="sng" dirty="0">
                <a:solidFill>
                  <a:srgbClr val="FFFF00"/>
                </a:solidFill>
                <a:latin typeface="UVN Ai Cap" panose="02040603050506020204" pitchFamily="18" charset="0"/>
              </a:rPr>
              <a:t> </a:t>
            </a:r>
            <a:r>
              <a:rPr lang="en-US" sz="5400" i="1" u="sng" dirty="0" err="1">
                <a:solidFill>
                  <a:srgbClr val="FFFF00"/>
                </a:solidFill>
                <a:latin typeface="UVN Ai Cap" panose="02040603050506020204" pitchFamily="18" charset="0"/>
              </a:rPr>
              <a:t>án</a:t>
            </a:r>
            <a:r>
              <a:rPr lang="en-US" sz="5400" i="1" u="sng" dirty="0">
                <a:solidFill>
                  <a:srgbClr val="FFFF00"/>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8" y="503560"/>
            <a:ext cx="1114507" cy="986803"/>
          </a:xfrm>
          <a:prstGeom prst="ellipse">
            <a:avLst/>
          </a:prstGeom>
          <a:ln>
            <a:noFill/>
          </a:ln>
          <a:effectLst>
            <a:softEdge rad="112500"/>
          </a:effectLst>
        </p:spPr>
      </p:pic>
      <p:sp>
        <p:nvSpPr>
          <p:cNvPr id="38"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a:t>
            </a:r>
          </a:p>
        </p:txBody>
      </p:sp>
      <p:sp>
        <p:nvSpPr>
          <p:cNvPr id="39"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2</a:t>
            </a:r>
          </a:p>
        </p:txBody>
      </p:sp>
      <p:sp>
        <p:nvSpPr>
          <p:cNvPr id="40"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3</a:t>
            </a:r>
          </a:p>
        </p:txBody>
      </p:sp>
      <p:sp>
        <p:nvSpPr>
          <p:cNvPr id="41"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4</a:t>
            </a:r>
          </a:p>
        </p:txBody>
      </p:sp>
      <p:sp>
        <p:nvSpPr>
          <p:cNvPr id="42"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5</a:t>
            </a:r>
          </a:p>
        </p:txBody>
      </p:sp>
      <p:sp>
        <p:nvSpPr>
          <p:cNvPr id="43"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6</a:t>
            </a:r>
          </a:p>
        </p:txBody>
      </p:sp>
      <p:sp>
        <p:nvSpPr>
          <p:cNvPr id="44"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7</a:t>
            </a:r>
          </a:p>
        </p:txBody>
      </p:sp>
      <p:sp>
        <p:nvSpPr>
          <p:cNvPr id="45"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8</a:t>
            </a:r>
          </a:p>
        </p:txBody>
      </p:sp>
      <p:sp>
        <p:nvSpPr>
          <p:cNvPr id="46"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9</a:t>
            </a:r>
          </a:p>
        </p:txBody>
      </p:sp>
      <p:sp>
        <p:nvSpPr>
          <p:cNvPr id="47"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10</a:t>
            </a:r>
          </a:p>
        </p:txBody>
      </p:sp>
      <p:sp>
        <p:nvSpPr>
          <p:cNvPr id="48" name="Hình Bầu dục 45"/>
          <p:cNvSpPr/>
          <p:nvPr/>
        </p:nvSpPr>
        <p:spPr>
          <a:xfrm>
            <a:off x="10753543" y="651019"/>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Calibri"/>
                <a:ea typeface="Tahoma" pitchFamily="34" charset="0"/>
                <a:cs typeface="Arial" pitchFamily="34" charset="0"/>
              </a:rPr>
              <a:t>BẮT ĐẦU</a:t>
            </a:r>
          </a:p>
        </p:txBody>
      </p:sp>
      <p:pic>
        <p:nvPicPr>
          <p:cNvPr id="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46595" y="6019800"/>
            <a:ext cx="609600" cy="609600"/>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spTree>
    <p:extLst>
      <p:ext uri="{BB962C8B-B14F-4D97-AF65-F5344CB8AC3E}">
        <p14:creationId xmlns:p14="http://schemas.microsoft.com/office/powerpoint/2010/main" val="63705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Algerian" pitchFamily="82" charset="0"/>
              </a:rPr>
              <a:t>CÂU </a:t>
            </a:r>
            <a:r>
              <a:rPr lang="en-US" sz="5400">
                <a:solidFill>
                  <a:srgbClr val="FFFF00"/>
                </a:solidFill>
                <a:latin typeface="Algerian" pitchFamily="82" charset="0"/>
              </a:rPr>
              <a:t>HỎI 3 </a:t>
            </a:r>
            <a:endParaRPr lang="en-US" sz="5400" dirty="0">
              <a:solidFill>
                <a:srgbClr val="FFFF00"/>
              </a:solidFill>
              <a:latin typeface="Algerian" pitchFamily="82" charset="0"/>
            </a:endParaRPr>
          </a:p>
        </p:txBody>
      </p:sp>
      <p:graphicFrame>
        <p:nvGraphicFramePr>
          <p:cNvPr id="34" name="Object 33"/>
          <p:cNvGraphicFramePr>
            <a:graphicFrameLocks noChangeAspect="1"/>
          </p:cNvGraphicFramePr>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3165"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1" y="5188804"/>
            <a:ext cx="5835969" cy="830997"/>
          </a:xfrm>
          <a:prstGeom prst="rect">
            <a:avLst/>
          </a:prstGeom>
          <a:solidFill>
            <a:schemeClr val="tx1">
              <a:alpha val="47000"/>
            </a:schemeClr>
          </a:solidFill>
        </p:spPr>
        <p:txBody>
          <a:bodyPr wrap="square" rtlCol="0">
            <a:spAutoFit/>
          </a:bodyPr>
          <a:lstStyle/>
          <a:p>
            <a:pPr defTabSz="914377"/>
            <a:r>
              <a:rPr lang="en-US" sz="4800" dirty="0" err="1">
                <a:solidFill>
                  <a:prstClr val="white"/>
                </a:solidFill>
                <a:latin typeface="UVN Ai Cap" panose="02040603050506020204" pitchFamily="18" charset="0"/>
              </a:rPr>
              <a:t>Dế</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Mèn</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và</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Dế</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Choắt</a:t>
            </a:r>
            <a:endParaRPr lang="en-US" sz="4800" dirty="0">
              <a:solidFill>
                <a:prstClr val="white"/>
              </a:solidFill>
              <a:latin typeface="UVN Ai Cap" panose="02040603050506020204" pitchFamily="18" charset="0"/>
            </a:endParaRPr>
          </a:p>
        </p:txBody>
      </p:sp>
      <p:sp>
        <p:nvSpPr>
          <p:cNvPr id="36" name="TextBox 35"/>
          <p:cNvSpPr txBox="1"/>
          <p:nvPr/>
        </p:nvSpPr>
        <p:spPr>
          <a:xfrm>
            <a:off x="666663" y="2211209"/>
            <a:ext cx="10636996" cy="1569660"/>
          </a:xfrm>
          <a:prstGeom prst="rect">
            <a:avLst/>
          </a:prstGeom>
          <a:solidFill>
            <a:schemeClr val="tx1">
              <a:alpha val="47000"/>
            </a:schemeClr>
          </a:solidFill>
        </p:spPr>
        <p:txBody>
          <a:bodyPr wrap="square" rtlCol="0">
            <a:spAutoFit/>
          </a:bodyPr>
          <a:lstStyle/>
          <a:p>
            <a:pPr lvl="0" algn="just" fontAlgn="base">
              <a:spcBef>
                <a:spcPct val="0"/>
              </a:spcBef>
              <a:spcAft>
                <a:spcPct val="0"/>
              </a:spcAft>
              <a:defRPr/>
            </a:pPr>
            <a:r>
              <a:rPr lang="vi-VN" sz="4800" b="1" dirty="0">
                <a:solidFill>
                  <a:srgbClr val="FFFFFF"/>
                </a:solidFill>
                <a:latin typeface="Times New Roman" pitchFamily="18" charset="0"/>
                <a:cs typeface="Times New Roman" pitchFamily="18" charset="0"/>
              </a:rPr>
              <a:t>Câu 3: </a:t>
            </a:r>
            <a:r>
              <a:rPr lang="vi-VN" sz="4800" dirty="0">
                <a:solidFill>
                  <a:srgbClr val="FFFFFF"/>
                </a:solidFill>
                <a:latin typeface="Times New Roman" pitchFamily="18" charset="0"/>
                <a:cs typeface="Times New Roman" pitchFamily="18" charset="0"/>
              </a:rPr>
              <a:t>Hai nhân vật chính trong đoạn trích trên là ai?</a:t>
            </a:r>
            <a:endParaRPr lang="en-US" sz="4800" dirty="0">
              <a:solidFill>
                <a:srgbClr val="FFFFFF"/>
              </a:solidFill>
              <a:latin typeface="Times New Roman" pitchFamily="18" charset="0"/>
              <a:cs typeface="Times New Roman" pitchFamily="18" charset="0"/>
            </a:endParaRPr>
          </a:p>
        </p:txBody>
      </p:sp>
      <p:sp>
        <p:nvSpPr>
          <p:cNvPr id="2" name="TextBox 1"/>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UVN Ai Cap" panose="02040603050506020204" pitchFamily="18" charset="0"/>
              </a:rPr>
              <a:t>Đáp</a:t>
            </a:r>
            <a:r>
              <a:rPr lang="en-US" sz="5400" i="1" u="sng" dirty="0">
                <a:solidFill>
                  <a:srgbClr val="FFFF00"/>
                </a:solidFill>
                <a:latin typeface="UVN Ai Cap" panose="02040603050506020204" pitchFamily="18" charset="0"/>
              </a:rPr>
              <a:t> </a:t>
            </a:r>
            <a:r>
              <a:rPr lang="en-US" sz="5400" i="1" u="sng" dirty="0" err="1">
                <a:solidFill>
                  <a:srgbClr val="FFFF00"/>
                </a:solidFill>
                <a:latin typeface="UVN Ai Cap" panose="02040603050506020204" pitchFamily="18" charset="0"/>
              </a:rPr>
              <a:t>án</a:t>
            </a:r>
            <a:r>
              <a:rPr lang="en-US" sz="5400" i="1" u="sng" dirty="0">
                <a:solidFill>
                  <a:srgbClr val="FFFF00"/>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8" y="503560"/>
            <a:ext cx="1114507" cy="986803"/>
          </a:xfrm>
          <a:prstGeom prst="ellipse">
            <a:avLst/>
          </a:prstGeom>
          <a:ln>
            <a:noFill/>
          </a:ln>
          <a:effectLst>
            <a:softEdge rad="112500"/>
          </a:effectLst>
        </p:spPr>
      </p:pic>
      <p:sp>
        <p:nvSpPr>
          <p:cNvPr id="38"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a:t>
            </a:r>
          </a:p>
        </p:txBody>
      </p:sp>
      <p:sp>
        <p:nvSpPr>
          <p:cNvPr id="39"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2</a:t>
            </a:r>
          </a:p>
        </p:txBody>
      </p:sp>
      <p:sp>
        <p:nvSpPr>
          <p:cNvPr id="40"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3</a:t>
            </a:r>
          </a:p>
        </p:txBody>
      </p:sp>
      <p:sp>
        <p:nvSpPr>
          <p:cNvPr id="41"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4</a:t>
            </a:r>
          </a:p>
        </p:txBody>
      </p:sp>
      <p:sp>
        <p:nvSpPr>
          <p:cNvPr id="42"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5</a:t>
            </a:r>
          </a:p>
        </p:txBody>
      </p:sp>
      <p:sp>
        <p:nvSpPr>
          <p:cNvPr id="43"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6</a:t>
            </a:r>
          </a:p>
        </p:txBody>
      </p:sp>
      <p:sp>
        <p:nvSpPr>
          <p:cNvPr id="44"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7</a:t>
            </a:r>
          </a:p>
        </p:txBody>
      </p:sp>
      <p:sp>
        <p:nvSpPr>
          <p:cNvPr id="45"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8</a:t>
            </a:r>
          </a:p>
        </p:txBody>
      </p:sp>
      <p:sp>
        <p:nvSpPr>
          <p:cNvPr id="46"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9</a:t>
            </a:r>
          </a:p>
        </p:txBody>
      </p:sp>
      <p:sp>
        <p:nvSpPr>
          <p:cNvPr id="47"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10</a:t>
            </a:r>
          </a:p>
        </p:txBody>
      </p:sp>
      <p:sp>
        <p:nvSpPr>
          <p:cNvPr id="48" name="Hình Bầu dục 45"/>
          <p:cNvSpPr/>
          <p:nvPr/>
        </p:nvSpPr>
        <p:spPr>
          <a:xfrm>
            <a:off x="10737855" y="609601"/>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Calibri"/>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242938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Algerian" pitchFamily="82" charset="0"/>
              </a:rPr>
              <a:t>CÂU </a:t>
            </a:r>
            <a:r>
              <a:rPr lang="en-US" sz="5400">
                <a:solidFill>
                  <a:srgbClr val="FFFF00"/>
                </a:solidFill>
                <a:latin typeface="Algerian" pitchFamily="82" charset="0"/>
              </a:rPr>
              <a:t>HỎI 4 </a:t>
            </a:r>
            <a:endParaRPr lang="en-US" sz="5400" dirty="0">
              <a:solidFill>
                <a:srgbClr val="FFFF00"/>
              </a:solidFill>
              <a:latin typeface="Algerian" pitchFamily="82" charset="0"/>
            </a:endParaRPr>
          </a:p>
        </p:txBody>
      </p:sp>
      <p:graphicFrame>
        <p:nvGraphicFramePr>
          <p:cNvPr id="34" name="Object 33"/>
          <p:cNvGraphicFramePr>
            <a:graphicFrameLocks noChangeAspect="1"/>
          </p:cNvGraphicFramePr>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4189"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1" y="5188805"/>
            <a:ext cx="5835969" cy="830997"/>
          </a:xfrm>
          <a:prstGeom prst="rect">
            <a:avLst/>
          </a:prstGeom>
          <a:solidFill>
            <a:schemeClr val="tx1">
              <a:alpha val="47000"/>
            </a:schemeClr>
          </a:solidFill>
        </p:spPr>
        <p:txBody>
          <a:bodyPr wrap="square" rtlCol="0">
            <a:spAutoFit/>
          </a:bodyPr>
          <a:lstStyle/>
          <a:p>
            <a:pPr defTabSz="914377"/>
            <a:r>
              <a:rPr lang="en-US" sz="4800" dirty="0" err="1">
                <a:solidFill>
                  <a:prstClr val="white"/>
                </a:solidFill>
                <a:latin typeface="UVN Ai Cap" panose="02040603050506020204" pitchFamily="18" charset="0"/>
              </a:rPr>
              <a:t>Tự</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sự</a:t>
            </a:r>
            <a:endParaRPr lang="en-US" sz="4800" dirty="0">
              <a:solidFill>
                <a:prstClr val="white"/>
              </a:solidFill>
              <a:latin typeface="UVN Ai Cap" panose="02040603050506020204" pitchFamily="18" charset="0"/>
            </a:endParaRPr>
          </a:p>
        </p:txBody>
      </p:sp>
      <p:sp>
        <p:nvSpPr>
          <p:cNvPr id="36" name="TextBox 35"/>
          <p:cNvSpPr txBox="1"/>
          <p:nvPr/>
        </p:nvSpPr>
        <p:spPr>
          <a:xfrm>
            <a:off x="666663" y="2211209"/>
            <a:ext cx="10636996" cy="1569660"/>
          </a:xfrm>
          <a:prstGeom prst="rect">
            <a:avLst/>
          </a:prstGeom>
          <a:solidFill>
            <a:schemeClr val="tx1">
              <a:alpha val="47000"/>
            </a:schemeClr>
          </a:solidFill>
        </p:spPr>
        <p:txBody>
          <a:bodyPr wrap="square" rtlCol="0">
            <a:spAutoFit/>
          </a:bodyPr>
          <a:lstStyle/>
          <a:p>
            <a:pPr lvl="0" algn="just" fontAlgn="base">
              <a:spcBef>
                <a:spcPct val="0"/>
              </a:spcBef>
              <a:spcAft>
                <a:spcPct val="0"/>
              </a:spcAft>
              <a:defRPr/>
            </a:pPr>
            <a:r>
              <a:rPr lang="vi-VN" sz="4800" b="1" dirty="0">
                <a:solidFill>
                  <a:srgbClr val="FFFFFF"/>
                </a:solidFill>
                <a:latin typeface="Times New Roman" pitchFamily="18" charset="0"/>
                <a:cs typeface="Times New Roman" pitchFamily="18" charset="0"/>
              </a:rPr>
              <a:t>Câu 4: </a:t>
            </a:r>
            <a:r>
              <a:rPr lang="vi-VN" sz="4800" dirty="0">
                <a:solidFill>
                  <a:srgbClr val="FFFFFF"/>
                </a:solidFill>
                <a:latin typeface="Times New Roman" pitchFamily="18" charset="0"/>
                <a:cs typeface="Times New Roman" pitchFamily="18" charset="0"/>
              </a:rPr>
              <a:t>Phương thức biểu đạt</a:t>
            </a:r>
            <a:r>
              <a:rPr lang="en-US" sz="4800" dirty="0">
                <a:solidFill>
                  <a:srgbClr val="FFFFFF"/>
                </a:solidFill>
                <a:latin typeface="Times New Roman" pitchFamily="18" charset="0"/>
                <a:cs typeface="Times New Roman" pitchFamily="18" charset="0"/>
              </a:rPr>
              <a:t> </a:t>
            </a:r>
            <a:r>
              <a:rPr lang="vi-VN" sz="4800" dirty="0">
                <a:solidFill>
                  <a:srgbClr val="FFFFFF"/>
                </a:solidFill>
                <a:latin typeface="Times New Roman" pitchFamily="18" charset="0"/>
                <a:cs typeface="Times New Roman" pitchFamily="18" charset="0"/>
              </a:rPr>
              <a:t>chính của đoạn trích là</a:t>
            </a:r>
            <a:endParaRPr lang="en-US" sz="4800" dirty="0">
              <a:solidFill>
                <a:srgbClr val="FFFFFF"/>
              </a:solidFill>
              <a:latin typeface="Times New Roman" pitchFamily="18" charset="0"/>
              <a:cs typeface="Times New Roman" pitchFamily="18" charset="0"/>
            </a:endParaRPr>
          </a:p>
        </p:txBody>
      </p:sp>
      <p:sp>
        <p:nvSpPr>
          <p:cNvPr id="2" name="TextBox 1"/>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UVN Ai Cap" panose="02040603050506020204" pitchFamily="18" charset="0"/>
              </a:rPr>
              <a:t>Đáp</a:t>
            </a:r>
            <a:r>
              <a:rPr lang="en-US" sz="5400" i="1" u="sng" dirty="0">
                <a:solidFill>
                  <a:srgbClr val="FFFF00"/>
                </a:solidFill>
                <a:latin typeface="UVN Ai Cap" panose="02040603050506020204" pitchFamily="18" charset="0"/>
              </a:rPr>
              <a:t> </a:t>
            </a:r>
            <a:r>
              <a:rPr lang="en-US" sz="5400" i="1" u="sng" dirty="0" err="1">
                <a:solidFill>
                  <a:srgbClr val="FFFF00"/>
                </a:solidFill>
                <a:latin typeface="UVN Ai Cap" panose="02040603050506020204" pitchFamily="18" charset="0"/>
              </a:rPr>
              <a:t>án</a:t>
            </a:r>
            <a:r>
              <a:rPr lang="en-US" sz="5400" i="1" u="sng" dirty="0">
                <a:solidFill>
                  <a:srgbClr val="FFFF00"/>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8" y="503560"/>
            <a:ext cx="1114507" cy="986803"/>
          </a:xfrm>
          <a:prstGeom prst="ellipse">
            <a:avLst/>
          </a:prstGeom>
          <a:ln>
            <a:noFill/>
          </a:ln>
          <a:effectLst>
            <a:softEdge rad="112500"/>
          </a:effectLst>
        </p:spPr>
      </p:pic>
      <p:sp>
        <p:nvSpPr>
          <p:cNvPr id="38"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a:t>
            </a:r>
          </a:p>
        </p:txBody>
      </p:sp>
      <p:sp>
        <p:nvSpPr>
          <p:cNvPr id="39"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2</a:t>
            </a:r>
          </a:p>
        </p:txBody>
      </p:sp>
      <p:sp>
        <p:nvSpPr>
          <p:cNvPr id="40"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3</a:t>
            </a:r>
          </a:p>
        </p:txBody>
      </p:sp>
      <p:sp>
        <p:nvSpPr>
          <p:cNvPr id="41"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4</a:t>
            </a:r>
          </a:p>
        </p:txBody>
      </p:sp>
      <p:sp>
        <p:nvSpPr>
          <p:cNvPr id="42"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5</a:t>
            </a:r>
          </a:p>
        </p:txBody>
      </p:sp>
      <p:sp>
        <p:nvSpPr>
          <p:cNvPr id="43"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6</a:t>
            </a:r>
          </a:p>
        </p:txBody>
      </p:sp>
      <p:sp>
        <p:nvSpPr>
          <p:cNvPr id="44"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7</a:t>
            </a:r>
          </a:p>
        </p:txBody>
      </p:sp>
      <p:sp>
        <p:nvSpPr>
          <p:cNvPr id="45"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8</a:t>
            </a:r>
          </a:p>
        </p:txBody>
      </p:sp>
      <p:sp>
        <p:nvSpPr>
          <p:cNvPr id="46"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9</a:t>
            </a:r>
          </a:p>
        </p:txBody>
      </p:sp>
      <p:sp>
        <p:nvSpPr>
          <p:cNvPr id="47"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10</a:t>
            </a:r>
          </a:p>
        </p:txBody>
      </p:sp>
      <p:sp>
        <p:nvSpPr>
          <p:cNvPr id="48" name="Hình Bầu dục 45"/>
          <p:cNvSpPr/>
          <p:nvPr/>
        </p:nvSpPr>
        <p:spPr>
          <a:xfrm>
            <a:off x="10737855" y="609601"/>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Calibri"/>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417912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Algerian" pitchFamily="82" charset="0"/>
              </a:rPr>
              <a:t>CÂU </a:t>
            </a:r>
            <a:r>
              <a:rPr lang="en-US" sz="5400">
                <a:solidFill>
                  <a:srgbClr val="FFFF00"/>
                </a:solidFill>
                <a:latin typeface="Algerian" pitchFamily="82" charset="0"/>
              </a:rPr>
              <a:t>HỎI  5</a:t>
            </a:r>
            <a:endParaRPr lang="en-US" sz="5400" dirty="0">
              <a:solidFill>
                <a:srgbClr val="FFFF00"/>
              </a:solidFill>
              <a:latin typeface="Algerian" pitchFamily="82" charset="0"/>
            </a:endParaRPr>
          </a:p>
        </p:txBody>
      </p:sp>
      <p:graphicFrame>
        <p:nvGraphicFramePr>
          <p:cNvPr id="34" name="Object 33"/>
          <p:cNvGraphicFramePr>
            <a:graphicFrameLocks noChangeAspect="1"/>
          </p:cNvGraphicFramePr>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5213"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1" y="5188805"/>
            <a:ext cx="5835969" cy="830997"/>
          </a:xfrm>
          <a:prstGeom prst="rect">
            <a:avLst/>
          </a:prstGeom>
          <a:solidFill>
            <a:schemeClr val="tx1">
              <a:alpha val="47000"/>
            </a:schemeClr>
          </a:solidFill>
        </p:spPr>
        <p:txBody>
          <a:bodyPr wrap="square" rtlCol="0">
            <a:spAutoFit/>
          </a:bodyPr>
          <a:lstStyle/>
          <a:p>
            <a:pPr defTabSz="914377"/>
            <a:r>
              <a:rPr lang="en-US" sz="4800" dirty="0" err="1">
                <a:solidFill>
                  <a:prstClr val="white"/>
                </a:solidFill>
                <a:latin typeface="UVN Ai Cap" panose="02040603050506020204" pitchFamily="18" charset="0"/>
              </a:rPr>
              <a:t>Dế</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Mèn</a:t>
            </a:r>
            <a:endParaRPr lang="en-US" sz="4800" dirty="0">
              <a:solidFill>
                <a:prstClr val="white"/>
              </a:solidFill>
              <a:latin typeface="UVN Ai Cap" panose="02040603050506020204" pitchFamily="18" charset="0"/>
            </a:endParaRPr>
          </a:p>
        </p:txBody>
      </p:sp>
      <p:sp>
        <p:nvSpPr>
          <p:cNvPr id="36" name="TextBox 35"/>
          <p:cNvSpPr txBox="1"/>
          <p:nvPr/>
        </p:nvSpPr>
        <p:spPr>
          <a:xfrm>
            <a:off x="666662" y="2211209"/>
            <a:ext cx="10854777" cy="1569660"/>
          </a:xfrm>
          <a:prstGeom prst="rect">
            <a:avLst/>
          </a:prstGeom>
          <a:solidFill>
            <a:schemeClr val="tx1">
              <a:alpha val="47000"/>
            </a:schemeClr>
          </a:solidFill>
        </p:spPr>
        <p:txBody>
          <a:bodyPr wrap="square" rtlCol="0">
            <a:spAutoFit/>
          </a:bodyPr>
          <a:lstStyle/>
          <a:p>
            <a:pPr lvl="0" algn="just" fontAlgn="base">
              <a:spcBef>
                <a:spcPct val="0"/>
              </a:spcBef>
              <a:spcAft>
                <a:spcPct val="0"/>
              </a:spcAft>
              <a:defRPr/>
            </a:pPr>
            <a:r>
              <a:rPr lang="vi-VN" sz="4800" b="1" dirty="0">
                <a:solidFill>
                  <a:srgbClr val="FFFFFF"/>
                </a:solidFill>
                <a:latin typeface="Times New Roman" pitchFamily="18" charset="0"/>
                <a:cs typeface="Times New Roman" pitchFamily="18" charset="0"/>
              </a:rPr>
              <a:t>Câu 5: </a:t>
            </a:r>
            <a:r>
              <a:rPr lang="vi-VN" sz="4800" dirty="0">
                <a:solidFill>
                  <a:srgbClr val="FFFFFF"/>
                </a:solidFill>
                <a:latin typeface="Times New Roman" pitchFamily="18" charset="0"/>
                <a:cs typeface="Times New Roman" pitchFamily="18" charset="0"/>
              </a:rPr>
              <a:t>Đoạn trích </a:t>
            </a:r>
            <a:r>
              <a:rPr lang="vi-VN" sz="4800" i="1" dirty="0">
                <a:solidFill>
                  <a:srgbClr val="FFFFFF"/>
                </a:solidFill>
                <a:latin typeface="Times New Roman" pitchFamily="18" charset="0"/>
                <a:cs typeface="Times New Roman" pitchFamily="18" charset="0"/>
              </a:rPr>
              <a:t>Bài học đường đời đầu tiên</a:t>
            </a:r>
            <a:r>
              <a:rPr lang="vi-VN" sz="4800" dirty="0">
                <a:solidFill>
                  <a:srgbClr val="FFFFFF"/>
                </a:solidFill>
                <a:latin typeface="Times New Roman" pitchFamily="18" charset="0"/>
                <a:cs typeface="Times New Roman" pitchFamily="18" charset="0"/>
              </a:rPr>
              <a:t> được kể lại theo lời</a:t>
            </a:r>
            <a:r>
              <a:rPr lang="en-US" sz="4800" dirty="0">
                <a:solidFill>
                  <a:srgbClr val="FFFFFF"/>
                </a:solidFill>
                <a:latin typeface="Times New Roman" pitchFamily="18" charset="0"/>
                <a:cs typeface="Times New Roman" pitchFamily="18" charset="0"/>
              </a:rPr>
              <a:t> </a:t>
            </a:r>
            <a:r>
              <a:rPr lang="en-US" sz="4800" dirty="0" err="1">
                <a:solidFill>
                  <a:srgbClr val="FFFFFF"/>
                </a:solidFill>
                <a:latin typeface="Times New Roman" pitchFamily="18" charset="0"/>
                <a:cs typeface="Times New Roman" pitchFamily="18" charset="0"/>
              </a:rPr>
              <a:t>của</a:t>
            </a:r>
            <a:r>
              <a:rPr lang="en-US" sz="4800" dirty="0">
                <a:solidFill>
                  <a:srgbClr val="FFFFFF"/>
                </a:solidFill>
                <a:latin typeface="Times New Roman" pitchFamily="18" charset="0"/>
                <a:cs typeface="Times New Roman" pitchFamily="18" charset="0"/>
              </a:rPr>
              <a:t> </a:t>
            </a:r>
            <a:r>
              <a:rPr lang="en-US" sz="4800" dirty="0" err="1">
                <a:solidFill>
                  <a:srgbClr val="FFFFFF"/>
                </a:solidFill>
                <a:latin typeface="Times New Roman" pitchFamily="18" charset="0"/>
                <a:cs typeface="Times New Roman" pitchFamily="18" charset="0"/>
              </a:rPr>
              <a:t>nhân</a:t>
            </a:r>
            <a:r>
              <a:rPr lang="en-US" sz="4800" dirty="0">
                <a:solidFill>
                  <a:srgbClr val="FFFFFF"/>
                </a:solidFill>
                <a:latin typeface="Times New Roman" pitchFamily="18" charset="0"/>
                <a:cs typeface="Times New Roman" pitchFamily="18" charset="0"/>
              </a:rPr>
              <a:t> </a:t>
            </a:r>
            <a:r>
              <a:rPr lang="en-US" sz="4800" dirty="0" err="1">
                <a:solidFill>
                  <a:srgbClr val="FFFFFF"/>
                </a:solidFill>
                <a:latin typeface="Times New Roman" pitchFamily="18" charset="0"/>
                <a:cs typeface="Times New Roman" pitchFamily="18" charset="0"/>
              </a:rPr>
              <a:t>vật</a:t>
            </a:r>
            <a:r>
              <a:rPr lang="en-US" sz="4800" dirty="0">
                <a:solidFill>
                  <a:srgbClr val="FFFFFF"/>
                </a:solidFill>
                <a:latin typeface="Times New Roman" pitchFamily="18" charset="0"/>
                <a:cs typeface="Times New Roman" pitchFamily="18" charset="0"/>
              </a:rPr>
              <a:t> </a:t>
            </a:r>
            <a:r>
              <a:rPr lang="en-US" sz="4800" dirty="0" err="1">
                <a:solidFill>
                  <a:srgbClr val="FFFFFF"/>
                </a:solidFill>
                <a:latin typeface="Times New Roman" pitchFamily="18" charset="0"/>
                <a:cs typeface="Times New Roman" pitchFamily="18" charset="0"/>
              </a:rPr>
              <a:t>nào</a:t>
            </a:r>
            <a:r>
              <a:rPr lang="en-US" sz="4800" dirty="0">
                <a:solidFill>
                  <a:srgbClr val="FFFFFF"/>
                </a:solidFill>
                <a:latin typeface="Times New Roman" pitchFamily="18" charset="0"/>
                <a:cs typeface="Times New Roman" pitchFamily="18" charset="0"/>
              </a:rPr>
              <a:t>?</a:t>
            </a:r>
          </a:p>
        </p:txBody>
      </p:sp>
      <p:sp>
        <p:nvSpPr>
          <p:cNvPr id="2" name="TextBox 1"/>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UVN Ai Cap" panose="02040603050506020204" pitchFamily="18" charset="0"/>
              </a:rPr>
              <a:t>Đáp</a:t>
            </a:r>
            <a:r>
              <a:rPr lang="en-US" sz="5400" i="1" u="sng" dirty="0">
                <a:solidFill>
                  <a:srgbClr val="FFFF00"/>
                </a:solidFill>
                <a:latin typeface="UVN Ai Cap" panose="02040603050506020204" pitchFamily="18" charset="0"/>
              </a:rPr>
              <a:t> </a:t>
            </a:r>
            <a:r>
              <a:rPr lang="en-US" sz="5400" i="1" u="sng" dirty="0" err="1">
                <a:solidFill>
                  <a:srgbClr val="FFFF00"/>
                </a:solidFill>
                <a:latin typeface="UVN Ai Cap" panose="02040603050506020204" pitchFamily="18" charset="0"/>
              </a:rPr>
              <a:t>án</a:t>
            </a:r>
            <a:r>
              <a:rPr lang="en-US" sz="5400" i="1" u="sng" dirty="0">
                <a:solidFill>
                  <a:srgbClr val="FFFF00"/>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8" y="503560"/>
            <a:ext cx="1114507" cy="986803"/>
          </a:xfrm>
          <a:prstGeom prst="ellipse">
            <a:avLst/>
          </a:prstGeom>
          <a:ln>
            <a:noFill/>
          </a:ln>
          <a:effectLst>
            <a:softEdge rad="112500"/>
          </a:effectLst>
        </p:spPr>
      </p:pic>
      <p:sp>
        <p:nvSpPr>
          <p:cNvPr id="38"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a:t>
            </a:r>
          </a:p>
        </p:txBody>
      </p:sp>
      <p:sp>
        <p:nvSpPr>
          <p:cNvPr id="39"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2</a:t>
            </a:r>
          </a:p>
        </p:txBody>
      </p:sp>
      <p:sp>
        <p:nvSpPr>
          <p:cNvPr id="40"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3</a:t>
            </a:r>
          </a:p>
        </p:txBody>
      </p:sp>
      <p:sp>
        <p:nvSpPr>
          <p:cNvPr id="41"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4</a:t>
            </a:r>
          </a:p>
        </p:txBody>
      </p:sp>
      <p:sp>
        <p:nvSpPr>
          <p:cNvPr id="42"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5</a:t>
            </a:r>
          </a:p>
        </p:txBody>
      </p:sp>
      <p:sp>
        <p:nvSpPr>
          <p:cNvPr id="43"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6</a:t>
            </a:r>
          </a:p>
        </p:txBody>
      </p:sp>
      <p:sp>
        <p:nvSpPr>
          <p:cNvPr id="44"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7</a:t>
            </a:r>
          </a:p>
        </p:txBody>
      </p:sp>
      <p:sp>
        <p:nvSpPr>
          <p:cNvPr id="45"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8</a:t>
            </a:r>
          </a:p>
        </p:txBody>
      </p:sp>
      <p:sp>
        <p:nvSpPr>
          <p:cNvPr id="46"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9</a:t>
            </a:r>
          </a:p>
        </p:txBody>
      </p:sp>
      <p:sp>
        <p:nvSpPr>
          <p:cNvPr id="47"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10</a:t>
            </a:r>
          </a:p>
        </p:txBody>
      </p:sp>
      <p:sp>
        <p:nvSpPr>
          <p:cNvPr id="48" name="Hình Bầu dục 45"/>
          <p:cNvSpPr/>
          <p:nvPr/>
        </p:nvSpPr>
        <p:spPr>
          <a:xfrm>
            <a:off x="10737855"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Calibri"/>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416505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Algerian" pitchFamily="82" charset="0"/>
              </a:rPr>
              <a:t>CÂU </a:t>
            </a:r>
            <a:r>
              <a:rPr lang="en-US" sz="5400">
                <a:solidFill>
                  <a:srgbClr val="FFFF00"/>
                </a:solidFill>
                <a:latin typeface="Algerian" pitchFamily="82" charset="0"/>
              </a:rPr>
              <a:t>HỎI  6</a:t>
            </a:r>
            <a:endParaRPr lang="en-US" sz="5400" dirty="0">
              <a:solidFill>
                <a:srgbClr val="FFFF00"/>
              </a:solidFill>
              <a:latin typeface="Algerian" pitchFamily="82" charset="0"/>
            </a:endParaRPr>
          </a:p>
        </p:txBody>
      </p:sp>
      <p:graphicFrame>
        <p:nvGraphicFramePr>
          <p:cNvPr id="34" name="Object 33"/>
          <p:cNvGraphicFramePr>
            <a:graphicFrameLocks noChangeAspect="1"/>
          </p:cNvGraphicFramePr>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6237"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1" y="5188805"/>
            <a:ext cx="9973856" cy="830997"/>
          </a:xfrm>
          <a:prstGeom prst="rect">
            <a:avLst/>
          </a:prstGeom>
          <a:solidFill>
            <a:schemeClr val="tx1">
              <a:alpha val="47000"/>
            </a:schemeClr>
          </a:solidFill>
        </p:spPr>
        <p:txBody>
          <a:bodyPr wrap="square" rtlCol="0">
            <a:spAutoFit/>
          </a:bodyPr>
          <a:lstStyle/>
          <a:p>
            <a:pPr defTabSz="914377"/>
            <a:r>
              <a:rPr lang="en-US" sz="4800" dirty="0" err="1">
                <a:solidFill>
                  <a:prstClr val="white"/>
                </a:solidFill>
                <a:latin typeface="UVN Ai Cap" panose="02040603050506020204" pitchFamily="18" charset="0"/>
              </a:rPr>
              <a:t>Khỏe</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mạnh</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cường</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tráng</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và</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mạnh</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mẽ</a:t>
            </a:r>
            <a:endParaRPr lang="en-US" sz="4800" dirty="0">
              <a:solidFill>
                <a:prstClr val="white"/>
              </a:solidFill>
              <a:latin typeface="UVN Ai Cap" panose="02040603050506020204" pitchFamily="18" charset="0"/>
            </a:endParaRPr>
          </a:p>
        </p:txBody>
      </p:sp>
      <p:sp>
        <p:nvSpPr>
          <p:cNvPr id="36" name="TextBox 35"/>
          <p:cNvSpPr txBox="1"/>
          <p:nvPr/>
        </p:nvSpPr>
        <p:spPr>
          <a:xfrm>
            <a:off x="666663" y="2211209"/>
            <a:ext cx="10636996" cy="1569660"/>
          </a:xfrm>
          <a:prstGeom prst="rect">
            <a:avLst/>
          </a:prstGeom>
          <a:solidFill>
            <a:schemeClr val="tx1">
              <a:alpha val="47000"/>
            </a:schemeClr>
          </a:solidFill>
        </p:spPr>
        <p:txBody>
          <a:bodyPr wrap="square" rtlCol="0">
            <a:spAutoFit/>
          </a:bodyPr>
          <a:lstStyle/>
          <a:p>
            <a:pPr lvl="0" algn="just" fontAlgn="base">
              <a:spcBef>
                <a:spcPct val="0"/>
              </a:spcBef>
              <a:spcAft>
                <a:spcPct val="0"/>
              </a:spcAft>
              <a:defRPr/>
            </a:pPr>
            <a:r>
              <a:rPr lang="vi-VN" sz="4800" b="1" dirty="0">
                <a:solidFill>
                  <a:srgbClr val="FFFFFF"/>
                </a:solidFill>
                <a:latin typeface="Times New Roman" pitchFamily="18" charset="0"/>
                <a:cs typeface="Times New Roman" pitchFamily="18" charset="0"/>
              </a:rPr>
              <a:t>Câu 6: </a:t>
            </a:r>
            <a:r>
              <a:rPr lang="vi-VN" sz="4800" dirty="0">
                <a:solidFill>
                  <a:srgbClr val="FFFFFF"/>
                </a:solidFill>
                <a:latin typeface="Times New Roman" pitchFamily="18" charset="0"/>
                <a:cs typeface="Times New Roman" pitchFamily="18" charset="0"/>
              </a:rPr>
              <a:t>Tác giả đã khắc họa vẻ ngoài của </a:t>
            </a:r>
            <a:endParaRPr lang="en-US" sz="4800" dirty="0">
              <a:solidFill>
                <a:srgbClr val="FFFFFF"/>
              </a:solidFill>
              <a:latin typeface="Times New Roman" pitchFamily="18" charset="0"/>
              <a:cs typeface="Times New Roman" pitchFamily="18" charset="0"/>
            </a:endParaRPr>
          </a:p>
          <a:p>
            <a:pPr lvl="0" algn="just" fontAlgn="base">
              <a:spcBef>
                <a:spcPct val="0"/>
              </a:spcBef>
              <a:spcAft>
                <a:spcPct val="0"/>
              </a:spcAft>
              <a:defRPr/>
            </a:pPr>
            <a:r>
              <a:rPr lang="vi-VN" sz="4800" dirty="0">
                <a:solidFill>
                  <a:srgbClr val="FFFFFF"/>
                </a:solidFill>
                <a:latin typeface="Times New Roman" pitchFamily="18" charset="0"/>
                <a:cs typeface="Times New Roman" pitchFamily="18" charset="0"/>
              </a:rPr>
              <a:t>Dế Mèn như thế nào?</a:t>
            </a:r>
            <a:endParaRPr lang="en-US" sz="4800" dirty="0">
              <a:solidFill>
                <a:srgbClr val="FFFFFF"/>
              </a:solidFill>
              <a:latin typeface="Times New Roman" pitchFamily="18" charset="0"/>
              <a:cs typeface="Times New Roman" pitchFamily="18" charset="0"/>
            </a:endParaRPr>
          </a:p>
        </p:txBody>
      </p:sp>
      <p:sp>
        <p:nvSpPr>
          <p:cNvPr id="2" name="TextBox 1"/>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UVN Ai Cap" panose="02040603050506020204" pitchFamily="18" charset="0"/>
              </a:rPr>
              <a:t>Đáp</a:t>
            </a:r>
            <a:r>
              <a:rPr lang="en-US" sz="5400" i="1" u="sng" dirty="0">
                <a:solidFill>
                  <a:srgbClr val="FFFF00"/>
                </a:solidFill>
                <a:latin typeface="UVN Ai Cap" panose="02040603050506020204" pitchFamily="18" charset="0"/>
              </a:rPr>
              <a:t> </a:t>
            </a:r>
            <a:r>
              <a:rPr lang="en-US" sz="5400" i="1" u="sng" dirty="0" err="1">
                <a:solidFill>
                  <a:srgbClr val="FFFF00"/>
                </a:solidFill>
                <a:latin typeface="UVN Ai Cap" panose="02040603050506020204" pitchFamily="18" charset="0"/>
              </a:rPr>
              <a:t>án</a:t>
            </a:r>
            <a:r>
              <a:rPr lang="en-US" sz="5400" i="1" u="sng" dirty="0">
                <a:solidFill>
                  <a:srgbClr val="FFFF00"/>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8" y="503560"/>
            <a:ext cx="1114507" cy="986803"/>
          </a:xfrm>
          <a:prstGeom prst="ellipse">
            <a:avLst/>
          </a:prstGeom>
          <a:ln>
            <a:noFill/>
          </a:ln>
          <a:effectLst>
            <a:softEdge rad="112500"/>
          </a:effectLst>
        </p:spPr>
      </p:pic>
      <p:sp>
        <p:nvSpPr>
          <p:cNvPr id="38"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a:t>
            </a:r>
          </a:p>
        </p:txBody>
      </p:sp>
      <p:sp>
        <p:nvSpPr>
          <p:cNvPr id="39"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2</a:t>
            </a:r>
          </a:p>
        </p:txBody>
      </p:sp>
      <p:sp>
        <p:nvSpPr>
          <p:cNvPr id="40"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3</a:t>
            </a:r>
          </a:p>
        </p:txBody>
      </p:sp>
      <p:sp>
        <p:nvSpPr>
          <p:cNvPr id="41"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4</a:t>
            </a:r>
          </a:p>
        </p:txBody>
      </p:sp>
      <p:sp>
        <p:nvSpPr>
          <p:cNvPr id="42"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5</a:t>
            </a:r>
          </a:p>
        </p:txBody>
      </p:sp>
      <p:sp>
        <p:nvSpPr>
          <p:cNvPr id="43"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6</a:t>
            </a:r>
          </a:p>
        </p:txBody>
      </p:sp>
      <p:sp>
        <p:nvSpPr>
          <p:cNvPr id="44"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7</a:t>
            </a:r>
          </a:p>
        </p:txBody>
      </p:sp>
      <p:sp>
        <p:nvSpPr>
          <p:cNvPr id="45"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8</a:t>
            </a:r>
          </a:p>
        </p:txBody>
      </p:sp>
      <p:sp>
        <p:nvSpPr>
          <p:cNvPr id="46"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9</a:t>
            </a:r>
          </a:p>
        </p:txBody>
      </p:sp>
      <p:sp>
        <p:nvSpPr>
          <p:cNvPr id="47"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10</a:t>
            </a:r>
          </a:p>
        </p:txBody>
      </p:sp>
      <p:sp>
        <p:nvSpPr>
          <p:cNvPr id="48" name="Hình Bầu dục 45"/>
          <p:cNvSpPr/>
          <p:nvPr/>
        </p:nvSpPr>
        <p:spPr>
          <a:xfrm>
            <a:off x="10737855"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Calibri"/>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171701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79169" y="240353"/>
            <a:ext cx="4724400" cy="923330"/>
          </a:xfrm>
          <a:prstGeom prst="rect">
            <a:avLst/>
          </a:prstGeom>
          <a:noFill/>
        </p:spPr>
        <p:txBody>
          <a:bodyPr wrap="square" rtlCol="0">
            <a:spAutoFit/>
          </a:bodyPr>
          <a:lstStyle/>
          <a:p>
            <a:pPr defTabSz="914377"/>
            <a:r>
              <a:rPr lang="en-US" sz="5400" dirty="0">
                <a:solidFill>
                  <a:srgbClr val="FFFF00"/>
                </a:solidFill>
                <a:latin typeface="Algerian" pitchFamily="82" charset="0"/>
              </a:rPr>
              <a:t>CÂU </a:t>
            </a:r>
            <a:r>
              <a:rPr lang="en-US" sz="5400">
                <a:solidFill>
                  <a:srgbClr val="FFFF00"/>
                </a:solidFill>
                <a:latin typeface="Algerian" pitchFamily="82" charset="0"/>
              </a:rPr>
              <a:t>HỎI  7</a:t>
            </a:r>
            <a:endParaRPr lang="en-US" sz="5400" dirty="0">
              <a:solidFill>
                <a:srgbClr val="FFFF00"/>
              </a:solidFill>
              <a:latin typeface="Algerian" pitchFamily="82" charset="0"/>
            </a:endParaRPr>
          </a:p>
        </p:txBody>
      </p:sp>
      <p:graphicFrame>
        <p:nvGraphicFramePr>
          <p:cNvPr id="34" name="Object 33"/>
          <p:cNvGraphicFramePr>
            <a:graphicFrameLocks noChangeAspect="1"/>
          </p:cNvGraphicFramePr>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7261"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66662" y="5067299"/>
            <a:ext cx="9197341" cy="1569660"/>
          </a:xfrm>
          <a:prstGeom prst="rect">
            <a:avLst/>
          </a:prstGeom>
          <a:solidFill>
            <a:schemeClr val="tx1">
              <a:alpha val="47000"/>
            </a:schemeClr>
          </a:solidFill>
        </p:spPr>
        <p:txBody>
          <a:bodyPr wrap="square" rtlCol="0">
            <a:spAutoFit/>
          </a:bodyPr>
          <a:lstStyle/>
          <a:p>
            <a:pPr defTabSz="914377"/>
            <a:r>
              <a:rPr lang="en-US" sz="4800" dirty="0">
                <a:solidFill>
                  <a:prstClr val="white"/>
                </a:solidFill>
                <a:latin typeface="UVN Ai Cap" panose="02040603050506020204" pitchFamily="18" charset="0"/>
              </a:rPr>
              <a:t>Hung </a:t>
            </a:r>
            <a:r>
              <a:rPr lang="en-US" sz="4800" dirty="0" err="1">
                <a:solidFill>
                  <a:prstClr val="white"/>
                </a:solidFill>
                <a:latin typeface="UVN Ai Cap" panose="02040603050506020204" pitchFamily="18" charset="0"/>
              </a:rPr>
              <a:t>hăng</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kiêu</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ngạo</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coi</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thường</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các</a:t>
            </a:r>
            <a:r>
              <a:rPr lang="en-US" sz="4800" dirty="0">
                <a:solidFill>
                  <a:prstClr val="white"/>
                </a:solidFill>
                <a:latin typeface="UVN Ai Cap" panose="02040603050506020204" pitchFamily="18" charset="0"/>
              </a:rPr>
              <a:t> con </a:t>
            </a:r>
            <a:r>
              <a:rPr lang="en-US" sz="4800" dirty="0" err="1">
                <a:solidFill>
                  <a:prstClr val="white"/>
                </a:solidFill>
                <a:latin typeface="UVN Ai Cap" panose="02040603050506020204" pitchFamily="18" charset="0"/>
              </a:rPr>
              <a:t>vật</a:t>
            </a:r>
            <a:r>
              <a:rPr lang="en-US" sz="4800" dirty="0">
                <a:solidFill>
                  <a:prstClr val="white"/>
                </a:solidFill>
                <a:latin typeface="UVN Ai Cap" panose="02040603050506020204" pitchFamily="18" charset="0"/>
              </a:rPr>
              <a:t> </a:t>
            </a:r>
            <a:r>
              <a:rPr lang="en-US" sz="4800" dirty="0" err="1">
                <a:solidFill>
                  <a:prstClr val="white"/>
                </a:solidFill>
                <a:latin typeface="UVN Ai Cap" panose="02040603050506020204" pitchFamily="18" charset="0"/>
              </a:rPr>
              <a:t>khác</a:t>
            </a:r>
            <a:endParaRPr lang="en-US" sz="4800" dirty="0">
              <a:solidFill>
                <a:prstClr val="white"/>
              </a:solidFill>
              <a:latin typeface="UVN Ai Cap" panose="02040603050506020204" pitchFamily="18" charset="0"/>
            </a:endParaRPr>
          </a:p>
        </p:txBody>
      </p:sp>
      <p:sp>
        <p:nvSpPr>
          <p:cNvPr id="36" name="TextBox 35"/>
          <p:cNvSpPr txBox="1"/>
          <p:nvPr/>
        </p:nvSpPr>
        <p:spPr>
          <a:xfrm>
            <a:off x="666662" y="2211209"/>
            <a:ext cx="11294447" cy="1446550"/>
          </a:xfrm>
          <a:prstGeom prst="rect">
            <a:avLst/>
          </a:prstGeom>
          <a:solidFill>
            <a:schemeClr val="tx1">
              <a:alpha val="47000"/>
            </a:schemeClr>
          </a:solidFill>
        </p:spPr>
        <p:txBody>
          <a:bodyPr wrap="square" rtlCol="0">
            <a:spAutoFit/>
          </a:bodyPr>
          <a:lstStyle/>
          <a:p>
            <a:pPr lvl="0" algn="just" fontAlgn="base">
              <a:spcBef>
                <a:spcPct val="0"/>
              </a:spcBef>
              <a:spcAft>
                <a:spcPct val="0"/>
              </a:spcAft>
              <a:defRPr/>
            </a:pPr>
            <a:r>
              <a:rPr lang="vi-VN" sz="4400" b="1" dirty="0">
                <a:solidFill>
                  <a:srgbClr val="FFFFFF"/>
                </a:solidFill>
                <a:latin typeface="Times New Roman" pitchFamily="18" charset="0"/>
                <a:cs typeface="Times New Roman" pitchFamily="18" charset="0"/>
              </a:rPr>
              <a:t>Câu 7: </a:t>
            </a:r>
            <a:r>
              <a:rPr lang="vi-VN" sz="4400" dirty="0">
                <a:solidFill>
                  <a:srgbClr val="FFFFFF"/>
                </a:solidFill>
                <a:latin typeface="Times New Roman" pitchFamily="18" charset="0"/>
                <a:cs typeface="Times New Roman" pitchFamily="18" charset="0"/>
              </a:rPr>
              <a:t>Tính cách của Dế Mèn trong đoạn trích </a:t>
            </a:r>
            <a:r>
              <a:rPr lang="vi-VN" sz="4400" i="1" dirty="0">
                <a:solidFill>
                  <a:srgbClr val="FFFFFF"/>
                </a:solidFill>
                <a:latin typeface="Times New Roman" pitchFamily="18" charset="0"/>
                <a:cs typeface="Times New Roman" pitchFamily="18" charset="0"/>
              </a:rPr>
              <a:t>Bài học đường đời đầu tiên</a:t>
            </a:r>
            <a:r>
              <a:rPr lang="vi-VN" sz="4400" dirty="0">
                <a:solidFill>
                  <a:srgbClr val="FFFFFF"/>
                </a:solidFill>
                <a:latin typeface="Times New Roman" pitchFamily="18" charset="0"/>
                <a:cs typeface="Times New Roman" pitchFamily="18" charset="0"/>
              </a:rPr>
              <a:t> như thế nào?</a:t>
            </a:r>
            <a:endParaRPr lang="en-US" sz="4400" dirty="0">
              <a:solidFill>
                <a:srgbClr val="FFFFFF"/>
              </a:solidFill>
              <a:latin typeface="Times New Roman" pitchFamily="18" charset="0"/>
              <a:cs typeface="Times New Roman" pitchFamily="18" charset="0"/>
            </a:endParaRPr>
          </a:p>
        </p:txBody>
      </p:sp>
      <p:sp>
        <p:nvSpPr>
          <p:cNvPr id="2" name="TextBox 1"/>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UVN Ai Cap" panose="02040603050506020204" pitchFamily="18" charset="0"/>
              </a:rPr>
              <a:t>Đáp</a:t>
            </a:r>
            <a:r>
              <a:rPr lang="en-US" sz="5400" i="1" u="sng" dirty="0">
                <a:solidFill>
                  <a:srgbClr val="FFFF00"/>
                </a:solidFill>
                <a:latin typeface="UVN Ai Cap" panose="02040603050506020204" pitchFamily="18" charset="0"/>
              </a:rPr>
              <a:t> </a:t>
            </a:r>
            <a:r>
              <a:rPr lang="en-US" sz="5400" i="1" u="sng" dirty="0" err="1">
                <a:solidFill>
                  <a:srgbClr val="FFFF00"/>
                </a:solidFill>
                <a:latin typeface="UVN Ai Cap" panose="02040603050506020204" pitchFamily="18" charset="0"/>
              </a:rPr>
              <a:t>án</a:t>
            </a:r>
            <a:r>
              <a:rPr lang="en-US" sz="5400" i="1" u="sng" dirty="0">
                <a:solidFill>
                  <a:srgbClr val="FFFF00"/>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8" y="503560"/>
            <a:ext cx="1114507" cy="986803"/>
          </a:xfrm>
          <a:prstGeom prst="ellipse">
            <a:avLst/>
          </a:prstGeom>
          <a:ln>
            <a:noFill/>
          </a:ln>
          <a:effectLst>
            <a:softEdge rad="112500"/>
          </a:effectLst>
        </p:spPr>
      </p:pic>
      <p:sp>
        <p:nvSpPr>
          <p:cNvPr id="38"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a:t>
            </a:r>
          </a:p>
        </p:txBody>
      </p:sp>
      <p:sp>
        <p:nvSpPr>
          <p:cNvPr id="39"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2</a:t>
            </a:r>
          </a:p>
        </p:txBody>
      </p:sp>
      <p:sp>
        <p:nvSpPr>
          <p:cNvPr id="40"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3</a:t>
            </a:r>
          </a:p>
        </p:txBody>
      </p:sp>
      <p:sp>
        <p:nvSpPr>
          <p:cNvPr id="41"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4</a:t>
            </a:r>
          </a:p>
        </p:txBody>
      </p:sp>
      <p:sp>
        <p:nvSpPr>
          <p:cNvPr id="42"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5</a:t>
            </a:r>
          </a:p>
        </p:txBody>
      </p:sp>
      <p:sp>
        <p:nvSpPr>
          <p:cNvPr id="43"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6</a:t>
            </a:r>
          </a:p>
        </p:txBody>
      </p:sp>
      <p:sp>
        <p:nvSpPr>
          <p:cNvPr id="44"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7</a:t>
            </a:r>
          </a:p>
        </p:txBody>
      </p:sp>
      <p:sp>
        <p:nvSpPr>
          <p:cNvPr id="45"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8</a:t>
            </a:r>
          </a:p>
        </p:txBody>
      </p:sp>
      <p:sp>
        <p:nvSpPr>
          <p:cNvPr id="46"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9</a:t>
            </a:r>
          </a:p>
        </p:txBody>
      </p:sp>
      <p:sp>
        <p:nvSpPr>
          <p:cNvPr id="47"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10</a:t>
            </a:r>
          </a:p>
        </p:txBody>
      </p:sp>
      <p:sp>
        <p:nvSpPr>
          <p:cNvPr id="48" name="Hình Bầu dục 45"/>
          <p:cNvSpPr/>
          <p:nvPr/>
        </p:nvSpPr>
        <p:spPr>
          <a:xfrm>
            <a:off x="10737855"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Calibri"/>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259147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40572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0" y="14514"/>
          <a:ext cx="12192001" cy="6883705"/>
        </p:xfrm>
        <a:graphic>
          <a:graphicData uri="http://schemas.openxmlformats.org/drawingml/2006/table">
            <a:tbl>
              <a:tblPr>
                <a:tableStyleId>{5940675A-B579-460E-94D1-54222C63F5DA}</a:tableStyleId>
              </a:tblPr>
              <a:tblGrid>
                <a:gridCol w="3904582">
                  <a:extLst>
                    <a:ext uri="{9D8B030D-6E8A-4147-A177-3AD203B41FA5}">
                      <a16:colId xmlns:a16="http://schemas.microsoft.com/office/drawing/2014/main" val="155347010"/>
                    </a:ext>
                  </a:extLst>
                </a:gridCol>
                <a:gridCol w="2975189">
                  <a:extLst>
                    <a:ext uri="{9D8B030D-6E8A-4147-A177-3AD203B41FA5}">
                      <a16:colId xmlns:a16="http://schemas.microsoft.com/office/drawing/2014/main" val="136936408"/>
                    </a:ext>
                  </a:extLst>
                </a:gridCol>
                <a:gridCol w="3164115">
                  <a:extLst>
                    <a:ext uri="{9D8B030D-6E8A-4147-A177-3AD203B41FA5}">
                      <a16:colId xmlns:a16="http://schemas.microsoft.com/office/drawing/2014/main" val="1193545913"/>
                    </a:ext>
                  </a:extLst>
                </a:gridCol>
                <a:gridCol w="2148115">
                  <a:extLst>
                    <a:ext uri="{9D8B030D-6E8A-4147-A177-3AD203B41FA5}">
                      <a16:colId xmlns:a16="http://schemas.microsoft.com/office/drawing/2014/main" val="2843442130"/>
                    </a:ext>
                  </a:extLst>
                </a:gridCol>
              </a:tblGrid>
              <a:tr h="199488">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dáng</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936" marR="24936" marT="12468" marB="12468">
                    <a:solidFill>
                      <a:schemeClr val="accent5">
                        <a:lumMod val="20000"/>
                        <a:lumOff val="80000"/>
                      </a:schemeClr>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Hành động</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936" marR="24936" marT="12468" marB="12468">
                    <a:solidFill>
                      <a:schemeClr val="accent5">
                        <a:lumMod val="20000"/>
                        <a:lumOff val="80000"/>
                      </a:schemeClr>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Suy nghĩ</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0" algn="ctr">
                        <a:lnSpc>
                          <a:spcPct val="100000"/>
                        </a:lnSpc>
                        <a:spcBef>
                          <a:spcPts val="0"/>
                        </a:spcBef>
                        <a:spcAft>
                          <a:spcPts val="0"/>
                        </a:spcAft>
                      </a:pPr>
                      <a:r>
                        <a:rPr lang="en-US" sz="2800" dirty="0" err="1" smtClean="0">
                          <a:effectLst/>
                          <a:latin typeface="Times New Roman" panose="02020603050405020304" pitchFamily="18" charset="0"/>
                          <a:cs typeface="Times New Roman" panose="02020603050405020304" pitchFamily="18" charset="0"/>
                        </a:rPr>
                        <a:t>Lời</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nói</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936" marR="24936" marT="12468" marB="12468">
                    <a:solidFill>
                      <a:schemeClr val="accent5">
                        <a:lumMod val="20000"/>
                        <a:lumOff val="80000"/>
                      </a:schemeClr>
                    </a:solidFill>
                  </a:tcPr>
                </a:tc>
                <a:extLst>
                  <a:ext uri="{0D108BD9-81ED-4DB2-BD59-A6C34878D82A}">
                    <a16:rowId xmlns:a16="http://schemas.microsoft.com/office/drawing/2014/main" val="3721690979"/>
                  </a:ext>
                </a:extLst>
              </a:tr>
              <a:tr h="4273513">
                <a:tc>
                  <a:txBody>
                    <a:bodyPr/>
                    <a:lstStyle/>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tráng</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mẫm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bóng</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vuốt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nhọn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hoắt</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đuôi</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bóng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mỡ</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cs typeface="Times New Roman" panose="02020603050405020304" pitchFamily="18" charset="0"/>
                        </a:rPr>
                        <a:t>: to, </a:t>
                      </a:r>
                      <a:r>
                        <a:rPr lang="en-US" sz="2800" dirty="0" err="1">
                          <a:effectLst/>
                          <a:latin typeface="Times New Roman" panose="02020603050405020304" pitchFamily="18" charset="0"/>
                          <a:cs typeface="Times New Roman" panose="02020603050405020304" pitchFamily="18" charset="0"/>
                        </a:rPr>
                        <a:t>rất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bướng</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đen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nhánh</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cong</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936" marR="24936" marT="12468" marB="12468"/>
                </a:tc>
                <a:tc>
                  <a:txBody>
                    <a:bodyPr/>
                    <a:lstStyle/>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phách</a:t>
                      </a:r>
                      <a:r>
                        <a:rPr lang="en-US" sz="2800" dirty="0">
                          <a:effectLst/>
                          <a:latin typeface="Times New Roman" panose="02020603050405020304" pitchFamily="18" charset="0"/>
                          <a:cs typeface="Times New Roman" panose="02020603050405020304" pitchFamily="18" charset="0"/>
                        </a:rPr>
                        <a:t> </a:t>
                      </a:r>
                    </a:p>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phạch</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ngoàm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ngoạp</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trọng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vuốt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râu</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khịa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ghẹo</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936" marR="24936" marT="12468" marB="12468"/>
                </a:tc>
                <a:tc>
                  <a:txBody>
                    <a:bodyPr/>
                    <a:lstStyle/>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Tôi tợn lắm</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Tôi cho là tôi giỏi.</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Tôi tưởng: lầm cử chỉ ngông cuồng là tài ba, càng tưởng tôi là tay ghê ghớm, có thể sắp đứng đầu thiên hạ rồi.</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Gọi Dế Choắt là “chú mày”, xưng “anh”. Gọi chị Cốc là “mày” xưng “tao”.</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936" marR="24936" marT="12468" marB="12468"/>
                </a:tc>
                <a:extLst>
                  <a:ext uri="{0D108BD9-81ED-4DB2-BD59-A6C34878D82A}">
                    <a16:rowId xmlns:a16="http://schemas.microsoft.com/office/drawing/2014/main" val="2930310493"/>
                  </a:ext>
                </a:extLst>
              </a:tr>
              <a:tr h="261828">
                <a:tc gridSpan="4">
                  <a:txBody>
                    <a:bodyPr/>
                    <a:lstStyle/>
                    <a:p>
                      <a:pPr marL="0" marR="0" lvl="0" indent="0" algn="l">
                        <a:lnSpc>
                          <a:spcPct val="100000"/>
                        </a:lnSpc>
                        <a:spcBef>
                          <a:spcPts val="0"/>
                        </a:spcBef>
                        <a:spcAft>
                          <a:spcPts val="0"/>
                        </a:spcAft>
                        <a:buFont typeface="Wingdings" panose="05000000000000000000" pitchFamily="2" charset="2"/>
                        <a:buNone/>
                      </a:pPr>
                      <a:r>
                        <a:rPr lang="en-US" sz="280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FF0000"/>
                          </a:solidFill>
                          <a:effectLst/>
                          <a:latin typeface="Times New Roman" panose="02020603050405020304" pitchFamily="18" charset="0"/>
                          <a:cs typeface="Times New Roman" panose="02020603050405020304" pitchFamily="18" charset="0"/>
                        </a:rPr>
                        <a:t> NT: Miêu tả, nhân hoá, giọng kể kiêu ngạo</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2629731"/>
                  </a:ext>
                </a:extLst>
              </a:tr>
              <a:tr h="635869">
                <a:tc>
                  <a:txBody>
                    <a:bodyPr/>
                    <a:lstStyle/>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80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effectLst/>
                          <a:latin typeface="Times New Roman" panose="02020603050405020304" pitchFamily="18" charset="0"/>
                          <a:cs typeface="Times New Roman" panose="02020603050405020304" pitchFamily="18" charset="0"/>
                        </a:rPr>
                        <a:t>Dế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Mèn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khỏe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vẻ</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võ</a:t>
                      </a:r>
                      <a:r>
                        <a:rPr lang="vi-VN" sz="2800" dirty="0">
                          <a:effectLst/>
                          <a:latin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cs typeface="Times New Roman" panose="02020603050405020304" pitchFamily="18" charset="0"/>
                        </a:rPr>
                        <a:t>(nét đẹp).</a:t>
                      </a: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936" marR="24936" marT="12468" marB="12468"/>
                </a:tc>
                <a:tc gridSpan="3">
                  <a:txBody>
                    <a:bodyPr/>
                    <a:lstStyle/>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80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effectLst/>
                          <a:latin typeface="Times New Roman" panose="02020603050405020304" pitchFamily="18" charset="0"/>
                          <a:cs typeface="Times New Roman" panose="02020603050405020304" pitchFamily="18" charset="0"/>
                        </a:rPr>
                        <a:t>Dế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Mèn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mọi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hung </a:t>
                      </a:r>
                      <a:r>
                        <a:rPr lang="en-US" sz="2800" dirty="0" err="1">
                          <a:effectLst/>
                          <a:latin typeface="Times New Roman" panose="02020603050405020304" pitchFamily="18" charset="0"/>
                          <a:cs typeface="Times New Roman" panose="02020603050405020304" pitchFamily="18" charset="0"/>
                        </a:rPr>
                        <a:t>hăng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xốc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nổi</a:t>
                      </a:r>
                      <a:r>
                        <a:rPr lang="vi-VN" sz="2800" dirty="0">
                          <a:effectLst/>
                          <a:latin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cs typeface="Times New Roman" panose="02020603050405020304" pitchFamily="18" charset="0"/>
                        </a:rPr>
                        <a:t>(nét chưa đẹp).</a:t>
                      </a: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936" marR="24936" marT="12468" marB="12468"/>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64585342"/>
                  </a:ext>
                </a:extLst>
              </a:tr>
            </a:tbl>
          </a:graphicData>
        </a:graphic>
      </p:graphicFrame>
    </p:spTree>
    <p:extLst>
      <p:ext uri="{BB962C8B-B14F-4D97-AF65-F5344CB8AC3E}">
        <p14:creationId xmlns:p14="http://schemas.microsoft.com/office/powerpoint/2010/main" val="379794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8592457" y="-22470"/>
            <a:ext cx="3577608" cy="6880470"/>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TextBox 12"/>
          <p:cNvSpPr txBox="1">
            <a:spLocks noChangeArrowheads="1"/>
          </p:cNvSpPr>
          <p:nvPr/>
        </p:nvSpPr>
        <p:spPr bwMode="auto">
          <a:xfrm>
            <a:off x="454511" y="2386198"/>
            <a:ext cx="777043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2000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a:t>
            </a:r>
            <a:r>
              <a:rPr lang="vi-VN" altLang="en-US" sz="2800" dirty="0">
                <a:solidFill>
                  <a:srgbClr val="000000"/>
                </a:solidFill>
                <a:latin typeface="Times New Roman" panose="02020603050405020304" pitchFamily="18" charset="0"/>
                <a:cs typeface="Times New Roman" panose="02020603050405020304" pitchFamily="18" charset="0"/>
              </a:rPr>
              <a:t>Là yếu tố quan trọng của truyện kể, gồm các sự kiện chính được sắp xếp theo một </a:t>
            </a:r>
            <a:r>
              <a:rPr lang="vi-VN" altLang="en-US" sz="2800" dirty="0">
                <a:solidFill>
                  <a:srgbClr val="FF0000"/>
                </a:solidFill>
                <a:latin typeface="Times New Roman" panose="02020603050405020304" pitchFamily="18" charset="0"/>
                <a:cs typeface="Times New Roman" panose="02020603050405020304" pitchFamily="18" charset="0"/>
              </a:rPr>
              <a:t>trật tự </a:t>
            </a:r>
            <a:r>
              <a:rPr lang="vi-VN" altLang="en-US" sz="2800" dirty="0">
                <a:solidFill>
                  <a:srgbClr val="000000"/>
                </a:solidFill>
                <a:latin typeface="Times New Roman" panose="02020603050405020304" pitchFamily="18" charset="0"/>
                <a:cs typeface="Times New Roman" panose="02020603050405020304" pitchFamily="18" charset="0"/>
              </a:rPr>
              <a:t>nhất định: có mở đầu, diễn biến và kết thúc.</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401215" y="4864721"/>
            <a:ext cx="782372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2000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a:t>
            </a:r>
            <a:r>
              <a:rPr lang="vi-VN" altLang="en-US" sz="2800" dirty="0">
                <a:solidFill>
                  <a:srgbClr val="000000"/>
                </a:solidFill>
                <a:latin typeface="Times New Roman" panose="02020603050405020304" pitchFamily="18" charset="0"/>
                <a:cs typeface="Times New Roman" panose="02020603050405020304" pitchFamily="18" charset="0"/>
              </a:rPr>
              <a:t>Là đối tượng có hình dáng, cử chỉ, </a:t>
            </a:r>
            <a:r>
              <a:rPr lang="vi-VN" altLang="en-US" sz="2800" dirty="0">
                <a:solidFill>
                  <a:srgbClr val="FF0000"/>
                </a:solidFill>
                <a:latin typeface="Times New Roman" panose="02020603050405020304" pitchFamily="18" charset="0"/>
                <a:cs typeface="Times New Roman" panose="02020603050405020304" pitchFamily="18" charset="0"/>
              </a:rPr>
              <a:t>hành động</a:t>
            </a:r>
            <a:r>
              <a:rPr lang="vi-VN" altLang="en-US" sz="2800" dirty="0">
                <a:solidFill>
                  <a:srgbClr val="000000"/>
                </a:solidFill>
                <a:latin typeface="Times New Roman" panose="02020603050405020304" pitchFamily="18" charset="0"/>
                <a:cs typeface="Times New Roman" panose="02020603050405020304" pitchFamily="18" charset="0"/>
              </a:rPr>
              <a:t>, ngôn ngữ, </a:t>
            </a:r>
            <a:r>
              <a:rPr lang="vi-VN" altLang="en-US" sz="2800" dirty="0">
                <a:solidFill>
                  <a:srgbClr val="FF0000"/>
                </a:solidFill>
                <a:latin typeface="Times New Roman" panose="02020603050405020304" pitchFamily="18" charset="0"/>
                <a:cs typeface="Times New Roman" panose="02020603050405020304" pitchFamily="18" charset="0"/>
              </a:rPr>
              <a:t>cảm xúc, suy nghĩ</a:t>
            </a:r>
            <a:r>
              <a:rPr lang="vi-VN" altLang="en-US" sz="2800" dirty="0">
                <a:solidFill>
                  <a:srgbClr val="000000"/>
                </a:solidFill>
                <a:latin typeface="Times New Roman" panose="02020603050405020304" pitchFamily="18" charset="0"/>
                <a:cs typeface="Times New Roman" panose="02020603050405020304" pitchFamily="18" charset="0"/>
              </a:rPr>
              <a:t>,... được nhà văn khắc hoạ trong tác phẩm. Nhân vật thường là </a:t>
            </a:r>
            <a:r>
              <a:rPr lang="vi-VN" altLang="en-US" sz="2800" dirty="0">
                <a:solidFill>
                  <a:srgbClr val="FF0000"/>
                </a:solidFill>
                <a:latin typeface="Times New Roman" panose="02020603050405020304" pitchFamily="18" charset="0"/>
                <a:cs typeface="Times New Roman" panose="02020603050405020304" pitchFamily="18" charset="0"/>
              </a:rPr>
              <a:t>con người </a:t>
            </a:r>
            <a:r>
              <a:rPr lang="vi-VN" altLang="en-US" sz="2800" dirty="0">
                <a:solidFill>
                  <a:srgbClr val="000000"/>
                </a:solidFill>
                <a:latin typeface="Times New Roman" panose="02020603050405020304" pitchFamily="18" charset="0"/>
                <a:cs typeface="Times New Roman" panose="02020603050405020304" pitchFamily="18" charset="0"/>
              </a:rPr>
              <a:t>nhưng cũng có thể là thần tiên, ma quỷ, con vật. đồ vật,...</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629785" y="1650626"/>
            <a:ext cx="2336177" cy="523220"/>
          </a:xfrm>
          <a:prstGeom prst="rect">
            <a:avLst/>
          </a:prstGeom>
          <a:solidFill>
            <a:schemeClr val="accent5">
              <a:lumMod val="75000"/>
            </a:schemeClr>
          </a:solidFill>
          <a:ln>
            <a:noFill/>
          </a:ln>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ctr" eaLnBrk="0" fontAlgn="base" hangingPunct="0">
              <a:spcBef>
                <a:spcPct val="20000"/>
              </a:spcBef>
              <a:spcAft>
                <a:spcPct val="0"/>
              </a:spcAft>
            </a:pPr>
            <a:r>
              <a:rPr lang="en-US" altLang="en-US" sz="2800" b="1" dirty="0" err="1">
                <a:solidFill>
                  <a:schemeClr val="bg1"/>
                </a:solidFill>
                <a:latin typeface="Times New Roman" panose="02020603050405020304" pitchFamily="18" charset="0"/>
                <a:cs typeface="Times New Roman" panose="02020603050405020304" pitchFamily="18" charset="0"/>
              </a:rPr>
              <a:t>Cốt</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truyện</a:t>
            </a:r>
            <a:endParaRPr lang="en-US" altLang="en-US" sz="2800" b="1" dirty="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629784" y="3983545"/>
            <a:ext cx="2336177" cy="523220"/>
          </a:xfrm>
          <a:prstGeom prst="rect">
            <a:avLst/>
          </a:prstGeom>
          <a:solidFill>
            <a:schemeClr val="accent5">
              <a:lumMod val="75000"/>
            </a:schemeClr>
          </a:solidFill>
          <a:ln>
            <a:noFill/>
          </a:ln>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ctr" eaLnBrk="0" fontAlgn="base" hangingPunct="0">
              <a:spcBef>
                <a:spcPct val="20000"/>
              </a:spcBef>
              <a:spcAft>
                <a:spcPct val="0"/>
              </a:spcAft>
            </a:pPr>
            <a:r>
              <a:rPr lang="en-US" altLang="en-US" sz="2800" b="1" dirty="0" err="1">
                <a:solidFill>
                  <a:schemeClr val="bg1"/>
                </a:solidFill>
                <a:latin typeface="Times New Roman" panose="02020603050405020304" pitchFamily="18" charset="0"/>
                <a:cs typeface="Times New Roman" panose="02020603050405020304" pitchFamily="18" charset="0"/>
              </a:rPr>
              <a:t>Nhân</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vật</a:t>
            </a:r>
            <a:endParaRPr lang="en-US" alt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245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strips(down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strips(downLeft)">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8128000" y="-22470"/>
            <a:ext cx="4042065" cy="3879840"/>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TextBox 15"/>
          <p:cNvSpPr txBox="1">
            <a:spLocks noChangeArrowheads="1"/>
          </p:cNvSpPr>
          <p:nvPr/>
        </p:nvSpPr>
        <p:spPr bwMode="auto">
          <a:xfrm>
            <a:off x="629785" y="1505486"/>
            <a:ext cx="3100386" cy="523220"/>
          </a:xfrm>
          <a:prstGeom prst="rect">
            <a:avLst/>
          </a:prstGeom>
          <a:solidFill>
            <a:schemeClr val="accent5">
              <a:lumMod val="75000"/>
            </a:schemeClr>
          </a:solidFill>
          <a:ln>
            <a:noFill/>
          </a:ln>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kể</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chuyện</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a:spLocks noChangeArrowheads="1"/>
          </p:cNvSpPr>
          <p:nvPr/>
        </p:nvSpPr>
        <p:spPr bwMode="auto">
          <a:xfrm>
            <a:off x="629784" y="3838405"/>
            <a:ext cx="6061302" cy="523220"/>
          </a:xfrm>
          <a:prstGeom prst="rect">
            <a:avLst/>
          </a:prstGeom>
          <a:solidFill>
            <a:schemeClr val="accent5">
              <a:lumMod val="75000"/>
            </a:schemeClr>
          </a:solidFill>
          <a:ln>
            <a:noFill/>
          </a:ln>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kể</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chuyện</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altLang="en-US" sz="2800" b="1" dirty="0">
                <a:solidFill>
                  <a:prstClr val="white"/>
                </a:solidFill>
                <a:latin typeface="Times New Roman" panose="02020603050405020304" pitchFamily="18" charset="0"/>
                <a:cs typeface="Times New Roman" panose="02020603050405020304" pitchFamily="18" charset="0"/>
              </a:rPr>
              <a:t>n</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hân</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a:spLocks noChangeArrowheads="1"/>
          </p:cNvSpPr>
          <p:nvPr/>
        </p:nvSpPr>
        <p:spPr bwMode="auto">
          <a:xfrm>
            <a:off x="476215" y="2154881"/>
            <a:ext cx="9144000" cy="155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eaLnBrk="0" fontAlgn="base" hangingPunct="0">
              <a:spcBef>
                <a:spcPct val="2000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a:t>
            </a:r>
            <a:r>
              <a:rPr lang="vi-VN" altLang="en-US" sz="2800" dirty="0">
                <a:solidFill>
                  <a:srgbClr val="000000"/>
                </a:solidFill>
                <a:latin typeface="Times New Roman" panose="02020603050405020304" pitchFamily="18" charset="0"/>
                <a:cs typeface="Times New Roman" panose="02020603050405020304" pitchFamily="18" charset="0"/>
              </a:rPr>
              <a:t>Là nhân vật do nhà văn tạo ra để kể lại câu chuyện:</a:t>
            </a:r>
            <a:endParaRPr lang="en-US" altLang="en-US" sz="2800"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2000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 Ngôi thứ nhất, xưng </a:t>
            </a:r>
            <a:r>
              <a:rPr lang="vi-VN" altLang="en-US" sz="2800" dirty="0">
                <a:solidFill>
                  <a:srgbClr val="FF0000"/>
                </a:solidFill>
                <a:latin typeface="Times New Roman" panose="02020603050405020304" pitchFamily="18" charset="0"/>
                <a:cs typeface="Times New Roman" panose="02020603050405020304" pitchFamily="18" charset="0"/>
              </a:rPr>
              <a:t>“tôi”.</a:t>
            </a:r>
            <a:endParaRPr lang="en-US" altLang="en-US" sz="2800" dirty="0">
              <a:solidFill>
                <a:srgbClr val="FF0000"/>
              </a:solidFill>
              <a:latin typeface="Times New Roman" panose="02020603050405020304" pitchFamily="18" charset="0"/>
              <a:cs typeface="Times New Roman" panose="02020603050405020304" pitchFamily="18" charset="0"/>
            </a:endParaRPr>
          </a:p>
          <a:p>
            <a:pPr eaLnBrk="0" fontAlgn="base" hangingPunct="0">
              <a:spcBef>
                <a:spcPct val="2000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 Ngôi thứ ba, </a:t>
            </a:r>
            <a:r>
              <a:rPr lang="vi-VN" altLang="en-US" sz="2800" dirty="0">
                <a:solidFill>
                  <a:srgbClr val="FF0000"/>
                </a:solidFill>
                <a:latin typeface="Times New Roman" panose="02020603050405020304" pitchFamily="18" charset="0"/>
                <a:cs typeface="Times New Roman" panose="02020603050405020304" pitchFamily="18" charset="0"/>
              </a:rPr>
              <a:t>người kể giấu mình</a:t>
            </a:r>
            <a:r>
              <a:rPr lang="vi-VN" altLang="en-US" sz="2800" dirty="0">
                <a:solidFill>
                  <a:srgbClr val="000000"/>
                </a:solidFill>
                <a:latin typeface="Times New Roman" panose="02020603050405020304" pitchFamily="18" charset="0"/>
                <a:cs typeface="Times New Roman" panose="02020603050405020304" pitchFamily="18" charset="0"/>
              </a:rPr>
              <a:t>.</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441710" y="4487800"/>
            <a:ext cx="11242289" cy="233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2000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 Lời người kể chuyện đảm nhận việc </a:t>
            </a:r>
            <a:r>
              <a:rPr lang="vi-VN" altLang="en-US" sz="2800" dirty="0">
                <a:solidFill>
                  <a:srgbClr val="FF0000"/>
                </a:solidFill>
                <a:latin typeface="Times New Roman" panose="02020603050405020304" pitchFamily="18" charset="0"/>
                <a:cs typeface="Times New Roman" panose="02020603050405020304" pitchFamily="18" charset="0"/>
              </a:rPr>
              <a:t>thuật lại </a:t>
            </a:r>
            <a:r>
              <a:rPr lang="vi-VN" altLang="en-US" sz="2800" dirty="0">
                <a:solidFill>
                  <a:srgbClr val="000000"/>
                </a:solidFill>
                <a:latin typeface="Times New Roman" panose="02020603050405020304" pitchFamily="18" charset="0"/>
                <a:cs typeface="Times New Roman" panose="02020603050405020304" pitchFamily="18" charset="0"/>
              </a:rPr>
              <a:t>các </a:t>
            </a:r>
            <a:r>
              <a:rPr lang="vi-VN" altLang="en-US" sz="2800" dirty="0">
                <a:solidFill>
                  <a:srgbClr val="FF0000"/>
                </a:solidFill>
                <a:latin typeface="Times New Roman" panose="02020603050405020304" pitchFamily="18" charset="0"/>
                <a:cs typeface="Times New Roman" panose="02020603050405020304" pitchFamily="18" charset="0"/>
              </a:rPr>
              <a:t>sự việc </a:t>
            </a:r>
            <a:r>
              <a:rPr lang="vi-VN" altLang="en-US" sz="2800" dirty="0">
                <a:solidFill>
                  <a:srgbClr val="000000"/>
                </a:solidFill>
                <a:latin typeface="Times New Roman" panose="02020603050405020304" pitchFamily="18" charset="0"/>
                <a:cs typeface="Times New Roman" panose="02020603050405020304" pitchFamily="18" charset="0"/>
              </a:rPr>
              <a:t>trong câu chuyện, bao gồm </a:t>
            </a:r>
            <a:r>
              <a:rPr lang="vi-VN" altLang="en-US" sz="2800" dirty="0" smtClean="0">
                <a:solidFill>
                  <a:srgbClr val="000000"/>
                </a:solidFill>
                <a:latin typeface="Times New Roman" panose="02020603050405020304" pitchFamily="18" charset="0"/>
                <a:cs typeface="Times New Roman" panose="02020603050405020304" pitchFamily="18" charset="0"/>
              </a:rPr>
              <a:t>c</a:t>
            </a:r>
            <a:r>
              <a:rPr lang="en-US" altLang="en-US" sz="2800" dirty="0">
                <a:solidFill>
                  <a:srgbClr val="000000"/>
                </a:solidFill>
                <a:latin typeface="Times New Roman" panose="02020603050405020304" pitchFamily="18" charset="0"/>
                <a:cs typeface="Times New Roman" panose="02020603050405020304" pitchFamily="18" charset="0"/>
              </a:rPr>
              <a:t>ả</a:t>
            </a:r>
            <a:r>
              <a:rPr lang="vi-VN" altLang="en-US" sz="2800" dirty="0" smtClean="0">
                <a:solidFill>
                  <a:srgbClr val="000000"/>
                </a:solidFill>
                <a:latin typeface="Times New Roman" panose="02020603050405020304" pitchFamily="18" charset="0"/>
                <a:cs typeface="Times New Roman" panose="02020603050405020304" pitchFamily="18" charset="0"/>
              </a:rPr>
              <a:t> </a:t>
            </a:r>
            <a:r>
              <a:rPr lang="vi-VN" altLang="en-US" sz="2800" dirty="0">
                <a:solidFill>
                  <a:srgbClr val="000000"/>
                </a:solidFill>
                <a:latin typeface="Times New Roman" panose="02020603050405020304" pitchFamily="18" charset="0"/>
                <a:cs typeface="Times New Roman" panose="02020603050405020304" pitchFamily="18" charset="0"/>
              </a:rPr>
              <a:t>việc thuật lại mọi hoạt động </a:t>
            </a:r>
            <a:r>
              <a:rPr lang="vi-VN" altLang="en-US" sz="2800" dirty="0" smtClean="0">
                <a:solidFill>
                  <a:srgbClr val="000000"/>
                </a:solidFill>
                <a:latin typeface="Times New Roman" panose="02020603050405020304" pitchFamily="18" charset="0"/>
                <a:cs typeface="Times New Roman" panose="02020603050405020304" pitchFamily="18" charset="0"/>
              </a:rPr>
              <a:t>c</a:t>
            </a:r>
            <a:r>
              <a:rPr lang="en-US" altLang="en-US" sz="2800" dirty="0">
                <a:solidFill>
                  <a:srgbClr val="000000"/>
                </a:solidFill>
                <a:latin typeface="Times New Roman" panose="02020603050405020304" pitchFamily="18" charset="0"/>
                <a:cs typeface="Times New Roman" panose="02020603050405020304" pitchFamily="18" charset="0"/>
              </a:rPr>
              <a:t>ủ</a:t>
            </a:r>
            <a:r>
              <a:rPr lang="vi-VN" altLang="en-US" sz="2800" dirty="0" smtClean="0">
                <a:solidFill>
                  <a:srgbClr val="000000"/>
                </a:solidFill>
                <a:latin typeface="Times New Roman" panose="02020603050405020304" pitchFamily="18" charset="0"/>
                <a:cs typeface="Times New Roman" panose="02020603050405020304" pitchFamily="18" charset="0"/>
              </a:rPr>
              <a:t>a </a:t>
            </a:r>
            <a:r>
              <a:rPr lang="vi-VN" altLang="en-US" sz="2800" dirty="0">
                <a:solidFill>
                  <a:srgbClr val="000000"/>
                </a:solidFill>
                <a:latin typeface="Times New Roman" panose="02020603050405020304" pitchFamily="18" charset="0"/>
                <a:cs typeface="Times New Roman" panose="02020603050405020304" pitchFamily="18" charset="0"/>
              </a:rPr>
              <a:t>nhân vật vả miêu tả bối cảnh không gian, thời gian của các sự việc, hoạt động ấy.</a:t>
            </a:r>
            <a:endParaRPr lang="en-US" altLang="en-US" sz="2800" dirty="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2000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 Lời nhân vật là lời nói </a:t>
            </a:r>
            <a:r>
              <a:rPr lang="vi-VN" altLang="en-US" sz="2800" dirty="0" smtClean="0">
                <a:solidFill>
                  <a:srgbClr val="FF0000"/>
                </a:solidFill>
                <a:latin typeface="Times New Roman" panose="02020603050405020304" pitchFamily="18" charset="0"/>
                <a:cs typeface="Times New Roman" panose="02020603050405020304" pitchFamily="18" charset="0"/>
              </a:rPr>
              <a:t>tr</a:t>
            </a:r>
            <a:r>
              <a:rPr lang="en-US" altLang="en-US" sz="2800" dirty="0" smtClean="0">
                <a:solidFill>
                  <a:srgbClr val="FF0000"/>
                </a:solidFill>
                <a:latin typeface="Times New Roman" panose="02020603050405020304" pitchFamily="18" charset="0"/>
                <a:cs typeface="Times New Roman" panose="02020603050405020304" pitchFamily="18" charset="0"/>
              </a:rPr>
              <a:t>ự</a:t>
            </a:r>
            <a:r>
              <a:rPr lang="vi-VN" altLang="en-US" sz="2800" dirty="0" smtClean="0">
                <a:solidFill>
                  <a:srgbClr val="FF0000"/>
                </a:solidFill>
                <a:latin typeface="Times New Roman" panose="02020603050405020304" pitchFamily="18" charset="0"/>
                <a:cs typeface="Times New Roman" panose="02020603050405020304" pitchFamily="18" charset="0"/>
              </a:rPr>
              <a:t>c </a:t>
            </a:r>
            <a:r>
              <a:rPr lang="vi-VN" altLang="en-US" sz="2800" dirty="0">
                <a:solidFill>
                  <a:srgbClr val="FF0000"/>
                </a:solidFill>
                <a:latin typeface="Times New Roman" panose="02020603050405020304" pitchFamily="18" charset="0"/>
                <a:cs typeface="Times New Roman" panose="02020603050405020304" pitchFamily="18" charset="0"/>
              </a:rPr>
              <a:t>tiếp </a:t>
            </a:r>
            <a:r>
              <a:rPr lang="vi-VN" altLang="en-US" sz="2800" dirty="0" smtClean="0">
                <a:solidFill>
                  <a:srgbClr val="000000"/>
                </a:solidFill>
                <a:latin typeface="Times New Roman" panose="02020603050405020304" pitchFamily="18" charset="0"/>
                <a:cs typeface="Times New Roman" panose="02020603050405020304" pitchFamily="18" charset="0"/>
              </a:rPr>
              <a:t>c</a:t>
            </a:r>
            <a:r>
              <a:rPr lang="en-US" altLang="en-US" sz="2800" dirty="0">
                <a:solidFill>
                  <a:srgbClr val="000000"/>
                </a:solidFill>
                <a:latin typeface="Times New Roman" panose="02020603050405020304" pitchFamily="18" charset="0"/>
                <a:cs typeface="Times New Roman" panose="02020603050405020304" pitchFamily="18" charset="0"/>
              </a:rPr>
              <a:t>ủ</a:t>
            </a:r>
            <a:r>
              <a:rPr lang="vi-VN" altLang="en-US" sz="2800" dirty="0" smtClean="0">
                <a:solidFill>
                  <a:srgbClr val="000000"/>
                </a:solidFill>
                <a:latin typeface="Times New Roman" panose="02020603050405020304" pitchFamily="18" charset="0"/>
                <a:cs typeface="Times New Roman" panose="02020603050405020304" pitchFamily="18" charset="0"/>
              </a:rPr>
              <a:t>a </a:t>
            </a:r>
            <a:r>
              <a:rPr lang="vi-VN" altLang="en-US" sz="2800" dirty="0">
                <a:solidFill>
                  <a:srgbClr val="000000"/>
                </a:solidFill>
                <a:latin typeface="Times New Roman" panose="02020603050405020304" pitchFamily="18" charset="0"/>
                <a:cs typeface="Times New Roman" panose="02020603050405020304" pitchFamily="18" charset="0"/>
              </a:rPr>
              <a:t>nhân vật (đối thoại, độc thoại), có thể được </a:t>
            </a:r>
            <a:r>
              <a:rPr lang="vi-VN" altLang="en-US" sz="2800" dirty="0" smtClean="0">
                <a:solidFill>
                  <a:srgbClr val="000000"/>
                </a:solidFill>
                <a:latin typeface="Times New Roman" panose="02020603050405020304" pitchFamily="18" charset="0"/>
                <a:cs typeface="Times New Roman" panose="02020603050405020304" pitchFamily="18" charset="0"/>
              </a:rPr>
              <a:t>tr</a:t>
            </a:r>
            <a:r>
              <a:rPr lang="en-US" altLang="en-US" sz="2800" dirty="0">
                <a:solidFill>
                  <a:srgbClr val="000000"/>
                </a:solidFill>
                <a:latin typeface="Times New Roman" panose="02020603050405020304" pitchFamily="18" charset="0"/>
                <a:cs typeface="Times New Roman" panose="02020603050405020304" pitchFamily="18" charset="0"/>
              </a:rPr>
              <a:t>ì</a:t>
            </a:r>
            <a:r>
              <a:rPr lang="vi-VN" altLang="en-US" sz="2800" dirty="0" smtClean="0">
                <a:solidFill>
                  <a:srgbClr val="000000"/>
                </a:solidFill>
                <a:latin typeface="Times New Roman" panose="02020603050405020304" pitchFamily="18" charset="0"/>
                <a:cs typeface="Times New Roman" panose="02020603050405020304" pitchFamily="18" charset="0"/>
              </a:rPr>
              <a:t>nh </a:t>
            </a:r>
            <a:r>
              <a:rPr lang="vi-VN" altLang="en-US" sz="2800" dirty="0">
                <a:solidFill>
                  <a:srgbClr val="000000"/>
                </a:solidFill>
                <a:latin typeface="Times New Roman" panose="02020603050405020304" pitchFamily="18" charset="0"/>
                <a:cs typeface="Times New Roman" panose="02020603050405020304" pitchFamily="18" charset="0"/>
              </a:rPr>
              <a:t>bày tách riêng hoặc xen lẫn với lời người </a:t>
            </a:r>
            <a:r>
              <a:rPr lang="vi-VN" altLang="en-US" sz="2800" dirty="0" smtClean="0">
                <a:solidFill>
                  <a:srgbClr val="000000"/>
                </a:solidFill>
                <a:latin typeface="Times New Roman" panose="02020603050405020304" pitchFamily="18" charset="0"/>
                <a:cs typeface="Times New Roman" panose="02020603050405020304" pitchFamily="18" charset="0"/>
              </a:rPr>
              <a:t>k</a:t>
            </a:r>
            <a:r>
              <a:rPr lang="en-US" altLang="en-US" sz="2800" dirty="0" smtClean="0">
                <a:solidFill>
                  <a:srgbClr val="000000"/>
                </a:solidFill>
                <a:latin typeface="Times New Roman" panose="02020603050405020304" pitchFamily="18" charset="0"/>
                <a:cs typeface="Times New Roman" panose="02020603050405020304" pitchFamily="18" charset="0"/>
              </a:rPr>
              <a:t>ể</a:t>
            </a:r>
            <a:r>
              <a:rPr lang="vi-VN" altLang="en-US" sz="2800" dirty="0" smtClean="0">
                <a:solidFill>
                  <a:srgbClr val="000000"/>
                </a:solidFill>
                <a:latin typeface="Times New Roman" panose="02020603050405020304" pitchFamily="18" charset="0"/>
                <a:cs typeface="Times New Roman" panose="02020603050405020304" pitchFamily="18" charset="0"/>
              </a:rPr>
              <a:t> </a:t>
            </a:r>
            <a:r>
              <a:rPr lang="vi-VN" altLang="en-US" sz="2800" dirty="0">
                <a:solidFill>
                  <a:srgbClr val="000000"/>
                </a:solidFill>
                <a:latin typeface="Times New Roman" panose="02020603050405020304" pitchFamily="18" charset="0"/>
                <a:cs typeface="Times New Roman" panose="02020603050405020304" pitchFamily="18" charset="0"/>
              </a:rPr>
              <a:t>chuyện.</a:t>
            </a:r>
            <a:r>
              <a:rPr lang="en-US" altLang="en-US" sz="2800"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0424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strips(downLeft)">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strips(downLeft)">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strips(downLeft)">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strips(downLeft)">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animEffect transition="in" filter="strips(downLeft)">
                                      <p:cBhvr>
                                        <p:cTn id="27"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110856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6310" y="117987"/>
            <a:ext cx="11729884" cy="6538452"/>
          </a:xfrm>
        </p:spPr>
        <p:txBody>
          <a:bodyPr/>
          <a:lstStyle/>
          <a:p>
            <a:pPr marL="0" indent="0">
              <a:buNone/>
            </a:pPr>
            <a:r>
              <a:rPr lang="en-US" dirty="0" err="1" smtClean="0"/>
              <a:t>Phiếu</a:t>
            </a:r>
            <a:r>
              <a:rPr lang="en-US" dirty="0" smtClean="0"/>
              <a:t> </a:t>
            </a:r>
            <a:r>
              <a:rPr lang="en-US" dirty="0" err="1" smtClean="0"/>
              <a:t>học</a:t>
            </a:r>
            <a:r>
              <a:rPr lang="en-US" dirty="0" smtClean="0"/>
              <a:t> </a:t>
            </a:r>
            <a:r>
              <a:rPr lang="en-US" dirty="0" err="1" smtClean="0"/>
              <a:t>tập</a:t>
            </a:r>
            <a:r>
              <a:rPr lang="en-US" dirty="0" smtClean="0"/>
              <a:t> </a:t>
            </a:r>
            <a:r>
              <a:rPr lang="en-US" dirty="0" err="1" smtClean="0"/>
              <a:t>số</a:t>
            </a:r>
            <a:r>
              <a:rPr lang="en-US" smtClean="0"/>
              <a:t> 1:</a:t>
            </a:r>
          </a:p>
          <a:p>
            <a:pPr marL="0" indent="0">
              <a:buNone/>
            </a:pPr>
            <a:endParaRPr lang="en-US" dirty="0"/>
          </a:p>
        </p:txBody>
      </p:sp>
    </p:spTree>
    <p:extLst>
      <p:ext uri="{BB962C8B-B14F-4D97-AF65-F5344CB8AC3E}">
        <p14:creationId xmlns:p14="http://schemas.microsoft.com/office/powerpoint/2010/main" val="3110800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3290" y="196645"/>
            <a:ext cx="11189110" cy="5929523"/>
          </a:xfrm>
        </p:spPr>
        <p:txBody>
          <a:bodyPr/>
          <a:lstStyle/>
          <a:p>
            <a:r>
              <a:rPr lang="en-US" sz="2400" b="1" dirty="0" err="1" smtClean="0">
                <a:latin typeface="Times New Roman" panose="02020603050405020304" pitchFamily="18" charset="0"/>
                <a:cs typeface="Times New Roman" panose="02020603050405020304" pitchFamily="18" charset="0"/>
              </a:rPr>
              <a:t>Yêu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cầu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đọc</a:t>
            </a:r>
            <a:endParaRPr lang="en-US" sz="2400" b="1" dirty="0" smtClean="0">
              <a:latin typeface="Times New Roman" panose="02020603050405020304" pitchFamily="18" charset="0"/>
              <a:cs typeface="Times New Roman" panose="02020603050405020304" pitchFamily="18" charset="0"/>
            </a:endParaRPr>
          </a:p>
          <a:p>
            <a:pPr>
              <a:buFontTx/>
              <a:buChar char="-"/>
            </a:pPr>
            <a:r>
              <a:rPr lang="en-US" sz="2400"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to, </a:t>
            </a:r>
            <a:r>
              <a:rPr lang="en-US" sz="2400" dirty="0" err="1" smtClean="0">
                <a:latin typeface="Times New Roman" panose="02020603050405020304" pitchFamily="18" charset="0"/>
                <a:cs typeface="Times New Roman" panose="02020603050405020304" pitchFamily="18" charset="0"/>
              </a:rPr>
              <a:t>rõ</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mạch</a:t>
            </a:r>
            <a:endParaRPr lang="en-US" sz="2400" dirty="0" smtClean="0">
              <a:latin typeface="Times New Roman" panose="02020603050405020304" pitchFamily="18" charset="0"/>
              <a:cs typeface="Times New Roman" panose="02020603050405020304" pitchFamily="18" charset="0"/>
            </a:endParaRPr>
          </a:p>
          <a:p>
            <a:pPr>
              <a:buFontTx/>
              <a:buChar char="-"/>
            </a:pPr>
            <a:r>
              <a:rPr lang="en-US" sz="2400" dirty="0" err="1" smtClean="0">
                <a:latin typeface="Times New Roman" panose="02020603050405020304" pitchFamily="18" charset="0"/>
                <a:cs typeface="Times New Roman" panose="02020603050405020304" pitchFamily="18" charset="0"/>
              </a:rPr>
              <a:t>Ngắt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đúng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chỗ</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chuyện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vật</a:t>
            </a:r>
            <a:endParaRPr lang="en-US" sz="2400" dirty="0" smtClean="0">
              <a:latin typeface="Times New Roman" panose="02020603050405020304" pitchFamily="18" charset="0"/>
              <a:cs typeface="Times New Roman" panose="02020603050405020304" pitchFamily="18" charset="0"/>
            </a:endParaRPr>
          </a:p>
          <a:p>
            <a:pPr>
              <a:buFontTx/>
              <a:buChar char="-"/>
            </a:pPr>
            <a:r>
              <a:rPr lang="en-US" sz="2400" dirty="0" err="1" smtClean="0">
                <a:latin typeface="Times New Roman" panose="02020603050405020304" pitchFamily="18" charset="0"/>
                <a:cs typeface="Times New Roman" panose="02020603050405020304" pitchFamily="18" charset="0"/>
              </a:rPr>
              <a:t>Sử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dõi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đoán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8174792"/>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9062</TotalTime>
  <Words>3161</Words>
  <Application>Microsoft Office PowerPoint</Application>
  <PresentationFormat>Widescreen</PresentationFormat>
  <Paragraphs>446</Paragraphs>
  <Slides>47</Slides>
  <Notes>35</Notes>
  <HiddenSlides>0</HiddenSlides>
  <MMClips>8</MMClips>
  <ScaleCrop>false</ScaleCrop>
  <HeadingPairs>
    <vt:vector size="8" baseType="variant">
      <vt:variant>
        <vt:lpstr>Fonts Used</vt:lpstr>
      </vt:variant>
      <vt:variant>
        <vt:i4>11</vt:i4>
      </vt:variant>
      <vt:variant>
        <vt:lpstr>Theme</vt:lpstr>
      </vt:variant>
      <vt:variant>
        <vt:i4>10</vt:i4>
      </vt:variant>
      <vt:variant>
        <vt:lpstr>Embedded OLE Servers</vt:lpstr>
      </vt:variant>
      <vt:variant>
        <vt:i4>1</vt:i4>
      </vt:variant>
      <vt:variant>
        <vt:lpstr>Slide Titles</vt:lpstr>
      </vt:variant>
      <vt:variant>
        <vt:i4>47</vt:i4>
      </vt:variant>
    </vt:vector>
  </HeadingPairs>
  <TitlesOfParts>
    <vt:vector size="69" baseType="lpstr">
      <vt:lpstr>宋体</vt:lpstr>
      <vt:lpstr>Algerian</vt:lpstr>
      <vt:lpstr>Arial</vt:lpstr>
      <vt:lpstr>Calibri</vt:lpstr>
      <vt:lpstr>Calibri Light</vt:lpstr>
      <vt:lpstr>MS Mincho</vt:lpstr>
      <vt:lpstr>Tahoma</vt:lpstr>
      <vt:lpstr>Times New Roman</vt:lpstr>
      <vt:lpstr>UVN Ai Cap</vt:lpstr>
      <vt:lpstr>Wingdings</vt:lpstr>
      <vt:lpstr>Wingdings 2</vt:lpstr>
      <vt:lpstr>3_Office Theme</vt:lpstr>
      <vt:lpstr>6_Office Theme</vt:lpstr>
      <vt:lpstr>https://www.freeppt7.com</vt:lpstr>
      <vt:lpstr>2_Office Theme</vt:lpstr>
      <vt:lpstr>https://freeppt7.com</vt:lpstr>
      <vt:lpstr>Default Design</vt:lpstr>
      <vt:lpstr>Office 主题</vt:lpstr>
      <vt:lpstr>5_Office Theme</vt:lpstr>
      <vt:lpstr>8_Office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pc02</cp:lastModifiedBy>
  <cp:revision>3239</cp:revision>
  <dcterms:created xsi:type="dcterms:W3CDTF">2022-02-10T03:12:31Z</dcterms:created>
  <dcterms:modified xsi:type="dcterms:W3CDTF">2025-09-08T14:25:20Z</dcterms:modified>
</cp:coreProperties>
</file>