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1"/>
  </p:notesMasterIdLst>
  <p:sldIdLst>
    <p:sldId id="346" r:id="rId2"/>
    <p:sldId id="347" r:id="rId3"/>
    <p:sldId id="256" r:id="rId4"/>
    <p:sldId id="257" r:id="rId5"/>
    <p:sldId id="259" r:id="rId6"/>
    <p:sldId id="261" r:id="rId7"/>
    <p:sldId id="332" r:id="rId8"/>
    <p:sldId id="262" r:id="rId9"/>
    <p:sldId id="333" r:id="rId10"/>
    <p:sldId id="335" r:id="rId11"/>
    <p:sldId id="336" r:id="rId12"/>
    <p:sldId id="337" r:id="rId13"/>
    <p:sldId id="338" r:id="rId14"/>
    <p:sldId id="339" r:id="rId15"/>
    <p:sldId id="334" r:id="rId16"/>
    <p:sldId id="340" r:id="rId17"/>
    <p:sldId id="267" r:id="rId18"/>
    <p:sldId id="345" r:id="rId19"/>
    <p:sldId id="266" r:id="rId20"/>
  </p:sldIdLst>
  <p:sldSz cx="9144000" cy="5143500" type="screen16x9"/>
  <p:notesSz cx="6858000" cy="9144000"/>
  <p:embeddedFontLst>
    <p:embeddedFont>
      <p:font typeface="Mitr SemiBold" panose="00000700000000000000" pitchFamily="2" charset="-34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DC3"/>
    <a:srgbClr val="FED003"/>
    <a:srgbClr val="7DC166"/>
    <a:srgbClr val="000000"/>
    <a:srgbClr val="1D1D3F"/>
    <a:srgbClr val="28990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62B495-5C9C-46F9-A309-8F39A012EDC1}">
  <a:tblStyle styleId="{7662B495-5C9C-46F9-A309-8F39A012ED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55" autoAdjust="0"/>
    <p:restoredTop sz="94646"/>
  </p:normalViewPr>
  <p:slideViewPr>
    <p:cSldViewPr snapToGrid="0" snapToObjects="1">
      <p:cViewPr varScale="1">
        <p:scale>
          <a:sx n="95" d="100"/>
          <a:sy n="95" d="100"/>
        </p:scale>
        <p:origin x="67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>
          <a:extLst>
            <a:ext uri="{FF2B5EF4-FFF2-40B4-BE49-F238E27FC236}">
              <a16:creationId xmlns:a16="http://schemas.microsoft.com/office/drawing/2014/main" id="{54CF6BE6-61A1-125F-5C59-8A42C33AA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g962c8e87bf_0_0:notes">
            <a:extLst>
              <a:ext uri="{FF2B5EF4-FFF2-40B4-BE49-F238E27FC236}">
                <a16:creationId xmlns:a16="http://schemas.microsoft.com/office/drawing/2014/main" id="{FD2F743B-636D-E131-1134-3F33BDC5DB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8" name="Google Shape;2018;g962c8e87bf_0_0:notes">
            <a:extLst>
              <a:ext uri="{FF2B5EF4-FFF2-40B4-BE49-F238E27FC236}">
                <a16:creationId xmlns:a16="http://schemas.microsoft.com/office/drawing/2014/main" id="{405DD321-A13A-F0FA-68DE-80FE5853C5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64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>
          <a:extLst>
            <a:ext uri="{FF2B5EF4-FFF2-40B4-BE49-F238E27FC236}">
              <a16:creationId xmlns:a16="http://schemas.microsoft.com/office/drawing/2014/main" id="{B71F1F81-EBD0-060D-0D69-14EC0BB60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93d42c1dd5_0_79:notes">
            <a:extLst>
              <a:ext uri="{FF2B5EF4-FFF2-40B4-BE49-F238E27FC236}">
                <a16:creationId xmlns:a16="http://schemas.microsoft.com/office/drawing/2014/main" id="{111ED3B2-5FAE-4388-F523-692F1D097E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93d42c1dd5_0_79:notes">
            <a:extLst>
              <a:ext uri="{FF2B5EF4-FFF2-40B4-BE49-F238E27FC236}">
                <a16:creationId xmlns:a16="http://schemas.microsoft.com/office/drawing/2014/main" id="{26B4B203-F7B1-E705-EECD-9BF735F4DE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809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g962c8e87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8" name="Google Shape;2018;g962c8e87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93d42c1dd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93d42c1dd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ca442b3d40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ca442b3d40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c9fe0d95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c9fe0d95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c9fe0d95e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c9fe0d95e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gc9fe0d95e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9" name="Google Shape;2259;gc9fe0d95e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gca442b3d40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8" name="Google Shape;2248;gca442b3d40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4794-63F7-3225-6357-FADD170D9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63DCD-6FBB-CFA7-639D-7265C3081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87CA3-26D2-123E-5F91-BC419DD7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49309-2E0E-2C17-536A-3B9F4AE6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655EB-3488-DD97-656E-F677AFC8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0784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11BE-D232-C63E-A919-2820FBAC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D4E300-463F-F191-D09A-4BA860071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295C6-1460-0BBE-C664-D280549B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26783-4018-3B92-4825-FAB0FC884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7DC63-F7BB-B311-9B2F-15F54243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629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F32C4-1B74-F7F5-9467-C2A599EE2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4B33E-9B0C-1CD6-F780-77395D4B7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C4260-ACBD-4865-C6A4-CE4609D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ACC1D-66C2-EED5-9DFE-1B1692AD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B66B3-476A-FA2F-6F06-83236733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133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DECC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720000" y="1298725"/>
            <a:ext cx="7717500" cy="3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326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1"/>
          <p:cNvSpPr txBox="1">
            <a:spLocks noGrp="1"/>
          </p:cNvSpPr>
          <p:nvPr>
            <p:ph type="title"/>
          </p:nvPr>
        </p:nvSpPr>
        <p:spPr>
          <a:xfrm>
            <a:off x="5233725" y="2266800"/>
            <a:ext cx="3176100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1235" name="Google Shape;1235;p21"/>
          <p:cNvSpPr txBox="1">
            <a:spLocks noGrp="1"/>
          </p:cNvSpPr>
          <p:nvPr>
            <p:ph type="subTitle" idx="1"/>
          </p:nvPr>
        </p:nvSpPr>
        <p:spPr>
          <a:xfrm>
            <a:off x="5233725" y="3051975"/>
            <a:ext cx="3176100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984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DECC3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"/>
          <p:cNvSpPr txBox="1">
            <a:spLocks noGrp="1"/>
          </p:cNvSpPr>
          <p:nvPr>
            <p:ph type="title"/>
          </p:nvPr>
        </p:nvSpPr>
        <p:spPr>
          <a:xfrm>
            <a:off x="2599800" y="1224188"/>
            <a:ext cx="3944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9"/>
          <p:cNvSpPr txBox="1">
            <a:spLocks noGrp="1"/>
          </p:cNvSpPr>
          <p:nvPr>
            <p:ph type="subTitle" idx="1"/>
          </p:nvPr>
        </p:nvSpPr>
        <p:spPr>
          <a:xfrm>
            <a:off x="2599800" y="1957032"/>
            <a:ext cx="3944400" cy="19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515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DCF06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title"/>
          </p:nvPr>
        </p:nvSpPr>
        <p:spPr>
          <a:xfrm>
            <a:off x="3106500" y="3443300"/>
            <a:ext cx="2931000" cy="5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1"/>
          </p:nvPr>
        </p:nvSpPr>
        <p:spPr>
          <a:xfrm>
            <a:off x="2311800" y="1559725"/>
            <a:ext cx="4520400" cy="18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396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DECC3"/>
        </a:solidFill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9"/>
          <p:cNvSpPr txBox="1">
            <a:spLocks noGrp="1"/>
          </p:cNvSpPr>
          <p:nvPr>
            <p:ph type="title"/>
          </p:nvPr>
        </p:nvSpPr>
        <p:spPr>
          <a:xfrm>
            <a:off x="988575" y="8892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335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0"/>
          <p:cNvSpPr txBox="1">
            <a:spLocks noGrp="1"/>
          </p:cNvSpPr>
          <p:nvPr>
            <p:ph type="body" idx="1"/>
          </p:nvPr>
        </p:nvSpPr>
        <p:spPr>
          <a:xfrm>
            <a:off x="2568275" y="1948913"/>
            <a:ext cx="5862600" cy="14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Mitr SemiBold"/>
              <a:buNone/>
              <a:defRPr sz="4700">
                <a:latin typeface="Mitr SemiBold"/>
                <a:ea typeface="Mitr SemiBold"/>
                <a:cs typeface="Mitr SemiBold"/>
                <a:sym typeface="Mitr SemiBol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8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27EF-8DD4-4D91-87B9-B543978CB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815C4-C517-1205-2F5E-82CC54B6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40723-01C5-2AF7-8CBA-C4A2A9B2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F2DA8-1EA5-B109-6F2B-C15B5886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A2B2B-112A-2A2E-E852-6EEEB881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721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D8E4-B884-FA8C-300D-D6838738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5D10B-E7EB-4054-24C9-A9044C543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D1AB2-E26A-FB2A-A943-67241CD7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58246-5188-1E7E-E928-7478EC23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C36CE-923C-10BA-C836-6584922E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453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8CF44-83C6-4854-EEDB-9EB83ED6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6DE9-45B1-6825-4273-24F168895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BB82D-C2FF-41CA-311F-978BB973A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B293E-CA7A-F8D9-8582-2375D352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C1FA7-6D8F-5D06-ED56-C7BDBB503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F741D-FF66-5377-8161-52947678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74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434CB-C6F0-B392-0F83-1E92D2CF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CD9AE-00AE-6D00-17CC-312B4D00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62D19-6741-6DAC-93C6-25113A634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D3D5DA-4E84-FA59-F84A-7DA0C1C98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437B6-EF28-37CF-7CB4-2FB90719B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BB8EE0-CB8F-23A8-9580-B436BAB65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DA3C1-6723-FDB6-246D-41E32E82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D9987C-300F-5A3D-F65B-31E6E2C3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755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B17B-CEF0-AC80-BA21-DEC43FAF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76D87-FA26-2053-856A-97E450259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6505E-CE90-0DC9-ADAB-EE213352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6ED51-6CB7-9CA5-25F2-9FD5F966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250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E158AB-50A1-2A7F-B69A-93CD22BD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57060-5F47-357A-BC0E-C94CC6F9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2628-3FFF-04F8-4465-8066DDBC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DE3B-9F7E-71FD-B281-37887AC6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47232-002D-7A5B-3372-8851E87D9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FAC49-B709-4E07-AE06-A53ED53A1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18E70-5DAE-CE2F-EF95-E583B85CC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C7C7B-646A-8A83-6C90-6B1F2B2C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48C8F-FDDA-CC90-E190-A94AB69D1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218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0237-9C73-E4DA-5294-83F82665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88183A-992B-2982-DA4E-770181F07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76BA9-0752-45FA-BDE5-700310C22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80B4F-5CD7-8326-5434-E44C4C15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BDCDF-EC68-B916-3154-8654CAB3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2658E-3889-3979-703E-7219CD4A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478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89BCD-34D9-558A-09F8-74B1A260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0A04E-EF91-77AD-F5FE-3514FA12F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74EFB-B5A4-2B6D-69E5-778223865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969A1E-ED64-4AF9-954F-063723F2CE8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8BBFE-EE35-1F90-2E75-50BAF2F30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D53C6-C259-AC39-4986-9970F194D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87095C-647E-42C9-BD0A-20E279A1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19">
          <a:extLst>
            <a:ext uri="{FF2B5EF4-FFF2-40B4-BE49-F238E27FC236}">
              <a16:creationId xmlns:a16="http://schemas.microsoft.com/office/drawing/2014/main" id="{F478DAD6-A696-76AB-4919-80274CA9C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43">
            <a:extLst>
              <a:ext uri="{FF2B5EF4-FFF2-40B4-BE49-F238E27FC236}">
                <a16:creationId xmlns:a16="http://schemas.microsoft.com/office/drawing/2014/main" id="{16165E2B-0A18-7910-F51E-A1B9569FFC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1376" y="1378220"/>
            <a:ext cx="8135112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FF0000"/>
                </a:solidFill>
              </a:rPr>
              <a:t>WELCOME TO OUR CLASS!</a:t>
            </a:r>
            <a:endParaRPr lang="en-US" sz="13800" dirty="0">
              <a:solidFill>
                <a:srgbClr val="FF0000"/>
              </a:solidFill>
            </a:endParaRPr>
          </a:p>
        </p:txBody>
      </p:sp>
      <p:sp>
        <p:nvSpPr>
          <p:cNvPr id="2021" name="Google Shape;2021;p43">
            <a:extLst>
              <a:ext uri="{FF2B5EF4-FFF2-40B4-BE49-F238E27FC236}">
                <a16:creationId xmlns:a16="http://schemas.microsoft.com/office/drawing/2014/main" id="{F11E6664-E49E-74A1-0EB8-BE1CAF667F0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79932" y="3385458"/>
            <a:ext cx="6858000" cy="12418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Presented by: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4423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6"/>
            <a:ext cx="8761515" cy="742501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</a:pPr>
            <a:r>
              <a:rPr lang="en-US" sz="4400" dirty="0">
                <a:solidFill>
                  <a:srgbClr val="FF0000"/>
                </a:solidFill>
                <a:latin typeface="Mitr SemiBold"/>
                <a:cs typeface="Mitr SemiBold"/>
                <a:sym typeface="Mitr SemiBold"/>
              </a:rPr>
              <a:t>Check the answers</a:t>
            </a:r>
            <a:endParaRPr lang="en-VN" sz="4400" dirty="0">
              <a:solidFill>
                <a:srgbClr val="FF0000"/>
              </a:solidFill>
              <a:latin typeface="Mitr SemiBold"/>
              <a:cs typeface="Mitr SemiBold"/>
              <a:sym typeface="Mitr SemiBold"/>
            </a:endParaRP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766" end="35022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7084" y="154407"/>
            <a:ext cx="812800" cy="812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ADA5AA8-972E-3F46-8B53-826E20EC2035}"/>
              </a:ext>
            </a:extLst>
          </p:cNvPr>
          <p:cNvSpPr txBox="1"/>
          <p:nvPr/>
        </p:nvSpPr>
        <p:spPr>
          <a:xfrm>
            <a:off x="2480178" y="1647580"/>
            <a:ext cx="625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Nam's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food? </a:t>
            </a:r>
          </a:p>
        </p:txBody>
      </p:sp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693884" y="1611521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23A351-BE81-F249-99AD-CD49C5C20335}"/>
              </a:ext>
            </a:extLst>
          </p:cNvPr>
          <p:cNvSpPr txBox="1"/>
          <p:nvPr/>
        </p:nvSpPr>
        <p:spPr>
          <a:xfrm>
            <a:off x="2480178" y="1655649"/>
            <a:ext cx="5969938" cy="646331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Nam's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411856-8C03-D94C-8190-8281B5BA8732}"/>
              </a:ext>
            </a:extLst>
          </p:cNvPr>
          <p:cNvSpPr txBox="1"/>
          <p:nvPr/>
        </p:nvSpPr>
        <p:spPr>
          <a:xfrm>
            <a:off x="610480" y="2607641"/>
            <a:ext cx="80350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your 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food, Nam?</a:t>
            </a:r>
          </a:p>
          <a:p>
            <a:pPr algn="l"/>
            <a:r>
              <a:rPr lang="en-US" sz="36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highlight>
                  <a:srgbClr val="FED00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spring rolls.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577AF7A7-3A6F-204B-884D-F2DB84C5672F}"/>
              </a:ext>
            </a:extLst>
          </p:cNvPr>
          <p:cNvSpPr/>
          <p:nvPr/>
        </p:nvSpPr>
        <p:spPr>
          <a:xfrm>
            <a:off x="1752813" y="4060145"/>
            <a:ext cx="5311862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Spring rolls</a:t>
            </a:r>
            <a:endParaRPr sz="5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2982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67" end="30762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7024E76-9EF8-394F-B7F6-1561A00224C6}"/>
              </a:ext>
            </a:extLst>
          </p:cNvPr>
          <p:cNvSpPr txBox="1"/>
          <p:nvPr/>
        </p:nvSpPr>
        <p:spPr>
          <a:xfrm>
            <a:off x="2633738" y="1828617"/>
            <a:ext cx="549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his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drink?</a:t>
            </a: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780225" y="1756321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2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522290B-F838-3B4B-91F2-3053EA0DAD68}"/>
              </a:ext>
            </a:extLst>
          </p:cNvPr>
          <p:cNvSpPr txBox="1"/>
          <p:nvPr/>
        </p:nvSpPr>
        <p:spPr>
          <a:xfrm>
            <a:off x="2735487" y="1699641"/>
            <a:ext cx="6148768" cy="707886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4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his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4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drink</a:t>
            </a:r>
            <a:r>
              <a:rPr lang="en-US" sz="4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2A791E-509C-FF47-818B-3B004CBA9C31}"/>
              </a:ext>
            </a:extLst>
          </p:cNvPr>
          <p:cNvSpPr txBox="1"/>
          <p:nvPr/>
        </p:nvSpPr>
        <p:spPr>
          <a:xfrm>
            <a:off x="626287" y="2653656"/>
            <a:ext cx="6741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your 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drink?</a:t>
            </a:r>
          </a:p>
          <a:p>
            <a:pPr algn="l"/>
            <a:r>
              <a:rPr lang="en-US" sz="36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highlight>
                  <a:srgbClr val="FED00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like lemonade.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CC236773-59C4-EF43-BA49-139513DF5C9A}"/>
              </a:ext>
            </a:extLst>
          </p:cNvPr>
          <p:cNvSpPr/>
          <p:nvPr/>
        </p:nvSpPr>
        <p:spPr>
          <a:xfrm>
            <a:off x="3005102" y="4085086"/>
            <a:ext cx="3306418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Lemonade</a:t>
            </a:r>
            <a:endParaRPr sz="4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4E18B9-13E7-61A9-0A7B-709A0DCC54B6}"/>
              </a:ext>
            </a:extLst>
          </p:cNvPr>
          <p:cNvSpPr txBox="1">
            <a:spLocks/>
          </p:cNvSpPr>
          <p:nvPr/>
        </p:nvSpPr>
        <p:spPr>
          <a:xfrm>
            <a:off x="277554" y="224706"/>
            <a:ext cx="8761515" cy="742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</a:pPr>
            <a:r>
              <a:rPr lang="en-US" sz="4400">
                <a:solidFill>
                  <a:srgbClr val="FF0000"/>
                </a:solidFill>
                <a:latin typeface="Mitr SemiBold"/>
                <a:cs typeface="Mitr SemiBold"/>
                <a:sym typeface="Mitr SemiBold"/>
              </a:rPr>
              <a:t>Check the answers</a:t>
            </a:r>
            <a:endParaRPr lang="en-VN" sz="4400" dirty="0">
              <a:solidFill>
                <a:srgbClr val="FF0000"/>
              </a:solidFill>
              <a:latin typeface="Mitr SemiBold"/>
              <a:cs typeface="Mitr SemiBold"/>
              <a:sym typeface="Mit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936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35" end="22787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AB704B-618C-D240-950B-53A2B1F755FF}"/>
              </a:ext>
            </a:extLst>
          </p:cNvPr>
          <p:cNvSpPr txBox="1"/>
          <p:nvPr/>
        </p:nvSpPr>
        <p:spPr>
          <a:xfrm>
            <a:off x="2852335" y="1696484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foreign food does he like?</a:t>
            </a: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354220" y="1629587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44DEB2-64F8-5149-B8C6-D847938FA072}"/>
              </a:ext>
            </a:extLst>
          </p:cNvPr>
          <p:cNvSpPr txBox="1"/>
          <p:nvPr/>
        </p:nvSpPr>
        <p:spPr>
          <a:xfrm>
            <a:off x="1890534" y="1584875"/>
            <a:ext cx="6373141" cy="646331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foreign food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like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0CD330E-0354-F346-88A8-E3B6DB45C76E}"/>
              </a:ext>
            </a:extLst>
          </p:cNvPr>
          <p:cNvSpPr txBox="1"/>
          <p:nvPr/>
        </p:nvSpPr>
        <p:spPr>
          <a:xfrm>
            <a:off x="484818" y="2615794"/>
            <a:ext cx="8659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Interesting. What foreign food do you like?</a:t>
            </a:r>
          </a:p>
          <a:p>
            <a:pPr algn="l"/>
            <a:r>
              <a:rPr lang="en-US" sz="32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Mmm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 like apple pie and pancakes.</a:t>
            </a:r>
          </a:p>
        </p:txBody>
      </p:sp>
      <p:sp>
        <p:nvSpPr>
          <p:cNvPr id="72" name="Google Shape;2231;p52">
            <a:extLst>
              <a:ext uri="{FF2B5EF4-FFF2-40B4-BE49-F238E27FC236}">
                <a16:creationId xmlns:a16="http://schemas.microsoft.com/office/drawing/2014/main" id="{1AC53C44-0D2C-8847-801D-D481E67DC5CC}"/>
              </a:ext>
            </a:extLst>
          </p:cNvPr>
          <p:cNvSpPr/>
          <p:nvPr/>
        </p:nvSpPr>
        <p:spPr>
          <a:xfrm>
            <a:off x="753067" y="3954602"/>
            <a:ext cx="7891062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Apple pie and pancakes</a:t>
            </a:r>
            <a:endParaRPr sz="40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212CA1-0000-1B5A-834E-54CE3E4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6"/>
            <a:ext cx="8761515" cy="742501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</a:pPr>
            <a:r>
              <a:rPr lang="en-US" sz="4400" dirty="0">
                <a:solidFill>
                  <a:srgbClr val="FF0000"/>
                </a:solidFill>
                <a:latin typeface="Mitr SemiBold"/>
                <a:cs typeface="Mitr SemiBold"/>
                <a:sym typeface="Mitr SemiBold"/>
              </a:rPr>
              <a:t>Check the answers</a:t>
            </a:r>
            <a:endParaRPr lang="en-VN" sz="4400" dirty="0">
              <a:solidFill>
                <a:srgbClr val="FF0000"/>
              </a:solidFill>
              <a:latin typeface="Mitr SemiBold"/>
              <a:cs typeface="Mitr SemiBold"/>
              <a:sym typeface="Mit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472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" grpId="0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870" end="10495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B9690F1-0901-1F46-8C3C-102149BA91C7}"/>
              </a:ext>
            </a:extLst>
          </p:cNvPr>
          <p:cNvSpPr txBox="1"/>
          <p:nvPr/>
        </p:nvSpPr>
        <p:spPr>
          <a:xfrm>
            <a:off x="2984466" y="1638501"/>
            <a:ext cx="58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does he want to try?</a:t>
            </a: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1060934" y="1566406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4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CD8878-78F9-A649-8075-3FB638480FD3}"/>
              </a:ext>
            </a:extLst>
          </p:cNvPr>
          <p:cNvSpPr txBox="1"/>
          <p:nvPr/>
        </p:nvSpPr>
        <p:spPr>
          <a:xfrm>
            <a:off x="2573347" y="1520318"/>
            <a:ext cx="6240326" cy="646331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want to try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949E12-6A62-D14B-AB80-C87B9DEE3034}"/>
              </a:ext>
            </a:extLst>
          </p:cNvPr>
          <p:cNvSpPr txBox="1"/>
          <p:nvPr/>
        </p:nvSpPr>
        <p:spPr>
          <a:xfrm>
            <a:off x="277554" y="2493554"/>
            <a:ext cx="90245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How about new food? Is there anything that you've never had, but would like to try?</a:t>
            </a:r>
          </a:p>
          <a:p>
            <a:pPr algn="l"/>
            <a:r>
              <a:rPr lang="en-US" sz="2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Certainly. I'd love to try hu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tieu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Ho Chi Minh City.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5379D03D-516A-4648-BA80-333FED071B19}"/>
              </a:ext>
            </a:extLst>
          </p:cNvPr>
          <p:cNvSpPr/>
          <p:nvPr/>
        </p:nvSpPr>
        <p:spPr>
          <a:xfrm>
            <a:off x="360107" y="4043245"/>
            <a:ext cx="8481457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Hu tieu (in HCM city)</a:t>
            </a:r>
            <a:endParaRPr sz="4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F789B2-F327-899B-5367-9D997B29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6"/>
            <a:ext cx="8761515" cy="742501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</a:pPr>
            <a:r>
              <a:rPr lang="en-US" sz="4400" dirty="0">
                <a:solidFill>
                  <a:srgbClr val="FF0000"/>
                </a:solidFill>
                <a:latin typeface="Mitr SemiBold"/>
                <a:cs typeface="Mitr SemiBold"/>
                <a:sym typeface="Mitr SemiBold"/>
              </a:rPr>
              <a:t>Check the answers</a:t>
            </a:r>
            <a:endParaRPr lang="en-VN" sz="4400" dirty="0">
              <a:solidFill>
                <a:srgbClr val="FF0000"/>
              </a:solidFill>
              <a:latin typeface="Mitr SemiBold"/>
              <a:cs typeface="Mitr SemiBold"/>
              <a:sym typeface="Mit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1626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02541D6-E9EC-6844-B12C-9668B2116FB6}"/>
              </a:ext>
            </a:extLst>
          </p:cNvPr>
          <p:cNvSpPr txBox="1"/>
          <p:nvPr/>
        </p:nvSpPr>
        <p:spPr>
          <a:xfrm>
            <a:off x="2878309" y="1287220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can he cook? 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343117" y="1291014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5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7603C8-40C9-B54A-A5DD-C02571992807}"/>
              </a:ext>
            </a:extLst>
          </p:cNvPr>
          <p:cNvSpPr txBox="1"/>
          <p:nvPr/>
        </p:nvSpPr>
        <p:spPr>
          <a:xfrm>
            <a:off x="1983099" y="1204051"/>
            <a:ext cx="6237425" cy="769441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</a:t>
            </a:r>
            <a:r>
              <a:rPr lang="en-US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cook</a:t>
            </a:r>
            <a:r>
              <a:rPr lang="en-US" sz="4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F6AE4ED-57D4-2644-A10D-8883710928FA}"/>
              </a:ext>
            </a:extLst>
          </p:cNvPr>
          <p:cNvSpPr txBox="1"/>
          <p:nvPr/>
        </p:nvSpPr>
        <p:spPr>
          <a:xfrm>
            <a:off x="277554" y="2320286"/>
            <a:ext cx="9014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I'd like to give it a try too. What can you cook?</a:t>
            </a:r>
          </a:p>
          <a:p>
            <a:pPr algn="l"/>
            <a:r>
              <a:rPr lang="en-US" sz="32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Let me think... I cook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omelettes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rice, and spring rolls.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181DEE5C-A6D9-2047-B22F-053AB6772146}"/>
              </a:ext>
            </a:extLst>
          </p:cNvPr>
          <p:cNvSpPr/>
          <p:nvPr/>
        </p:nvSpPr>
        <p:spPr>
          <a:xfrm>
            <a:off x="743712" y="4075840"/>
            <a:ext cx="7827264" cy="742502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4000" b="1" dirty="0" err="1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Omelettes</a:t>
            </a:r>
            <a:r>
              <a:rPr lang="en-US" sz="40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rice, and spring rolls</a:t>
            </a:r>
            <a:endParaRPr lang="en-US" sz="40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DCFEDC-285C-C366-7E95-EF6C9326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6"/>
            <a:ext cx="8761515" cy="742501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</a:pPr>
            <a:r>
              <a:rPr lang="en-US" sz="4400" dirty="0">
                <a:solidFill>
                  <a:srgbClr val="FF0000"/>
                </a:solidFill>
                <a:latin typeface="Mitr SemiBold"/>
                <a:cs typeface="Mitr SemiBold"/>
                <a:sym typeface="Mitr SemiBold"/>
              </a:rPr>
              <a:t>Check the answers</a:t>
            </a:r>
            <a:endParaRPr lang="en-VN" sz="4400" dirty="0">
              <a:solidFill>
                <a:srgbClr val="FF0000"/>
              </a:solidFill>
              <a:latin typeface="Mitr SemiBold"/>
              <a:cs typeface="Mitr SemiBold"/>
              <a:sym typeface="Mit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166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-39593"/>
            <a:ext cx="8761515" cy="742500"/>
          </a:xfrm>
        </p:spPr>
        <p:txBody>
          <a:bodyPr>
            <a:norm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</a:pPr>
            <a:r>
              <a:rPr lang="en-US" sz="4000" dirty="0">
                <a:solidFill>
                  <a:srgbClr val="FF0000"/>
                </a:solidFill>
                <a:latin typeface="Mitr SemiBold"/>
                <a:cs typeface="Mitr SemiBold"/>
                <a:sym typeface="Mitr SemiBold"/>
              </a:rPr>
              <a:t>Look at the answers again</a:t>
            </a:r>
            <a:endParaRPr lang="en-VN" sz="4000" dirty="0">
              <a:solidFill>
                <a:srgbClr val="FF0000"/>
              </a:solidFill>
              <a:latin typeface="Mitr SemiBold"/>
              <a:cs typeface="Mitr SemiBold"/>
              <a:sym typeface="Mitr SemiBold"/>
            </a:endParaRP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09893"/>
            <a:ext cx="812800" cy="812800"/>
          </a:xfrm>
          <a:prstGeom prst="rect">
            <a:avLst/>
          </a:prstGeom>
        </p:spPr>
      </p:pic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330705" y="934716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</a:rPr>
              <a:t>1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327306" y="1787473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</a:rPr>
              <a:t>2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371559" y="2633591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</a:rPr>
              <a:t>3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346950" y="3470362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</a:rPr>
              <a:t>4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343116" y="4362282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</a:rPr>
              <a:t>5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69" name="Google Shape;2231;p52">
            <a:extLst>
              <a:ext uri="{FF2B5EF4-FFF2-40B4-BE49-F238E27FC236}">
                <a16:creationId xmlns:a16="http://schemas.microsoft.com/office/drawing/2014/main" id="{B0080070-D09F-1347-A017-AD7C0F7716F2}"/>
              </a:ext>
            </a:extLst>
          </p:cNvPr>
          <p:cNvSpPr/>
          <p:nvPr/>
        </p:nvSpPr>
        <p:spPr>
          <a:xfrm>
            <a:off x="1556644" y="875794"/>
            <a:ext cx="7367899" cy="70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Spring rolls</a:t>
            </a:r>
            <a:endParaRPr sz="36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7249A705-29A1-D340-894A-9BE4379ECDAC}"/>
              </a:ext>
            </a:extLst>
          </p:cNvPr>
          <p:cNvSpPr/>
          <p:nvPr/>
        </p:nvSpPr>
        <p:spPr>
          <a:xfrm>
            <a:off x="1556644" y="2551686"/>
            <a:ext cx="7367899" cy="70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Apple pie and pancakes</a:t>
            </a:r>
            <a:endParaRPr sz="36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1" name="Google Shape;2231;p52">
            <a:extLst>
              <a:ext uri="{FF2B5EF4-FFF2-40B4-BE49-F238E27FC236}">
                <a16:creationId xmlns:a16="http://schemas.microsoft.com/office/drawing/2014/main" id="{53778399-F86C-3C4E-98CB-F646EBA1109D}"/>
              </a:ext>
            </a:extLst>
          </p:cNvPr>
          <p:cNvSpPr/>
          <p:nvPr/>
        </p:nvSpPr>
        <p:spPr>
          <a:xfrm>
            <a:off x="1556644" y="3389632"/>
            <a:ext cx="7367899" cy="70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Hu tieu (in HCM city)</a:t>
            </a:r>
            <a:endParaRPr sz="36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2" name="Google Shape;2231;p52">
            <a:extLst>
              <a:ext uri="{FF2B5EF4-FFF2-40B4-BE49-F238E27FC236}">
                <a16:creationId xmlns:a16="http://schemas.microsoft.com/office/drawing/2014/main" id="{45C67ED1-D9EC-484C-B047-6A6F6C94334F}"/>
              </a:ext>
            </a:extLst>
          </p:cNvPr>
          <p:cNvSpPr/>
          <p:nvPr/>
        </p:nvSpPr>
        <p:spPr>
          <a:xfrm>
            <a:off x="1556644" y="4227577"/>
            <a:ext cx="7367899" cy="70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600" b="1" dirty="0" err="1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Omelettes</a:t>
            </a:r>
            <a:r>
              <a:rPr lang="en-US" sz="36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rice, and spring rolls</a:t>
            </a:r>
            <a:endParaRPr lang="en-US" sz="3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2231;p52">
            <a:extLst>
              <a:ext uri="{FF2B5EF4-FFF2-40B4-BE49-F238E27FC236}">
                <a16:creationId xmlns:a16="http://schemas.microsoft.com/office/drawing/2014/main" id="{49FC731D-33B4-DF4F-A086-AC4B9F57E2B0}"/>
              </a:ext>
            </a:extLst>
          </p:cNvPr>
          <p:cNvSpPr/>
          <p:nvPr/>
        </p:nvSpPr>
        <p:spPr>
          <a:xfrm>
            <a:off x="1556644" y="1713740"/>
            <a:ext cx="7367899" cy="70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Lemonade</a:t>
            </a:r>
            <a:endParaRPr sz="36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524736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10D6-DD60-734B-9586-1156D755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0" y="239210"/>
            <a:ext cx="9000197" cy="4782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  <a:buFont typeface="Mitr SemiBold"/>
            </a:pPr>
            <a:r>
              <a:rPr lang="en-US" sz="2800" dirty="0">
                <a:solidFill>
                  <a:srgbClr val="FF0000"/>
                </a:solidFill>
                <a:latin typeface="Mitr SemiBold"/>
                <a:cs typeface="Mitr SemiBold"/>
              </a:rPr>
              <a:t>4. </a:t>
            </a:r>
            <a:r>
              <a:rPr lang="en-VN" sz="2800" dirty="0">
                <a:solidFill>
                  <a:srgbClr val="FF0000"/>
                </a:solidFill>
                <a:latin typeface="Mitr SemiBold"/>
                <a:cs typeface="Mitr SemiBold"/>
              </a:rPr>
              <a:t>Work in groups.</a:t>
            </a:r>
            <a:r>
              <a:rPr lang="en-US" sz="2800" dirty="0">
                <a:solidFill>
                  <a:srgbClr val="FF0000"/>
                </a:solidFill>
                <a:latin typeface="Mitr SemiBold"/>
                <a:cs typeface="Mitr SemiBold"/>
              </a:rPr>
              <a:t> I</a:t>
            </a:r>
            <a:r>
              <a:rPr lang="en-VN" sz="2800" dirty="0">
                <a:solidFill>
                  <a:srgbClr val="FF0000"/>
                </a:solidFill>
                <a:latin typeface="Mitr SemiBold"/>
                <a:cs typeface="Mitr SemiBold"/>
              </a:rPr>
              <a:t>nterview two of your friends aout their favourite food and drink.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76B8DB-C342-2642-AAA8-9851ED81D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09883"/>
              </p:ext>
            </p:extLst>
          </p:nvPr>
        </p:nvGraphicFramePr>
        <p:xfrm>
          <a:off x="589024" y="997227"/>
          <a:ext cx="7965951" cy="40231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93739">
                  <a:extLst>
                    <a:ext uri="{9D8B030D-6E8A-4147-A177-3AD203B41FA5}">
                      <a16:colId xmlns:a16="http://schemas.microsoft.com/office/drawing/2014/main" val="3537918903"/>
                    </a:ext>
                  </a:extLst>
                </a:gridCol>
                <a:gridCol w="1832701">
                  <a:extLst>
                    <a:ext uri="{9D8B030D-6E8A-4147-A177-3AD203B41FA5}">
                      <a16:colId xmlns:a16="http://schemas.microsoft.com/office/drawing/2014/main" val="3531208646"/>
                    </a:ext>
                  </a:extLst>
                </a:gridCol>
                <a:gridCol w="1739511">
                  <a:extLst>
                    <a:ext uri="{9D8B030D-6E8A-4147-A177-3AD203B41FA5}">
                      <a16:colId xmlns:a16="http://schemas.microsoft.com/office/drawing/2014/main" val="271029755"/>
                    </a:ext>
                  </a:extLst>
                </a:gridCol>
              </a:tblGrid>
              <a:tr h="51784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1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2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407696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What's your </a:t>
                      </a:r>
                      <a:r>
                        <a:rPr lang="en-US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food?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4115308690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What's your </a:t>
                      </a:r>
                      <a:r>
                        <a:rPr lang="en-US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409546063"/>
                  </a:ext>
                </a:extLst>
              </a:tr>
              <a:tr h="8422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What food or</a:t>
                      </a:r>
                      <a:r>
                        <a:rPr lang="en-US" sz="2400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 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you want to try?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950605695"/>
                  </a:ext>
                </a:extLst>
              </a:tr>
              <a:tr h="8422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What foreign food or drink do you like?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682033661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What can you cook?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907905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85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56;p53">
            <a:extLst>
              <a:ext uri="{FF2B5EF4-FFF2-40B4-BE49-F238E27FC236}">
                <a16:creationId xmlns:a16="http://schemas.microsoft.com/office/drawing/2014/main" id="{D712ABAC-7989-754C-B4CB-15B2F43C91F8}"/>
              </a:ext>
            </a:extLst>
          </p:cNvPr>
          <p:cNvSpPr txBox="1">
            <a:spLocks/>
          </p:cNvSpPr>
          <p:nvPr/>
        </p:nvSpPr>
        <p:spPr>
          <a:xfrm>
            <a:off x="202164" y="843956"/>
            <a:ext cx="3514589" cy="4221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1D1D3F"/>
              </a:buClr>
              <a:buSzPts val="4700"/>
            </a:pPr>
            <a:r>
              <a:rPr lang="en-US" sz="4700" dirty="0">
                <a:solidFill>
                  <a:srgbClr val="1D1D3F"/>
                </a:solidFill>
                <a:latin typeface="Mitr SemiBold"/>
                <a:cs typeface="Mitr SemiBold"/>
                <a:sym typeface="Mitr SemiBold"/>
              </a:rPr>
              <a:t>Now report your results to the class.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84077-BA6B-8F41-BCA4-10108DA0DDB3}"/>
              </a:ext>
            </a:extLst>
          </p:cNvPr>
          <p:cNvSpPr txBox="1"/>
          <p:nvPr/>
        </p:nvSpPr>
        <p:spPr>
          <a:xfrm>
            <a:off x="4056185" y="742296"/>
            <a:ext cx="4580851" cy="440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interviewed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about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and drink. Minh's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is beef noodles soup.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drink is fruit juice. He wants to try spaghetti.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foreign food is Korea Kimbap. He can cook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omelette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noodles.</a:t>
            </a:r>
            <a:endParaRPr lang="en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4581E7-C42E-7E4B-ADB8-BB09E088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728"/>
            <a:ext cx="9302261" cy="4782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defTabSz="914400">
              <a:lnSpc>
                <a:spcPct val="100000"/>
              </a:lnSpc>
              <a:buClr>
                <a:srgbClr val="1D1D3F"/>
              </a:buClr>
              <a:buFont typeface="Mitr SemiBold"/>
            </a:pPr>
            <a:r>
              <a:rPr lang="en-US" sz="2800" dirty="0">
                <a:solidFill>
                  <a:srgbClr val="FF0000"/>
                </a:solidFill>
                <a:latin typeface="Mitr SemiBold"/>
                <a:cs typeface="Mitr SemiBold"/>
              </a:rPr>
              <a:t>4. </a:t>
            </a:r>
            <a:r>
              <a:rPr lang="en-VN" sz="2800" dirty="0">
                <a:solidFill>
                  <a:srgbClr val="FF0000"/>
                </a:solidFill>
                <a:latin typeface="Mitr SemiBold"/>
                <a:cs typeface="Mitr SemiBold"/>
              </a:rPr>
              <a:t>Work in groups. </a:t>
            </a:r>
            <a:r>
              <a:rPr lang="en-US" sz="2800" dirty="0">
                <a:solidFill>
                  <a:srgbClr val="FF0000"/>
                </a:solidFill>
                <a:latin typeface="Mitr SemiBold"/>
                <a:cs typeface="Mitr SemiBold"/>
              </a:rPr>
              <a:t>I</a:t>
            </a:r>
            <a:r>
              <a:rPr lang="en-VN" sz="2800" dirty="0">
                <a:solidFill>
                  <a:srgbClr val="FF0000"/>
                </a:solidFill>
                <a:latin typeface="Mitr SemiBold"/>
                <a:cs typeface="Mitr SemiBold"/>
              </a:rPr>
              <a:t>nterview two of your friends aout their favourite food and drink.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143451-1BF0-9E4B-87CD-B38F3890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20" y="418603"/>
            <a:ext cx="7717500" cy="4782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lnSpc>
                <a:spcPct val="100000"/>
              </a:lnSpc>
              <a:buClr>
                <a:srgbClr val="1D1D3F"/>
              </a:buClr>
              <a:buFont typeface="Mitr SemiBold"/>
            </a:pPr>
            <a:r>
              <a:rPr lang="vi-VN" sz="6600">
                <a:solidFill>
                  <a:srgbClr val="FF0000"/>
                </a:solidFill>
                <a:latin typeface="Mitr SemiBold"/>
                <a:cs typeface="Mitr SemiBold"/>
              </a:rPr>
              <a:t>RECAP</a:t>
            </a:r>
            <a:endParaRPr lang="en-VN" sz="6600" dirty="0">
              <a:solidFill>
                <a:srgbClr val="FF0000"/>
              </a:solidFill>
              <a:latin typeface="Mitr SemiBold"/>
              <a:cs typeface="Mit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EC54F-DE97-6444-A8FD-E698E209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112" y="418603"/>
            <a:ext cx="7717500" cy="3897200"/>
          </a:xfrm>
        </p:spPr>
        <p:txBody>
          <a:bodyPr/>
          <a:lstStyle/>
          <a:p>
            <a:pPr marL="146050" indent="0" algn="ctr">
              <a:buNone/>
            </a:pP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Circle the best answer.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 algn="ctr">
              <a:buNone/>
            </a:pPr>
            <a:endParaRPr lang="en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W</a:t>
            </a: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hat is the price of a kilo of beef? </a:t>
            </a:r>
          </a:p>
          <a:p>
            <a:pPr marL="146050" indent="0">
              <a:buNone/>
            </a:pPr>
            <a:r>
              <a:rPr 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    A. How much is a kilo of beef?</a:t>
            </a:r>
          </a:p>
          <a:p>
            <a:pPr marL="146050" indent="0">
              <a:buNone/>
            </a:pPr>
            <a:r>
              <a:rPr 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    B. How many is a kilo of beef?</a:t>
            </a:r>
          </a:p>
          <a:p>
            <a:pPr marL="146050" indent="0">
              <a:buNone/>
            </a:pPr>
            <a:r>
              <a:rPr 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    C. How much are a kilo of beef?</a:t>
            </a:r>
          </a:p>
          <a:p>
            <a:pPr marL="146050" indent="0">
              <a:buNone/>
            </a:pP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hat’s her favourite drink?</a:t>
            </a:r>
          </a:p>
          <a:p>
            <a:pPr marL="146050" indent="0">
              <a:buNone/>
            </a:pPr>
            <a:r>
              <a:rPr 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    A. I like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emonade.		</a:t>
            </a:r>
          </a:p>
          <a:p>
            <a:pPr marL="146050" indent="0">
              <a:buNone/>
            </a:pPr>
            <a:r>
              <a:rPr 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    B. She likes apple juice.		</a:t>
            </a:r>
          </a:p>
          <a:p>
            <a:pPr marL="146050" indent="0">
              <a:buNone/>
            </a:pPr>
            <a:r>
              <a:rPr 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    C. She likes coke.</a:t>
            </a:r>
          </a:p>
        </p:txBody>
      </p:sp>
      <p:pic>
        <p:nvPicPr>
          <p:cNvPr id="4098" name="Picture 2" descr="Baby Drinking Juice Images | Free Vectors, Stock Photos &amp; PSD | Page 3">
            <a:extLst>
              <a:ext uri="{FF2B5EF4-FFF2-40B4-BE49-F238E27FC236}">
                <a16:creationId xmlns:a16="http://schemas.microsoft.com/office/drawing/2014/main" id="{5A5F44EC-BF0C-5844-B01E-CD68C552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89" y="3363967"/>
            <a:ext cx="2446422" cy="16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27988A-90D3-0447-A8E1-73671A2AD8E8}"/>
              </a:ext>
            </a:extLst>
          </p:cNvPr>
          <p:cNvSpPr txBox="1"/>
          <p:nvPr/>
        </p:nvSpPr>
        <p:spPr>
          <a:xfrm>
            <a:off x="974000" y="1253222"/>
            <a:ext cx="6731344" cy="584775"/>
          </a:xfrm>
          <a:prstGeom prst="rect">
            <a:avLst/>
          </a:prstGeom>
          <a:solidFill>
            <a:srgbClr val="FDEDC3"/>
          </a:solidFill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3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hat </a:t>
            </a: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VN" sz="3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price</a:t>
            </a: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of a kilo of beef? </a:t>
            </a:r>
          </a:p>
        </p:txBody>
      </p:sp>
      <p:pic>
        <p:nvPicPr>
          <p:cNvPr id="8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473E35E4-86CC-4B4E-816E-437756E2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04" y="1672966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D0E6CE77-9F42-524C-9655-96C201D4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04" y="3929759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7028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53"/>
          <p:cNvGrpSpPr/>
          <p:nvPr/>
        </p:nvGrpSpPr>
        <p:grpSpPr>
          <a:xfrm>
            <a:off x="6528911" y="1009379"/>
            <a:ext cx="1132024" cy="939552"/>
            <a:chOff x="6989311" y="1603366"/>
            <a:chExt cx="1132024" cy="939552"/>
          </a:xfrm>
        </p:grpSpPr>
        <p:sp>
          <p:nvSpPr>
            <p:cNvPr id="2251" name="Google Shape;2251;p53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3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3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3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6" name="Google Shape;2256;p53"/>
          <p:cNvSpPr txBox="1">
            <a:spLocks noGrp="1"/>
          </p:cNvSpPr>
          <p:nvPr>
            <p:ph type="body" idx="1"/>
          </p:nvPr>
        </p:nvSpPr>
        <p:spPr>
          <a:xfrm>
            <a:off x="829056" y="1948913"/>
            <a:ext cx="7601819" cy="14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T</a:t>
            </a:r>
            <a:r>
              <a:rPr lang="en" sz="9600" dirty="0"/>
              <a:t>hank you!</a:t>
            </a:r>
            <a:endParaRPr sz="9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25">
          <a:extLst>
            <a:ext uri="{FF2B5EF4-FFF2-40B4-BE49-F238E27FC236}">
              <a16:creationId xmlns:a16="http://schemas.microsoft.com/office/drawing/2014/main" id="{9A2ACDBA-5C4C-5434-4921-EC0F874A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44">
            <a:extLst>
              <a:ext uri="{FF2B5EF4-FFF2-40B4-BE49-F238E27FC236}">
                <a16:creationId xmlns:a16="http://schemas.microsoft.com/office/drawing/2014/main" id="{F225FC8C-ED0E-41F3-B4F5-8083A7EA35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21890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00"/>
                </a:solidFill>
              </a:rPr>
              <a:t>What is the video about?</a:t>
            </a:r>
            <a:endParaRPr sz="5400" dirty="0">
              <a:solidFill>
                <a:srgbClr val="FF00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F5D14E-3E07-2EE5-74C4-5A64AC039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hopping in English- Asking about Prices (Basic ESL) - YouTube">
            <a:hlinkClick r:id="" action="ppaction://media"/>
            <a:extLst>
              <a:ext uri="{FF2B5EF4-FFF2-40B4-BE49-F238E27FC236}">
                <a16:creationId xmlns:a16="http://schemas.microsoft.com/office/drawing/2014/main" id="{832F8131-A10B-E9F9-FF2A-AD195A35B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00" y="802406"/>
            <a:ext cx="7717500" cy="43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43"/>
          <p:cNvSpPr txBox="1">
            <a:spLocks noGrp="1"/>
          </p:cNvSpPr>
          <p:nvPr>
            <p:ph type="ctrTitle"/>
          </p:nvPr>
        </p:nvSpPr>
        <p:spPr>
          <a:xfrm>
            <a:off x="341376" y="1378220"/>
            <a:ext cx="8135112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Unit 5.</a:t>
            </a:r>
            <a:br>
              <a:rPr lang="en-US" sz="8800" dirty="0"/>
            </a:br>
            <a:r>
              <a:rPr lang="en-US" sz="9600" dirty="0">
                <a:solidFill>
                  <a:srgbClr val="FF0000"/>
                </a:solidFill>
              </a:rPr>
              <a:t>Food and Drink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2021" name="Google Shape;2021;p43"/>
          <p:cNvSpPr txBox="1">
            <a:spLocks noGrp="1"/>
          </p:cNvSpPr>
          <p:nvPr>
            <p:ph type="subTitle" idx="1"/>
          </p:nvPr>
        </p:nvSpPr>
        <p:spPr>
          <a:xfrm>
            <a:off x="979932" y="3382756"/>
            <a:ext cx="6858000" cy="12418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Lesson 4. Communication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00"/>
                </a:solidFill>
              </a:rPr>
              <a:t>Objectives</a:t>
            </a:r>
            <a:endParaRPr sz="5400" dirty="0">
              <a:solidFill>
                <a:srgbClr val="FF0000"/>
              </a:solidFill>
            </a:endParaRPr>
          </a:p>
        </p:txBody>
      </p:sp>
      <p:sp>
        <p:nvSpPr>
          <p:cNvPr id="2027" name="Google Shape;2027;p44"/>
          <p:cNvSpPr txBox="1">
            <a:spLocks noGrp="1"/>
          </p:cNvSpPr>
          <p:nvPr>
            <p:ph type="body" idx="1"/>
          </p:nvPr>
        </p:nvSpPr>
        <p:spPr>
          <a:xfrm>
            <a:off x="719999" y="1298725"/>
            <a:ext cx="7910433" cy="3724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ts val="504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lang="en-US" sz="3200" b="1" dirty="0">
              <a:latin typeface="Calibri"/>
              <a:ea typeface="Calibri"/>
              <a:cs typeface="Calibri"/>
              <a:sym typeface="Calibri"/>
            </a:endParaRPr>
          </a:p>
          <a:p>
            <a:pPr marL="76200" lvl="0" indent="0" algn="just">
              <a:lnSpc>
                <a:spcPts val="5040"/>
              </a:lnSpc>
              <a:buClr>
                <a:srgbClr val="000000"/>
              </a:buClr>
              <a:buSzPts val="2400"/>
              <a:buNone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lexical items related to the </a:t>
            </a:r>
            <a:r>
              <a:rPr lang="en-US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rink in everyday life.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  <a:p>
            <a:pPr marL="76200" lvl="0" indent="0" algn="just">
              <a:lnSpc>
                <a:spcPts val="5040"/>
              </a:lnSpc>
              <a:buClr>
                <a:srgbClr val="000000"/>
              </a:buClr>
              <a:buSzPts val="2400"/>
              <a:buNone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and use ways to ask and answer about prices in English.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Xác định và quản lý mục tiêu bằng công cụ thần kì MBO">
            <a:extLst>
              <a:ext uri="{FF2B5EF4-FFF2-40B4-BE49-F238E27FC236}">
                <a16:creationId xmlns:a16="http://schemas.microsoft.com/office/drawing/2014/main" id="{97D9006A-49B2-F645-B7AC-FF0B150D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7" y="1933287"/>
            <a:ext cx="1370732" cy="9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Xác định và quản lý mục tiêu bằng công cụ thần kì MBO">
            <a:extLst>
              <a:ext uri="{FF2B5EF4-FFF2-40B4-BE49-F238E27FC236}">
                <a16:creationId xmlns:a16="http://schemas.microsoft.com/office/drawing/2014/main" id="{FDE7EBA2-0498-3243-A800-3F2976B1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7" y="3186247"/>
            <a:ext cx="1370732" cy="9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oogle Shape;2054;p46"/>
          <p:cNvGrpSpPr/>
          <p:nvPr/>
        </p:nvGrpSpPr>
        <p:grpSpPr>
          <a:xfrm>
            <a:off x="5782303" y="166984"/>
            <a:ext cx="1132024" cy="939552"/>
            <a:chOff x="6989311" y="1603366"/>
            <a:chExt cx="1132024" cy="939552"/>
          </a:xfrm>
        </p:grpSpPr>
        <p:sp>
          <p:nvSpPr>
            <p:cNvPr id="2055" name="Google Shape;2055;p46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6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6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6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6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0" name="Google Shape;2060;p46"/>
          <p:cNvSpPr txBox="1">
            <a:spLocks noGrp="1"/>
          </p:cNvSpPr>
          <p:nvPr>
            <p:ph type="title"/>
          </p:nvPr>
        </p:nvSpPr>
        <p:spPr>
          <a:xfrm>
            <a:off x="1536192" y="1658040"/>
            <a:ext cx="6071616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E</a:t>
            </a:r>
            <a:r>
              <a:rPr lang="en" sz="9600" dirty="0" err="1"/>
              <a:t>veryday</a:t>
            </a:r>
            <a:r>
              <a:rPr lang="en" sz="9600" dirty="0"/>
              <a:t> English</a:t>
            </a:r>
            <a:endParaRPr sz="9600" dirty="0"/>
          </a:p>
        </p:txBody>
      </p:sp>
      <p:sp>
        <p:nvSpPr>
          <p:cNvPr id="2061" name="Google Shape;2061;p46"/>
          <p:cNvSpPr txBox="1">
            <a:spLocks noGrp="1"/>
          </p:cNvSpPr>
          <p:nvPr>
            <p:ph type="subTitle" idx="1"/>
          </p:nvPr>
        </p:nvSpPr>
        <p:spPr>
          <a:xfrm>
            <a:off x="301627" y="3717939"/>
            <a:ext cx="8366885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/>
              <a:t>Asking and answering about the prices.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8"/>
          <p:cNvSpPr txBox="1">
            <a:spLocks noGrp="1"/>
          </p:cNvSpPr>
          <p:nvPr>
            <p:ph type="title"/>
          </p:nvPr>
        </p:nvSpPr>
        <p:spPr>
          <a:xfrm>
            <a:off x="282485" y="157300"/>
            <a:ext cx="8172584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lnSpc>
                <a:spcPct val="100000"/>
              </a:lnSpc>
              <a:buClr>
                <a:srgbClr val="1D1D3F"/>
              </a:buClr>
              <a:buFont typeface="Mitr SemiBold"/>
            </a:pPr>
            <a:r>
              <a:rPr lang="en-US" sz="2800" dirty="0">
                <a:solidFill>
                  <a:srgbClr val="FF0000"/>
                </a:solidFill>
                <a:latin typeface="Mitr SemiBold"/>
                <a:cs typeface="Mitr SemiBold"/>
              </a:rPr>
              <a:t>1</a:t>
            </a:r>
            <a:r>
              <a:rPr lang="en-US" sz="2800">
                <a:solidFill>
                  <a:srgbClr val="FF0000"/>
                </a:solidFill>
                <a:latin typeface="Mitr SemiBold"/>
                <a:cs typeface="Mitr SemiBold"/>
              </a:rPr>
              <a:t>. </a:t>
            </a:r>
            <a:r>
              <a:rPr lang="en" sz="2800">
                <a:solidFill>
                  <a:srgbClr val="FF0000"/>
                </a:solidFill>
                <a:latin typeface="Mitr SemiBold"/>
                <a:cs typeface="Mitr SemiBold"/>
              </a:rPr>
              <a:t>Listen </a:t>
            </a:r>
            <a:r>
              <a:rPr lang="en" sz="2800" dirty="0">
                <a:solidFill>
                  <a:srgbClr val="FF0000"/>
                </a:solidFill>
                <a:latin typeface="Mitr SemiBold"/>
                <a:cs typeface="Mitr SemiBold"/>
              </a:rPr>
              <a:t>and read the conversation.</a:t>
            </a:r>
            <a:endParaRPr sz="2800" dirty="0">
              <a:solidFill>
                <a:srgbClr val="FF0000"/>
              </a:solidFill>
              <a:latin typeface="Mitr SemiBold"/>
              <a:cs typeface="Mitr SemiBold"/>
            </a:endParaRPr>
          </a:p>
        </p:txBody>
      </p:sp>
      <p:sp>
        <p:nvSpPr>
          <p:cNvPr id="4" name="Google Shape;2076;p48">
            <a:extLst>
              <a:ext uri="{FF2B5EF4-FFF2-40B4-BE49-F238E27FC236}">
                <a16:creationId xmlns:a16="http://schemas.microsoft.com/office/drawing/2014/main" id="{82FBCD5D-AC59-044F-9387-D3CFFF8E18CB}"/>
              </a:ext>
            </a:extLst>
          </p:cNvPr>
          <p:cNvSpPr txBox="1">
            <a:spLocks/>
          </p:cNvSpPr>
          <p:nvPr/>
        </p:nvSpPr>
        <p:spPr>
          <a:xfrm>
            <a:off x="282485" y="180977"/>
            <a:ext cx="9221279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1. Pay attention to the questions and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ED19A-7F7A-5342-A0D8-27BE887BBA82}"/>
              </a:ext>
            </a:extLst>
          </p:cNvPr>
          <p:cNvSpPr/>
          <p:nvPr/>
        </p:nvSpPr>
        <p:spPr>
          <a:xfrm>
            <a:off x="779490" y="1740471"/>
            <a:ext cx="7495080" cy="268778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much is a bottle of mineral water?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It's 5,000 dong.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how much are two kilos of apples?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They're 50,000 dong. </a:t>
            </a:r>
          </a:p>
        </p:txBody>
      </p:sp>
      <p:pic>
        <p:nvPicPr>
          <p:cNvPr id="6" name="034.mp3" descr="034.mp3">
            <a:hlinkClick r:id="" action="ppaction://media"/>
            <a:extLst>
              <a:ext uri="{FF2B5EF4-FFF2-40B4-BE49-F238E27FC236}">
                <a16:creationId xmlns:a16="http://schemas.microsoft.com/office/drawing/2014/main" id="{EAF2CAEC-AB81-BA44-BE92-51827D06E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4570" y="7213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C5EC4E-B229-4848-84B1-4CF2A603C23B}"/>
              </a:ext>
            </a:extLst>
          </p:cNvPr>
          <p:cNvSpPr/>
          <p:nvPr/>
        </p:nvSpPr>
        <p:spPr>
          <a:xfrm>
            <a:off x="779490" y="1748307"/>
            <a:ext cx="7495080" cy="26877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800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a bottle of mineral water?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It's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5,000 dong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And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two kilos of apples?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They're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50,000 dong</a:t>
            </a:r>
            <a:r>
              <a:rPr lang="en-US" sz="2800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2D483-8851-2943-9DCC-EE81DFAFBCDF}"/>
              </a:ext>
            </a:extLst>
          </p:cNvPr>
          <p:cNvSpPr txBox="1"/>
          <p:nvPr/>
        </p:nvSpPr>
        <p:spPr>
          <a:xfrm>
            <a:off x="113659" y="932286"/>
            <a:ext cx="891668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mark the question word and answer way about price?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76" grpId="0"/>
      <p:bldP spid="4" grpId="0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E62FB-4E81-D544-9352-E17C4379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5" y="-59183"/>
            <a:ext cx="9039069" cy="938784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  <a:buFont typeface="Mitr SemiBold"/>
            </a:pPr>
            <a:r>
              <a:rPr lang="en-US" sz="2800" dirty="0">
                <a:solidFill>
                  <a:srgbClr val="FF0000"/>
                </a:solidFill>
                <a:latin typeface="Mitr SemiBold"/>
                <a:cs typeface="Mitr SemiBold"/>
              </a:rPr>
              <a:t>2. Work in pairs. Ask and answer about the prices of the food and drink on the menu.</a:t>
            </a:r>
            <a:endParaRPr lang="en-VN" sz="2800" dirty="0">
              <a:solidFill>
                <a:srgbClr val="FF0000"/>
              </a:solidFill>
              <a:latin typeface="Mitr SemiBold"/>
              <a:cs typeface="Mitr SemiBold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D46AAC-2F7C-7447-94CB-F182336FE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318780"/>
              </p:ext>
            </p:extLst>
          </p:nvPr>
        </p:nvGraphicFramePr>
        <p:xfrm>
          <a:off x="4257207" y="831490"/>
          <a:ext cx="4691921" cy="43120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14140">
                  <a:extLst>
                    <a:ext uri="{9D8B030D-6E8A-4147-A177-3AD203B41FA5}">
                      <a16:colId xmlns:a16="http://schemas.microsoft.com/office/drawing/2014/main" val="2814245565"/>
                    </a:ext>
                  </a:extLst>
                </a:gridCol>
                <a:gridCol w="1777781">
                  <a:extLst>
                    <a:ext uri="{9D8B030D-6E8A-4147-A177-3AD203B41FA5}">
                      <a16:colId xmlns:a16="http://schemas.microsoft.com/office/drawing/2014/main" val="1627306668"/>
                    </a:ext>
                  </a:extLst>
                </a:gridCol>
              </a:tblGrid>
              <a:tr h="785027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LY'S RESTAURANT</a:t>
                      </a:r>
                      <a:endParaRPr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1" u="none" strike="noStrike" cap="none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Breakfast Menu</a:t>
                      </a:r>
                      <a:endParaRPr sz="2400" b="1" i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951278"/>
                  </a:ext>
                </a:extLst>
              </a:tr>
              <a:tr h="43613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</a:t>
                      </a:r>
                      <a:endParaRPr sz="2000" b="1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78750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bowl of beef</a:t>
                      </a:r>
                      <a:r>
                        <a:rPr lang="en-US" sz="2000" u="none" strike="noStrike" cap="non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soup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69275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bowl of eel soup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766326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toast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14258"/>
                  </a:ext>
                </a:extLst>
              </a:tr>
              <a:tr h="43613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Drink</a:t>
                      </a:r>
                      <a:endParaRPr sz="2000" b="1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976576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glass of milk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447878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bottle of mineral water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8,000 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320042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cup of green tea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5371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64A1D79-460A-AF4A-8095-99BABDF68DDE}"/>
              </a:ext>
            </a:extLst>
          </p:cNvPr>
          <p:cNvSpPr/>
          <p:nvPr/>
        </p:nvSpPr>
        <p:spPr>
          <a:xfrm>
            <a:off x="194872" y="1029530"/>
            <a:ext cx="3946407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200" b="1" dirty="0">
                <a:solidFill>
                  <a:schemeClr val="accent2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3200" dirty="0"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is a bowl of beef noodle soup? 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: It’s </a:t>
            </a:r>
            <a:r>
              <a:rPr lang="en-US" sz="3200" b="1" dirty="0">
                <a:solidFill>
                  <a:schemeClr val="accent2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30,000 dong</a:t>
            </a:r>
            <a:r>
              <a:rPr lang="en-US" sz="3200" dirty="0"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437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49"/>
          <p:cNvSpPr txBox="1">
            <a:spLocks noGrp="1"/>
          </p:cNvSpPr>
          <p:nvPr>
            <p:ph type="title"/>
          </p:nvPr>
        </p:nvSpPr>
        <p:spPr>
          <a:xfrm>
            <a:off x="1397621" y="1226022"/>
            <a:ext cx="6742038" cy="26914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7200" dirty="0"/>
              <a:t>Do you have any favorite food or drink?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1D1D3F"/>
              </a:buClr>
              <a:buSzPts val="2800"/>
              <a:buFont typeface="Mitr SemiBold"/>
            </a:pPr>
            <a:r>
              <a:rPr lang="en-US" sz="2800" dirty="0">
                <a:solidFill>
                  <a:srgbClr val="FF0000"/>
                </a:solidFill>
                <a:latin typeface="Mitr SemiBold"/>
                <a:cs typeface="Mitr SemiBold"/>
              </a:rPr>
              <a:t>3. </a:t>
            </a:r>
            <a:r>
              <a:rPr lang="en-VN" sz="2800" dirty="0">
                <a:solidFill>
                  <a:srgbClr val="FF0000"/>
                </a:solidFill>
                <a:latin typeface="Mitr SemiBold"/>
                <a:cs typeface="Mitr SemiBold"/>
              </a:rPr>
              <a:t>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ADA5AA8-972E-3F46-8B53-826E20EC2035}"/>
              </a:ext>
            </a:extLst>
          </p:cNvPr>
          <p:cNvSpPr txBox="1"/>
          <p:nvPr/>
        </p:nvSpPr>
        <p:spPr>
          <a:xfrm>
            <a:off x="2276098" y="1042004"/>
            <a:ext cx="625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Nam's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food?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24E76-9EF8-394F-B7F6-1561A00224C6}"/>
              </a:ext>
            </a:extLst>
          </p:cNvPr>
          <p:cNvSpPr txBox="1"/>
          <p:nvPr/>
        </p:nvSpPr>
        <p:spPr>
          <a:xfrm>
            <a:off x="2270483" y="1841143"/>
            <a:ext cx="549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his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drink?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AB704B-618C-D240-950B-53A2B1F755FF}"/>
              </a:ext>
            </a:extLst>
          </p:cNvPr>
          <p:cNvSpPr txBox="1"/>
          <p:nvPr/>
        </p:nvSpPr>
        <p:spPr>
          <a:xfrm>
            <a:off x="2285032" y="2733347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foreign food does he like?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9690F1-0901-1F46-8C3C-102149BA91C7}"/>
              </a:ext>
            </a:extLst>
          </p:cNvPr>
          <p:cNvSpPr txBox="1"/>
          <p:nvPr/>
        </p:nvSpPr>
        <p:spPr>
          <a:xfrm>
            <a:off x="2270483" y="3542457"/>
            <a:ext cx="58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does he want to try?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2541D6-E9EC-6844-B12C-9668B2116FB6}"/>
              </a:ext>
            </a:extLst>
          </p:cNvPr>
          <p:cNvSpPr txBox="1"/>
          <p:nvPr/>
        </p:nvSpPr>
        <p:spPr>
          <a:xfrm>
            <a:off x="2285032" y="4446542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can he cook? 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330706" y="934716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327307" y="1787473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2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371560" y="2633591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346951" y="347036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4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343117" y="436228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</a:rPr>
              <a:t>5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6B4A9077-E939-044C-AF9F-690A66E061FE}"/>
              </a:ext>
            </a:extLst>
          </p:cNvPr>
          <p:cNvSpPr txBox="1">
            <a:spLocks/>
          </p:cNvSpPr>
          <p:nvPr/>
        </p:nvSpPr>
        <p:spPr>
          <a:xfrm>
            <a:off x="277553" y="6101"/>
            <a:ext cx="876151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FF0000"/>
                </a:solidFill>
                <a:latin typeface="Mitr SemiBold"/>
                <a:ea typeface="Mitr SemiBold"/>
                <a:cs typeface="Mitr SemiBold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</a:defRPr>
            </a:lvl9pPr>
          </a:lstStyle>
          <a:p>
            <a:r>
              <a:rPr lang="en-US" dirty="0"/>
              <a:t>3</a:t>
            </a:r>
            <a:r>
              <a:rPr lang="en-US"/>
              <a:t>. </a:t>
            </a:r>
            <a:r>
              <a:rPr lang="en-VN"/>
              <a:t>Underline </a:t>
            </a:r>
            <a:r>
              <a:rPr lang="en-VN" dirty="0"/>
              <a:t>the keywords.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23A351-BE81-F249-99AD-CD49C5C20335}"/>
              </a:ext>
            </a:extLst>
          </p:cNvPr>
          <p:cNvSpPr txBox="1"/>
          <p:nvPr/>
        </p:nvSpPr>
        <p:spPr>
          <a:xfrm>
            <a:off x="2326768" y="1047813"/>
            <a:ext cx="5153019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Nam's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522290B-F838-3B4B-91F2-3053EA0DAD68}"/>
              </a:ext>
            </a:extLst>
          </p:cNvPr>
          <p:cNvSpPr txBox="1"/>
          <p:nvPr/>
        </p:nvSpPr>
        <p:spPr>
          <a:xfrm>
            <a:off x="2327177" y="1833413"/>
            <a:ext cx="5185003" cy="523220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drink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44DEB2-64F8-5149-B8C6-D847938FA072}"/>
              </a:ext>
            </a:extLst>
          </p:cNvPr>
          <p:cNvSpPr txBox="1"/>
          <p:nvPr/>
        </p:nvSpPr>
        <p:spPr>
          <a:xfrm>
            <a:off x="2331734" y="2724122"/>
            <a:ext cx="5148053" cy="523220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foreign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like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CD8878-78F9-A649-8075-3FB638480FD3}"/>
              </a:ext>
            </a:extLst>
          </p:cNvPr>
          <p:cNvSpPr txBox="1"/>
          <p:nvPr/>
        </p:nvSpPr>
        <p:spPr>
          <a:xfrm>
            <a:off x="2331118" y="3506510"/>
            <a:ext cx="5148820" cy="523220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want to try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7603C8-40C9-B54A-A5DD-C02571992807}"/>
              </a:ext>
            </a:extLst>
          </p:cNvPr>
          <p:cNvSpPr txBox="1"/>
          <p:nvPr/>
        </p:nvSpPr>
        <p:spPr>
          <a:xfrm>
            <a:off x="2331118" y="4446542"/>
            <a:ext cx="5148669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cook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lang="en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849</Words>
  <Application>Microsoft Office PowerPoint</Application>
  <PresentationFormat>On-screen Show (16:9)</PresentationFormat>
  <Paragraphs>132</Paragraphs>
  <Slides>19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Mitr SemiBold</vt:lpstr>
      <vt:lpstr>Arial</vt:lpstr>
      <vt:lpstr>Aptos Display</vt:lpstr>
      <vt:lpstr>Calibri</vt:lpstr>
      <vt:lpstr>Aptos</vt:lpstr>
      <vt:lpstr>Office Theme</vt:lpstr>
      <vt:lpstr>WELCOME TO OUR CLASS!</vt:lpstr>
      <vt:lpstr>What is the video about?</vt:lpstr>
      <vt:lpstr>Unit 5. Food and Drink</vt:lpstr>
      <vt:lpstr>Objectives</vt:lpstr>
      <vt:lpstr>Everyday English</vt:lpstr>
      <vt:lpstr>1. Listen and read the conversation.</vt:lpstr>
      <vt:lpstr>2. Work in pairs. Ask and answer about the prices of the food and drink on the menu.</vt:lpstr>
      <vt:lpstr>Do you have any favorite food or drink? </vt:lpstr>
      <vt:lpstr>3. Listen to the conversation and answer the following questions.</vt:lpstr>
      <vt:lpstr>Check the answers</vt:lpstr>
      <vt:lpstr>PowerPoint Presentation</vt:lpstr>
      <vt:lpstr>Check the answers</vt:lpstr>
      <vt:lpstr>Check the answers</vt:lpstr>
      <vt:lpstr>Check the answers</vt:lpstr>
      <vt:lpstr>Look at the answers again</vt:lpstr>
      <vt:lpstr>4. Work in groups. Interview two of your friends aout their favourite food and drink.</vt:lpstr>
      <vt:lpstr>4. Work in groups. Interview two of your friends aout their favourite food and drink.</vt:lpstr>
      <vt:lpstr>RECAP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 Food and Drink</dc:title>
  <cp:lastModifiedBy>Duyên Lương</cp:lastModifiedBy>
  <cp:revision>12</cp:revision>
  <dcterms:modified xsi:type="dcterms:W3CDTF">2025-08-27T03:13:09Z</dcterms:modified>
</cp:coreProperties>
</file>