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80" r:id="rId2"/>
    <p:sldId id="279" r:id="rId3"/>
    <p:sldId id="257" r:id="rId4"/>
    <p:sldId id="284" r:id="rId5"/>
    <p:sldId id="264" r:id="rId6"/>
    <p:sldId id="283" r:id="rId7"/>
    <p:sldId id="285" r:id="rId8"/>
    <p:sldId id="286" r:id="rId9"/>
    <p:sldId id="287" r:id="rId10"/>
    <p:sldId id="288" r:id="rId11"/>
    <p:sldId id="270" r:id="rId12"/>
    <p:sldId id="290" r:id="rId13"/>
    <p:sldId id="289" r:id="rId14"/>
    <p:sldId id="294" r:id="rId15"/>
    <p:sldId id="295" r:id="rId16"/>
    <p:sldId id="296" r:id="rId17"/>
    <p:sldId id="297" r:id="rId18"/>
    <p:sldId id="303" r:id="rId19"/>
    <p:sldId id="298" r:id="rId20"/>
    <p:sldId id="300" r:id="rId21"/>
    <p:sldId id="278" r:id="rId22"/>
    <p:sldId id="299" r:id="rId23"/>
    <p:sldId id="301" r:id="rId24"/>
    <p:sldId id="302" r:id="rId25"/>
    <p:sldId id="281" r:id="rId26"/>
    <p:sldId id="282" r:id="rId27"/>
  </p:sldIdLst>
  <p:sldSz cx="12192000" cy="6858000"/>
  <p:notesSz cx="6858000" cy="9144000"/>
  <p:embeddedFontLst>
    <p:embeddedFont>
      <p:font typeface="Bookman Old Style" pitchFamily="18" charset="0"/>
      <p:regular r:id="rId29"/>
      <p:bold r:id="rId30"/>
      <p:italic r:id="rId31"/>
      <p:boldItalic r:id="rId32"/>
    </p:embeddedFont>
    <p:embeddedFont>
      <p:font typeface="VNI-Ariston" pitchFamily="2" charset="0"/>
      <p:boldItalic r:id="rId33"/>
    </p:embeddedFont>
    <p:embeddedFont>
      <p:font typeface="Open Sans" pitchFamily="34" charset="0"/>
      <p:regular r:id="rId34"/>
      <p:bold r:id="rId35"/>
      <p:italic r:id="rId36"/>
      <p:boldItalic r:id="rId37"/>
    </p:embeddedFont>
    <p:embeddedFont>
      <p:font typeface="Calibri"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vwwgEKii6b6IhEkPOmyZt4oJXW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36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A7148-7217-483C-B228-7BD743489478}"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48E2F99F-0355-4F67-B29F-4F3C173A9FE1}">
      <dgm:prSet custT="1"/>
      <dgm:spPr/>
      <dgm:t>
        <a:bodyPr/>
        <a:lstStyle/>
        <a:p>
          <a:pPr rtl="0"/>
          <a:r>
            <a:rPr lang="en-GB" sz="3200" b="1" i="0" dirty="0" smtClean="0"/>
            <a:t>Breakfast</a:t>
          </a:r>
          <a:endParaRPr lang="en-US" sz="3200" b="1" dirty="0"/>
        </a:p>
      </dgm:t>
    </dgm:pt>
    <dgm:pt modelId="{04D0619A-AFA2-4C6D-AAD7-7F0123301B07}" type="parTrans" cxnId="{B399F9B9-F2F6-4BD3-850A-1AEFB0301A0A}">
      <dgm:prSet/>
      <dgm:spPr/>
      <dgm:t>
        <a:bodyPr/>
        <a:lstStyle/>
        <a:p>
          <a:endParaRPr lang="en-US" sz="3200" b="1"/>
        </a:p>
      </dgm:t>
    </dgm:pt>
    <dgm:pt modelId="{7C6FB5DA-7C9B-43BB-A78D-6066581BEA7F}" type="sibTrans" cxnId="{B399F9B9-F2F6-4BD3-850A-1AEFB0301A0A}">
      <dgm:prSet/>
      <dgm:spPr/>
      <dgm:t>
        <a:bodyPr/>
        <a:lstStyle/>
        <a:p>
          <a:endParaRPr lang="en-US" sz="3200" b="1"/>
        </a:p>
      </dgm:t>
    </dgm:pt>
    <dgm:pt modelId="{7689E75E-CC08-472A-B36C-9B7506349655}">
      <dgm:prSet custT="1">
        <dgm:style>
          <a:lnRef idx="1">
            <a:schemeClr val="accent6"/>
          </a:lnRef>
          <a:fillRef idx="2">
            <a:schemeClr val="accent6"/>
          </a:fillRef>
          <a:effectRef idx="1">
            <a:schemeClr val="accent6"/>
          </a:effectRef>
          <a:fontRef idx="minor">
            <a:schemeClr val="dk1"/>
          </a:fontRef>
        </dgm:style>
      </dgm:prSet>
      <dgm:spPr/>
      <dgm:t>
        <a:bodyPr/>
        <a:lstStyle/>
        <a:p>
          <a:pPr rtl="0"/>
          <a:r>
            <a:rPr lang="en-GB" sz="3200" b="1" i="0" dirty="0" smtClean="0"/>
            <a:t>Lunch</a:t>
          </a:r>
          <a:endParaRPr lang="en-US" sz="3200" b="1" dirty="0"/>
        </a:p>
      </dgm:t>
    </dgm:pt>
    <dgm:pt modelId="{5DFDE543-7E1F-47FB-A51B-FF1D05ACDFF0}" type="parTrans" cxnId="{8E893EF5-ACBF-4F72-AEFD-D01009AFF600}">
      <dgm:prSet/>
      <dgm:spPr/>
      <dgm:t>
        <a:bodyPr/>
        <a:lstStyle/>
        <a:p>
          <a:endParaRPr lang="en-US" sz="3200" b="1"/>
        </a:p>
      </dgm:t>
    </dgm:pt>
    <dgm:pt modelId="{4F4E1F77-0BAD-436F-87DD-C3CB1F6A3B9A}" type="sibTrans" cxnId="{8E893EF5-ACBF-4F72-AEFD-D01009AFF600}">
      <dgm:prSet/>
      <dgm:spPr/>
      <dgm:t>
        <a:bodyPr/>
        <a:lstStyle/>
        <a:p>
          <a:endParaRPr lang="en-US" sz="3200" b="1"/>
        </a:p>
      </dgm:t>
    </dgm:pt>
    <dgm:pt modelId="{F4C69761-C60E-4235-A33D-039FBF17A0FE}">
      <dgm:prSet custT="1"/>
      <dgm:spPr>
        <a:solidFill>
          <a:srgbClr val="FFC000"/>
        </a:solidFill>
      </dgm:spPr>
      <dgm:t>
        <a:bodyPr/>
        <a:lstStyle/>
        <a:p>
          <a:pPr rtl="0"/>
          <a:r>
            <a:rPr lang="en-GB" sz="3200" b="1" i="0" dirty="0" smtClean="0"/>
            <a:t>Dinner</a:t>
          </a:r>
          <a:endParaRPr lang="en-US" sz="3200" b="1" dirty="0"/>
        </a:p>
      </dgm:t>
    </dgm:pt>
    <dgm:pt modelId="{29B71C35-0DAC-41A9-B484-5B502D6A0285}" type="parTrans" cxnId="{342C88B4-C3B8-4C74-9CEB-5730C1302E06}">
      <dgm:prSet/>
      <dgm:spPr/>
      <dgm:t>
        <a:bodyPr/>
        <a:lstStyle/>
        <a:p>
          <a:endParaRPr lang="en-US" sz="3200" b="1"/>
        </a:p>
      </dgm:t>
    </dgm:pt>
    <dgm:pt modelId="{01F73AE0-A731-4771-96B1-B6AF3B256E84}" type="sibTrans" cxnId="{342C88B4-C3B8-4C74-9CEB-5730C1302E06}">
      <dgm:prSet/>
      <dgm:spPr/>
      <dgm:t>
        <a:bodyPr/>
        <a:lstStyle/>
        <a:p>
          <a:endParaRPr lang="en-US" sz="3200" b="1"/>
        </a:p>
      </dgm:t>
    </dgm:pt>
    <dgm:pt modelId="{177702B0-9411-473A-BB03-01C205D3A322}" type="pres">
      <dgm:prSet presAssocID="{829A7148-7217-483C-B228-7BD743489478}" presName="diagram" presStyleCnt="0">
        <dgm:presLayoutVars>
          <dgm:chPref val="1"/>
          <dgm:dir/>
          <dgm:animOne val="branch"/>
          <dgm:animLvl val="lvl"/>
          <dgm:resizeHandles/>
        </dgm:presLayoutVars>
      </dgm:prSet>
      <dgm:spPr/>
      <dgm:t>
        <a:bodyPr/>
        <a:lstStyle/>
        <a:p>
          <a:endParaRPr lang="en-US"/>
        </a:p>
      </dgm:t>
    </dgm:pt>
    <dgm:pt modelId="{5419669A-3379-436A-803D-766A0FECFAAB}" type="pres">
      <dgm:prSet presAssocID="{48E2F99F-0355-4F67-B29F-4F3C173A9FE1}" presName="root" presStyleCnt="0"/>
      <dgm:spPr/>
    </dgm:pt>
    <dgm:pt modelId="{6DEE9597-128D-4201-9C13-985DF7C438F1}" type="pres">
      <dgm:prSet presAssocID="{48E2F99F-0355-4F67-B29F-4F3C173A9FE1}" presName="rootComposite" presStyleCnt="0"/>
      <dgm:spPr/>
    </dgm:pt>
    <dgm:pt modelId="{F947A5B0-DB55-4D3F-9E96-93E7E5FE4298}" type="pres">
      <dgm:prSet presAssocID="{48E2F99F-0355-4F67-B29F-4F3C173A9FE1}" presName="rootText" presStyleLbl="node1" presStyleIdx="0" presStyleCnt="3"/>
      <dgm:spPr/>
      <dgm:t>
        <a:bodyPr/>
        <a:lstStyle/>
        <a:p>
          <a:endParaRPr lang="en-US"/>
        </a:p>
      </dgm:t>
    </dgm:pt>
    <dgm:pt modelId="{55100BB4-7F9A-49F0-9265-52A45820D19A}" type="pres">
      <dgm:prSet presAssocID="{48E2F99F-0355-4F67-B29F-4F3C173A9FE1}" presName="rootConnector" presStyleLbl="node1" presStyleIdx="0" presStyleCnt="3"/>
      <dgm:spPr/>
      <dgm:t>
        <a:bodyPr/>
        <a:lstStyle/>
        <a:p>
          <a:endParaRPr lang="en-US"/>
        </a:p>
      </dgm:t>
    </dgm:pt>
    <dgm:pt modelId="{FBB9AD84-2D04-4EAE-857F-F1C6749595BB}" type="pres">
      <dgm:prSet presAssocID="{48E2F99F-0355-4F67-B29F-4F3C173A9FE1}" presName="childShape" presStyleCnt="0"/>
      <dgm:spPr/>
    </dgm:pt>
    <dgm:pt modelId="{F1F5EA1D-3AA5-482C-9333-C261D81E6A2F}" type="pres">
      <dgm:prSet presAssocID="{7689E75E-CC08-472A-B36C-9B7506349655}" presName="root" presStyleCnt="0"/>
      <dgm:spPr/>
    </dgm:pt>
    <dgm:pt modelId="{B5EDB856-2639-4E47-BF72-4575B06EEC85}" type="pres">
      <dgm:prSet presAssocID="{7689E75E-CC08-472A-B36C-9B7506349655}" presName="rootComposite" presStyleCnt="0"/>
      <dgm:spPr/>
    </dgm:pt>
    <dgm:pt modelId="{F34E6A71-EB2F-4911-8833-32AD071D8FA3}" type="pres">
      <dgm:prSet presAssocID="{7689E75E-CC08-472A-B36C-9B7506349655}" presName="rootText" presStyleLbl="node1" presStyleIdx="1" presStyleCnt="3"/>
      <dgm:spPr/>
      <dgm:t>
        <a:bodyPr/>
        <a:lstStyle/>
        <a:p>
          <a:endParaRPr lang="en-US"/>
        </a:p>
      </dgm:t>
    </dgm:pt>
    <dgm:pt modelId="{80BA08FF-3E27-4AB8-B21E-F9B27C772B8A}" type="pres">
      <dgm:prSet presAssocID="{7689E75E-CC08-472A-B36C-9B7506349655}" presName="rootConnector" presStyleLbl="node1" presStyleIdx="1" presStyleCnt="3"/>
      <dgm:spPr/>
      <dgm:t>
        <a:bodyPr/>
        <a:lstStyle/>
        <a:p>
          <a:endParaRPr lang="en-US"/>
        </a:p>
      </dgm:t>
    </dgm:pt>
    <dgm:pt modelId="{A4E5F076-B400-40C6-83E9-4414589CCAD7}" type="pres">
      <dgm:prSet presAssocID="{7689E75E-CC08-472A-B36C-9B7506349655}" presName="childShape" presStyleCnt="0"/>
      <dgm:spPr/>
    </dgm:pt>
    <dgm:pt modelId="{398F4805-DFEE-4C07-914B-BD4D40B07D07}" type="pres">
      <dgm:prSet presAssocID="{F4C69761-C60E-4235-A33D-039FBF17A0FE}" presName="root" presStyleCnt="0"/>
      <dgm:spPr/>
    </dgm:pt>
    <dgm:pt modelId="{4437CC14-40D6-4165-B955-ACC47DB51AE4}" type="pres">
      <dgm:prSet presAssocID="{F4C69761-C60E-4235-A33D-039FBF17A0FE}" presName="rootComposite" presStyleCnt="0"/>
      <dgm:spPr/>
    </dgm:pt>
    <dgm:pt modelId="{7859E3DF-9524-49B9-9C49-6772E04D7D75}" type="pres">
      <dgm:prSet presAssocID="{F4C69761-C60E-4235-A33D-039FBF17A0FE}" presName="rootText" presStyleLbl="node1" presStyleIdx="2" presStyleCnt="3"/>
      <dgm:spPr/>
      <dgm:t>
        <a:bodyPr/>
        <a:lstStyle/>
        <a:p>
          <a:endParaRPr lang="en-US"/>
        </a:p>
      </dgm:t>
    </dgm:pt>
    <dgm:pt modelId="{99390120-FA22-4408-8F07-7A854B565782}" type="pres">
      <dgm:prSet presAssocID="{F4C69761-C60E-4235-A33D-039FBF17A0FE}" presName="rootConnector" presStyleLbl="node1" presStyleIdx="2" presStyleCnt="3"/>
      <dgm:spPr/>
      <dgm:t>
        <a:bodyPr/>
        <a:lstStyle/>
        <a:p>
          <a:endParaRPr lang="en-US"/>
        </a:p>
      </dgm:t>
    </dgm:pt>
    <dgm:pt modelId="{81FAF55C-16EE-46FE-A828-163D5B5C3267}" type="pres">
      <dgm:prSet presAssocID="{F4C69761-C60E-4235-A33D-039FBF17A0FE}" presName="childShape" presStyleCnt="0"/>
      <dgm:spPr/>
    </dgm:pt>
  </dgm:ptLst>
  <dgm:cxnLst>
    <dgm:cxn modelId="{7CD32BEE-054D-4926-856D-CCBB0A0B3FD4}" type="presOf" srcId="{48E2F99F-0355-4F67-B29F-4F3C173A9FE1}" destId="{F947A5B0-DB55-4D3F-9E96-93E7E5FE4298}" srcOrd="0" destOrd="0" presId="urn:microsoft.com/office/officeart/2005/8/layout/hierarchy3"/>
    <dgm:cxn modelId="{5D27DD46-D746-415D-A3EC-211E18E5BD44}" type="presOf" srcId="{7689E75E-CC08-472A-B36C-9B7506349655}" destId="{F34E6A71-EB2F-4911-8833-32AD071D8FA3}" srcOrd="0" destOrd="0" presId="urn:microsoft.com/office/officeart/2005/8/layout/hierarchy3"/>
    <dgm:cxn modelId="{71C091FD-54B9-41F9-833B-CB05350831E8}" type="presOf" srcId="{829A7148-7217-483C-B228-7BD743489478}" destId="{177702B0-9411-473A-BB03-01C205D3A322}" srcOrd="0" destOrd="0" presId="urn:microsoft.com/office/officeart/2005/8/layout/hierarchy3"/>
    <dgm:cxn modelId="{8E893EF5-ACBF-4F72-AEFD-D01009AFF600}" srcId="{829A7148-7217-483C-B228-7BD743489478}" destId="{7689E75E-CC08-472A-B36C-9B7506349655}" srcOrd="1" destOrd="0" parTransId="{5DFDE543-7E1F-47FB-A51B-FF1D05ACDFF0}" sibTransId="{4F4E1F77-0BAD-436F-87DD-C3CB1F6A3B9A}"/>
    <dgm:cxn modelId="{342C88B4-C3B8-4C74-9CEB-5730C1302E06}" srcId="{829A7148-7217-483C-B228-7BD743489478}" destId="{F4C69761-C60E-4235-A33D-039FBF17A0FE}" srcOrd="2" destOrd="0" parTransId="{29B71C35-0DAC-41A9-B484-5B502D6A0285}" sibTransId="{01F73AE0-A731-4771-96B1-B6AF3B256E84}"/>
    <dgm:cxn modelId="{A75EF18E-3042-4DE9-A96D-AC0443FFDD14}" type="presOf" srcId="{7689E75E-CC08-472A-B36C-9B7506349655}" destId="{80BA08FF-3E27-4AB8-B21E-F9B27C772B8A}" srcOrd="1" destOrd="0" presId="urn:microsoft.com/office/officeart/2005/8/layout/hierarchy3"/>
    <dgm:cxn modelId="{021E5B52-0570-4B38-B155-0A92CDE10DD7}" type="presOf" srcId="{F4C69761-C60E-4235-A33D-039FBF17A0FE}" destId="{99390120-FA22-4408-8F07-7A854B565782}" srcOrd="1" destOrd="0" presId="urn:microsoft.com/office/officeart/2005/8/layout/hierarchy3"/>
    <dgm:cxn modelId="{8F1C98FC-C3BD-4214-8491-08C5D8D015F4}" type="presOf" srcId="{48E2F99F-0355-4F67-B29F-4F3C173A9FE1}" destId="{55100BB4-7F9A-49F0-9265-52A45820D19A}" srcOrd="1" destOrd="0" presId="urn:microsoft.com/office/officeart/2005/8/layout/hierarchy3"/>
    <dgm:cxn modelId="{01AA6530-B4F0-4623-B5CE-769F07C58285}" type="presOf" srcId="{F4C69761-C60E-4235-A33D-039FBF17A0FE}" destId="{7859E3DF-9524-49B9-9C49-6772E04D7D75}" srcOrd="0" destOrd="0" presId="urn:microsoft.com/office/officeart/2005/8/layout/hierarchy3"/>
    <dgm:cxn modelId="{B399F9B9-F2F6-4BD3-850A-1AEFB0301A0A}" srcId="{829A7148-7217-483C-B228-7BD743489478}" destId="{48E2F99F-0355-4F67-B29F-4F3C173A9FE1}" srcOrd="0" destOrd="0" parTransId="{04D0619A-AFA2-4C6D-AAD7-7F0123301B07}" sibTransId="{7C6FB5DA-7C9B-43BB-A78D-6066581BEA7F}"/>
    <dgm:cxn modelId="{328337BB-2EAF-4C7E-A8A7-61A5148F8E74}" type="presParOf" srcId="{177702B0-9411-473A-BB03-01C205D3A322}" destId="{5419669A-3379-436A-803D-766A0FECFAAB}" srcOrd="0" destOrd="0" presId="urn:microsoft.com/office/officeart/2005/8/layout/hierarchy3"/>
    <dgm:cxn modelId="{B0E62FCF-C297-4C2F-B1F3-6CE5B4E563A0}" type="presParOf" srcId="{5419669A-3379-436A-803D-766A0FECFAAB}" destId="{6DEE9597-128D-4201-9C13-985DF7C438F1}" srcOrd="0" destOrd="0" presId="urn:microsoft.com/office/officeart/2005/8/layout/hierarchy3"/>
    <dgm:cxn modelId="{D26683D1-B9E5-475F-A6AB-275E2BA4AC49}" type="presParOf" srcId="{6DEE9597-128D-4201-9C13-985DF7C438F1}" destId="{F947A5B0-DB55-4D3F-9E96-93E7E5FE4298}" srcOrd="0" destOrd="0" presId="urn:microsoft.com/office/officeart/2005/8/layout/hierarchy3"/>
    <dgm:cxn modelId="{BCF0A069-E4A6-4CEF-B81D-0763617123C5}" type="presParOf" srcId="{6DEE9597-128D-4201-9C13-985DF7C438F1}" destId="{55100BB4-7F9A-49F0-9265-52A45820D19A}" srcOrd="1" destOrd="0" presId="urn:microsoft.com/office/officeart/2005/8/layout/hierarchy3"/>
    <dgm:cxn modelId="{71D279BD-4BEB-4335-B4B8-56115F33728C}" type="presParOf" srcId="{5419669A-3379-436A-803D-766A0FECFAAB}" destId="{FBB9AD84-2D04-4EAE-857F-F1C6749595BB}" srcOrd="1" destOrd="0" presId="urn:microsoft.com/office/officeart/2005/8/layout/hierarchy3"/>
    <dgm:cxn modelId="{DD567575-3B2D-4CE8-B766-3279E45485C3}" type="presParOf" srcId="{177702B0-9411-473A-BB03-01C205D3A322}" destId="{F1F5EA1D-3AA5-482C-9333-C261D81E6A2F}" srcOrd="1" destOrd="0" presId="urn:microsoft.com/office/officeart/2005/8/layout/hierarchy3"/>
    <dgm:cxn modelId="{38AC212A-4793-4AC9-ABD1-3024A761AD3E}" type="presParOf" srcId="{F1F5EA1D-3AA5-482C-9333-C261D81E6A2F}" destId="{B5EDB856-2639-4E47-BF72-4575B06EEC85}" srcOrd="0" destOrd="0" presId="urn:microsoft.com/office/officeart/2005/8/layout/hierarchy3"/>
    <dgm:cxn modelId="{9AF3BD80-DCD7-4868-B3B3-A7FB31228DC2}" type="presParOf" srcId="{B5EDB856-2639-4E47-BF72-4575B06EEC85}" destId="{F34E6A71-EB2F-4911-8833-32AD071D8FA3}" srcOrd="0" destOrd="0" presId="urn:microsoft.com/office/officeart/2005/8/layout/hierarchy3"/>
    <dgm:cxn modelId="{527E4359-1CE8-4B4D-A558-82A942EDE7AF}" type="presParOf" srcId="{B5EDB856-2639-4E47-BF72-4575B06EEC85}" destId="{80BA08FF-3E27-4AB8-B21E-F9B27C772B8A}" srcOrd="1" destOrd="0" presId="urn:microsoft.com/office/officeart/2005/8/layout/hierarchy3"/>
    <dgm:cxn modelId="{4003CE09-330E-46D9-8E49-07A25175EDCE}" type="presParOf" srcId="{F1F5EA1D-3AA5-482C-9333-C261D81E6A2F}" destId="{A4E5F076-B400-40C6-83E9-4414589CCAD7}" srcOrd="1" destOrd="0" presId="urn:microsoft.com/office/officeart/2005/8/layout/hierarchy3"/>
    <dgm:cxn modelId="{84AC29A1-EDC4-4A50-810D-640E52C00E4E}" type="presParOf" srcId="{177702B0-9411-473A-BB03-01C205D3A322}" destId="{398F4805-DFEE-4C07-914B-BD4D40B07D07}" srcOrd="2" destOrd="0" presId="urn:microsoft.com/office/officeart/2005/8/layout/hierarchy3"/>
    <dgm:cxn modelId="{88C0AB93-7105-41BD-8975-C47624E3ABFC}" type="presParOf" srcId="{398F4805-DFEE-4C07-914B-BD4D40B07D07}" destId="{4437CC14-40D6-4165-B955-ACC47DB51AE4}" srcOrd="0" destOrd="0" presId="urn:microsoft.com/office/officeart/2005/8/layout/hierarchy3"/>
    <dgm:cxn modelId="{9BA683F1-6D80-47E8-BCDF-17CD1DA163B4}" type="presParOf" srcId="{4437CC14-40D6-4165-B955-ACC47DB51AE4}" destId="{7859E3DF-9524-49B9-9C49-6772E04D7D75}" srcOrd="0" destOrd="0" presId="urn:microsoft.com/office/officeart/2005/8/layout/hierarchy3"/>
    <dgm:cxn modelId="{3FFBAE48-BB2C-45B4-A2C4-352CDB3ED763}" type="presParOf" srcId="{4437CC14-40D6-4165-B955-ACC47DB51AE4}" destId="{99390120-FA22-4408-8F07-7A854B565782}" srcOrd="1" destOrd="0" presId="urn:microsoft.com/office/officeart/2005/8/layout/hierarchy3"/>
    <dgm:cxn modelId="{FA6AF8F0-D1B9-4F63-8A8B-6F970646E2B1}" type="presParOf" srcId="{398F4805-DFEE-4C07-914B-BD4D40B07D07}" destId="{81FAF55C-16EE-46FE-A828-163D5B5C3267}"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7A5B0-DB55-4D3F-9E96-93E7E5FE4298}">
      <dsp:nvSpPr>
        <dsp:cNvPr id="0" name=""/>
        <dsp:cNvSpPr/>
      </dsp:nvSpPr>
      <dsp:spPr>
        <a:xfrm>
          <a:off x="1106" y="368647"/>
          <a:ext cx="2588061" cy="129403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GB" sz="3200" b="1" i="0" kern="1200" dirty="0" smtClean="0"/>
            <a:t>Breakfast</a:t>
          </a:r>
          <a:endParaRPr lang="en-US" sz="3200" b="1" kern="1200" dirty="0"/>
        </a:p>
      </dsp:txBody>
      <dsp:txXfrm>
        <a:off x="39007" y="406548"/>
        <a:ext cx="2512259" cy="1218228"/>
      </dsp:txXfrm>
    </dsp:sp>
    <dsp:sp modelId="{F34E6A71-EB2F-4911-8833-32AD071D8FA3}">
      <dsp:nvSpPr>
        <dsp:cNvPr id="0" name=""/>
        <dsp:cNvSpPr/>
      </dsp:nvSpPr>
      <dsp:spPr>
        <a:xfrm>
          <a:off x="3236182" y="368647"/>
          <a:ext cx="2588061" cy="1294030"/>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GB" sz="3200" b="1" i="0" kern="1200" dirty="0" smtClean="0"/>
            <a:t>Lunch</a:t>
          </a:r>
          <a:endParaRPr lang="en-US" sz="3200" b="1" kern="1200" dirty="0"/>
        </a:p>
      </dsp:txBody>
      <dsp:txXfrm>
        <a:off x="3274083" y="406548"/>
        <a:ext cx="2512259" cy="1218228"/>
      </dsp:txXfrm>
    </dsp:sp>
    <dsp:sp modelId="{7859E3DF-9524-49B9-9C49-6772E04D7D75}">
      <dsp:nvSpPr>
        <dsp:cNvPr id="0" name=""/>
        <dsp:cNvSpPr/>
      </dsp:nvSpPr>
      <dsp:spPr>
        <a:xfrm>
          <a:off x="6471258" y="368647"/>
          <a:ext cx="2588061" cy="1294030"/>
        </a:xfrm>
        <a:prstGeom prst="roundRect">
          <a:avLst>
            <a:gd name="adj" fmla="val 10000"/>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en-GB" sz="3200" b="1" i="0" kern="1200" dirty="0" smtClean="0"/>
            <a:t>Dinner</a:t>
          </a:r>
          <a:endParaRPr lang="en-US" sz="3200" b="1" kern="1200" dirty="0"/>
        </a:p>
      </dsp:txBody>
      <dsp:txXfrm>
        <a:off x="6509159" y="406548"/>
        <a:ext cx="2512259" cy="12182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26555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7999F-18E5-4640-AC5C-B1D7503198EB}" type="datetimeFigureOut">
              <a:rPr lang="en-GB" smtClean="0"/>
              <a:t>06/10/2022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7B4CC9-018E-406E-8064-6E0CB103EA94}" type="slidenum">
              <a:rPr lang="en-GB" smtClean="0"/>
              <a:t>‹#›</a:t>
            </a:fld>
            <a:endParaRPr lang="en-GB"/>
          </a:p>
        </p:txBody>
      </p:sp>
    </p:spTree>
    <p:extLst>
      <p:ext uri="{BB962C8B-B14F-4D97-AF65-F5344CB8AC3E}">
        <p14:creationId xmlns:p14="http://schemas.microsoft.com/office/powerpoint/2010/main" val="141579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0" y="0"/>
            <a:ext cx="12395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017639" y="1892131"/>
            <a:ext cx="6253320" cy="92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p>
            <a:r>
              <a:rPr lang="en-GB" sz="5400" b="1" dirty="0" smtClean="0">
                <a:solidFill>
                  <a:srgbClr val="7030A0"/>
                </a:solidFill>
                <a:latin typeface="VNI-Ariston" pitchFamily="2" charset="0"/>
              </a:rPr>
              <a:t>Hello every one !!!</a:t>
            </a:r>
            <a:endParaRPr lang="en-US" sz="5400" b="1" dirty="0">
              <a:solidFill>
                <a:srgbClr val="7030A0"/>
              </a:solidFill>
              <a:latin typeface="VNI-Ariston" pitchFamily="2" charset="0"/>
            </a:endParaRPr>
          </a:p>
        </p:txBody>
      </p:sp>
    </p:spTree>
    <p:extLst>
      <p:ext uri="{BB962C8B-B14F-4D97-AF65-F5344CB8AC3E}">
        <p14:creationId xmlns:p14="http://schemas.microsoft.com/office/powerpoint/2010/main" val="21200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29496"/>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Google Shape;238;p33"/>
          <p:cNvSpPr txBox="1"/>
          <p:nvPr/>
        </p:nvSpPr>
        <p:spPr>
          <a:xfrm>
            <a:off x="631231" y="58992"/>
            <a:ext cx="7315199" cy="7122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None/>
            </a:pPr>
            <a:r>
              <a:rPr lang="en-US" sz="3200" b="1" dirty="0" smtClean="0">
                <a:solidFill>
                  <a:srgbClr val="0070C0"/>
                </a:solidFill>
              </a:rPr>
              <a:t>* C</a:t>
            </a:r>
            <a:r>
              <a:rPr lang="en-US" sz="3200" b="1" i="0" u="none" strike="noStrike" cap="none" dirty="0" smtClean="0">
                <a:solidFill>
                  <a:srgbClr val="0070C0"/>
                </a:solidFill>
                <a:sym typeface="Arial"/>
              </a:rPr>
              <a:t>hecking vocabulary</a:t>
            </a:r>
            <a:endParaRPr sz="3200" dirty="0">
              <a:solidFill>
                <a:srgbClr val="0070C0"/>
              </a:solidFill>
            </a:endParaRPr>
          </a:p>
        </p:txBody>
      </p:sp>
      <p:sp>
        <p:nvSpPr>
          <p:cNvPr id="18" name="Google Shape;239;p33"/>
          <p:cNvSpPr/>
          <p:nvPr/>
        </p:nvSpPr>
        <p:spPr>
          <a:xfrm>
            <a:off x="664666" y="780330"/>
            <a:ext cx="381262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600" b="1" i="0" u="none" strike="noStrike" cap="none" dirty="0" smtClean="0">
                <a:solidFill>
                  <a:schemeClr val="tx1"/>
                </a:solidFill>
                <a:latin typeface="Calibri"/>
                <a:ea typeface="Calibri"/>
                <a:cs typeface="Calibri"/>
                <a:sym typeface="Calibri"/>
              </a:rPr>
              <a:t>- </a:t>
            </a:r>
            <a:r>
              <a:rPr lang="en-US" sz="3600" b="1" dirty="0" smtClean="0">
                <a:solidFill>
                  <a:schemeClr val="tx1"/>
                </a:solidFill>
                <a:latin typeface="Calibri"/>
                <a:ea typeface="Calibri"/>
                <a:cs typeface="Calibri"/>
                <a:sym typeface="Calibri"/>
              </a:rPr>
              <a:t>boneless</a:t>
            </a:r>
            <a:r>
              <a:rPr lang="en-US" sz="3600" b="1" i="0" u="none" strike="noStrike" cap="none" dirty="0" smtClean="0">
                <a:solidFill>
                  <a:schemeClr val="tx1"/>
                </a:solidFill>
                <a:latin typeface="Calibri"/>
                <a:ea typeface="Calibri"/>
                <a:cs typeface="Calibri"/>
                <a:sym typeface="Calibri"/>
              </a:rPr>
              <a:t>(</a:t>
            </a:r>
            <a:r>
              <a:rPr lang="en-US" sz="3600" b="1" i="0" u="none" strike="noStrike" cap="none" dirty="0" err="1" smtClean="0">
                <a:solidFill>
                  <a:schemeClr val="tx1"/>
                </a:solidFill>
                <a:latin typeface="Calibri"/>
                <a:ea typeface="Calibri"/>
                <a:cs typeface="Calibri"/>
                <a:sym typeface="Calibri"/>
              </a:rPr>
              <a:t>adj</a:t>
            </a:r>
            <a:r>
              <a:rPr lang="en-US" sz="3600" b="1" i="0" u="none" strike="noStrike" cap="none" dirty="0" smtClean="0">
                <a:solidFill>
                  <a:schemeClr val="tx1"/>
                </a:solidFill>
                <a:latin typeface="Calibri"/>
                <a:ea typeface="Calibri"/>
                <a:cs typeface="Calibri"/>
                <a:sym typeface="Calibri"/>
              </a:rPr>
              <a:t>): </a:t>
            </a:r>
            <a:endParaRPr sz="3600" b="0" i="0" u="none" strike="noStrike" cap="none" dirty="0">
              <a:solidFill>
                <a:schemeClr val="tx1"/>
              </a:solidFill>
              <a:latin typeface="Calibri"/>
              <a:ea typeface="Calibri"/>
              <a:cs typeface="Calibri"/>
              <a:sym typeface="Calibri"/>
            </a:endParaRPr>
          </a:p>
        </p:txBody>
      </p:sp>
      <p:sp>
        <p:nvSpPr>
          <p:cNvPr id="20" name="Rectangle 19"/>
          <p:cNvSpPr/>
          <p:nvPr/>
        </p:nvSpPr>
        <p:spPr>
          <a:xfrm>
            <a:off x="5719973" y="795233"/>
            <a:ext cx="2698175" cy="615553"/>
          </a:xfrm>
          <a:prstGeom prst="rect">
            <a:avLst/>
          </a:prstGeom>
        </p:spPr>
        <p:txBody>
          <a:bodyPr wrap="none">
            <a:spAutoFit/>
          </a:bodyPr>
          <a:lstStyle/>
          <a:p>
            <a:pPr lvl="0"/>
            <a:r>
              <a:rPr lang="en-GB" sz="3400" b="1" dirty="0" err="1">
                <a:latin typeface="Calibri"/>
                <a:ea typeface="Calibri"/>
                <a:cs typeface="Calibri"/>
                <a:sym typeface="Calibri"/>
              </a:rPr>
              <a:t>k</a:t>
            </a:r>
            <a:r>
              <a:rPr lang="en-GB" sz="3400" b="1" dirty="0" err="1" smtClean="0">
                <a:latin typeface="Calibri"/>
                <a:ea typeface="Calibri"/>
                <a:cs typeface="Calibri"/>
                <a:sym typeface="Calibri"/>
              </a:rPr>
              <a:t>hông</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xương</a:t>
            </a:r>
            <a:r>
              <a:rPr lang="vi-VN" sz="3400" b="1" dirty="0">
                <a:latin typeface="Calibri"/>
                <a:ea typeface="Calibri"/>
                <a:cs typeface="Calibri"/>
                <a:sym typeface="Calibri"/>
              </a:rPr>
              <a:t> </a:t>
            </a:r>
          </a:p>
        </p:txBody>
      </p:sp>
      <p:sp>
        <p:nvSpPr>
          <p:cNvPr id="21" name="Rectangle 20"/>
          <p:cNvSpPr/>
          <p:nvPr/>
        </p:nvSpPr>
        <p:spPr>
          <a:xfrm>
            <a:off x="3678248" y="809980"/>
            <a:ext cx="1944763" cy="584775"/>
          </a:xfrm>
          <a:prstGeom prst="rect">
            <a:avLst/>
          </a:prstGeom>
        </p:spPr>
        <p:txBody>
          <a:bodyPr wrap="none">
            <a:spAutoFit/>
          </a:bodyPr>
          <a:lstStyle/>
          <a:p>
            <a:pPr algn="ctr"/>
            <a:r>
              <a:rPr lang="en-US" sz="3200" dirty="0">
                <a:solidFill>
                  <a:srgbClr val="00B0F0"/>
                </a:solidFill>
                <a:latin typeface="Calibri"/>
                <a:ea typeface="Calibri"/>
                <a:cs typeface="Calibri"/>
                <a:sym typeface="Calibri"/>
              </a:rPr>
              <a:t>/ˈ</a:t>
            </a:r>
            <a:r>
              <a:rPr lang="en-US" sz="3200" dirty="0" err="1">
                <a:solidFill>
                  <a:srgbClr val="00B0F0"/>
                </a:solidFill>
                <a:latin typeface="Calibri"/>
                <a:ea typeface="Calibri"/>
                <a:cs typeface="Calibri"/>
                <a:sym typeface="Calibri"/>
              </a:rPr>
              <a:t>bəʊnləs</a:t>
            </a:r>
            <a:r>
              <a:rPr lang="en-US" sz="3200" dirty="0" smtClean="0">
                <a:solidFill>
                  <a:srgbClr val="00B0F0"/>
                </a:solidFill>
                <a:latin typeface="Calibri"/>
                <a:ea typeface="Calibri"/>
                <a:cs typeface="Calibri"/>
                <a:sym typeface="Calibri"/>
              </a:rPr>
              <a:t>/</a:t>
            </a:r>
            <a:endParaRPr lang="en-US" sz="3200" dirty="0">
              <a:solidFill>
                <a:srgbClr val="00B0F0"/>
              </a:solidFill>
            </a:endParaRPr>
          </a:p>
        </p:txBody>
      </p:sp>
      <p:pic>
        <p:nvPicPr>
          <p:cNvPr id="8" name="Google Shape;296;p37"/>
          <p:cNvPicPr preferRelativeResize="0"/>
          <p:nvPr/>
        </p:nvPicPr>
        <p:blipFill rotWithShape="1">
          <a:blip r:embed="rId3">
            <a:alphaModFix/>
          </a:blip>
          <a:srcRect/>
          <a:stretch/>
        </p:blipFill>
        <p:spPr>
          <a:xfrm>
            <a:off x="4565774" y="1578074"/>
            <a:ext cx="3840728" cy="4203293"/>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Tree>
    <p:extLst>
      <p:ext uri="{BB962C8B-B14F-4D97-AF65-F5344CB8AC3E}">
        <p14:creationId xmlns:p14="http://schemas.microsoft.com/office/powerpoint/2010/main" val="1411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81000"/>
          </a:schemeClr>
        </a:solidFill>
        <a:effectLst/>
      </p:bgPr>
    </p:bg>
    <p:spTree>
      <p:nvGrpSpPr>
        <p:cNvPr id="1" name="Shape 305"/>
        <p:cNvGrpSpPr/>
        <p:nvPr/>
      </p:nvGrpSpPr>
      <p:grpSpPr>
        <a:xfrm>
          <a:off x="0" y="0"/>
          <a:ext cx="0" cy="0"/>
          <a:chOff x="0" y="0"/>
          <a:chExt cx="0" cy="0"/>
        </a:xfrm>
      </p:grpSpPr>
      <p:sp>
        <p:nvSpPr>
          <p:cNvPr id="306" name="Google Shape;306;p11"/>
          <p:cNvSpPr/>
          <p:nvPr/>
        </p:nvSpPr>
        <p:spPr>
          <a:xfrm>
            <a:off x="691716" y="376560"/>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309" name="Google Shape;309;p11"/>
          <p:cNvGrpSpPr/>
          <p:nvPr/>
        </p:nvGrpSpPr>
        <p:grpSpPr>
          <a:xfrm>
            <a:off x="191448" y="313144"/>
            <a:ext cx="519251" cy="584775"/>
            <a:chOff x="487066" y="1334106"/>
            <a:chExt cx="582963" cy="657458"/>
          </a:xfrm>
        </p:grpSpPr>
        <p:sp>
          <p:nvSpPr>
            <p:cNvPr id="310"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11"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312" name="Google Shape;312;p11"/>
          <p:cNvSpPr/>
          <p:nvPr/>
        </p:nvSpPr>
        <p:spPr>
          <a:xfrm>
            <a:off x="272073" y="987586"/>
            <a:ext cx="5181599" cy="4524315"/>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1. The text is mainly about _____.  </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a:t>
            </a:r>
            <a:r>
              <a:rPr lang="en-US" sz="2400" b="0" i="1" u="none" strike="noStrike" cap="none" dirty="0">
                <a:solidFill>
                  <a:srgbClr val="000000"/>
                </a:solidFill>
                <a:latin typeface="Calibri"/>
                <a:ea typeface="Calibri"/>
                <a:cs typeface="Calibri"/>
                <a:sym typeface="Calibri"/>
              </a:rPr>
              <a:t>pho</a:t>
            </a:r>
            <a:r>
              <a:rPr lang="en-US" sz="2400" b="0" i="0" u="none" strike="noStrike" cap="none" dirty="0">
                <a:solidFill>
                  <a:srgbClr val="000000"/>
                </a:solidFill>
                <a:latin typeface="Calibri"/>
                <a:ea typeface="Calibri"/>
                <a:cs typeface="Calibri"/>
                <a:sym typeface="Calibri"/>
              </a:rPr>
              <a:t>, a popular dish in Viet Nam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popular dishes in Viet Nam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different ways to cook </a:t>
            </a:r>
            <a:r>
              <a:rPr lang="en-US" sz="2400" b="0" i="1" u="none" strike="noStrike" cap="none" dirty="0">
                <a:solidFill>
                  <a:srgbClr val="000000"/>
                </a:solidFill>
                <a:latin typeface="Calibri"/>
                <a:ea typeface="Calibri"/>
                <a:cs typeface="Calibri"/>
                <a:sym typeface="Calibri"/>
              </a:rPr>
              <a:t>pho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2. </a:t>
            </a:r>
            <a:r>
              <a:rPr lang="en-US" sz="2400" b="1" i="1" u="none" strike="noStrike" cap="none" dirty="0">
                <a:solidFill>
                  <a:srgbClr val="FF0000"/>
                </a:solidFill>
                <a:latin typeface="Calibri"/>
                <a:ea typeface="Calibri"/>
                <a:cs typeface="Calibri"/>
                <a:sym typeface="Calibri"/>
              </a:rPr>
              <a:t>Pho</a:t>
            </a:r>
            <a:r>
              <a:rPr lang="en-US" sz="2400" b="1" i="0" u="none" strike="noStrike" cap="none" dirty="0">
                <a:solidFill>
                  <a:srgbClr val="FF0000"/>
                </a:solidFill>
                <a:latin typeface="Calibri"/>
                <a:ea typeface="Calibri"/>
                <a:cs typeface="Calibri"/>
                <a:sym typeface="Calibri"/>
              </a:rPr>
              <a:t> is made mainly with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rice noodles and beef or chicken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rice, pork, and vegetables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fish, shrimp, and noodles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3. We enjoy </a:t>
            </a:r>
            <a:r>
              <a:rPr lang="en-US" sz="2400" b="1" i="1" u="none" strike="noStrike" cap="none" dirty="0">
                <a:solidFill>
                  <a:srgbClr val="FF0000"/>
                </a:solidFill>
                <a:latin typeface="Calibri"/>
                <a:ea typeface="Calibri"/>
                <a:cs typeface="Calibri"/>
                <a:sym typeface="Calibri"/>
              </a:rPr>
              <a:t>pho </a:t>
            </a:r>
            <a:r>
              <a:rPr lang="en-US" sz="2400" b="1" i="0" u="none" strike="noStrike" cap="none" dirty="0">
                <a:solidFill>
                  <a:srgbClr val="FF0000"/>
                </a:solidFill>
                <a:latin typeface="Calibri"/>
                <a:ea typeface="Calibri"/>
                <a:cs typeface="Calibri"/>
                <a:sym typeface="Calibri"/>
              </a:rPr>
              <a:t>_____.  </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only for breakfast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for lunch and dinner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at any time of the day </a:t>
            </a:r>
            <a:endParaRPr sz="2400" dirty="0"/>
          </a:p>
        </p:txBody>
      </p:sp>
      <p:sp>
        <p:nvSpPr>
          <p:cNvPr id="313" name="Google Shape;313;p11"/>
          <p:cNvSpPr/>
          <p:nvPr/>
        </p:nvSpPr>
        <p:spPr>
          <a:xfrm>
            <a:off x="5705131" y="982803"/>
            <a:ext cx="6185223" cy="341632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4. To make noodles for </a:t>
            </a:r>
            <a:r>
              <a:rPr lang="en-US" sz="2400" b="1" i="1" u="none" strike="noStrike" cap="none" dirty="0">
                <a:solidFill>
                  <a:srgbClr val="FF0000"/>
                </a:solidFill>
                <a:latin typeface="Calibri"/>
                <a:ea typeface="Calibri"/>
                <a:cs typeface="Calibri"/>
                <a:sym typeface="Calibri"/>
              </a:rPr>
              <a:t>pho</a:t>
            </a:r>
            <a:r>
              <a:rPr lang="en-US" sz="2400" b="1" i="0" u="none" strike="noStrike" cap="none" dirty="0">
                <a:solidFill>
                  <a:srgbClr val="FF0000"/>
                </a:solidFill>
                <a:latin typeface="Calibri"/>
                <a:ea typeface="Calibri"/>
                <a:cs typeface="Calibri"/>
                <a:sym typeface="Calibri"/>
              </a:rPr>
              <a:t>, we use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a variety of sticky rice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the best kind of rice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eggs and rice flour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5. The broth for </a:t>
            </a:r>
            <a:r>
              <a:rPr lang="en-US" sz="2400" b="1" i="1" u="none" strike="noStrike" cap="none" dirty="0">
                <a:solidFill>
                  <a:srgbClr val="FF0000"/>
                </a:solidFill>
                <a:latin typeface="Calibri"/>
                <a:ea typeface="Calibri"/>
                <a:cs typeface="Calibri"/>
                <a:sym typeface="Calibri"/>
              </a:rPr>
              <a:t>pho </a:t>
            </a:r>
            <a:r>
              <a:rPr lang="en-US" sz="2400" b="1" i="0" u="none" strike="noStrike" cap="none" dirty="0">
                <a:solidFill>
                  <a:srgbClr val="FF0000"/>
                </a:solidFill>
                <a:latin typeface="Calibri"/>
                <a:ea typeface="Calibri"/>
                <a:cs typeface="Calibri"/>
                <a:sym typeface="Calibri"/>
              </a:rPr>
              <a:t>is made by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slowly cooking beef or chicken bones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cooking beef or chicken with fish sauce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boiling potatoes and chicken bones for a long time </a:t>
            </a:r>
            <a:endParaRPr sz="2400" dirty="0"/>
          </a:p>
        </p:txBody>
      </p:sp>
    </p:spTree>
  </p:cSld>
  <p:clrMapOvr>
    <a:masterClrMapping/>
  </p:clrMapOvr>
  <mc:AlternateContent xmlns:mc="http://schemas.openxmlformats.org/markup-compatibility/2006">
    <mc:Choice xmlns:p14="http://schemas.microsoft.com/office/powerpoint/2010/main" Requires="p14">
      <p:transition spd="slow" p14:dur="1250">
        <p:cover/>
      </p:transition>
    </mc:Choice>
    <mc:Fallback>
      <p:transition spd="slow">
        <p:cov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929"/>
            <a:ext cx="12755419" cy="6858000"/>
          </a:xfrm>
          <a:prstGeom prst="rect">
            <a:avLst/>
          </a:prstGeom>
          <a:noFill/>
          <a:ln>
            <a:noFill/>
          </a:ln>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กล่องข้อความ 4">
            <a:extLst>
              <a:ext uri="{FF2B5EF4-FFF2-40B4-BE49-F238E27FC236}">
                <a16:creationId xmlns="" xmlns:a16="http://schemas.microsoft.com/office/drawing/2014/main" id="{0270DFCC-6EED-4155-B976-9926132E952F}"/>
              </a:ext>
            </a:extLst>
          </p:cNvPr>
          <p:cNvSpPr txBox="1"/>
          <p:nvPr/>
        </p:nvSpPr>
        <p:spPr>
          <a:xfrm>
            <a:off x="394048" y="2477433"/>
            <a:ext cx="103624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Bookman Old Style" panose="02050604050505020204" pitchFamily="18" charset="0"/>
                <a:ea typeface="+mn-ea"/>
                <a:cs typeface="+mn-cs"/>
              </a:rPr>
              <a:t>Choose the best  answer</a:t>
            </a:r>
          </a:p>
        </p:txBody>
      </p:sp>
    </p:spTree>
    <p:extLst>
      <p:ext uri="{BB962C8B-B14F-4D97-AF65-F5344CB8AC3E}">
        <p14:creationId xmlns:p14="http://schemas.microsoft.com/office/powerpoint/2010/main" val="87363057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06;p11"/>
          <p:cNvSpPr/>
          <p:nvPr/>
        </p:nvSpPr>
        <p:spPr>
          <a:xfrm>
            <a:off x="830262" y="58992"/>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6" name="Google Shape;309;p11"/>
          <p:cNvGrpSpPr/>
          <p:nvPr/>
        </p:nvGrpSpPr>
        <p:grpSpPr>
          <a:xfrm>
            <a:off x="300498" y="-4424"/>
            <a:ext cx="519251" cy="584775"/>
            <a:chOff x="487066" y="1334106"/>
            <a:chExt cx="582963" cy="657458"/>
          </a:xfrm>
        </p:grpSpPr>
        <p:sp>
          <p:nvSpPr>
            <p:cNvPr id="7"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8"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9" name="Rectangle 8"/>
          <p:cNvSpPr/>
          <p:nvPr/>
        </p:nvSpPr>
        <p:spPr>
          <a:xfrm>
            <a:off x="5944509" y="960732"/>
            <a:ext cx="5225845" cy="461665"/>
          </a:xfrm>
          <a:prstGeom prst="rect">
            <a:avLst/>
          </a:prstGeom>
        </p:spPr>
        <p:txBody>
          <a:bodyPr wrap="square">
            <a:spAutoFit/>
          </a:bodyPr>
          <a:lstStyle/>
          <a:p>
            <a:pPr lvl="0" indent="457200"/>
            <a:r>
              <a:rPr lang="en-GB" sz="2400" b="1" dirty="0">
                <a:solidFill>
                  <a:srgbClr val="00787E"/>
                </a:solidFill>
                <a:latin typeface="Calibri"/>
                <a:ea typeface="Calibri"/>
                <a:cs typeface="Calibri"/>
                <a:sym typeface="Calibri"/>
              </a:rPr>
              <a:t>1. The text is mainly about _____. </a:t>
            </a:r>
            <a:r>
              <a:rPr lang="en-GB" sz="2400" b="1" dirty="0">
                <a:solidFill>
                  <a:srgbClr val="009FA5"/>
                </a:solidFill>
                <a:latin typeface="Calibri"/>
                <a:ea typeface="Calibri"/>
                <a:cs typeface="Calibri"/>
                <a:sym typeface="Calibri"/>
              </a:rPr>
              <a:t> </a:t>
            </a:r>
          </a:p>
        </p:txBody>
      </p:sp>
      <p:sp>
        <p:nvSpPr>
          <p:cNvPr id="10" name="Google Shape;204;p9"/>
          <p:cNvSpPr/>
          <p:nvPr/>
        </p:nvSpPr>
        <p:spPr>
          <a:xfrm>
            <a:off x="528180" y="773195"/>
            <a:ext cx="5848039" cy="5332637"/>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2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all times of the day, even for a late night </a:t>
            </a:r>
            <a:r>
              <a:rPr lang="en-US" sz="2200" b="0" i="0" u="sng" strike="noStrike" cap="none" dirty="0">
                <a:solidFill>
                  <a:srgbClr val="0C0C0C"/>
                </a:solidFill>
                <a:latin typeface="Calibri"/>
                <a:ea typeface="Calibri"/>
                <a:cs typeface="Calibri"/>
                <a:sym typeface="Calibri"/>
              </a:rPr>
              <a:t>snack</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has a very special </a:t>
            </a:r>
            <a:r>
              <a:rPr lang="en-US" sz="2200" b="0" i="0" u="sng" strike="noStrike" cap="none" dirty="0">
                <a:solidFill>
                  <a:srgbClr val="0C0C0C"/>
                </a:solidFill>
                <a:latin typeface="Calibri"/>
                <a:ea typeface="Calibri"/>
                <a:cs typeface="Calibri"/>
                <a:sym typeface="Calibri"/>
              </a:rPr>
              <a:t>taste</a:t>
            </a:r>
            <a:r>
              <a:rPr lang="en-US" sz="22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bo</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(beef noodle soup) and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ga</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(chicken noodle soup). The </a:t>
            </a:r>
            <a:r>
              <a:rPr lang="en-US" sz="2200" b="0" i="0" u="sng" strike="noStrike" cap="none" dirty="0">
                <a:solidFill>
                  <a:srgbClr val="0C0C0C"/>
                </a:solidFill>
                <a:latin typeface="Calibri"/>
                <a:ea typeface="Calibri"/>
                <a:cs typeface="Calibri"/>
                <a:sym typeface="Calibri"/>
              </a:rPr>
              <a:t>broth</a:t>
            </a:r>
            <a:r>
              <a:rPr lang="en-US" sz="2200" b="0" i="0" u="none" strike="noStrike" cap="none" dirty="0">
                <a:solidFill>
                  <a:srgbClr val="0C0C0C"/>
                </a:solidFill>
                <a:latin typeface="Calibri"/>
                <a:ea typeface="Calibri"/>
                <a:cs typeface="Calibri"/>
                <a:sym typeface="Calibri"/>
              </a:rPr>
              <a:t> for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made by </a:t>
            </a:r>
            <a:r>
              <a:rPr lang="en-US" sz="2200" b="0" i="0" u="sng" strike="noStrike" cap="none" dirty="0">
                <a:solidFill>
                  <a:srgbClr val="0C0C0C"/>
                </a:solidFill>
                <a:latin typeface="Calibri"/>
                <a:ea typeface="Calibri"/>
                <a:cs typeface="Calibri"/>
                <a:sym typeface="Calibri"/>
              </a:rPr>
              <a:t>stewing</a:t>
            </a:r>
            <a:r>
              <a:rPr lang="en-US" sz="22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a:t>
            </a:r>
            <a:r>
              <a:rPr lang="en-US" sz="2200" b="0" i="0" u="sng" strike="noStrike" cap="none" dirty="0">
                <a:solidFill>
                  <a:srgbClr val="0C0C0C"/>
                </a:solidFill>
                <a:latin typeface="Calibri"/>
                <a:ea typeface="Calibri"/>
                <a:cs typeface="Calibri"/>
                <a:sym typeface="Calibri"/>
              </a:rPr>
              <a:t>boneless</a:t>
            </a:r>
            <a:r>
              <a:rPr lang="en-US" sz="2200" b="0" i="0" u="none" strike="noStrike" cap="none" dirty="0">
                <a:solidFill>
                  <a:srgbClr val="0C0C0C"/>
                </a:solidFill>
                <a:latin typeface="Calibri"/>
                <a:ea typeface="Calibri"/>
                <a:cs typeface="Calibri"/>
                <a:sym typeface="Calibri"/>
              </a:rPr>
              <a:t> and cut into thin slices ... It's really delicious! </a:t>
            </a:r>
            <a:br>
              <a:rPr lang="en-US" sz="2200" b="0" i="0" u="none" strike="noStrike" cap="none" dirty="0">
                <a:solidFill>
                  <a:srgbClr val="0C0C0C"/>
                </a:solidFill>
                <a:latin typeface="Calibri"/>
                <a:ea typeface="Calibri"/>
                <a:cs typeface="Calibri"/>
                <a:sym typeface="Calibri"/>
              </a:rPr>
            </a:br>
            <a:r>
              <a:rPr lang="en-US" sz="2200" b="0" i="0" u="none" strike="noStrike" cap="none" dirty="0">
                <a:solidFill>
                  <a:srgbClr val="0C0C0C"/>
                </a:solidFill>
                <a:latin typeface="Calibri"/>
                <a:ea typeface="Calibri"/>
                <a:cs typeface="Calibri"/>
                <a:sym typeface="Calibri"/>
              </a:rPr>
              <a:t>Tell me about a popular dish in your area</a:t>
            </a:r>
            <a:r>
              <a:rPr lang="en-US" sz="2200" b="0" i="0" u="none" strike="noStrike" cap="none" dirty="0" smtClean="0">
                <a:solidFill>
                  <a:srgbClr val="0C0C0C"/>
                </a:solidFill>
                <a:latin typeface="Calibri"/>
                <a:ea typeface="Calibri"/>
                <a:cs typeface="Calibri"/>
                <a:sym typeface="Calibri"/>
              </a:rPr>
              <a:t>!</a:t>
            </a:r>
            <a:endParaRPr sz="2200" b="0" i="0" u="none" strike="noStrike" cap="none" dirty="0">
              <a:solidFill>
                <a:srgbClr val="0C0C0C"/>
              </a:solidFill>
              <a:latin typeface="Calibri"/>
              <a:ea typeface="Calibri"/>
              <a:cs typeface="Calibri"/>
              <a:sym typeface="Calibri"/>
            </a:endParaRPr>
          </a:p>
        </p:txBody>
      </p:sp>
      <p:sp>
        <p:nvSpPr>
          <p:cNvPr id="11" name="Rectangle 10"/>
          <p:cNvSpPr/>
          <p:nvPr/>
        </p:nvSpPr>
        <p:spPr>
          <a:xfrm>
            <a:off x="503093" y="6266887"/>
            <a:ext cx="5182829" cy="469039"/>
          </a:xfrm>
          <a:prstGeom prst="rect">
            <a:avLst/>
          </a:prstGeom>
        </p:spPr>
        <p:txBody>
          <a:bodyPr wrap="none">
            <a:spAutoFit/>
          </a:bodyPr>
          <a:lstStyle/>
          <a:p>
            <a:pPr lvl="0">
              <a:lnSpc>
                <a:spcPct val="101666"/>
              </a:lnSpc>
              <a:buSzPts val="1100"/>
            </a:pPr>
            <a:r>
              <a:rPr lang="en-GB" sz="2400" i="1" dirty="0">
                <a:solidFill>
                  <a:srgbClr val="0C0C0C"/>
                </a:solidFill>
                <a:latin typeface="Calibri"/>
                <a:ea typeface="Calibri"/>
                <a:cs typeface="Calibri"/>
                <a:sym typeface="Calibri"/>
              </a:rPr>
              <a:t>Posted by </a:t>
            </a:r>
            <a:r>
              <a:rPr lang="en-GB" sz="2400" i="1" dirty="0" err="1">
                <a:solidFill>
                  <a:srgbClr val="0C0C0C"/>
                </a:solidFill>
                <a:latin typeface="Calibri"/>
                <a:ea typeface="Calibri"/>
                <a:cs typeface="Calibri"/>
                <a:sym typeface="Calibri"/>
              </a:rPr>
              <a:t>Phong</a:t>
            </a:r>
            <a:r>
              <a:rPr lang="en-GB" sz="2400" i="1" dirty="0">
                <a:solidFill>
                  <a:srgbClr val="0C0C0C"/>
                </a:solidFill>
                <a:latin typeface="Calibri"/>
                <a:ea typeface="Calibri"/>
                <a:cs typeface="Calibri"/>
                <a:sym typeface="Calibri"/>
              </a:rPr>
              <a:t> on Feb 22 at 5:30 p.m. </a:t>
            </a:r>
          </a:p>
        </p:txBody>
      </p:sp>
      <p:grpSp>
        <p:nvGrpSpPr>
          <p:cNvPr id="22" name="กลุ่ม 12">
            <a:extLst>
              <a:ext uri="{FF2B5EF4-FFF2-40B4-BE49-F238E27FC236}">
                <a16:creationId xmlns="" xmlns:a16="http://schemas.microsoft.com/office/drawing/2014/main" id="{67654437-D6ED-4895-AD04-A2F764A3F5E5}"/>
              </a:ext>
            </a:extLst>
          </p:cNvPr>
          <p:cNvGrpSpPr/>
          <p:nvPr/>
        </p:nvGrpSpPr>
        <p:grpSpPr>
          <a:xfrm>
            <a:off x="10697096" y="3281679"/>
            <a:ext cx="1521279" cy="1331216"/>
            <a:chOff x="3628809" y="1877210"/>
            <a:chExt cx="2998906" cy="2644351"/>
          </a:xfrm>
        </p:grpSpPr>
        <p:sp>
          <p:nvSpPr>
            <p:cNvPr id="23" name="วงรี 13">
              <a:extLst>
                <a:ext uri="{FF2B5EF4-FFF2-40B4-BE49-F238E27FC236}">
                  <a16:creationId xmlns=""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วงรี 14">
              <a:extLst>
                <a:ext uri="{FF2B5EF4-FFF2-40B4-BE49-F238E27FC236}">
                  <a16:creationId xmlns=""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5" name="สี่เหลี่ยมผืนผ้า 15">
              <a:extLst>
                <a:ext uri="{FF2B5EF4-FFF2-40B4-BE49-F238E27FC236}">
                  <a16:creationId xmlns=""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6" name="สี่เหลี่ยมผืนผ้า 16">
              <a:extLst>
                <a:ext uri="{FF2B5EF4-FFF2-40B4-BE49-F238E27FC236}">
                  <a16:creationId xmlns=""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7" name="สี่เหลี่ยมผืนผ้า 17">
              <a:extLst>
                <a:ext uri="{FF2B5EF4-FFF2-40B4-BE49-F238E27FC236}">
                  <a16:creationId xmlns=""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8" name="สี่เหลี่ยมผืนผ้า 18">
              <a:extLst>
                <a:ext uri="{FF2B5EF4-FFF2-40B4-BE49-F238E27FC236}">
                  <a16:creationId xmlns=""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9" name="สี่เหลี่ยมผืนผ้า 19">
              <a:extLst>
                <a:ext uri="{FF2B5EF4-FFF2-40B4-BE49-F238E27FC236}">
                  <a16:creationId xmlns=""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30" name="ลูกศร: รูปห้าเหลี่ยม 20">
              <a:extLst>
                <a:ext uri="{FF2B5EF4-FFF2-40B4-BE49-F238E27FC236}">
                  <a16:creationId xmlns=""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31" name="กลุ่ม 21">
            <a:extLst>
              <a:ext uri="{FF2B5EF4-FFF2-40B4-BE49-F238E27FC236}">
                <a16:creationId xmlns="" xmlns:a16="http://schemas.microsoft.com/office/drawing/2014/main" id="{FE1A25AC-E1B1-4A97-A3CC-612FC7188357}"/>
              </a:ext>
            </a:extLst>
          </p:cNvPr>
          <p:cNvGrpSpPr/>
          <p:nvPr/>
        </p:nvGrpSpPr>
        <p:grpSpPr>
          <a:xfrm>
            <a:off x="10736991" y="3303893"/>
            <a:ext cx="1282009" cy="1282009"/>
            <a:chOff x="3842018" y="1909696"/>
            <a:chExt cx="2527233" cy="2527233"/>
          </a:xfrm>
        </p:grpSpPr>
        <p:sp>
          <p:nvSpPr>
            <p:cNvPr id="32" name="วงรี 22">
              <a:extLst>
                <a:ext uri="{FF2B5EF4-FFF2-40B4-BE49-F238E27FC236}">
                  <a16:creationId xmlns=""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3" name="ลูกศร: รูปห้าเหลี่ยม 23">
              <a:extLst>
                <a:ext uri="{FF2B5EF4-FFF2-40B4-BE49-F238E27FC236}">
                  <a16:creationId xmlns=""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34" name="วงรี 24">
            <a:extLst>
              <a:ext uri="{FF2B5EF4-FFF2-40B4-BE49-F238E27FC236}">
                <a16:creationId xmlns="" xmlns:a16="http://schemas.microsoft.com/office/drawing/2014/main" id="{12356E96-4AA6-4089-B0E1-57D8069AAB2A}"/>
              </a:ext>
            </a:extLst>
          </p:cNvPr>
          <p:cNvSpPr/>
          <p:nvPr/>
        </p:nvSpPr>
        <p:spPr>
          <a:xfrm>
            <a:off x="11286910" y="3308411"/>
            <a:ext cx="151173" cy="162862"/>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5" name="Rectangle 34"/>
          <p:cNvSpPr/>
          <p:nvPr/>
        </p:nvSpPr>
        <p:spPr>
          <a:xfrm>
            <a:off x="6440138" y="1640401"/>
            <a:ext cx="4558931"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n-GB" sz="2400" b="1" dirty="0">
                <a:latin typeface="Calibri"/>
                <a:ea typeface="Calibri"/>
                <a:cs typeface="Calibri"/>
                <a:sym typeface="Calibri"/>
              </a:rPr>
              <a:t>A. </a:t>
            </a:r>
            <a:r>
              <a:rPr lang="en-GB" sz="2400" b="1" i="1" dirty="0">
                <a:latin typeface="Calibri"/>
                <a:ea typeface="Calibri"/>
                <a:cs typeface="Calibri"/>
                <a:sym typeface="Calibri"/>
              </a:rPr>
              <a:t>pho</a:t>
            </a:r>
            <a:r>
              <a:rPr lang="en-GB" sz="2400" b="1" dirty="0">
                <a:latin typeface="Calibri"/>
                <a:ea typeface="Calibri"/>
                <a:cs typeface="Calibri"/>
                <a:sym typeface="Calibri"/>
              </a:rPr>
              <a:t>, a popular dish in Viet Nam </a:t>
            </a:r>
            <a:endParaRPr lang="en-GB" sz="2400" b="1" dirty="0"/>
          </a:p>
        </p:txBody>
      </p:sp>
      <p:sp>
        <p:nvSpPr>
          <p:cNvPr id="36" name="Rectangle 35"/>
          <p:cNvSpPr/>
          <p:nvPr/>
        </p:nvSpPr>
        <p:spPr>
          <a:xfrm>
            <a:off x="6435374" y="2238096"/>
            <a:ext cx="4023858"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lvl="0"/>
            <a:r>
              <a:rPr lang="en-GB" sz="2400" b="1" dirty="0">
                <a:latin typeface="Calibri"/>
                <a:ea typeface="Calibri"/>
                <a:cs typeface="Calibri"/>
                <a:sym typeface="Calibri"/>
              </a:rPr>
              <a:t>B. popular dishes in Viet Nam </a:t>
            </a:r>
            <a:endParaRPr lang="en-GB" sz="2400" b="1" dirty="0"/>
          </a:p>
        </p:txBody>
      </p:sp>
      <p:sp>
        <p:nvSpPr>
          <p:cNvPr id="37" name="Rectangle 36"/>
          <p:cNvSpPr/>
          <p:nvPr/>
        </p:nvSpPr>
        <p:spPr>
          <a:xfrm>
            <a:off x="6419984" y="2825251"/>
            <a:ext cx="3986989"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GB" sz="2400" b="1" dirty="0">
                <a:latin typeface="Calibri"/>
                <a:ea typeface="Calibri"/>
                <a:cs typeface="Calibri"/>
                <a:sym typeface="Calibri"/>
              </a:rPr>
              <a:t>C. different ways to cook </a:t>
            </a:r>
            <a:r>
              <a:rPr lang="en-GB" sz="2400" b="1" i="1" dirty="0">
                <a:latin typeface="Calibri"/>
                <a:ea typeface="Calibri"/>
                <a:cs typeface="Calibri"/>
                <a:sym typeface="Calibri"/>
              </a:rPr>
              <a:t>pho </a:t>
            </a:r>
            <a:endParaRPr lang="en-US" b="1" dirty="0"/>
          </a:p>
        </p:txBody>
      </p:sp>
      <p:pic>
        <p:nvPicPr>
          <p:cNvPr id="38" name="รูปภาพ 25">
            <a:extLst>
              <a:ext uri="{FF2B5EF4-FFF2-40B4-BE49-F238E27FC236}">
                <a16:creationId xmlns=""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10999069" y="1572385"/>
            <a:ext cx="528442" cy="529681"/>
          </a:xfrm>
          <a:prstGeom prst="rect">
            <a:avLst/>
          </a:prstGeom>
        </p:spPr>
      </p:pic>
      <p:pic>
        <p:nvPicPr>
          <p:cNvPr id="39" name="รูปภาพ 26">
            <a:extLst>
              <a:ext uri="{FF2B5EF4-FFF2-40B4-BE49-F238E27FC236}">
                <a16:creationId xmlns=""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10535342" y="2254520"/>
            <a:ext cx="509475" cy="445242"/>
          </a:xfrm>
          <a:prstGeom prst="rect">
            <a:avLst/>
          </a:prstGeom>
        </p:spPr>
      </p:pic>
      <p:pic>
        <p:nvPicPr>
          <p:cNvPr id="40" name="รูปภาพ 29">
            <a:extLst>
              <a:ext uri="{FF2B5EF4-FFF2-40B4-BE49-F238E27FC236}">
                <a16:creationId xmlns=""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10383841" y="2847462"/>
            <a:ext cx="509475" cy="460950"/>
          </a:xfrm>
          <a:prstGeom prst="rect">
            <a:avLst/>
          </a:prstGeom>
        </p:spPr>
      </p:pic>
      <p:pic>
        <p:nvPicPr>
          <p:cNvPr id="4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56026" y="16460"/>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030113" y="571881"/>
            <a:ext cx="609600" cy="609600"/>
          </a:xfrm>
          <a:prstGeom prst="rect">
            <a:avLst/>
          </a:prstGeom>
        </p:spPr>
      </p:pic>
      <p:pic>
        <p:nvPicPr>
          <p:cNvPr id="4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582400" y="6196606"/>
            <a:ext cx="609600" cy="609600"/>
          </a:xfrm>
          <a:prstGeom prst="rect">
            <a:avLst/>
          </a:prstGeom>
        </p:spPr>
      </p:pic>
    </p:spTree>
    <p:extLst>
      <p:ext uri="{BB962C8B-B14F-4D97-AF65-F5344CB8AC3E}">
        <p14:creationId xmlns:p14="http://schemas.microsoft.com/office/powerpoint/2010/main" val="325745685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6" presetClass="entr" presetSubtype="2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 presetClass="mediacall" presetSubtype="0" fill="hold" nodeType="withEffect">
                                  <p:stCondLst>
                                    <p:cond delay="0"/>
                                  </p:stCondLst>
                                  <p:childTnLst>
                                    <p:cmd type="call" cmd="playFrom(0.0)">
                                      <p:cBhvr>
                                        <p:cTn id="14" dur="8091" fill="hold"/>
                                        <p:tgtEl>
                                          <p:spTgt spid="43"/>
                                        </p:tgtEl>
                                      </p:cBhvr>
                                    </p:cmd>
                                  </p:childTnLst>
                                </p:cTn>
                              </p:par>
                            </p:childTnLst>
                          </p:cTn>
                        </p:par>
                      </p:childTnLst>
                    </p:cTn>
                  </p:par>
                </p:childTnLst>
              </p:cTn>
              <p:nextCondLst>
                <p:cond evt="onClick" delay="0">
                  <p:tgtEl>
                    <p:spTgt spid="35"/>
                  </p:tgtEl>
                </p:cond>
              </p:nextCondLst>
            </p:seq>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 presetClass="mediacall" presetSubtype="0" fill="hold" nodeType="withEffect">
                                  <p:stCondLst>
                                    <p:cond delay="0"/>
                                  </p:stCondLst>
                                  <p:childTnLst>
                                    <p:cmd type="call" cmd="playFrom(0.0)">
                                      <p:cBhvr>
                                        <p:cTn id="24" dur="8124" fill="hold"/>
                                        <p:tgtEl>
                                          <p:spTgt spid="44"/>
                                        </p:tgtEl>
                                      </p:cBhvr>
                                    </p:cmd>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1" presetClass="mediacall" presetSubtype="0" fill="hold" nodeType="withEffect">
                                  <p:stCondLst>
                                    <p:cond delay="0"/>
                                  </p:stCondLst>
                                  <p:childTnLst>
                                    <p:cmd type="call" cmd="playFrom(0.0)">
                                      <p:cBhvr>
                                        <p:cTn id="32" dur="8124" fill="hold"/>
                                        <p:tgtEl>
                                          <p:spTgt spid="48"/>
                                        </p:tgtEl>
                                      </p:cBhvr>
                                    </p:cmd>
                                  </p:childTnLst>
                                </p:cTn>
                              </p:par>
                            </p:childTnLst>
                          </p:cTn>
                        </p:par>
                      </p:childTnLst>
                    </p:cTn>
                  </p:par>
                </p:childTnLst>
              </p:cTn>
              <p:nextCondLst>
                <p:cond evt="onClick" delay="0">
                  <p:tgtEl>
                    <p:spTgt spid="37"/>
                  </p:tgtEl>
                </p:cond>
              </p:nextCondLst>
            </p:seq>
            <p:audio>
              <p:cMediaNode vol="80000">
                <p:cTn id="33" fill="hold" display="0">
                  <p:stCondLst>
                    <p:cond delay="indefinite"/>
                  </p:stCondLst>
                  <p:endCondLst>
                    <p:cond evt="onStopAudio" delay="0">
                      <p:tgtEl>
                        <p:sldTgt/>
                      </p:tgtEl>
                    </p:cond>
                  </p:endCondLst>
                </p:cTn>
                <p:tgtEl>
                  <p:spTgt spid="4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06;p11"/>
          <p:cNvSpPr/>
          <p:nvPr/>
        </p:nvSpPr>
        <p:spPr>
          <a:xfrm>
            <a:off x="830262" y="58992"/>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6" name="Google Shape;309;p11"/>
          <p:cNvGrpSpPr/>
          <p:nvPr/>
        </p:nvGrpSpPr>
        <p:grpSpPr>
          <a:xfrm>
            <a:off x="300498" y="-4424"/>
            <a:ext cx="519251" cy="584775"/>
            <a:chOff x="487066" y="1334106"/>
            <a:chExt cx="582963" cy="657458"/>
          </a:xfrm>
        </p:grpSpPr>
        <p:sp>
          <p:nvSpPr>
            <p:cNvPr id="7"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8"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9" name="Rectangle 8"/>
          <p:cNvSpPr/>
          <p:nvPr/>
        </p:nvSpPr>
        <p:spPr>
          <a:xfrm>
            <a:off x="5944509" y="960732"/>
            <a:ext cx="5225845" cy="461665"/>
          </a:xfrm>
          <a:prstGeom prst="rect">
            <a:avLst/>
          </a:prstGeom>
        </p:spPr>
        <p:txBody>
          <a:bodyPr wrap="square">
            <a:spAutoFit/>
          </a:bodyPr>
          <a:lstStyle/>
          <a:p>
            <a:pPr indent="457200"/>
            <a:r>
              <a:rPr lang="en-GB" sz="2400" b="1" dirty="0">
                <a:solidFill>
                  <a:srgbClr val="00787E"/>
                </a:solidFill>
                <a:latin typeface="Calibri"/>
                <a:ea typeface="Calibri"/>
                <a:cs typeface="Calibri"/>
                <a:sym typeface="Calibri"/>
              </a:rPr>
              <a:t>2. </a:t>
            </a:r>
            <a:r>
              <a:rPr lang="en-GB" sz="2400" b="1" i="1" dirty="0">
                <a:solidFill>
                  <a:srgbClr val="00787E"/>
                </a:solidFill>
                <a:latin typeface="Calibri"/>
                <a:ea typeface="Calibri"/>
                <a:cs typeface="Calibri"/>
                <a:sym typeface="Calibri"/>
              </a:rPr>
              <a:t>Pho</a:t>
            </a:r>
            <a:r>
              <a:rPr lang="en-GB" sz="2400" b="1" dirty="0">
                <a:solidFill>
                  <a:srgbClr val="00787E"/>
                </a:solidFill>
                <a:latin typeface="Calibri"/>
                <a:ea typeface="Calibri"/>
                <a:cs typeface="Calibri"/>
                <a:sym typeface="Calibri"/>
              </a:rPr>
              <a:t> is made mainly with </a:t>
            </a:r>
            <a:r>
              <a:rPr lang="en-GB" sz="2400" b="1" dirty="0" smtClean="0">
                <a:solidFill>
                  <a:srgbClr val="00787E"/>
                </a:solidFill>
                <a:latin typeface="Calibri"/>
                <a:ea typeface="Calibri"/>
                <a:cs typeface="Calibri"/>
                <a:sym typeface="Calibri"/>
              </a:rPr>
              <a:t>_____.. </a:t>
            </a:r>
            <a:r>
              <a:rPr lang="en-GB" sz="2400" b="1" dirty="0" smtClean="0">
                <a:solidFill>
                  <a:srgbClr val="009FA5"/>
                </a:solidFill>
                <a:latin typeface="Calibri"/>
                <a:ea typeface="Calibri"/>
                <a:cs typeface="Calibri"/>
                <a:sym typeface="Calibri"/>
              </a:rPr>
              <a:t> </a:t>
            </a:r>
            <a:endParaRPr lang="en-GB" sz="2400" b="1" dirty="0">
              <a:solidFill>
                <a:srgbClr val="009FA5"/>
              </a:solidFill>
              <a:latin typeface="Calibri"/>
              <a:ea typeface="Calibri"/>
              <a:cs typeface="Calibri"/>
              <a:sym typeface="Calibri"/>
            </a:endParaRPr>
          </a:p>
        </p:txBody>
      </p:sp>
      <p:sp>
        <p:nvSpPr>
          <p:cNvPr id="10" name="Google Shape;204;p9"/>
          <p:cNvSpPr/>
          <p:nvPr/>
        </p:nvSpPr>
        <p:spPr>
          <a:xfrm>
            <a:off x="528180" y="773195"/>
            <a:ext cx="5848039" cy="5332637"/>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2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all times of the day, even for a late night </a:t>
            </a:r>
            <a:r>
              <a:rPr lang="en-US" sz="2200" b="0" i="0" u="sng" strike="noStrike" cap="none" dirty="0">
                <a:solidFill>
                  <a:srgbClr val="0C0C0C"/>
                </a:solidFill>
                <a:latin typeface="Calibri"/>
                <a:ea typeface="Calibri"/>
                <a:cs typeface="Calibri"/>
                <a:sym typeface="Calibri"/>
              </a:rPr>
              <a:t>snack</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has a very special </a:t>
            </a:r>
            <a:r>
              <a:rPr lang="en-US" sz="2200" b="0" i="0" u="sng" strike="noStrike" cap="none" dirty="0">
                <a:solidFill>
                  <a:srgbClr val="0C0C0C"/>
                </a:solidFill>
                <a:latin typeface="Calibri"/>
                <a:ea typeface="Calibri"/>
                <a:cs typeface="Calibri"/>
                <a:sym typeface="Calibri"/>
              </a:rPr>
              <a:t>taste</a:t>
            </a:r>
            <a:r>
              <a:rPr lang="en-US" sz="22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bo</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(beef noodle soup) and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ga</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(chicken noodle soup). The </a:t>
            </a:r>
            <a:r>
              <a:rPr lang="en-US" sz="2200" b="0" i="0" u="sng" strike="noStrike" cap="none" dirty="0">
                <a:solidFill>
                  <a:srgbClr val="0C0C0C"/>
                </a:solidFill>
                <a:latin typeface="Calibri"/>
                <a:ea typeface="Calibri"/>
                <a:cs typeface="Calibri"/>
                <a:sym typeface="Calibri"/>
              </a:rPr>
              <a:t>broth</a:t>
            </a:r>
            <a:r>
              <a:rPr lang="en-US" sz="2200" b="0" i="0" u="none" strike="noStrike" cap="none" dirty="0">
                <a:solidFill>
                  <a:srgbClr val="0C0C0C"/>
                </a:solidFill>
                <a:latin typeface="Calibri"/>
                <a:ea typeface="Calibri"/>
                <a:cs typeface="Calibri"/>
                <a:sym typeface="Calibri"/>
              </a:rPr>
              <a:t> for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made by </a:t>
            </a:r>
            <a:r>
              <a:rPr lang="en-US" sz="2200" b="0" i="0" u="sng" strike="noStrike" cap="none" dirty="0">
                <a:solidFill>
                  <a:srgbClr val="0C0C0C"/>
                </a:solidFill>
                <a:latin typeface="Calibri"/>
                <a:ea typeface="Calibri"/>
                <a:cs typeface="Calibri"/>
                <a:sym typeface="Calibri"/>
              </a:rPr>
              <a:t>stewing</a:t>
            </a:r>
            <a:r>
              <a:rPr lang="en-US" sz="22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a:t>
            </a:r>
            <a:r>
              <a:rPr lang="en-US" sz="2200" b="0" i="0" u="sng" strike="noStrike" cap="none" dirty="0">
                <a:solidFill>
                  <a:srgbClr val="0C0C0C"/>
                </a:solidFill>
                <a:latin typeface="Calibri"/>
                <a:ea typeface="Calibri"/>
                <a:cs typeface="Calibri"/>
                <a:sym typeface="Calibri"/>
              </a:rPr>
              <a:t>boneless</a:t>
            </a:r>
            <a:r>
              <a:rPr lang="en-US" sz="2200" b="0" i="0" u="none" strike="noStrike" cap="none" dirty="0">
                <a:solidFill>
                  <a:srgbClr val="0C0C0C"/>
                </a:solidFill>
                <a:latin typeface="Calibri"/>
                <a:ea typeface="Calibri"/>
                <a:cs typeface="Calibri"/>
                <a:sym typeface="Calibri"/>
              </a:rPr>
              <a:t> and cut into thin slices ... It's really delicious! </a:t>
            </a:r>
            <a:br>
              <a:rPr lang="en-US" sz="2200" b="0" i="0" u="none" strike="noStrike" cap="none" dirty="0">
                <a:solidFill>
                  <a:srgbClr val="0C0C0C"/>
                </a:solidFill>
                <a:latin typeface="Calibri"/>
                <a:ea typeface="Calibri"/>
                <a:cs typeface="Calibri"/>
                <a:sym typeface="Calibri"/>
              </a:rPr>
            </a:br>
            <a:r>
              <a:rPr lang="en-US" sz="2200" b="0" i="0" u="none" strike="noStrike" cap="none" dirty="0">
                <a:solidFill>
                  <a:srgbClr val="0C0C0C"/>
                </a:solidFill>
                <a:latin typeface="Calibri"/>
                <a:ea typeface="Calibri"/>
                <a:cs typeface="Calibri"/>
                <a:sym typeface="Calibri"/>
              </a:rPr>
              <a:t>Tell me about a popular dish in your area</a:t>
            </a:r>
            <a:r>
              <a:rPr lang="en-US" sz="2200" b="0" i="0" u="none" strike="noStrike" cap="none" dirty="0" smtClean="0">
                <a:solidFill>
                  <a:srgbClr val="0C0C0C"/>
                </a:solidFill>
                <a:latin typeface="Calibri"/>
                <a:ea typeface="Calibri"/>
                <a:cs typeface="Calibri"/>
                <a:sym typeface="Calibri"/>
              </a:rPr>
              <a:t>!</a:t>
            </a:r>
            <a:endParaRPr sz="2200" b="0" i="0" u="none" strike="noStrike" cap="none" dirty="0">
              <a:solidFill>
                <a:srgbClr val="0C0C0C"/>
              </a:solidFill>
              <a:latin typeface="Calibri"/>
              <a:ea typeface="Calibri"/>
              <a:cs typeface="Calibri"/>
              <a:sym typeface="Calibri"/>
            </a:endParaRPr>
          </a:p>
        </p:txBody>
      </p:sp>
      <p:sp>
        <p:nvSpPr>
          <p:cNvPr id="11" name="Rectangle 10"/>
          <p:cNvSpPr/>
          <p:nvPr/>
        </p:nvSpPr>
        <p:spPr>
          <a:xfrm>
            <a:off x="503093" y="6266887"/>
            <a:ext cx="5182829" cy="469039"/>
          </a:xfrm>
          <a:prstGeom prst="rect">
            <a:avLst/>
          </a:prstGeom>
        </p:spPr>
        <p:txBody>
          <a:bodyPr wrap="none">
            <a:spAutoFit/>
          </a:bodyPr>
          <a:lstStyle/>
          <a:p>
            <a:pPr lvl="0">
              <a:lnSpc>
                <a:spcPct val="101666"/>
              </a:lnSpc>
              <a:buSzPts val="1100"/>
            </a:pPr>
            <a:r>
              <a:rPr lang="en-GB" sz="2400" i="1" dirty="0">
                <a:solidFill>
                  <a:srgbClr val="0C0C0C"/>
                </a:solidFill>
                <a:latin typeface="Calibri"/>
                <a:ea typeface="Calibri"/>
                <a:cs typeface="Calibri"/>
                <a:sym typeface="Calibri"/>
              </a:rPr>
              <a:t>Posted by </a:t>
            </a:r>
            <a:r>
              <a:rPr lang="en-GB" sz="2400" i="1" dirty="0" err="1">
                <a:solidFill>
                  <a:srgbClr val="0C0C0C"/>
                </a:solidFill>
                <a:latin typeface="Calibri"/>
                <a:ea typeface="Calibri"/>
                <a:cs typeface="Calibri"/>
                <a:sym typeface="Calibri"/>
              </a:rPr>
              <a:t>Phong</a:t>
            </a:r>
            <a:r>
              <a:rPr lang="en-GB" sz="2400" i="1" dirty="0">
                <a:solidFill>
                  <a:srgbClr val="0C0C0C"/>
                </a:solidFill>
                <a:latin typeface="Calibri"/>
                <a:ea typeface="Calibri"/>
                <a:cs typeface="Calibri"/>
                <a:sym typeface="Calibri"/>
              </a:rPr>
              <a:t> on Feb 22 at 5:30 p.m. </a:t>
            </a:r>
          </a:p>
        </p:txBody>
      </p:sp>
      <p:grpSp>
        <p:nvGrpSpPr>
          <p:cNvPr id="22" name="กลุ่ม 12">
            <a:extLst>
              <a:ext uri="{FF2B5EF4-FFF2-40B4-BE49-F238E27FC236}">
                <a16:creationId xmlns="" xmlns:a16="http://schemas.microsoft.com/office/drawing/2014/main" id="{67654437-D6ED-4895-AD04-A2F764A3F5E5}"/>
              </a:ext>
            </a:extLst>
          </p:cNvPr>
          <p:cNvGrpSpPr/>
          <p:nvPr/>
        </p:nvGrpSpPr>
        <p:grpSpPr>
          <a:xfrm>
            <a:off x="10697096" y="3281679"/>
            <a:ext cx="1521279" cy="1331216"/>
            <a:chOff x="3628809" y="1877210"/>
            <a:chExt cx="2998906" cy="2644351"/>
          </a:xfrm>
        </p:grpSpPr>
        <p:sp>
          <p:nvSpPr>
            <p:cNvPr id="23" name="วงรี 13">
              <a:extLst>
                <a:ext uri="{FF2B5EF4-FFF2-40B4-BE49-F238E27FC236}">
                  <a16:creationId xmlns=""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วงรี 14">
              <a:extLst>
                <a:ext uri="{FF2B5EF4-FFF2-40B4-BE49-F238E27FC236}">
                  <a16:creationId xmlns=""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5" name="สี่เหลี่ยมผืนผ้า 15">
              <a:extLst>
                <a:ext uri="{FF2B5EF4-FFF2-40B4-BE49-F238E27FC236}">
                  <a16:creationId xmlns=""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6" name="สี่เหลี่ยมผืนผ้า 16">
              <a:extLst>
                <a:ext uri="{FF2B5EF4-FFF2-40B4-BE49-F238E27FC236}">
                  <a16:creationId xmlns=""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7" name="สี่เหลี่ยมผืนผ้า 17">
              <a:extLst>
                <a:ext uri="{FF2B5EF4-FFF2-40B4-BE49-F238E27FC236}">
                  <a16:creationId xmlns=""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8" name="สี่เหลี่ยมผืนผ้า 18">
              <a:extLst>
                <a:ext uri="{FF2B5EF4-FFF2-40B4-BE49-F238E27FC236}">
                  <a16:creationId xmlns=""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9" name="สี่เหลี่ยมผืนผ้า 19">
              <a:extLst>
                <a:ext uri="{FF2B5EF4-FFF2-40B4-BE49-F238E27FC236}">
                  <a16:creationId xmlns=""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30" name="ลูกศร: รูปห้าเหลี่ยม 20">
              <a:extLst>
                <a:ext uri="{FF2B5EF4-FFF2-40B4-BE49-F238E27FC236}">
                  <a16:creationId xmlns=""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31" name="กลุ่ม 21">
            <a:extLst>
              <a:ext uri="{FF2B5EF4-FFF2-40B4-BE49-F238E27FC236}">
                <a16:creationId xmlns="" xmlns:a16="http://schemas.microsoft.com/office/drawing/2014/main" id="{FE1A25AC-E1B1-4A97-A3CC-612FC7188357}"/>
              </a:ext>
            </a:extLst>
          </p:cNvPr>
          <p:cNvGrpSpPr/>
          <p:nvPr/>
        </p:nvGrpSpPr>
        <p:grpSpPr>
          <a:xfrm>
            <a:off x="10736991" y="3303893"/>
            <a:ext cx="1282009" cy="1282009"/>
            <a:chOff x="3842018" y="1909696"/>
            <a:chExt cx="2527233" cy="2527233"/>
          </a:xfrm>
        </p:grpSpPr>
        <p:sp>
          <p:nvSpPr>
            <p:cNvPr id="32" name="วงรี 22">
              <a:extLst>
                <a:ext uri="{FF2B5EF4-FFF2-40B4-BE49-F238E27FC236}">
                  <a16:creationId xmlns=""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3" name="ลูกศร: รูปห้าเหลี่ยม 23">
              <a:extLst>
                <a:ext uri="{FF2B5EF4-FFF2-40B4-BE49-F238E27FC236}">
                  <a16:creationId xmlns=""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34" name="วงรี 24">
            <a:extLst>
              <a:ext uri="{FF2B5EF4-FFF2-40B4-BE49-F238E27FC236}">
                <a16:creationId xmlns="" xmlns:a16="http://schemas.microsoft.com/office/drawing/2014/main" id="{12356E96-4AA6-4089-B0E1-57D8069AAB2A}"/>
              </a:ext>
            </a:extLst>
          </p:cNvPr>
          <p:cNvSpPr/>
          <p:nvPr/>
        </p:nvSpPr>
        <p:spPr>
          <a:xfrm>
            <a:off x="11286910" y="3308411"/>
            <a:ext cx="151173" cy="162862"/>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5" name="Rectangle 34"/>
          <p:cNvSpPr/>
          <p:nvPr/>
        </p:nvSpPr>
        <p:spPr>
          <a:xfrm>
            <a:off x="6440138" y="1640401"/>
            <a:ext cx="473021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n-GB" sz="2400" b="1" dirty="0">
                <a:latin typeface="Calibri"/>
                <a:ea typeface="Calibri"/>
                <a:cs typeface="Calibri"/>
                <a:sym typeface="Calibri"/>
              </a:rPr>
              <a:t>A</a:t>
            </a:r>
            <a:r>
              <a:rPr lang="en-GB" sz="2400" b="1" dirty="0" smtClean="0">
                <a:latin typeface="Calibri"/>
                <a:ea typeface="Calibri"/>
                <a:cs typeface="Calibri"/>
                <a:sym typeface="Calibri"/>
              </a:rPr>
              <a:t>.</a:t>
            </a:r>
            <a:r>
              <a:rPr lang="en-US" sz="2400" b="1" dirty="0">
                <a:solidFill>
                  <a:srgbClr val="000000"/>
                </a:solidFill>
                <a:latin typeface="Calibri"/>
                <a:ea typeface="Calibri"/>
                <a:cs typeface="Calibri"/>
                <a:sym typeface="Calibri"/>
              </a:rPr>
              <a:t> rice noodles and beef or chicken</a:t>
            </a:r>
            <a:r>
              <a:rPr lang="en-GB" sz="2400" b="1" dirty="0" smtClean="0">
                <a:latin typeface="Calibri"/>
                <a:ea typeface="Calibri"/>
                <a:cs typeface="Calibri"/>
                <a:sym typeface="Calibri"/>
              </a:rPr>
              <a:t>  </a:t>
            </a:r>
            <a:endParaRPr lang="en-GB" sz="2400" b="1" dirty="0"/>
          </a:p>
        </p:txBody>
      </p:sp>
      <p:sp>
        <p:nvSpPr>
          <p:cNvPr id="36" name="Rectangle 35"/>
          <p:cNvSpPr/>
          <p:nvPr/>
        </p:nvSpPr>
        <p:spPr>
          <a:xfrm>
            <a:off x="6435374" y="2238096"/>
            <a:ext cx="4004622"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lvl="0"/>
            <a:r>
              <a:rPr lang="en-GB" sz="2400" b="1" dirty="0">
                <a:latin typeface="Calibri"/>
                <a:ea typeface="Calibri"/>
                <a:cs typeface="Calibri"/>
                <a:sym typeface="Calibri"/>
              </a:rPr>
              <a:t>B</a:t>
            </a:r>
            <a:r>
              <a:rPr lang="en-GB" sz="2400" b="1" dirty="0" smtClean="0">
                <a:latin typeface="Calibri"/>
                <a:ea typeface="Calibri"/>
                <a:cs typeface="Calibri"/>
                <a:sym typeface="Calibri"/>
              </a:rPr>
              <a:t>.</a:t>
            </a:r>
            <a:r>
              <a:rPr lang="en-US" sz="2400" b="1" dirty="0">
                <a:solidFill>
                  <a:srgbClr val="000000"/>
                </a:solidFill>
                <a:latin typeface="Calibri"/>
                <a:ea typeface="Calibri"/>
                <a:cs typeface="Calibri"/>
                <a:sym typeface="Calibri"/>
              </a:rPr>
              <a:t> </a:t>
            </a:r>
            <a:r>
              <a:rPr lang="en-US" sz="2400" b="1" dirty="0" smtClean="0">
                <a:solidFill>
                  <a:srgbClr val="000000"/>
                </a:solidFill>
                <a:latin typeface="Calibri"/>
                <a:ea typeface="Calibri"/>
                <a:cs typeface="Calibri"/>
                <a:sym typeface="Calibri"/>
              </a:rPr>
              <a:t> </a:t>
            </a:r>
            <a:r>
              <a:rPr lang="en-US" sz="2400" b="1" dirty="0">
                <a:solidFill>
                  <a:srgbClr val="000000"/>
                </a:solidFill>
                <a:latin typeface="Calibri"/>
                <a:ea typeface="Calibri"/>
                <a:cs typeface="Calibri"/>
                <a:sym typeface="Calibri"/>
              </a:rPr>
              <a:t>rice, pork, and vegetables</a:t>
            </a:r>
            <a:r>
              <a:rPr lang="en-GB" sz="2400" b="1" dirty="0" smtClean="0">
                <a:latin typeface="Calibri"/>
                <a:ea typeface="Calibri"/>
                <a:cs typeface="Calibri"/>
                <a:sym typeface="Calibri"/>
              </a:rPr>
              <a:t>  </a:t>
            </a:r>
            <a:endParaRPr lang="en-GB" sz="2400" b="1" dirty="0"/>
          </a:p>
        </p:txBody>
      </p:sp>
      <p:sp>
        <p:nvSpPr>
          <p:cNvPr id="37" name="Rectangle 36"/>
          <p:cNvSpPr/>
          <p:nvPr/>
        </p:nvSpPr>
        <p:spPr>
          <a:xfrm>
            <a:off x="6419984" y="2825251"/>
            <a:ext cx="3850734"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GB" sz="2400" b="1" dirty="0">
                <a:latin typeface="Calibri"/>
                <a:ea typeface="Calibri"/>
                <a:cs typeface="Calibri"/>
                <a:sym typeface="Calibri"/>
              </a:rPr>
              <a:t>C</a:t>
            </a:r>
            <a:r>
              <a:rPr lang="en-GB" sz="2400" b="1" dirty="0" smtClean="0">
                <a:latin typeface="Calibri"/>
                <a:ea typeface="Calibri"/>
                <a:cs typeface="Calibri"/>
                <a:sym typeface="Calibri"/>
              </a:rPr>
              <a:t>.</a:t>
            </a:r>
            <a:r>
              <a:rPr lang="en-US" sz="2400" b="1" dirty="0">
                <a:solidFill>
                  <a:srgbClr val="000000"/>
                </a:solidFill>
                <a:latin typeface="Calibri"/>
                <a:ea typeface="Calibri"/>
                <a:cs typeface="Calibri"/>
                <a:sym typeface="Calibri"/>
              </a:rPr>
              <a:t> fish, shrimp, and noodles</a:t>
            </a:r>
            <a:r>
              <a:rPr lang="en-GB" sz="2400" b="1" dirty="0" smtClean="0">
                <a:latin typeface="Calibri"/>
                <a:ea typeface="Calibri"/>
                <a:cs typeface="Calibri"/>
                <a:sym typeface="Calibri"/>
              </a:rPr>
              <a:t>  </a:t>
            </a:r>
            <a:endParaRPr lang="en-US" b="1" dirty="0"/>
          </a:p>
        </p:txBody>
      </p:sp>
      <p:pic>
        <p:nvPicPr>
          <p:cNvPr id="38" name="รูปภาพ 25">
            <a:extLst>
              <a:ext uri="{FF2B5EF4-FFF2-40B4-BE49-F238E27FC236}">
                <a16:creationId xmlns=""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11161297" y="1572385"/>
            <a:ext cx="528442" cy="529681"/>
          </a:xfrm>
          <a:prstGeom prst="rect">
            <a:avLst/>
          </a:prstGeom>
        </p:spPr>
      </p:pic>
      <p:pic>
        <p:nvPicPr>
          <p:cNvPr id="39" name="รูปภาพ 26">
            <a:extLst>
              <a:ext uri="{FF2B5EF4-FFF2-40B4-BE49-F238E27FC236}">
                <a16:creationId xmlns=""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10535342" y="2254520"/>
            <a:ext cx="509475" cy="445242"/>
          </a:xfrm>
          <a:prstGeom prst="rect">
            <a:avLst/>
          </a:prstGeom>
        </p:spPr>
      </p:pic>
      <p:pic>
        <p:nvPicPr>
          <p:cNvPr id="40" name="รูปภาพ 29">
            <a:extLst>
              <a:ext uri="{FF2B5EF4-FFF2-40B4-BE49-F238E27FC236}">
                <a16:creationId xmlns=""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10383841" y="2847462"/>
            <a:ext cx="509475" cy="460950"/>
          </a:xfrm>
          <a:prstGeom prst="rect">
            <a:avLst/>
          </a:prstGeom>
        </p:spPr>
      </p:pic>
      <p:pic>
        <p:nvPicPr>
          <p:cNvPr id="4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47831" y="16296"/>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92984" y="580351"/>
            <a:ext cx="609600" cy="609600"/>
          </a:xfrm>
          <a:prstGeom prst="rect">
            <a:avLst/>
          </a:prstGeom>
        </p:spPr>
      </p:pic>
      <p:pic>
        <p:nvPicPr>
          <p:cNvPr id="4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0533" y="6126580"/>
            <a:ext cx="609600" cy="609600"/>
          </a:xfrm>
          <a:prstGeom prst="rect">
            <a:avLst/>
          </a:prstGeom>
        </p:spPr>
      </p:pic>
    </p:spTree>
    <p:extLst>
      <p:ext uri="{BB962C8B-B14F-4D97-AF65-F5344CB8AC3E}">
        <p14:creationId xmlns:p14="http://schemas.microsoft.com/office/powerpoint/2010/main" val="129961638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6" presetClass="entr" presetSubtype="2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 presetClass="mediacall" presetSubtype="0" fill="hold" nodeType="withEffect">
                                  <p:stCondLst>
                                    <p:cond delay="0"/>
                                  </p:stCondLst>
                                  <p:childTnLst>
                                    <p:cmd type="call" cmd="playFrom(0.0)">
                                      <p:cBhvr>
                                        <p:cTn id="14" dur="8091" fill="hold"/>
                                        <p:tgtEl>
                                          <p:spTgt spid="43"/>
                                        </p:tgtEl>
                                      </p:cBhvr>
                                    </p:cmd>
                                  </p:childTnLst>
                                </p:cTn>
                              </p:par>
                            </p:childTnLst>
                          </p:cTn>
                        </p:par>
                      </p:childTnLst>
                    </p:cTn>
                  </p:par>
                </p:childTnLst>
              </p:cTn>
              <p:nextCondLst>
                <p:cond evt="onClick" delay="0">
                  <p:tgtEl>
                    <p:spTgt spid="35"/>
                  </p:tgtEl>
                </p:cond>
              </p:nextCondLst>
            </p:seq>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 presetClass="mediacall" presetSubtype="0" fill="hold" nodeType="withEffect">
                                  <p:stCondLst>
                                    <p:cond delay="0"/>
                                  </p:stCondLst>
                                  <p:childTnLst>
                                    <p:cmd type="call" cmd="playFrom(0.0)">
                                      <p:cBhvr>
                                        <p:cTn id="24" dur="8124" fill="hold"/>
                                        <p:tgtEl>
                                          <p:spTgt spid="44"/>
                                        </p:tgtEl>
                                      </p:cBhvr>
                                    </p:cmd>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1" presetClass="mediacall" presetSubtype="0" fill="hold" nodeType="withEffect">
                                  <p:stCondLst>
                                    <p:cond delay="0"/>
                                  </p:stCondLst>
                                  <p:childTnLst>
                                    <p:cmd type="call" cmd="playFrom(0.0)">
                                      <p:cBhvr>
                                        <p:cTn id="32" dur="8124" fill="hold"/>
                                        <p:tgtEl>
                                          <p:spTgt spid="48"/>
                                        </p:tgtEl>
                                      </p:cBhvr>
                                    </p:cmd>
                                  </p:childTnLst>
                                </p:cTn>
                              </p:par>
                            </p:childTnLst>
                          </p:cTn>
                        </p:par>
                      </p:childTnLst>
                    </p:cTn>
                  </p:par>
                </p:childTnLst>
              </p:cTn>
              <p:nextCondLst>
                <p:cond evt="onClick" delay="0">
                  <p:tgtEl>
                    <p:spTgt spid="37"/>
                  </p:tgtEl>
                </p:cond>
              </p:nextCondLst>
            </p:seq>
            <p:audio>
              <p:cMediaNode vol="80000">
                <p:cTn id="33" fill="hold" display="0">
                  <p:stCondLst>
                    <p:cond delay="indefinite"/>
                  </p:stCondLst>
                  <p:endCondLst>
                    <p:cond evt="onStopAudio" delay="0">
                      <p:tgtEl>
                        <p:sldTgt/>
                      </p:tgtEl>
                    </p:cond>
                  </p:endCondLst>
                </p:cTn>
                <p:tgtEl>
                  <p:spTgt spid="4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06;p11"/>
          <p:cNvSpPr/>
          <p:nvPr/>
        </p:nvSpPr>
        <p:spPr>
          <a:xfrm>
            <a:off x="830262" y="58992"/>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6" name="Google Shape;309;p11"/>
          <p:cNvGrpSpPr/>
          <p:nvPr/>
        </p:nvGrpSpPr>
        <p:grpSpPr>
          <a:xfrm>
            <a:off x="300498" y="-4424"/>
            <a:ext cx="519251" cy="584775"/>
            <a:chOff x="487066" y="1334106"/>
            <a:chExt cx="582963" cy="657458"/>
          </a:xfrm>
        </p:grpSpPr>
        <p:sp>
          <p:nvSpPr>
            <p:cNvPr id="7"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8"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9" name="Rectangle 8"/>
          <p:cNvSpPr/>
          <p:nvPr/>
        </p:nvSpPr>
        <p:spPr>
          <a:xfrm>
            <a:off x="5944509" y="960732"/>
            <a:ext cx="5225845" cy="830997"/>
          </a:xfrm>
          <a:prstGeom prst="rect">
            <a:avLst/>
          </a:prstGeom>
        </p:spPr>
        <p:txBody>
          <a:bodyPr wrap="square">
            <a:spAutoFit/>
          </a:bodyPr>
          <a:lstStyle/>
          <a:p>
            <a:pPr indent="457200"/>
            <a:r>
              <a:rPr lang="en-US" sz="2400" b="1" dirty="0" smtClean="0">
                <a:solidFill>
                  <a:srgbClr val="00787E"/>
                </a:solidFill>
                <a:latin typeface="Calibri"/>
                <a:ea typeface="Calibri"/>
                <a:cs typeface="Calibri"/>
                <a:sym typeface="Calibri"/>
              </a:rPr>
              <a:t> </a:t>
            </a:r>
            <a:r>
              <a:rPr lang="en-US" sz="2400" b="1" dirty="0">
                <a:solidFill>
                  <a:srgbClr val="00787E"/>
                </a:solidFill>
                <a:latin typeface="Calibri"/>
                <a:ea typeface="Calibri"/>
                <a:cs typeface="Calibri"/>
                <a:sym typeface="Calibri"/>
              </a:rPr>
              <a:t>3. We enjoy </a:t>
            </a:r>
            <a:r>
              <a:rPr lang="en-US" sz="2400" b="1" i="1" dirty="0">
                <a:solidFill>
                  <a:srgbClr val="00787E"/>
                </a:solidFill>
                <a:latin typeface="Calibri"/>
                <a:ea typeface="Calibri"/>
                <a:cs typeface="Calibri"/>
                <a:sym typeface="Calibri"/>
              </a:rPr>
              <a:t>pho </a:t>
            </a:r>
            <a:r>
              <a:rPr lang="en-US" sz="2400" b="1" dirty="0">
                <a:solidFill>
                  <a:srgbClr val="00787E"/>
                </a:solidFill>
                <a:latin typeface="Calibri"/>
                <a:ea typeface="Calibri"/>
                <a:cs typeface="Calibri"/>
                <a:sym typeface="Calibri"/>
              </a:rPr>
              <a:t>_____.  </a:t>
            </a:r>
          </a:p>
          <a:p>
            <a:pPr lvl="0" indent="457200"/>
            <a:r>
              <a:rPr lang="en-GB" sz="2400" b="1" dirty="0" smtClean="0">
                <a:solidFill>
                  <a:srgbClr val="00787E"/>
                </a:solidFill>
                <a:latin typeface="Calibri"/>
                <a:ea typeface="Calibri"/>
                <a:cs typeface="Calibri"/>
                <a:sym typeface="Calibri"/>
              </a:rPr>
              <a:t> </a:t>
            </a:r>
            <a:r>
              <a:rPr lang="en-GB" sz="2400" b="1" dirty="0" smtClean="0">
                <a:solidFill>
                  <a:srgbClr val="009FA5"/>
                </a:solidFill>
                <a:latin typeface="Calibri"/>
                <a:ea typeface="Calibri"/>
                <a:cs typeface="Calibri"/>
                <a:sym typeface="Calibri"/>
              </a:rPr>
              <a:t> </a:t>
            </a:r>
            <a:endParaRPr lang="en-GB" sz="2400" b="1" dirty="0">
              <a:solidFill>
                <a:srgbClr val="009FA5"/>
              </a:solidFill>
              <a:latin typeface="Calibri"/>
              <a:ea typeface="Calibri"/>
              <a:cs typeface="Calibri"/>
              <a:sym typeface="Calibri"/>
            </a:endParaRPr>
          </a:p>
        </p:txBody>
      </p:sp>
      <p:sp>
        <p:nvSpPr>
          <p:cNvPr id="10" name="Google Shape;204;p9"/>
          <p:cNvSpPr/>
          <p:nvPr/>
        </p:nvSpPr>
        <p:spPr>
          <a:xfrm>
            <a:off x="528180" y="773195"/>
            <a:ext cx="5848039" cy="5332637"/>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2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all times of the day, even for a late night </a:t>
            </a:r>
            <a:r>
              <a:rPr lang="en-US" sz="2200" b="0" i="0" u="sng" strike="noStrike" cap="none" dirty="0">
                <a:solidFill>
                  <a:srgbClr val="0C0C0C"/>
                </a:solidFill>
                <a:latin typeface="Calibri"/>
                <a:ea typeface="Calibri"/>
                <a:cs typeface="Calibri"/>
                <a:sym typeface="Calibri"/>
              </a:rPr>
              <a:t>snack</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has a very special </a:t>
            </a:r>
            <a:r>
              <a:rPr lang="en-US" sz="2200" b="0" i="0" u="sng" strike="noStrike" cap="none" dirty="0">
                <a:solidFill>
                  <a:srgbClr val="0C0C0C"/>
                </a:solidFill>
                <a:latin typeface="Calibri"/>
                <a:ea typeface="Calibri"/>
                <a:cs typeface="Calibri"/>
                <a:sym typeface="Calibri"/>
              </a:rPr>
              <a:t>taste</a:t>
            </a:r>
            <a:r>
              <a:rPr lang="en-US" sz="22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bo</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(beef noodle soup) and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ga</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(chicken noodle soup). The </a:t>
            </a:r>
            <a:r>
              <a:rPr lang="en-US" sz="2200" b="0" i="0" u="sng" strike="noStrike" cap="none" dirty="0">
                <a:solidFill>
                  <a:srgbClr val="0C0C0C"/>
                </a:solidFill>
                <a:latin typeface="Calibri"/>
                <a:ea typeface="Calibri"/>
                <a:cs typeface="Calibri"/>
                <a:sym typeface="Calibri"/>
              </a:rPr>
              <a:t>broth</a:t>
            </a:r>
            <a:r>
              <a:rPr lang="en-US" sz="2200" b="0" i="0" u="none" strike="noStrike" cap="none" dirty="0">
                <a:solidFill>
                  <a:srgbClr val="0C0C0C"/>
                </a:solidFill>
                <a:latin typeface="Calibri"/>
                <a:ea typeface="Calibri"/>
                <a:cs typeface="Calibri"/>
                <a:sym typeface="Calibri"/>
              </a:rPr>
              <a:t> for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made by </a:t>
            </a:r>
            <a:r>
              <a:rPr lang="en-US" sz="2200" b="0" i="0" u="sng" strike="noStrike" cap="none" dirty="0">
                <a:solidFill>
                  <a:srgbClr val="0C0C0C"/>
                </a:solidFill>
                <a:latin typeface="Calibri"/>
                <a:ea typeface="Calibri"/>
                <a:cs typeface="Calibri"/>
                <a:sym typeface="Calibri"/>
              </a:rPr>
              <a:t>stewing</a:t>
            </a:r>
            <a:r>
              <a:rPr lang="en-US" sz="22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a:t>
            </a:r>
            <a:r>
              <a:rPr lang="en-US" sz="2200" b="0" i="0" u="sng" strike="noStrike" cap="none" dirty="0">
                <a:solidFill>
                  <a:srgbClr val="0C0C0C"/>
                </a:solidFill>
                <a:latin typeface="Calibri"/>
                <a:ea typeface="Calibri"/>
                <a:cs typeface="Calibri"/>
                <a:sym typeface="Calibri"/>
              </a:rPr>
              <a:t>boneless</a:t>
            </a:r>
            <a:r>
              <a:rPr lang="en-US" sz="2200" b="0" i="0" u="none" strike="noStrike" cap="none" dirty="0">
                <a:solidFill>
                  <a:srgbClr val="0C0C0C"/>
                </a:solidFill>
                <a:latin typeface="Calibri"/>
                <a:ea typeface="Calibri"/>
                <a:cs typeface="Calibri"/>
                <a:sym typeface="Calibri"/>
              </a:rPr>
              <a:t> and cut into thin slices ... It's really delicious! </a:t>
            </a:r>
            <a:br>
              <a:rPr lang="en-US" sz="2200" b="0" i="0" u="none" strike="noStrike" cap="none" dirty="0">
                <a:solidFill>
                  <a:srgbClr val="0C0C0C"/>
                </a:solidFill>
                <a:latin typeface="Calibri"/>
                <a:ea typeface="Calibri"/>
                <a:cs typeface="Calibri"/>
                <a:sym typeface="Calibri"/>
              </a:rPr>
            </a:br>
            <a:r>
              <a:rPr lang="en-US" sz="2200" b="0" i="0" u="none" strike="noStrike" cap="none" dirty="0">
                <a:solidFill>
                  <a:srgbClr val="0C0C0C"/>
                </a:solidFill>
                <a:latin typeface="Calibri"/>
                <a:ea typeface="Calibri"/>
                <a:cs typeface="Calibri"/>
                <a:sym typeface="Calibri"/>
              </a:rPr>
              <a:t>Tell me about a popular dish in your area</a:t>
            </a:r>
            <a:r>
              <a:rPr lang="en-US" sz="2200" b="0" i="0" u="none" strike="noStrike" cap="none" dirty="0" smtClean="0">
                <a:solidFill>
                  <a:srgbClr val="0C0C0C"/>
                </a:solidFill>
                <a:latin typeface="Calibri"/>
                <a:ea typeface="Calibri"/>
                <a:cs typeface="Calibri"/>
                <a:sym typeface="Calibri"/>
              </a:rPr>
              <a:t>!</a:t>
            </a:r>
            <a:endParaRPr sz="2200" b="0" i="0" u="none" strike="noStrike" cap="none" dirty="0">
              <a:solidFill>
                <a:srgbClr val="0C0C0C"/>
              </a:solidFill>
              <a:latin typeface="Calibri"/>
              <a:ea typeface="Calibri"/>
              <a:cs typeface="Calibri"/>
              <a:sym typeface="Calibri"/>
            </a:endParaRPr>
          </a:p>
        </p:txBody>
      </p:sp>
      <p:sp>
        <p:nvSpPr>
          <p:cNvPr id="11" name="Rectangle 10"/>
          <p:cNvSpPr/>
          <p:nvPr/>
        </p:nvSpPr>
        <p:spPr>
          <a:xfrm>
            <a:off x="503093" y="6266887"/>
            <a:ext cx="5182829" cy="469039"/>
          </a:xfrm>
          <a:prstGeom prst="rect">
            <a:avLst/>
          </a:prstGeom>
        </p:spPr>
        <p:txBody>
          <a:bodyPr wrap="none">
            <a:spAutoFit/>
          </a:bodyPr>
          <a:lstStyle/>
          <a:p>
            <a:pPr lvl="0">
              <a:lnSpc>
                <a:spcPct val="101666"/>
              </a:lnSpc>
              <a:buSzPts val="1100"/>
            </a:pPr>
            <a:r>
              <a:rPr lang="en-GB" sz="2400" i="1" dirty="0">
                <a:solidFill>
                  <a:srgbClr val="0C0C0C"/>
                </a:solidFill>
                <a:latin typeface="Calibri"/>
                <a:ea typeface="Calibri"/>
                <a:cs typeface="Calibri"/>
                <a:sym typeface="Calibri"/>
              </a:rPr>
              <a:t>Posted by </a:t>
            </a:r>
            <a:r>
              <a:rPr lang="en-GB" sz="2400" i="1" dirty="0" err="1">
                <a:solidFill>
                  <a:srgbClr val="0C0C0C"/>
                </a:solidFill>
                <a:latin typeface="Calibri"/>
                <a:ea typeface="Calibri"/>
                <a:cs typeface="Calibri"/>
                <a:sym typeface="Calibri"/>
              </a:rPr>
              <a:t>Phong</a:t>
            </a:r>
            <a:r>
              <a:rPr lang="en-GB" sz="2400" i="1" dirty="0">
                <a:solidFill>
                  <a:srgbClr val="0C0C0C"/>
                </a:solidFill>
                <a:latin typeface="Calibri"/>
                <a:ea typeface="Calibri"/>
                <a:cs typeface="Calibri"/>
                <a:sym typeface="Calibri"/>
              </a:rPr>
              <a:t> on Feb 22 at 5:30 p.m. </a:t>
            </a:r>
          </a:p>
        </p:txBody>
      </p:sp>
      <p:grpSp>
        <p:nvGrpSpPr>
          <p:cNvPr id="22" name="กลุ่ม 12">
            <a:extLst>
              <a:ext uri="{FF2B5EF4-FFF2-40B4-BE49-F238E27FC236}">
                <a16:creationId xmlns="" xmlns:a16="http://schemas.microsoft.com/office/drawing/2014/main" id="{67654437-D6ED-4895-AD04-A2F764A3F5E5}"/>
              </a:ext>
            </a:extLst>
          </p:cNvPr>
          <p:cNvGrpSpPr/>
          <p:nvPr/>
        </p:nvGrpSpPr>
        <p:grpSpPr>
          <a:xfrm>
            <a:off x="10697096" y="3281679"/>
            <a:ext cx="1521279" cy="1331216"/>
            <a:chOff x="3628809" y="1877210"/>
            <a:chExt cx="2998906" cy="2644351"/>
          </a:xfrm>
        </p:grpSpPr>
        <p:sp>
          <p:nvSpPr>
            <p:cNvPr id="23" name="วงรี 13">
              <a:extLst>
                <a:ext uri="{FF2B5EF4-FFF2-40B4-BE49-F238E27FC236}">
                  <a16:creationId xmlns=""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วงรี 14">
              <a:extLst>
                <a:ext uri="{FF2B5EF4-FFF2-40B4-BE49-F238E27FC236}">
                  <a16:creationId xmlns=""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5" name="สี่เหลี่ยมผืนผ้า 15">
              <a:extLst>
                <a:ext uri="{FF2B5EF4-FFF2-40B4-BE49-F238E27FC236}">
                  <a16:creationId xmlns=""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6" name="สี่เหลี่ยมผืนผ้า 16">
              <a:extLst>
                <a:ext uri="{FF2B5EF4-FFF2-40B4-BE49-F238E27FC236}">
                  <a16:creationId xmlns=""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7" name="สี่เหลี่ยมผืนผ้า 17">
              <a:extLst>
                <a:ext uri="{FF2B5EF4-FFF2-40B4-BE49-F238E27FC236}">
                  <a16:creationId xmlns=""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8" name="สี่เหลี่ยมผืนผ้า 18">
              <a:extLst>
                <a:ext uri="{FF2B5EF4-FFF2-40B4-BE49-F238E27FC236}">
                  <a16:creationId xmlns=""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9" name="สี่เหลี่ยมผืนผ้า 19">
              <a:extLst>
                <a:ext uri="{FF2B5EF4-FFF2-40B4-BE49-F238E27FC236}">
                  <a16:creationId xmlns=""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30" name="ลูกศร: รูปห้าเหลี่ยม 20">
              <a:extLst>
                <a:ext uri="{FF2B5EF4-FFF2-40B4-BE49-F238E27FC236}">
                  <a16:creationId xmlns=""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31" name="กลุ่ม 21">
            <a:extLst>
              <a:ext uri="{FF2B5EF4-FFF2-40B4-BE49-F238E27FC236}">
                <a16:creationId xmlns="" xmlns:a16="http://schemas.microsoft.com/office/drawing/2014/main" id="{FE1A25AC-E1B1-4A97-A3CC-612FC7188357}"/>
              </a:ext>
            </a:extLst>
          </p:cNvPr>
          <p:cNvGrpSpPr/>
          <p:nvPr/>
        </p:nvGrpSpPr>
        <p:grpSpPr>
          <a:xfrm>
            <a:off x="10736991" y="3303893"/>
            <a:ext cx="1282009" cy="1282009"/>
            <a:chOff x="3842018" y="1909696"/>
            <a:chExt cx="2527233" cy="2527233"/>
          </a:xfrm>
        </p:grpSpPr>
        <p:sp>
          <p:nvSpPr>
            <p:cNvPr id="32" name="วงรี 22">
              <a:extLst>
                <a:ext uri="{FF2B5EF4-FFF2-40B4-BE49-F238E27FC236}">
                  <a16:creationId xmlns=""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3" name="ลูกศร: รูปห้าเหลี่ยม 23">
              <a:extLst>
                <a:ext uri="{FF2B5EF4-FFF2-40B4-BE49-F238E27FC236}">
                  <a16:creationId xmlns=""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34" name="วงรี 24">
            <a:extLst>
              <a:ext uri="{FF2B5EF4-FFF2-40B4-BE49-F238E27FC236}">
                <a16:creationId xmlns="" xmlns:a16="http://schemas.microsoft.com/office/drawing/2014/main" id="{12356E96-4AA6-4089-B0E1-57D8069AAB2A}"/>
              </a:ext>
            </a:extLst>
          </p:cNvPr>
          <p:cNvSpPr/>
          <p:nvPr/>
        </p:nvSpPr>
        <p:spPr>
          <a:xfrm>
            <a:off x="11286910" y="2630003"/>
            <a:ext cx="151173" cy="162862"/>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5" name="Rectangle 34"/>
          <p:cNvSpPr/>
          <p:nvPr/>
        </p:nvSpPr>
        <p:spPr>
          <a:xfrm>
            <a:off x="6376220" y="2722887"/>
            <a:ext cx="3401962"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dirty="0" smtClean="0">
                <a:latin typeface="Calibri"/>
                <a:ea typeface="Calibri"/>
                <a:cs typeface="Calibri"/>
                <a:sym typeface="Calibri"/>
              </a:rPr>
              <a:t>C. </a:t>
            </a:r>
            <a:r>
              <a:rPr lang="en-GB" sz="2400" b="1" dirty="0">
                <a:solidFill>
                  <a:srgbClr val="000000"/>
                </a:solidFill>
                <a:latin typeface="Calibri"/>
                <a:ea typeface="Calibri"/>
                <a:cs typeface="Calibri"/>
                <a:sym typeface="Calibri"/>
              </a:rPr>
              <a:t>at any time of the day </a:t>
            </a:r>
            <a:r>
              <a:rPr lang="en-GB" sz="2400" b="1" dirty="0" smtClean="0">
                <a:latin typeface="Calibri"/>
                <a:ea typeface="Calibri"/>
                <a:cs typeface="Calibri"/>
                <a:sym typeface="Calibri"/>
              </a:rPr>
              <a:t> </a:t>
            </a:r>
            <a:endParaRPr lang="en-GB" sz="2400" b="1" dirty="0"/>
          </a:p>
        </p:txBody>
      </p:sp>
      <p:sp>
        <p:nvSpPr>
          <p:cNvPr id="36" name="Rectangle 35"/>
          <p:cNvSpPr/>
          <p:nvPr/>
        </p:nvSpPr>
        <p:spPr>
          <a:xfrm>
            <a:off x="6435374" y="1559688"/>
            <a:ext cx="2861681"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lvl="0"/>
            <a:r>
              <a:rPr lang="en-GB" sz="2400" b="1" dirty="0" smtClean="0">
                <a:latin typeface="Calibri"/>
                <a:ea typeface="Calibri"/>
                <a:cs typeface="Calibri"/>
                <a:sym typeface="Calibri"/>
              </a:rPr>
              <a:t>A. </a:t>
            </a:r>
            <a:r>
              <a:rPr lang="en-US" sz="2400" b="1" dirty="0" smtClean="0">
                <a:solidFill>
                  <a:srgbClr val="000000"/>
                </a:solidFill>
                <a:latin typeface="Calibri"/>
                <a:ea typeface="Calibri"/>
                <a:cs typeface="Calibri"/>
                <a:sym typeface="Calibri"/>
              </a:rPr>
              <a:t>only </a:t>
            </a:r>
            <a:r>
              <a:rPr lang="en-US" sz="2400" b="1" dirty="0">
                <a:solidFill>
                  <a:srgbClr val="000000"/>
                </a:solidFill>
                <a:latin typeface="Calibri"/>
                <a:ea typeface="Calibri"/>
                <a:cs typeface="Calibri"/>
                <a:sym typeface="Calibri"/>
              </a:rPr>
              <a:t>for breakfast</a:t>
            </a:r>
            <a:r>
              <a:rPr lang="en-GB" sz="2400" b="1" dirty="0" smtClean="0">
                <a:latin typeface="Calibri"/>
                <a:ea typeface="Calibri"/>
                <a:cs typeface="Calibri"/>
                <a:sym typeface="Calibri"/>
              </a:rPr>
              <a:t> </a:t>
            </a:r>
            <a:endParaRPr lang="en-GB" sz="2400" b="1" dirty="0"/>
          </a:p>
        </p:txBody>
      </p:sp>
      <p:sp>
        <p:nvSpPr>
          <p:cNvPr id="37" name="Rectangle 36"/>
          <p:cNvSpPr/>
          <p:nvPr/>
        </p:nvSpPr>
        <p:spPr>
          <a:xfrm>
            <a:off x="6419984" y="2146843"/>
            <a:ext cx="335819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n-GB" sz="2400" b="1" dirty="0" smtClean="0">
                <a:latin typeface="Calibri"/>
                <a:ea typeface="Calibri"/>
                <a:cs typeface="Calibri"/>
                <a:sym typeface="Calibri"/>
              </a:rPr>
              <a:t>B.</a:t>
            </a:r>
            <a:r>
              <a:rPr lang="en-US" sz="2400" b="1" dirty="0" smtClean="0">
                <a:solidFill>
                  <a:srgbClr val="000000"/>
                </a:solidFill>
                <a:latin typeface="Calibri"/>
                <a:ea typeface="Calibri"/>
                <a:cs typeface="Calibri"/>
                <a:sym typeface="Calibri"/>
              </a:rPr>
              <a:t> </a:t>
            </a:r>
            <a:r>
              <a:rPr lang="en-US" sz="2400" b="1" dirty="0">
                <a:solidFill>
                  <a:srgbClr val="000000"/>
                </a:solidFill>
                <a:latin typeface="Calibri"/>
                <a:ea typeface="Calibri"/>
                <a:cs typeface="Calibri"/>
                <a:sym typeface="Calibri"/>
              </a:rPr>
              <a:t>for lunch and dinner </a:t>
            </a:r>
            <a:endParaRPr lang="en-US" sz="2400" b="1" dirty="0"/>
          </a:p>
        </p:txBody>
      </p:sp>
      <p:pic>
        <p:nvPicPr>
          <p:cNvPr id="38" name="รูปภาพ 25">
            <a:extLst>
              <a:ext uri="{FF2B5EF4-FFF2-40B4-BE49-F238E27FC236}">
                <a16:creationId xmlns=""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9885530" y="2751998"/>
            <a:ext cx="528442" cy="529681"/>
          </a:xfrm>
          <a:prstGeom prst="rect">
            <a:avLst/>
          </a:prstGeom>
        </p:spPr>
      </p:pic>
      <p:pic>
        <p:nvPicPr>
          <p:cNvPr id="39" name="รูปภาพ 26">
            <a:extLst>
              <a:ext uri="{FF2B5EF4-FFF2-40B4-BE49-F238E27FC236}">
                <a16:creationId xmlns=""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523444" y="1576112"/>
            <a:ext cx="509475" cy="445242"/>
          </a:xfrm>
          <a:prstGeom prst="rect">
            <a:avLst/>
          </a:prstGeom>
        </p:spPr>
      </p:pic>
      <p:pic>
        <p:nvPicPr>
          <p:cNvPr id="40" name="รูปภาพ 29">
            <a:extLst>
              <a:ext uri="{FF2B5EF4-FFF2-40B4-BE49-F238E27FC236}">
                <a16:creationId xmlns=""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893340" y="2261937"/>
            <a:ext cx="509475" cy="460950"/>
          </a:xfrm>
          <a:prstGeom prst="rect">
            <a:avLst/>
          </a:prstGeom>
        </p:spPr>
      </p:pic>
      <p:pic>
        <p:nvPicPr>
          <p:cNvPr id="4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16004" y="16296"/>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16004" y="527822"/>
            <a:ext cx="609600" cy="609600"/>
          </a:xfrm>
          <a:prstGeom prst="rect">
            <a:avLst/>
          </a:prstGeom>
        </p:spPr>
      </p:pic>
      <p:pic>
        <p:nvPicPr>
          <p:cNvPr id="4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0533" y="6126580"/>
            <a:ext cx="609600" cy="609600"/>
          </a:xfrm>
          <a:prstGeom prst="rect">
            <a:avLst/>
          </a:prstGeom>
        </p:spPr>
      </p:pic>
    </p:spTree>
    <p:extLst>
      <p:ext uri="{BB962C8B-B14F-4D97-AF65-F5344CB8AC3E}">
        <p14:creationId xmlns:p14="http://schemas.microsoft.com/office/powerpoint/2010/main" val="1299616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6" presetClass="entr" presetSubtype="2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 presetClass="mediacall" presetSubtype="0" fill="hold" nodeType="withEffect">
                                  <p:stCondLst>
                                    <p:cond delay="0"/>
                                  </p:stCondLst>
                                  <p:childTnLst>
                                    <p:cmd type="call" cmd="playFrom(0.0)">
                                      <p:cBhvr>
                                        <p:cTn id="14" dur="8091" fill="hold"/>
                                        <p:tgtEl>
                                          <p:spTgt spid="43"/>
                                        </p:tgtEl>
                                      </p:cBhvr>
                                    </p:cmd>
                                  </p:childTnLst>
                                </p:cTn>
                              </p:par>
                            </p:childTnLst>
                          </p:cTn>
                        </p:par>
                      </p:childTnLst>
                    </p:cTn>
                  </p:par>
                </p:childTnLst>
              </p:cTn>
              <p:nextCondLst>
                <p:cond evt="onClick" delay="0">
                  <p:tgtEl>
                    <p:spTgt spid="35"/>
                  </p:tgtEl>
                </p:cond>
              </p:nextCondLst>
            </p:seq>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 presetClass="mediacall" presetSubtype="0" fill="hold" nodeType="withEffect">
                                  <p:stCondLst>
                                    <p:cond delay="0"/>
                                  </p:stCondLst>
                                  <p:childTnLst>
                                    <p:cmd type="call" cmd="playFrom(0.0)">
                                      <p:cBhvr>
                                        <p:cTn id="24" dur="8124" fill="hold"/>
                                        <p:tgtEl>
                                          <p:spTgt spid="44"/>
                                        </p:tgtEl>
                                      </p:cBhvr>
                                    </p:cmd>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1" presetClass="mediacall" presetSubtype="0" fill="hold" nodeType="withEffect">
                                  <p:stCondLst>
                                    <p:cond delay="0"/>
                                  </p:stCondLst>
                                  <p:childTnLst>
                                    <p:cmd type="call" cmd="playFrom(0.0)">
                                      <p:cBhvr>
                                        <p:cTn id="32" dur="8124" fill="hold"/>
                                        <p:tgtEl>
                                          <p:spTgt spid="48"/>
                                        </p:tgtEl>
                                      </p:cBhvr>
                                    </p:cmd>
                                  </p:childTnLst>
                                </p:cTn>
                              </p:par>
                            </p:childTnLst>
                          </p:cTn>
                        </p:par>
                      </p:childTnLst>
                    </p:cTn>
                  </p:par>
                </p:childTnLst>
              </p:cTn>
              <p:nextCondLst>
                <p:cond evt="onClick" delay="0">
                  <p:tgtEl>
                    <p:spTgt spid="37"/>
                  </p:tgtEl>
                </p:cond>
              </p:nextCondLst>
            </p:seq>
            <p:audio>
              <p:cMediaNode vol="80000">
                <p:cTn id="33" fill="hold" display="0">
                  <p:stCondLst>
                    <p:cond delay="indefinite"/>
                  </p:stCondLst>
                  <p:endCondLst>
                    <p:cond evt="onStopAudio" delay="0">
                      <p:tgtEl>
                        <p:sldTgt/>
                      </p:tgtEl>
                    </p:cond>
                  </p:endCondLst>
                </p:cTn>
                <p:tgtEl>
                  <p:spTgt spid="4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06;p11"/>
          <p:cNvSpPr/>
          <p:nvPr/>
        </p:nvSpPr>
        <p:spPr>
          <a:xfrm>
            <a:off x="830262" y="58992"/>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6" name="Google Shape;309;p11"/>
          <p:cNvGrpSpPr/>
          <p:nvPr/>
        </p:nvGrpSpPr>
        <p:grpSpPr>
          <a:xfrm>
            <a:off x="300498" y="-4424"/>
            <a:ext cx="519251" cy="584775"/>
            <a:chOff x="487066" y="1334106"/>
            <a:chExt cx="582963" cy="657458"/>
          </a:xfrm>
        </p:grpSpPr>
        <p:sp>
          <p:nvSpPr>
            <p:cNvPr id="7"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8"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9" name="Rectangle 8"/>
          <p:cNvSpPr/>
          <p:nvPr/>
        </p:nvSpPr>
        <p:spPr>
          <a:xfrm>
            <a:off x="5339841" y="916488"/>
            <a:ext cx="6085604" cy="461665"/>
          </a:xfrm>
          <a:prstGeom prst="rect">
            <a:avLst/>
          </a:prstGeom>
        </p:spPr>
        <p:txBody>
          <a:bodyPr wrap="square">
            <a:spAutoFit/>
          </a:bodyPr>
          <a:lstStyle/>
          <a:p>
            <a:pPr indent="457200"/>
            <a:r>
              <a:rPr lang="en-GB" sz="2400" b="1" dirty="0" smtClean="0">
                <a:solidFill>
                  <a:srgbClr val="00787E"/>
                </a:solidFill>
                <a:latin typeface="Calibri"/>
                <a:ea typeface="Calibri"/>
                <a:cs typeface="Calibri"/>
                <a:sym typeface="Calibri"/>
              </a:rPr>
              <a:t>4. To </a:t>
            </a:r>
            <a:r>
              <a:rPr lang="en-GB" sz="2400" b="1" dirty="0">
                <a:solidFill>
                  <a:srgbClr val="00787E"/>
                </a:solidFill>
                <a:latin typeface="Calibri"/>
                <a:ea typeface="Calibri"/>
                <a:cs typeface="Calibri"/>
                <a:sym typeface="Calibri"/>
              </a:rPr>
              <a:t>make noodles for </a:t>
            </a:r>
            <a:r>
              <a:rPr lang="en-GB" sz="2400" b="1" i="1" dirty="0">
                <a:solidFill>
                  <a:srgbClr val="00787E"/>
                </a:solidFill>
                <a:latin typeface="Calibri"/>
                <a:ea typeface="Calibri"/>
                <a:cs typeface="Calibri"/>
                <a:sym typeface="Calibri"/>
              </a:rPr>
              <a:t>pho</a:t>
            </a:r>
            <a:r>
              <a:rPr lang="en-GB" sz="2400" b="1" dirty="0">
                <a:solidFill>
                  <a:srgbClr val="00787E"/>
                </a:solidFill>
                <a:latin typeface="Calibri"/>
                <a:ea typeface="Calibri"/>
                <a:cs typeface="Calibri"/>
                <a:sym typeface="Calibri"/>
              </a:rPr>
              <a:t>, we use </a:t>
            </a:r>
            <a:r>
              <a:rPr lang="en-GB" sz="2400" b="1" dirty="0" smtClean="0">
                <a:solidFill>
                  <a:srgbClr val="00787E"/>
                </a:solidFill>
                <a:latin typeface="Calibri"/>
                <a:ea typeface="Calibri"/>
                <a:cs typeface="Calibri"/>
                <a:sym typeface="Calibri"/>
              </a:rPr>
              <a:t>_____.</a:t>
            </a:r>
            <a:endParaRPr lang="en-GB" sz="2400" b="1" dirty="0">
              <a:solidFill>
                <a:srgbClr val="00787E"/>
              </a:solidFill>
              <a:latin typeface="Calibri"/>
              <a:ea typeface="Calibri"/>
              <a:cs typeface="Calibri"/>
              <a:sym typeface="Calibri"/>
            </a:endParaRPr>
          </a:p>
        </p:txBody>
      </p:sp>
      <p:sp>
        <p:nvSpPr>
          <p:cNvPr id="10" name="Google Shape;204;p9"/>
          <p:cNvSpPr/>
          <p:nvPr/>
        </p:nvSpPr>
        <p:spPr>
          <a:xfrm>
            <a:off x="528181" y="773195"/>
            <a:ext cx="5157742" cy="5332637"/>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0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at all times of the day, even for a late night </a:t>
            </a:r>
            <a:r>
              <a:rPr lang="en-US" sz="2000" b="0" i="0" u="sng" strike="noStrike" cap="none" dirty="0">
                <a:solidFill>
                  <a:srgbClr val="0C0C0C"/>
                </a:solidFill>
                <a:latin typeface="Calibri"/>
                <a:ea typeface="Calibri"/>
                <a:cs typeface="Calibri"/>
                <a:sym typeface="Calibri"/>
              </a:rPr>
              <a:t>snack</a:t>
            </a:r>
            <a:r>
              <a:rPr lang="en-US" sz="2000" b="0" i="0" u="none" strike="noStrike" cap="none" dirty="0">
                <a:solidFill>
                  <a:srgbClr val="0C0C0C"/>
                </a:solidFill>
                <a:latin typeface="Calibri"/>
                <a:ea typeface="Calibri"/>
                <a:cs typeface="Calibri"/>
                <a:sym typeface="Calibri"/>
              </a:rPr>
              <a:t>.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has a very special </a:t>
            </a:r>
            <a:r>
              <a:rPr lang="en-US" sz="2000" b="0" i="0" u="sng" strike="noStrike" cap="none" dirty="0">
                <a:solidFill>
                  <a:srgbClr val="0C0C0C"/>
                </a:solidFill>
                <a:latin typeface="Calibri"/>
                <a:ea typeface="Calibri"/>
                <a:cs typeface="Calibri"/>
                <a:sym typeface="Calibri"/>
              </a:rPr>
              <a:t>taste</a:t>
            </a:r>
            <a:r>
              <a:rPr lang="en-US" sz="20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a:t>
            </a:r>
            <a:r>
              <a:rPr lang="en-US" sz="2000" b="0" i="1" u="none" strike="noStrike" cap="none" dirty="0">
                <a:solidFill>
                  <a:srgbClr val="0C0C0C"/>
                </a:solidFill>
                <a:latin typeface="Calibri"/>
                <a:ea typeface="Calibri"/>
                <a:cs typeface="Calibri"/>
                <a:sym typeface="Calibri"/>
              </a:rPr>
              <a:t>pho </a:t>
            </a:r>
            <a:r>
              <a:rPr lang="en-US" sz="2000" b="0" i="1" u="none" strike="noStrike" cap="none" dirty="0" err="1">
                <a:solidFill>
                  <a:srgbClr val="0C0C0C"/>
                </a:solidFill>
                <a:latin typeface="Calibri"/>
                <a:ea typeface="Calibri"/>
                <a:cs typeface="Calibri"/>
                <a:sym typeface="Calibri"/>
              </a:rPr>
              <a:t>bo</a:t>
            </a:r>
            <a:r>
              <a:rPr lang="en-US" sz="2000" b="0" i="1" u="none" strike="noStrike" cap="none" dirty="0">
                <a:solidFill>
                  <a:srgbClr val="0C0C0C"/>
                </a:solidFill>
                <a:latin typeface="Calibri"/>
                <a:ea typeface="Calibri"/>
                <a:cs typeface="Calibri"/>
                <a:sym typeface="Calibri"/>
              </a:rPr>
              <a:t> </a:t>
            </a:r>
            <a:r>
              <a:rPr lang="en-US" sz="2000" b="0" i="0" u="none" strike="noStrike" cap="none" dirty="0">
                <a:solidFill>
                  <a:srgbClr val="0C0C0C"/>
                </a:solidFill>
                <a:latin typeface="Calibri"/>
                <a:ea typeface="Calibri"/>
                <a:cs typeface="Calibri"/>
                <a:sym typeface="Calibri"/>
              </a:rPr>
              <a:t>(beef noodle soup) and </a:t>
            </a:r>
            <a:r>
              <a:rPr lang="en-US" sz="2000" b="0" i="1" u="none" strike="noStrike" cap="none" dirty="0">
                <a:solidFill>
                  <a:srgbClr val="0C0C0C"/>
                </a:solidFill>
                <a:latin typeface="Calibri"/>
                <a:ea typeface="Calibri"/>
                <a:cs typeface="Calibri"/>
                <a:sym typeface="Calibri"/>
              </a:rPr>
              <a:t>pho </a:t>
            </a:r>
            <a:r>
              <a:rPr lang="en-US" sz="2000" b="0" i="1" u="none" strike="noStrike" cap="none" dirty="0" err="1">
                <a:solidFill>
                  <a:srgbClr val="0C0C0C"/>
                </a:solidFill>
                <a:latin typeface="Calibri"/>
                <a:ea typeface="Calibri"/>
                <a:cs typeface="Calibri"/>
                <a:sym typeface="Calibri"/>
              </a:rPr>
              <a:t>ga</a:t>
            </a:r>
            <a:r>
              <a:rPr lang="en-US" sz="2000" b="0" i="1" u="none" strike="noStrike" cap="none" dirty="0">
                <a:solidFill>
                  <a:srgbClr val="0C0C0C"/>
                </a:solidFill>
                <a:latin typeface="Calibri"/>
                <a:ea typeface="Calibri"/>
                <a:cs typeface="Calibri"/>
                <a:sym typeface="Calibri"/>
              </a:rPr>
              <a:t> </a:t>
            </a:r>
            <a:r>
              <a:rPr lang="en-US" sz="2000" b="0" i="0" u="none" strike="noStrike" cap="none" dirty="0">
                <a:solidFill>
                  <a:srgbClr val="0C0C0C"/>
                </a:solidFill>
                <a:latin typeface="Calibri"/>
                <a:ea typeface="Calibri"/>
                <a:cs typeface="Calibri"/>
                <a:sym typeface="Calibri"/>
              </a:rPr>
              <a:t>(chicken noodle soup). The </a:t>
            </a:r>
            <a:r>
              <a:rPr lang="en-US" sz="2000" b="0" i="0" u="sng" strike="noStrike" cap="none" dirty="0">
                <a:solidFill>
                  <a:srgbClr val="0C0C0C"/>
                </a:solidFill>
                <a:latin typeface="Calibri"/>
                <a:ea typeface="Calibri"/>
                <a:cs typeface="Calibri"/>
                <a:sym typeface="Calibri"/>
              </a:rPr>
              <a:t>broth</a:t>
            </a:r>
            <a:r>
              <a:rPr lang="en-US" sz="2000" b="0" i="0" u="none" strike="noStrike" cap="none" dirty="0">
                <a:solidFill>
                  <a:srgbClr val="0C0C0C"/>
                </a:solidFill>
                <a:latin typeface="Calibri"/>
                <a:ea typeface="Calibri"/>
                <a:cs typeface="Calibri"/>
                <a:sym typeface="Calibri"/>
              </a:rPr>
              <a:t> for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is made by </a:t>
            </a:r>
            <a:r>
              <a:rPr lang="en-US" sz="2000" b="0" i="0" u="sng" strike="noStrike" cap="none" dirty="0">
                <a:solidFill>
                  <a:srgbClr val="0C0C0C"/>
                </a:solidFill>
                <a:latin typeface="Calibri"/>
                <a:ea typeface="Calibri"/>
                <a:cs typeface="Calibri"/>
                <a:sym typeface="Calibri"/>
              </a:rPr>
              <a:t>stewing</a:t>
            </a:r>
            <a:r>
              <a:rPr lang="en-US" sz="20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is </a:t>
            </a:r>
            <a:r>
              <a:rPr lang="en-US" sz="2000" b="0" i="0" u="sng" strike="noStrike" cap="none" dirty="0">
                <a:solidFill>
                  <a:srgbClr val="0C0C0C"/>
                </a:solidFill>
                <a:latin typeface="Calibri"/>
                <a:ea typeface="Calibri"/>
                <a:cs typeface="Calibri"/>
                <a:sym typeface="Calibri"/>
              </a:rPr>
              <a:t>boneless</a:t>
            </a:r>
            <a:r>
              <a:rPr lang="en-US" sz="2000" b="0" i="0" u="none" strike="noStrike" cap="none" dirty="0">
                <a:solidFill>
                  <a:srgbClr val="0C0C0C"/>
                </a:solidFill>
                <a:latin typeface="Calibri"/>
                <a:ea typeface="Calibri"/>
                <a:cs typeface="Calibri"/>
                <a:sym typeface="Calibri"/>
              </a:rPr>
              <a:t> and cut into thin slices ... It's really delicious! </a:t>
            </a:r>
            <a:br>
              <a:rPr lang="en-US" sz="2000" b="0" i="0" u="none" strike="noStrike" cap="none" dirty="0">
                <a:solidFill>
                  <a:srgbClr val="0C0C0C"/>
                </a:solidFill>
                <a:latin typeface="Calibri"/>
                <a:ea typeface="Calibri"/>
                <a:cs typeface="Calibri"/>
                <a:sym typeface="Calibri"/>
              </a:rPr>
            </a:br>
            <a:r>
              <a:rPr lang="en-US" sz="2000" b="0" i="0" u="none" strike="noStrike" cap="none" dirty="0">
                <a:solidFill>
                  <a:srgbClr val="0C0C0C"/>
                </a:solidFill>
                <a:latin typeface="Calibri"/>
                <a:ea typeface="Calibri"/>
                <a:cs typeface="Calibri"/>
                <a:sym typeface="Calibri"/>
              </a:rPr>
              <a:t>Tell me about a popular dish in your area</a:t>
            </a:r>
            <a:r>
              <a:rPr lang="en-US" sz="2000" b="0" i="0" u="none" strike="noStrike" cap="none" dirty="0" smtClean="0">
                <a:solidFill>
                  <a:srgbClr val="0C0C0C"/>
                </a:solidFill>
                <a:latin typeface="Calibri"/>
                <a:ea typeface="Calibri"/>
                <a:cs typeface="Calibri"/>
                <a:sym typeface="Calibri"/>
              </a:rPr>
              <a:t>!</a:t>
            </a:r>
            <a:endParaRPr sz="2000" b="0" i="0" u="none" strike="noStrike" cap="none" dirty="0">
              <a:solidFill>
                <a:srgbClr val="0C0C0C"/>
              </a:solidFill>
              <a:latin typeface="Calibri"/>
              <a:ea typeface="Calibri"/>
              <a:cs typeface="Calibri"/>
              <a:sym typeface="Calibri"/>
            </a:endParaRPr>
          </a:p>
        </p:txBody>
      </p:sp>
      <p:sp>
        <p:nvSpPr>
          <p:cNvPr id="11" name="Rectangle 10"/>
          <p:cNvSpPr/>
          <p:nvPr/>
        </p:nvSpPr>
        <p:spPr>
          <a:xfrm>
            <a:off x="503093" y="6266887"/>
            <a:ext cx="4347665" cy="395493"/>
          </a:xfrm>
          <a:prstGeom prst="rect">
            <a:avLst/>
          </a:prstGeom>
        </p:spPr>
        <p:txBody>
          <a:bodyPr wrap="none">
            <a:spAutoFit/>
          </a:bodyPr>
          <a:lstStyle/>
          <a:p>
            <a:pPr lvl="0">
              <a:lnSpc>
                <a:spcPct val="101666"/>
              </a:lnSpc>
              <a:buSzPts val="1100"/>
            </a:pPr>
            <a:r>
              <a:rPr lang="en-GB" sz="2000" i="1" dirty="0">
                <a:solidFill>
                  <a:srgbClr val="0C0C0C"/>
                </a:solidFill>
                <a:latin typeface="Calibri"/>
                <a:ea typeface="Calibri"/>
                <a:cs typeface="Calibri"/>
                <a:sym typeface="Calibri"/>
              </a:rPr>
              <a:t>Posted by </a:t>
            </a:r>
            <a:r>
              <a:rPr lang="en-GB" sz="2000" i="1" dirty="0" err="1">
                <a:solidFill>
                  <a:srgbClr val="0C0C0C"/>
                </a:solidFill>
                <a:latin typeface="Calibri"/>
                <a:ea typeface="Calibri"/>
                <a:cs typeface="Calibri"/>
                <a:sym typeface="Calibri"/>
              </a:rPr>
              <a:t>Phong</a:t>
            </a:r>
            <a:r>
              <a:rPr lang="en-GB" sz="2000" i="1" dirty="0">
                <a:solidFill>
                  <a:srgbClr val="0C0C0C"/>
                </a:solidFill>
                <a:latin typeface="Calibri"/>
                <a:ea typeface="Calibri"/>
                <a:cs typeface="Calibri"/>
                <a:sym typeface="Calibri"/>
              </a:rPr>
              <a:t> on Feb 22 at 5:30 p.m. </a:t>
            </a:r>
          </a:p>
        </p:txBody>
      </p:sp>
      <p:grpSp>
        <p:nvGrpSpPr>
          <p:cNvPr id="22" name="กลุ่ม 12">
            <a:extLst>
              <a:ext uri="{FF2B5EF4-FFF2-40B4-BE49-F238E27FC236}">
                <a16:creationId xmlns="" xmlns:a16="http://schemas.microsoft.com/office/drawing/2014/main" id="{67654437-D6ED-4895-AD04-A2F764A3F5E5}"/>
              </a:ext>
            </a:extLst>
          </p:cNvPr>
          <p:cNvGrpSpPr/>
          <p:nvPr/>
        </p:nvGrpSpPr>
        <p:grpSpPr>
          <a:xfrm>
            <a:off x="10697096" y="3281679"/>
            <a:ext cx="1521279" cy="1331216"/>
            <a:chOff x="3628809" y="1877210"/>
            <a:chExt cx="2998906" cy="2644351"/>
          </a:xfrm>
        </p:grpSpPr>
        <p:sp>
          <p:nvSpPr>
            <p:cNvPr id="23" name="วงรี 13">
              <a:extLst>
                <a:ext uri="{FF2B5EF4-FFF2-40B4-BE49-F238E27FC236}">
                  <a16:creationId xmlns=""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วงรี 14">
              <a:extLst>
                <a:ext uri="{FF2B5EF4-FFF2-40B4-BE49-F238E27FC236}">
                  <a16:creationId xmlns=""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5" name="สี่เหลี่ยมผืนผ้า 15">
              <a:extLst>
                <a:ext uri="{FF2B5EF4-FFF2-40B4-BE49-F238E27FC236}">
                  <a16:creationId xmlns=""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6" name="สี่เหลี่ยมผืนผ้า 16">
              <a:extLst>
                <a:ext uri="{FF2B5EF4-FFF2-40B4-BE49-F238E27FC236}">
                  <a16:creationId xmlns=""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7" name="สี่เหลี่ยมผืนผ้า 17">
              <a:extLst>
                <a:ext uri="{FF2B5EF4-FFF2-40B4-BE49-F238E27FC236}">
                  <a16:creationId xmlns=""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8" name="สี่เหลี่ยมผืนผ้า 18">
              <a:extLst>
                <a:ext uri="{FF2B5EF4-FFF2-40B4-BE49-F238E27FC236}">
                  <a16:creationId xmlns=""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9" name="สี่เหลี่ยมผืนผ้า 19">
              <a:extLst>
                <a:ext uri="{FF2B5EF4-FFF2-40B4-BE49-F238E27FC236}">
                  <a16:creationId xmlns=""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30" name="ลูกศร: รูปห้าเหลี่ยม 20">
              <a:extLst>
                <a:ext uri="{FF2B5EF4-FFF2-40B4-BE49-F238E27FC236}">
                  <a16:creationId xmlns=""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31" name="กลุ่ม 21">
            <a:extLst>
              <a:ext uri="{FF2B5EF4-FFF2-40B4-BE49-F238E27FC236}">
                <a16:creationId xmlns="" xmlns:a16="http://schemas.microsoft.com/office/drawing/2014/main" id="{FE1A25AC-E1B1-4A97-A3CC-612FC7188357}"/>
              </a:ext>
            </a:extLst>
          </p:cNvPr>
          <p:cNvGrpSpPr/>
          <p:nvPr/>
        </p:nvGrpSpPr>
        <p:grpSpPr>
          <a:xfrm>
            <a:off x="10736991" y="3303893"/>
            <a:ext cx="1282009" cy="1282009"/>
            <a:chOff x="3842018" y="1909696"/>
            <a:chExt cx="2527233" cy="2527233"/>
          </a:xfrm>
        </p:grpSpPr>
        <p:sp>
          <p:nvSpPr>
            <p:cNvPr id="32" name="วงรี 22">
              <a:extLst>
                <a:ext uri="{FF2B5EF4-FFF2-40B4-BE49-F238E27FC236}">
                  <a16:creationId xmlns=""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3" name="ลูกศร: รูปห้าเหลี่ยม 23">
              <a:extLst>
                <a:ext uri="{FF2B5EF4-FFF2-40B4-BE49-F238E27FC236}">
                  <a16:creationId xmlns=""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34" name="วงรี 24">
            <a:extLst>
              <a:ext uri="{FF2B5EF4-FFF2-40B4-BE49-F238E27FC236}">
                <a16:creationId xmlns="" xmlns:a16="http://schemas.microsoft.com/office/drawing/2014/main" id="{12356E96-4AA6-4089-B0E1-57D8069AAB2A}"/>
              </a:ext>
            </a:extLst>
          </p:cNvPr>
          <p:cNvSpPr/>
          <p:nvPr/>
        </p:nvSpPr>
        <p:spPr>
          <a:xfrm>
            <a:off x="10973792" y="1900555"/>
            <a:ext cx="151173" cy="162862"/>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5" name="Rectangle 34"/>
          <p:cNvSpPr/>
          <p:nvPr/>
        </p:nvSpPr>
        <p:spPr>
          <a:xfrm>
            <a:off x="6096001" y="2117751"/>
            <a:ext cx="349626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r>
              <a:rPr lang="en-GB" sz="2400" b="1" dirty="0" smtClean="0">
                <a:latin typeface="Calibri"/>
                <a:ea typeface="Calibri"/>
                <a:cs typeface="Calibri"/>
                <a:sym typeface="Calibri"/>
              </a:rPr>
              <a:t>B. </a:t>
            </a:r>
            <a:r>
              <a:rPr lang="en-US" sz="2400" b="1" dirty="0">
                <a:solidFill>
                  <a:srgbClr val="000000"/>
                </a:solidFill>
                <a:latin typeface="Calibri"/>
                <a:ea typeface="Calibri"/>
                <a:cs typeface="Calibri"/>
                <a:sym typeface="Calibri"/>
              </a:rPr>
              <a:t>the best kind of rice</a:t>
            </a:r>
            <a:r>
              <a:rPr lang="en-GB" sz="2400" b="1" dirty="0" smtClean="0">
                <a:latin typeface="Calibri"/>
                <a:ea typeface="Calibri"/>
                <a:cs typeface="Calibri"/>
                <a:sym typeface="Calibri"/>
              </a:rPr>
              <a:t> </a:t>
            </a:r>
            <a:endParaRPr lang="en-GB" sz="2400" b="1" dirty="0"/>
          </a:p>
        </p:txBody>
      </p:sp>
      <p:sp>
        <p:nvSpPr>
          <p:cNvPr id="36" name="Rectangle 35"/>
          <p:cNvSpPr/>
          <p:nvPr/>
        </p:nvSpPr>
        <p:spPr>
          <a:xfrm>
            <a:off x="6096000" y="1433488"/>
            <a:ext cx="3437159"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GB" sz="2400" b="1" dirty="0" smtClean="0">
                <a:latin typeface="Calibri"/>
                <a:ea typeface="Calibri"/>
                <a:cs typeface="Calibri"/>
                <a:sym typeface="Calibri"/>
              </a:rPr>
              <a:t>A. </a:t>
            </a:r>
            <a:r>
              <a:rPr lang="en-GB" sz="2400" b="1" dirty="0">
                <a:solidFill>
                  <a:srgbClr val="000000"/>
                </a:solidFill>
                <a:latin typeface="Calibri"/>
                <a:ea typeface="Calibri"/>
                <a:cs typeface="Calibri"/>
                <a:sym typeface="Calibri"/>
              </a:rPr>
              <a:t>a variety of sticky rice </a:t>
            </a:r>
            <a:r>
              <a:rPr lang="en-GB" sz="2400" b="1" dirty="0" smtClean="0">
                <a:latin typeface="Calibri"/>
                <a:ea typeface="Calibri"/>
                <a:cs typeface="Calibri"/>
                <a:sym typeface="Calibri"/>
              </a:rPr>
              <a:t> </a:t>
            </a:r>
            <a:endParaRPr lang="en-GB" sz="2400" b="1" dirty="0"/>
          </a:p>
        </p:txBody>
      </p:sp>
      <p:sp>
        <p:nvSpPr>
          <p:cNvPr id="37" name="Rectangle 36"/>
          <p:cNvSpPr/>
          <p:nvPr/>
        </p:nvSpPr>
        <p:spPr>
          <a:xfrm>
            <a:off x="6096000" y="2806827"/>
            <a:ext cx="343715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GB" sz="2400" b="1" dirty="0">
                <a:latin typeface="Calibri"/>
                <a:ea typeface="Calibri"/>
                <a:cs typeface="Calibri"/>
                <a:sym typeface="Calibri"/>
              </a:rPr>
              <a:t>C</a:t>
            </a:r>
            <a:r>
              <a:rPr lang="en-GB" sz="2400" b="1" dirty="0" smtClean="0">
                <a:latin typeface="Calibri"/>
                <a:ea typeface="Calibri"/>
                <a:cs typeface="Calibri"/>
                <a:sym typeface="Calibri"/>
              </a:rPr>
              <a:t>.</a:t>
            </a:r>
            <a:r>
              <a:rPr lang="en-US" sz="2400" b="1" dirty="0">
                <a:solidFill>
                  <a:srgbClr val="000000"/>
                </a:solidFill>
                <a:latin typeface="Calibri"/>
                <a:ea typeface="Calibri"/>
                <a:cs typeface="Calibri"/>
                <a:sym typeface="Calibri"/>
              </a:rPr>
              <a:t> eggs and rice flour </a:t>
            </a:r>
            <a:r>
              <a:rPr lang="en-GB" sz="2400" b="1" dirty="0" smtClean="0">
                <a:latin typeface="Calibri"/>
                <a:ea typeface="Calibri"/>
                <a:cs typeface="Calibri"/>
                <a:sym typeface="Calibri"/>
              </a:rPr>
              <a:t> </a:t>
            </a:r>
            <a:r>
              <a:rPr lang="en-GB" sz="2400" b="1" i="1" dirty="0" smtClean="0">
                <a:latin typeface="Calibri"/>
                <a:ea typeface="Calibri"/>
                <a:cs typeface="Calibri"/>
                <a:sym typeface="Calibri"/>
              </a:rPr>
              <a:t> </a:t>
            </a:r>
            <a:endParaRPr lang="en-US" b="1" dirty="0"/>
          </a:p>
        </p:txBody>
      </p:sp>
      <p:pic>
        <p:nvPicPr>
          <p:cNvPr id="38" name="รูปภาพ 25">
            <a:extLst>
              <a:ext uri="{FF2B5EF4-FFF2-40B4-BE49-F238E27FC236}">
                <a16:creationId xmlns=""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9702233" y="2083742"/>
            <a:ext cx="528442" cy="529681"/>
          </a:xfrm>
          <a:prstGeom prst="rect">
            <a:avLst/>
          </a:prstGeom>
        </p:spPr>
      </p:pic>
      <p:pic>
        <p:nvPicPr>
          <p:cNvPr id="39" name="รูปภาพ 26">
            <a:extLst>
              <a:ext uri="{FF2B5EF4-FFF2-40B4-BE49-F238E27FC236}">
                <a16:creationId xmlns=""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686493" y="1477161"/>
            <a:ext cx="509475" cy="445242"/>
          </a:xfrm>
          <a:prstGeom prst="rect">
            <a:avLst/>
          </a:prstGeom>
        </p:spPr>
      </p:pic>
      <p:pic>
        <p:nvPicPr>
          <p:cNvPr id="40" name="รูปภาพ 29">
            <a:extLst>
              <a:ext uri="{FF2B5EF4-FFF2-40B4-BE49-F238E27FC236}">
                <a16:creationId xmlns=""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631136" y="2842943"/>
            <a:ext cx="509475" cy="460950"/>
          </a:xfrm>
          <a:prstGeom prst="rect">
            <a:avLst/>
          </a:prstGeom>
        </p:spPr>
      </p:pic>
      <p:pic>
        <p:nvPicPr>
          <p:cNvPr id="4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6108" y="16296"/>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894823" y="504604"/>
            <a:ext cx="609600" cy="609600"/>
          </a:xfrm>
          <a:prstGeom prst="rect">
            <a:avLst/>
          </a:prstGeom>
        </p:spPr>
      </p:pic>
      <p:pic>
        <p:nvPicPr>
          <p:cNvPr id="4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0533" y="6126580"/>
            <a:ext cx="609600" cy="609600"/>
          </a:xfrm>
          <a:prstGeom prst="rect">
            <a:avLst/>
          </a:prstGeom>
        </p:spPr>
      </p:pic>
    </p:spTree>
    <p:extLst>
      <p:ext uri="{BB962C8B-B14F-4D97-AF65-F5344CB8AC3E}">
        <p14:creationId xmlns:p14="http://schemas.microsoft.com/office/powerpoint/2010/main" val="1299616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6" presetClass="entr" presetSubtype="2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 presetClass="mediacall" presetSubtype="0" fill="hold" nodeType="withEffect">
                                  <p:stCondLst>
                                    <p:cond delay="0"/>
                                  </p:stCondLst>
                                  <p:childTnLst>
                                    <p:cmd type="call" cmd="playFrom(0.0)">
                                      <p:cBhvr>
                                        <p:cTn id="14" dur="8091" fill="hold"/>
                                        <p:tgtEl>
                                          <p:spTgt spid="43"/>
                                        </p:tgtEl>
                                      </p:cBhvr>
                                    </p:cmd>
                                  </p:childTnLst>
                                </p:cTn>
                              </p:par>
                            </p:childTnLst>
                          </p:cTn>
                        </p:par>
                      </p:childTnLst>
                    </p:cTn>
                  </p:par>
                </p:childTnLst>
              </p:cTn>
              <p:nextCondLst>
                <p:cond evt="onClick" delay="0">
                  <p:tgtEl>
                    <p:spTgt spid="35"/>
                  </p:tgtEl>
                </p:cond>
              </p:nextCondLst>
            </p:seq>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 presetClass="mediacall" presetSubtype="0" fill="hold" nodeType="withEffect">
                                  <p:stCondLst>
                                    <p:cond delay="0"/>
                                  </p:stCondLst>
                                  <p:childTnLst>
                                    <p:cmd type="call" cmd="playFrom(0.0)">
                                      <p:cBhvr>
                                        <p:cTn id="24" dur="8124" fill="hold"/>
                                        <p:tgtEl>
                                          <p:spTgt spid="44"/>
                                        </p:tgtEl>
                                      </p:cBhvr>
                                    </p:cmd>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1" presetClass="mediacall" presetSubtype="0" fill="hold" nodeType="withEffect">
                                  <p:stCondLst>
                                    <p:cond delay="0"/>
                                  </p:stCondLst>
                                  <p:childTnLst>
                                    <p:cmd type="call" cmd="playFrom(0.0)">
                                      <p:cBhvr>
                                        <p:cTn id="32" dur="8124" fill="hold"/>
                                        <p:tgtEl>
                                          <p:spTgt spid="48"/>
                                        </p:tgtEl>
                                      </p:cBhvr>
                                    </p:cmd>
                                  </p:childTnLst>
                                </p:cTn>
                              </p:par>
                            </p:childTnLst>
                          </p:cTn>
                        </p:par>
                      </p:childTnLst>
                    </p:cTn>
                  </p:par>
                </p:childTnLst>
              </p:cTn>
              <p:nextCondLst>
                <p:cond evt="onClick" delay="0">
                  <p:tgtEl>
                    <p:spTgt spid="37"/>
                  </p:tgtEl>
                </p:cond>
              </p:nextCondLst>
            </p:seq>
            <p:audio>
              <p:cMediaNode vol="80000">
                <p:cTn id="33" fill="hold" display="0">
                  <p:stCondLst>
                    <p:cond delay="indefinite"/>
                  </p:stCondLst>
                  <p:endCondLst>
                    <p:cond evt="onStopAudio" delay="0">
                      <p:tgtEl>
                        <p:sldTgt/>
                      </p:tgtEl>
                    </p:cond>
                  </p:endCondLst>
                </p:cTn>
                <p:tgtEl>
                  <p:spTgt spid="4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06;p11"/>
          <p:cNvSpPr/>
          <p:nvPr/>
        </p:nvSpPr>
        <p:spPr>
          <a:xfrm>
            <a:off x="830262" y="58992"/>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6" name="Google Shape;309;p11"/>
          <p:cNvGrpSpPr/>
          <p:nvPr/>
        </p:nvGrpSpPr>
        <p:grpSpPr>
          <a:xfrm>
            <a:off x="300498" y="-4424"/>
            <a:ext cx="519251" cy="584775"/>
            <a:chOff x="487066" y="1334106"/>
            <a:chExt cx="582963" cy="657458"/>
          </a:xfrm>
        </p:grpSpPr>
        <p:sp>
          <p:nvSpPr>
            <p:cNvPr id="7"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8"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9" name="Rectangle 8"/>
          <p:cNvSpPr/>
          <p:nvPr/>
        </p:nvSpPr>
        <p:spPr>
          <a:xfrm>
            <a:off x="5536014" y="842284"/>
            <a:ext cx="5510514" cy="46166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indent="457200"/>
            <a:r>
              <a:rPr lang="en-GB" sz="2400" b="1" dirty="0" smtClean="0">
                <a:solidFill>
                  <a:srgbClr val="0070C0"/>
                </a:solidFill>
                <a:latin typeface="Calibri"/>
                <a:ea typeface="Calibri"/>
                <a:cs typeface="Calibri"/>
                <a:sym typeface="Calibri"/>
              </a:rPr>
              <a:t>5. The </a:t>
            </a:r>
            <a:r>
              <a:rPr lang="en-GB" sz="2400" b="1" dirty="0">
                <a:solidFill>
                  <a:srgbClr val="0070C0"/>
                </a:solidFill>
                <a:latin typeface="Calibri"/>
                <a:ea typeface="Calibri"/>
                <a:cs typeface="Calibri"/>
                <a:sym typeface="Calibri"/>
              </a:rPr>
              <a:t>broth for </a:t>
            </a:r>
            <a:r>
              <a:rPr lang="en-GB" sz="2400" b="1" i="1" dirty="0">
                <a:solidFill>
                  <a:srgbClr val="0070C0"/>
                </a:solidFill>
                <a:latin typeface="Calibri"/>
                <a:ea typeface="Calibri"/>
                <a:cs typeface="Calibri"/>
                <a:sym typeface="Calibri"/>
              </a:rPr>
              <a:t>pho </a:t>
            </a:r>
            <a:r>
              <a:rPr lang="en-GB" sz="2400" b="1" dirty="0">
                <a:solidFill>
                  <a:srgbClr val="0070C0"/>
                </a:solidFill>
                <a:latin typeface="Calibri"/>
                <a:ea typeface="Calibri"/>
                <a:cs typeface="Calibri"/>
                <a:sym typeface="Calibri"/>
              </a:rPr>
              <a:t>is made by </a:t>
            </a:r>
            <a:r>
              <a:rPr lang="en-GB" sz="2400" b="1" dirty="0" smtClean="0">
                <a:solidFill>
                  <a:srgbClr val="0070C0"/>
                </a:solidFill>
                <a:latin typeface="Calibri"/>
                <a:ea typeface="Calibri"/>
                <a:cs typeface="Calibri"/>
                <a:sym typeface="Calibri"/>
              </a:rPr>
              <a:t>___ .</a:t>
            </a:r>
            <a:endParaRPr lang="en-GB" sz="2400" b="1" dirty="0">
              <a:solidFill>
                <a:srgbClr val="0070C0"/>
              </a:solidFill>
              <a:latin typeface="Calibri"/>
              <a:ea typeface="Calibri"/>
              <a:cs typeface="Calibri"/>
              <a:sym typeface="Calibri"/>
            </a:endParaRPr>
          </a:p>
        </p:txBody>
      </p:sp>
      <p:sp>
        <p:nvSpPr>
          <p:cNvPr id="10" name="Google Shape;204;p9"/>
          <p:cNvSpPr/>
          <p:nvPr/>
        </p:nvSpPr>
        <p:spPr>
          <a:xfrm>
            <a:off x="528181" y="773195"/>
            <a:ext cx="5156340" cy="5332637"/>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0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at all times of the day, even for a late night </a:t>
            </a:r>
            <a:r>
              <a:rPr lang="en-US" sz="2000" b="0" i="0" u="sng" strike="noStrike" cap="none" dirty="0">
                <a:solidFill>
                  <a:srgbClr val="0C0C0C"/>
                </a:solidFill>
                <a:latin typeface="Calibri"/>
                <a:ea typeface="Calibri"/>
                <a:cs typeface="Calibri"/>
                <a:sym typeface="Calibri"/>
              </a:rPr>
              <a:t>snack</a:t>
            </a:r>
            <a:r>
              <a:rPr lang="en-US" sz="2000" b="0" i="0" u="none" strike="noStrike" cap="none" dirty="0">
                <a:solidFill>
                  <a:srgbClr val="0C0C0C"/>
                </a:solidFill>
                <a:latin typeface="Calibri"/>
                <a:ea typeface="Calibri"/>
                <a:cs typeface="Calibri"/>
                <a:sym typeface="Calibri"/>
              </a:rPr>
              <a:t>.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has a very special </a:t>
            </a:r>
            <a:r>
              <a:rPr lang="en-US" sz="2000" b="0" i="0" u="sng" strike="noStrike" cap="none" dirty="0">
                <a:solidFill>
                  <a:srgbClr val="0C0C0C"/>
                </a:solidFill>
                <a:latin typeface="Calibri"/>
                <a:ea typeface="Calibri"/>
                <a:cs typeface="Calibri"/>
                <a:sym typeface="Calibri"/>
              </a:rPr>
              <a:t>taste</a:t>
            </a:r>
            <a:r>
              <a:rPr lang="en-US" sz="20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a:t>
            </a:r>
            <a:r>
              <a:rPr lang="en-US" sz="2000" b="0" i="1" u="none" strike="noStrike" cap="none" dirty="0">
                <a:solidFill>
                  <a:srgbClr val="0C0C0C"/>
                </a:solidFill>
                <a:latin typeface="Calibri"/>
                <a:ea typeface="Calibri"/>
                <a:cs typeface="Calibri"/>
                <a:sym typeface="Calibri"/>
              </a:rPr>
              <a:t>pho </a:t>
            </a:r>
            <a:r>
              <a:rPr lang="en-US" sz="2000" b="0" i="1" u="none" strike="noStrike" cap="none" dirty="0" err="1">
                <a:solidFill>
                  <a:srgbClr val="0C0C0C"/>
                </a:solidFill>
                <a:latin typeface="Calibri"/>
                <a:ea typeface="Calibri"/>
                <a:cs typeface="Calibri"/>
                <a:sym typeface="Calibri"/>
              </a:rPr>
              <a:t>bo</a:t>
            </a:r>
            <a:r>
              <a:rPr lang="en-US" sz="2000" b="0" i="1" u="none" strike="noStrike" cap="none" dirty="0">
                <a:solidFill>
                  <a:srgbClr val="0C0C0C"/>
                </a:solidFill>
                <a:latin typeface="Calibri"/>
                <a:ea typeface="Calibri"/>
                <a:cs typeface="Calibri"/>
                <a:sym typeface="Calibri"/>
              </a:rPr>
              <a:t> </a:t>
            </a:r>
            <a:r>
              <a:rPr lang="en-US" sz="2000" b="0" i="0" u="none" strike="noStrike" cap="none" dirty="0">
                <a:solidFill>
                  <a:srgbClr val="0C0C0C"/>
                </a:solidFill>
                <a:latin typeface="Calibri"/>
                <a:ea typeface="Calibri"/>
                <a:cs typeface="Calibri"/>
                <a:sym typeface="Calibri"/>
              </a:rPr>
              <a:t>(beef noodle soup) and </a:t>
            </a:r>
            <a:r>
              <a:rPr lang="en-US" sz="2000" b="0" i="1" u="none" strike="noStrike" cap="none" dirty="0">
                <a:solidFill>
                  <a:srgbClr val="0C0C0C"/>
                </a:solidFill>
                <a:latin typeface="Calibri"/>
                <a:ea typeface="Calibri"/>
                <a:cs typeface="Calibri"/>
                <a:sym typeface="Calibri"/>
              </a:rPr>
              <a:t>pho </a:t>
            </a:r>
            <a:r>
              <a:rPr lang="en-US" sz="2000" b="0" i="1" u="none" strike="noStrike" cap="none" dirty="0" err="1">
                <a:solidFill>
                  <a:srgbClr val="0C0C0C"/>
                </a:solidFill>
                <a:latin typeface="Calibri"/>
                <a:ea typeface="Calibri"/>
                <a:cs typeface="Calibri"/>
                <a:sym typeface="Calibri"/>
              </a:rPr>
              <a:t>ga</a:t>
            </a:r>
            <a:r>
              <a:rPr lang="en-US" sz="2000" b="0" i="1" u="none" strike="noStrike" cap="none" dirty="0">
                <a:solidFill>
                  <a:srgbClr val="0C0C0C"/>
                </a:solidFill>
                <a:latin typeface="Calibri"/>
                <a:ea typeface="Calibri"/>
                <a:cs typeface="Calibri"/>
                <a:sym typeface="Calibri"/>
              </a:rPr>
              <a:t> </a:t>
            </a:r>
            <a:r>
              <a:rPr lang="en-US" sz="2000" b="0" i="0" u="none" strike="noStrike" cap="none" dirty="0">
                <a:solidFill>
                  <a:srgbClr val="0C0C0C"/>
                </a:solidFill>
                <a:latin typeface="Calibri"/>
                <a:ea typeface="Calibri"/>
                <a:cs typeface="Calibri"/>
                <a:sym typeface="Calibri"/>
              </a:rPr>
              <a:t>(chicken noodle soup). The </a:t>
            </a:r>
            <a:r>
              <a:rPr lang="en-US" sz="2000" b="0" i="0" u="sng" strike="noStrike" cap="none" dirty="0">
                <a:solidFill>
                  <a:srgbClr val="0C0C0C"/>
                </a:solidFill>
                <a:latin typeface="Calibri"/>
                <a:ea typeface="Calibri"/>
                <a:cs typeface="Calibri"/>
                <a:sym typeface="Calibri"/>
              </a:rPr>
              <a:t>broth</a:t>
            </a:r>
            <a:r>
              <a:rPr lang="en-US" sz="2000" b="0" i="0" u="none" strike="noStrike" cap="none" dirty="0">
                <a:solidFill>
                  <a:srgbClr val="0C0C0C"/>
                </a:solidFill>
                <a:latin typeface="Calibri"/>
                <a:ea typeface="Calibri"/>
                <a:cs typeface="Calibri"/>
                <a:sym typeface="Calibri"/>
              </a:rPr>
              <a:t> for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is made by </a:t>
            </a:r>
            <a:r>
              <a:rPr lang="en-US" sz="2000" b="0" i="0" u="sng" strike="noStrike" cap="none" dirty="0">
                <a:solidFill>
                  <a:srgbClr val="0C0C0C"/>
                </a:solidFill>
                <a:latin typeface="Calibri"/>
                <a:ea typeface="Calibri"/>
                <a:cs typeface="Calibri"/>
                <a:sym typeface="Calibri"/>
              </a:rPr>
              <a:t>stewing</a:t>
            </a:r>
            <a:r>
              <a:rPr lang="en-US" sz="20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000" b="0" i="1" u="none" strike="noStrike" cap="none" dirty="0">
                <a:solidFill>
                  <a:srgbClr val="0C0C0C"/>
                </a:solidFill>
                <a:latin typeface="Calibri"/>
                <a:ea typeface="Calibri"/>
                <a:cs typeface="Calibri"/>
                <a:sym typeface="Calibri"/>
              </a:rPr>
              <a:t>pho</a:t>
            </a:r>
            <a:r>
              <a:rPr lang="en-US" sz="2000" b="0" i="0" u="none" strike="noStrike" cap="none" dirty="0">
                <a:solidFill>
                  <a:srgbClr val="0C0C0C"/>
                </a:solidFill>
                <a:latin typeface="Calibri"/>
                <a:ea typeface="Calibri"/>
                <a:cs typeface="Calibri"/>
                <a:sym typeface="Calibri"/>
              </a:rPr>
              <a:t> is </a:t>
            </a:r>
            <a:r>
              <a:rPr lang="en-US" sz="2000" b="0" i="0" u="sng" strike="noStrike" cap="none" dirty="0">
                <a:solidFill>
                  <a:srgbClr val="0C0C0C"/>
                </a:solidFill>
                <a:latin typeface="Calibri"/>
                <a:ea typeface="Calibri"/>
                <a:cs typeface="Calibri"/>
                <a:sym typeface="Calibri"/>
              </a:rPr>
              <a:t>boneless</a:t>
            </a:r>
            <a:r>
              <a:rPr lang="en-US" sz="2000" b="0" i="0" u="none" strike="noStrike" cap="none" dirty="0">
                <a:solidFill>
                  <a:srgbClr val="0C0C0C"/>
                </a:solidFill>
                <a:latin typeface="Calibri"/>
                <a:ea typeface="Calibri"/>
                <a:cs typeface="Calibri"/>
                <a:sym typeface="Calibri"/>
              </a:rPr>
              <a:t> and cut into thin slices ... It's really delicious! </a:t>
            </a:r>
            <a:br>
              <a:rPr lang="en-US" sz="2000" b="0" i="0" u="none" strike="noStrike" cap="none" dirty="0">
                <a:solidFill>
                  <a:srgbClr val="0C0C0C"/>
                </a:solidFill>
                <a:latin typeface="Calibri"/>
                <a:ea typeface="Calibri"/>
                <a:cs typeface="Calibri"/>
                <a:sym typeface="Calibri"/>
              </a:rPr>
            </a:br>
            <a:r>
              <a:rPr lang="en-US" sz="2000" b="0" i="0" u="none" strike="noStrike" cap="none" dirty="0">
                <a:solidFill>
                  <a:srgbClr val="0C0C0C"/>
                </a:solidFill>
                <a:latin typeface="Calibri"/>
                <a:ea typeface="Calibri"/>
                <a:cs typeface="Calibri"/>
                <a:sym typeface="Calibri"/>
              </a:rPr>
              <a:t>Tell me about a popular dish in your area</a:t>
            </a:r>
            <a:r>
              <a:rPr lang="en-US" sz="2000" b="0" i="0" u="none" strike="noStrike" cap="none" dirty="0" smtClean="0">
                <a:solidFill>
                  <a:srgbClr val="0C0C0C"/>
                </a:solidFill>
                <a:latin typeface="Calibri"/>
                <a:ea typeface="Calibri"/>
                <a:cs typeface="Calibri"/>
                <a:sym typeface="Calibri"/>
              </a:rPr>
              <a:t>!</a:t>
            </a:r>
            <a:endParaRPr sz="2000" b="0" i="0" u="none" strike="noStrike" cap="none" dirty="0">
              <a:solidFill>
                <a:srgbClr val="0C0C0C"/>
              </a:solidFill>
              <a:latin typeface="Calibri"/>
              <a:ea typeface="Calibri"/>
              <a:cs typeface="Calibri"/>
              <a:sym typeface="Calibri"/>
            </a:endParaRPr>
          </a:p>
        </p:txBody>
      </p:sp>
      <p:sp>
        <p:nvSpPr>
          <p:cNvPr id="11" name="Rectangle 10"/>
          <p:cNvSpPr/>
          <p:nvPr/>
        </p:nvSpPr>
        <p:spPr>
          <a:xfrm>
            <a:off x="503093" y="6266887"/>
            <a:ext cx="4347665" cy="406265"/>
          </a:xfrm>
          <a:prstGeom prst="rect">
            <a:avLst/>
          </a:prstGeom>
        </p:spPr>
        <p:txBody>
          <a:bodyPr wrap="none">
            <a:spAutoFit/>
          </a:bodyPr>
          <a:lstStyle/>
          <a:p>
            <a:pPr lvl="0">
              <a:lnSpc>
                <a:spcPct val="101666"/>
              </a:lnSpc>
              <a:buSzPts val="1100"/>
            </a:pPr>
            <a:r>
              <a:rPr lang="en-GB" sz="2000" i="1" dirty="0">
                <a:solidFill>
                  <a:srgbClr val="0C0C0C"/>
                </a:solidFill>
                <a:latin typeface="Calibri"/>
                <a:ea typeface="Calibri"/>
                <a:cs typeface="Calibri"/>
                <a:sym typeface="Calibri"/>
              </a:rPr>
              <a:t>Posted by </a:t>
            </a:r>
            <a:r>
              <a:rPr lang="en-GB" sz="2000" i="1" dirty="0" err="1">
                <a:solidFill>
                  <a:srgbClr val="0C0C0C"/>
                </a:solidFill>
                <a:latin typeface="Calibri"/>
                <a:ea typeface="Calibri"/>
                <a:cs typeface="Calibri"/>
                <a:sym typeface="Calibri"/>
              </a:rPr>
              <a:t>Phong</a:t>
            </a:r>
            <a:r>
              <a:rPr lang="en-GB" sz="2000" i="1" dirty="0">
                <a:solidFill>
                  <a:srgbClr val="0C0C0C"/>
                </a:solidFill>
                <a:latin typeface="Calibri"/>
                <a:ea typeface="Calibri"/>
                <a:cs typeface="Calibri"/>
                <a:sym typeface="Calibri"/>
              </a:rPr>
              <a:t> on Feb 22 at 5:30 p.m. </a:t>
            </a:r>
          </a:p>
        </p:txBody>
      </p:sp>
      <p:grpSp>
        <p:nvGrpSpPr>
          <p:cNvPr id="22" name="กลุ่ม 12">
            <a:extLst>
              <a:ext uri="{FF2B5EF4-FFF2-40B4-BE49-F238E27FC236}">
                <a16:creationId xmlns="" xmlns:a16="http://schemas.microsoft.com/office/drawing/2014/main" id="{67654437-D6ED-4895-AD04-A2F764A3F5E5}"/>
              </a:ext>
            </a:extLst>
          </p:cNvPr>
          <p:cNvGrpSpPr/>
          <p:nvPr/>
        </p:nvGrpSpPr>
        <p:grpSpPr>
          <a:xfrm>
            <a:off x="10697096" y="3464559"/>
            <a:ext cx="1521279" cy="1331216"/>
            <a:chOff x="3628809" y="1877210"/>
            <a:chExt cx="2998906" cy="2644351"/>
          </a:xfrm>
        </p:grpSpPr>
        <p:sp>
          <p:nvSpPr>
            <p:cNvPr id="23" name="วงรี 13">
              <a:extLst>
                <a:ext uri="{FF2B5EF4-FFF2-40B4-BE49-F238E27FC236}">
                  <a16:creationId xmlns="" xmlns:a16="http://schemas.microsoft.com/office/drawing/2014/main" id="{8A6036AA-926C-4DDE-B2F8-C9E0958E6232}"/>
                </a:ext>
              </a:extLst>
            </p:cNvPr>
            <p:cNvSpPr/>
            <p:nvPr/>
          </p:nvSpPr>
          <p:spPr>
            <a:xfrm>
              <a:off x="3729359" y="1994327"/>
              <a:ext cx="2527234" cy="2527234"/>
            </a:xfrm>
            <a:prstGeom prst="ellipse">
              <a:avLst/>
            </a:prstGeom>
            <a:solidFill>
              <a:schemeClr val="accent1">
                <a:lumMod val="20000"/>
                <a:lumOff val="80000"/>
              </a:schemeClr>
            </a:solidFill>
            <a:ln w="38100">
              <a:solidFill>
                <a:srgbClr val="ACCBF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4" name="วงรี 14">
              <a:extLst>
                <a:ext uri="{FF2B5EF4-FFF2-40B4-BE49-F238E27FC236}">
                  <a16:creationId xmlns="" xmlns:a16="http://schemas.microsoft.com/office/drawing/2014/main" id="{CEC68C1E-318E-4CEF-84D9-FB0524BA4D99}"/>
                </a:ext>
              </a:extLst>
            </p:cNvPr>
            <p:cNvSpPr/>
            <p:nvPr/>
          </p:nvSpPr>
          <p:spPr>
            <a:xfrm>
              <a:off x="4892065" y="2995965"/>
              <a:ext cx="373746" cy="373746"/>
            </a:xfrm>
            <a:prstGeom prst="ellipse">
              <a:avLst/>
            </a:pr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25" name="สี่เหลี่ยมผืนผ้า 15">
              <a:extLst>
                <a:ext uri="{FF2B5EF4-FFF2-40B4-BE49-F238E27FC236}">
                  <a16:creationId xmlns="" xmlns:a16="http://schemas.microsoft.com/office/drawing/2014/main" id="{56457F02-E40F-45F0-A96A-01A714F2BEB3}"/>
                </a:ext>
              </a:extLst>
            </p:cNvPr>
            <p:cNvSpPr/>
            <p:nvPr/>
          </p:nvSpPr>
          <p:spPr>
            <a:xfrm>
              <a:off x="5694264" y="2557816"/>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1</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6" name="สี่เหลี่ยมผืนผ้า 16">
              <a:extLst>
                <a:ext uri="{FF2B5EF4-FFF2-40B4-BE49-F238E27FC236}">
                  <a16:creationId xmlns="" xmlns:a16="http://schemas.microsoft.com/office/drawing/2014/main" id="{2E5BBA67-F867-4149-8BB5-0879435F8B89}"/>
                </a:ext>
              </a:extLst>
            </p:cNvPr>
            <p:cNvSpPr/>
            <p:nvPr/>
          </p:nvSpPr>
          <p:spPr>
            <a:xfrm>
              <a:off x="5322415" y="3726681"/>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2</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7" name="สี่เหลี่ยมผืนผ้า 17">
              <a:extLst>
                <a:ext uri="{FF2B5EF4-FFF2-40B4-BE49-F238E27FC236}">
                  <a16:creationId xmlns="" xmlns:a16="http://schemas.microsoft.com/office/drawing/2014/main" id="{33517E3B-0E3D-4A9D-8AF4-98DAF90B12C7}"/>
                </a:ext>
              </a:extLst>
            </p:cNvPr>
            <p:cNvSpPr/>
            <p:nvPr/>
          </p:nvSpPr>
          <p:spPr>
            <a:xfrm>
              <a:off x="3977121" y="372534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3</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8" name="สี่เหลี่ยมผืนผ้า 18">
              <a:extLst>
                <a:ext uri="{FF2B5EF4-FFF2-40B4-BE49-F238E27FC236}">
                  <a16:creationId xmlns="" xmlns:a16="http://schemas.microsoft.com/office/drawing/2014/main" id="{11F9F5AB-79CC-4897-AFAF-464DEA79A563}"/>
                </a:ext>
              </a:extLst>
            </p:cNvPr>
            <p:cNvSpPr/>
            <p:nvPr/>
          </p:nvSpPr>
          <p:spPr>
            <a:xfrm>
              <a:off x="3628809" y="2554763"/>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4</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29" name="สี่เหลี่ยมผืนผ้า 19">
              <a:extLst>
                <a:ext uri="{FF2B5EF4-FFF2-40B4-BE49-F238E27FC236}">
                  <a16:creationId xmlns="" xmlns:a16="http://schemas.microsoft.com/office/drawing/2014/main" id="{38C37D41-727D-49E7-B151-CF555675EB41}"/>
                </a:ext>
              </a:extLst>
            </p:cNvPr>
            <p:cNvSpPr/>
            <p:nvPr/>
          </p:nvSpPr>
          <p:spPr>
            <a:xfrm>
              <a:off x="4621892" y="1877210"/>
              <a:ext cx="933451" cy="43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5</a:t>
              </a:r>
              <a:endParaRPr kumimoji="0" lang="th-TH" sz="1600" b="0" i="0" u="none" strike="noStrike" kern="1200" cap="none" spc="0" normalizeH="0" baseline="0" noProof="0" dirty="0">
                <a:ln>
                  <a:noFill/>
                </a:ln>
                <a:solidFill>
                  <a:srgbClr val="FF0000"/>
                </a:solidFill>
                <a:effectLst/>
                <a:uLnTx/>
                <a:uFillTx/>
                <a:latin typeface="Aharoni" panose="02010803020104030203" pitchFamily="2" charset="-79"/>
                <a:ea typeface="+mn-ea"/>
                <a:cs typeface="Punsukpukpik" panose="00000500000000000000" pitchFamily="2" charset="-34"/>
              </a:endParaRPr>
            </a:p>
          </p:txBody>
        </p:sp>
        <p:sp>
          <p:nvSpPr>
            <p:cNvPr id="30" name="ลูกศร: รูปห้าเหลี่ยม 20">
              <a:extLst>
                <a:ext uri="{FF2B5EF4-FFF2-40B4-BE49-F238E27FC236}">
                  <a16:creationId xmlns="" xmlns:a16="http://schemas.microsoft.com/office/drawing/2014/main" id="{F66D67BD-0F04-4DC5-9FC1-E006029082EE}"/>
                </a:ext>
              </a:extLst>
            </p:cNvPr>
            <p:cNvSpPr/>
            <p:nvPr/>
          </p:nvSpPr>
          <p:spPr>
            <a:xfrm>
              <a:off x="5051063" y="3143133"/>
              <a:ext cx="933451" cy="115501"/>
            </a:xfrm>
            <a:prstGeom prst="homePlate">
              <a:avLst/>
            </a:prstGeom>
            <a:solidFill>
              <a:srgbClr val="FDA039"/>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grpSp>
        <p:nvGrpSpPr>
          <p:cNvPr id="31" name="กลุ่ม 21">
            <a:extLst>
              <a:ext uri="{FF2B5EF4-FFF2-40B4-BE49-F238E27FC236}">
                <a16:creationId xmlns="" xmlns:a16="http://schemas.microsoft.com/office/drawing/2014/main" id="{FE1A25AC-E1B1-4A97-A3CC-612FC7188357}"/>
              </a:ext>
            </a:extLst>
          </p:cNvPr>
          <p:cNvGrpSpPr/>
          <p:nvPr/>
        </p:nvGrpSpPr>
        <p:grpSpPr>
          <a:xfrm>
            <a:off x="10736991" y="3486773"/>
            <a:ext cx="1282009" cy="1282009"/>
            <a:chOff x="3842018" y="1909696"/>
            <a:chExt cx="2527233" cy="2527233"/>
          </a:xfrm>
        </p:grpSpPr>
        <p:sp>
          <p:nvSpPr>
            <p:cNvPr id="32" name="วงรี 22">
              <a:extLst>
                <a:ext uri="{FF2B5EF4-FFF2-40B4-BE49-F238E27FC236}">
                  <a16:creationId xmlns="" xmlns:a16="http://schemas.microsoft.com/office/drawing/2014/main" id="{E4F8C39C-08E1-4836-BB04-493A4B3F482B}"/>
                </a:ext>
              </a:extLst>
            </p:cNvPr>
            <p:cNvSpPr/>
            <p:nvPr/>
          </p:nvSpPr>
          <p:spPr>
            <a:xfrm>
              <a:off x="3842018" y="1909696"/>
              <a:ext cx="2527233" cy="2527233"/>
            </a:xfrm>
            <a:prstGeom prst="ellipse">
              <a:avLst/>
            </a:prstGeom>
            <a:noFill/>
            <a:ln w="38100">
              <a:solidFill>
                <a:srgbClr val="FF858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3" name="ลูกศร: รูปห้าเหลี่ยม 23">
              <a:extLst>
                <a:ext uri="{FF2B5EF4-FFF2-40B4-BE49-F238E27FC236}">
                  <a16:creationId xmlns="" xmlns:a16="http://schemas.microsoft.com/office/drawing/2014/main" id="{3CA0254A-530C-4D4D-A148-AF669CF93543}"/>
                </a:ext>
              </a:extLst>
            </p:cNvPr>
            <p:cNvSpPr/>
            <p:nvPr/>
          </p:nvSpPr>
          <p:spPr>
            <a:xfrm rot="16200000">
              <a:off x="4558566" y="2693344"/>
              <a:ext cx="1083379" cy="106147"/>
            </a:xfrm>
            <a:prstGeom prst="homePlate">
              <a:avLst/>
            </a:prstGeom>
            <a:solidFill>
              <a:srgbClr val="84F0A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Aharoni" panose="02010803020104030203" pitchFamily="2" charset="-79"/>
                <a:ea typeface="+mn-ea"/>
                <a:cs typeface="Cordia New" panose="020B0304020202020204" pitchFamily="34" charset="-34"/>
              </a:endParaRPr>
            </a:p>
          </p:txBody>
        </p:sp>
      </p:grpSp>
      <p:sp>
        <p:nvSpPr>
          <p:cNvPr id="34" name="วงรี 24">
            <a:extLst>
              <a:ext uri="{FF2B5EF4-FFF2-40B4-BE49-F238E27FC236}">
                <a16:creationId xmlns="" xmlns:a16="http://schemas.microsoft.com/office/drawing/2014/main" id="{12356E96-4AA6-4089-B0E1-57D8069AAB2A}"/>
              </a:ext>
            </a:extLst>
          </p:cNvPr>
          <p:cNvSpPr/>
          <p:nvPr/>
        </p:nvSpPr>
        <p:spPr>
          <a:xfrm>
            <a:off x="11286910" y="3491291"/>
            <a:ext cx="151173" cy="162862"/>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a:ln>
                <a:noFill/>
              </a:ln>
              <a:solidFill>
                <a:prstClr val="white"/>
              </a:solidFill>
              <a:effectLst/>
              <a:uLnTx/>
              <a:uFillTx/>
              <a:latin typeface="Aharoni" panose="02010803020104030203" pitchFamily="2" charset="-79"/>
              <a:ea typeface="+mn-ea"/>
              <a:cs typeface="Cordia New" panose="020B0304020202020204" pitchFamily="34" charset="-34"/>
            </a:endParaRPr>
          </a:p>
        </p:txBody>
      </p:sp>
      <p:sp>
        <p:nvSpPr>
          <p:cNvPr id="35" name="Rectangle 34"/>
          <p:cNvSpPr/>
          <p:nvPr/>
        </p:nvSpPr>
        <p:spPr>
          <a:xfrm>
            <a:off x="5740439" y="1433094"/>
            <a:ext cx="4760727"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GB" sz="2200" b="1" dirty="0">
                <a:latin typeface="Calibri"/>
                <a:ea typeface="Calibri"/>
                <a:cs typeface="Calibri"/>
                <a:sym typeface="Calibri"/>
              </a:rPr>
              <a:t>A</a:t>
            </a:r>
            <a:r>
              <a:rPr lang="en-GB" sz="2200" b="1" dirty="0" smtClean="0">
                <a:latin typeface="Calibri"/>
                <a:ea typeface="Calibri"/>
                <a:cs typeface="Calibri"/>
                <a:sym typeface="Calibri"/>
              </a:rPr>
              <a:t>.</a:t>
            </a:r>
            <a:r>
              <a:rPr lang="en-US" sz="2200" b="1" dirty="0">
                <a:solidFill>
                  <a:srgbClr val="000000"/>
                </a:solidFill>
                <a:latin typeface="Calibri"/>
                <a:ea typeface="Calibri"/>
                <a:cs typeface="Calibri"/>
                <a:sym typeface="Calibri"/>
              </a:rPr>
              <a:t> slowly cooking beef or chicken bones</a:t>
            </a:r>
            <a:r>
              <a:rPr lang="en-GB" sz="2200" b="1" dirty="0" smtClean="0">
                <a:latin typeface="Calibri"/>
                <a:ea typeface="Calibri"/>
                <a:cs typeface="Calibri"/>
                <a:sym typeface="Calibri"/>
              </a:rPr>
              <a:t>  </a:t>
            </a:r>
            <a:endParaRPr lang="en-GB" sz="2200" b="1" dirty="0"/>
          </a:p>
        </p:txBody>
      </p:sp>
      <p:sp>
        <p:nvSpPr>
          <p:cNvPr id="36" name="Rectangle 35"/>
          <p:cNvSpPr/>
          <p:nvPr/>
        </p:nvSpPr>
        <p:spPr>
          <a:xfrm>
            <a:off x="5740439" y="2282591"/>
            <a:ext cx="4390946" cy="76944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GB" sz="2200" b="1" dirty="0">
                <a:latin typeface="Calibri"/>
                <a:ea typeface="Calibri"/>
                <a:cs typeface="Calibri"/>
                <a:sym typeface="Calibri"/>
              </a:rPr>
              <a:t>B. </a:t>
            </a:r>
            <a:r>
              <a:rPr lang="en-GB" sz="2200" b="1" dirty="0">
                <a:solidFill>
                  <a:srgbClr val="000000"/>
                </a:solidFill>
                <a:latin typeface="Calibri"/>
                <a:ea typeface="Calibri"/>
                <a:cs typeface="Calibri"/>
                <a:sym typeface="Calibri"/>
              </a:rPr>
              <a:t>cooking beef or chicken with fish </a:t>
            </a:r>
            <a:endParaRPr lang="en-GB" sz="2200" b="1" dirty="0" smtClean="0">
              <a:solidFill>
                <a:srgbClr val="000000"/>
              </a:solidFill>
              <a:latin typeface="Calibri"/>
              <a:ea typeface="Calibri"/>
              <a:cs typeface="Calibri"/>
              <a:sym typeface="Calibri"/>
            </a:endParaRPr>
          </a:p>
          <a:p>
            <a:r>
              <a:rPr lang="en-GB" sz="2200" b="1" dirty="0" smtClean="0">
                <a:solidFill>
                  <a:srgbClr val="000000"/>
                </a:solidFill>
                <a:latin typeface="Calibri"/>
                <a:ea typeface="Calibri"/>
                <a:cs typeface="Calibri"/>
                <a:sym typeface="Calibri"/>
              </a:rPr>
              <a:t>sauce </a:t>
            </a:r>
            <a:endParaRPr lang="en-GB" sz="2200" b="1" dirty="0"/>
          </a:p>
        </p:txBody>
      </p:sp>
      <p:sp>
        <p:nvSpPr>
          <p:cNvPr id="37" name="Rectangle 36"/>
          <p:cNvSpPr/>
          <p:nvPr/>
        </p:nvSpPr>
        <p:spPr>
          <a:xfrm>
            <a:off x="5740439" y="3188001"/>
            <a:ext cx="4666662" cy="769441"/>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lvl="0"/>
            <a:r>
              <a:rPr lang="en-GB" sz="2200" b="1" dirty="0">
                <a:latin typeface="Calibri"/>
                <a:ea typeface="Calibri"/>
                <a:cs typeface="Calibri"/>
                <a:sym typeface="Calibri"/>
              </a:rPr>
              <a:t>C</a:t>
            </a:r>
            <a:r>
              <a:rPr lang="en-GB" sz="2200" b="1" dirty="0" smtClean="0">
                <a:latin typeface="Calibri"/>
                <a:ea typeface="Calibri"/>
                <a:cs typeface="Calibri"/>
                <a:sym typeface="Calibri"/>
              </a:rPr>
              <a:t>.</a:t>
            </a:r>
            <a:r>
              <a:rPr lang="en-GB" sz="2200" b="1" dirty="0">
                <a:solidFill>
                  <a:srgbClr val="000000"/>
                </a:solidFill>
                <a:latin typeface="Calibri"/>
                <a:ea typeface="Calibri"/>
                <a:cs typeface="Calibri"/>
                <a:sym typeface="Calibri"/>
              </a:rPr>
              <a:t> boiling potatoes and chicken bones </a:t>
            </a:r>
            <a:endParaRPr lang="en-GB" sz="2200" b="1" dirty="0" smtClean="0">
              <a:solidFill>
                <a:srgbClr val="000000"/>
              </a:solidFill>
              <a:latin typeface="Calibri"/>
              <a:ea typeface="Calibri"/>
              <a:cs typeface="Calibri"/>
              <a:sym typeface="Calibri"/>
            </a:endParaRPr>
          </a:p>
          <a:p>
            <a:pPr lvl="0"/>
            <a:r>
              <a:rPr lang="en-GB" sz="2200" b="1" dirty="0" smtClean="0">
                <a:solidFill>
                  <a:srgbClr val="000000"/>
                </a:solidFill>
                <a:latin typeface="Calibri"/>
                <a:ea typeface="Calibri"/>
                <a:cs typeface="Calibri"/>
                <a:sym typeface="Calibri"/>
              </a:rPr>
              <a:t>for </a:t>
            </a:r>
            <a:r>
              <a:rPr lang="en-GB" sz="2200" b="1" dirty="0">
                <a:solidFill>
                  <a:srgbClr val="000000"/>
                </a:solidFill>
                <a:latin typeface="Calibri"/>
                <a:ea typeface="Calibri"/>
                <a:cs typeface="Calibri"/>
                <a:sym typeface="Calibri"/>
              </a:rPr>
              <a:t>a long time </a:t>
            </a:r>
            <a:endParaRPr lang="en-GB" sz="2200" b="1" dirty="0"/>
          </a:p>
        </p:txBody>
      </p:sp>
      <p:pic>
        <p:nvPicPr>
          <p:cNvPr id="38" name="รูปภาพ 25">
            <a:extLst>
              <a:ext uri="{FF2B5EF4-FFF2-40B4-BE49-F238E27FC236}">
                <a16:creationId xmlns="" xmlns:a16="http://schemas.microsoft.com/office/drawing/2014/main" id="{90A2BC97-9BC2-46F5-B79B-5546392CBC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9972724" y="1672854"/>
            <a:ext cx="528442" cy="529681"/>
          </a:xfrm>
          <a:prstGeom prst="rect">
            <a:avLst/>
          </a:prstGeom>
        </p:spPr>
      </p:pic>
      <p:pic>
        <p:nvPicPr>
          <p:cNvPr id="39" name="รูปภาพ 26">
            <a:extLst>
              <a:ext uri="{FF2B5EF4-FFF2-40B4-BE49-F238E27FC236}">
                <a16:creationId xmlns="" xmlns:a16="http://schemas.microsoft.com/office/drawing/2014/main" id="{9FFA381D-282B-484C-B913-82FF62A59C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641024" y="2652072"/>
            <a:ext cx="509475" cy="445242"/>
          </a:xfrm>
          <a:prstGeom prst="rect">
            <a:avLst/>
          </a:prstGeom>
        </p:spPr>
      </p:pic>
      <p:pic>
        <p:nvPicPr>
          <p:cNvPr id="40" name="รูปภาพ 29">
            <a:extLst>
              <a:ext uri="{FF2B5EF4-FFF2-40B4-BE49-F238E27FC236}">
                <a16:creationId xmlns="" xmlns:a16="http://schemas.microsoft.com/office/drawing/2014/main" id="{91F4D01A-8F25-4CFF-9BE0-3771053189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85" r="510"/>
          <a:stretch/>
        </p:blipFill>
        <p:spPr>
          <a:xfrm>
            <a:off x="9895761" y="3523518"/>
            <a:ext cx="509475" cy="460950"/>
          </a:xfrm>
          <a:prstGeom prst="rect">
            <a:avLst/>
          </a:prstGeom>
        </p:spPr>
      </p:pic>
      <p:pic>
        <p:nvPicPr>
          <p:cNvPr id="4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92204" y="16296"/>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4191" y="527822"/>
            <a:ext cx="609600" cy="609600"/>
          </a:xfrm>
          <a:prstGeom prst="rect">
            <a:avLst/>
          </a:prstGeom>
        </p:spPr>
      </p:pic>
      <p:pic>
        <p:nvPicPr>
          <p:cNvPr id="4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0533" y="6126580"/>
            <a:ext cx="609600" cy="609600"/>
          </a:xfrm>
          <a:prstGeom prst="rect">
            <a:avLst/>
          </a:prstGeom>
        </p:spPr>
      </p:pic>
    </p:spTree>
    <p:extLst>
      <p:ext uri="{BB962C8B-B14F-4D97-AF65-F5344CB8AC3E}">
        <p14:creationId xmlns:p14="http://schemas.microsoft.com/office/powerpoint/2010/main" val="1299616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3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6" name="videoplayback-_1_.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6" presetClass="entr" presetSubtype="21"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 presetClass="mediacall" presetSubtype="0" fill="hold" nodeType="withEffect">
                                  <p:stCondLst>
                                    <p:cond delay="0"/>
                                  </p:stCondLst>
                                  <p:childTnLst>
                                    <p:cmd type="call" cmd="playFrom(0.0)">
                                      <p:cBhvr>
                                        <p:cTn id="14" dur="8091" fill="hold"/>
                                        <p:tgtEl>
                                          <p:spTgt spid="43"/>
                                        </p:tgtEl>
                                      </p:cBhvr>
                                    </p:cmd>
                                  </p:childTnLst>
                                </p:cTn>
                              </p:par>
                            </p:childTnLst>
                          </p:cTn>
                        </p:par>
                      </p:childTnLst>
                    </p:cTn>
                  </p:par>
                </p:childTnLst>
              </p:cTn>
              <p:nextCondLst>
                <p:cond evt="onClick" delay="0">
                  <p:tgtEl>
                    <p:spTgt spid="35"/>
                  </p:tgtEl>
                </p:cond>
              </p:nextCondLst>
            </p:seq>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Vertical)">
                                      <p:cBhvr>
                                        <p:cTn id="22" dur="500"/>
                                        <p:tgtEl>
                                          <p:spTgt spid="39"/>
                                        </p:tgtEl>
                                      </p:cBhvr>
                                    </p:animEffect>
                                  </p:childTnLst>
                                </p:cTn>
                              </p:par>
                              <p:par>
                                <p:cTn id="23" presetID="1" presetClass="mediacall" presetSubtype="0" fill="hold" nodeType="withEffect">
                                  <p:stCondLst>
                                    <p:cond delay="0"/>
                                  </p:stCondLst>
                                  <p:childTnLst>
                                    <p:cmd type="call" cmd="playFrom(0.0)">
                                      <p:cBhvr>
                                        <p:cTn id="24" dur="8124" fill="hold"/>
                                        <p:tgtEl>
                                          <p:spTgt spid="44"/>
                                        </p:tgtEl>
                                      </p:cBhvr>
                                    </p:cmd>
                                  </p:child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7"/>
                    </p:tgtEl>
                  </p:cond>
                </p:stCondLst>
                <p:endSync evt="end" delay="0">
                  <p:rtn val="all"/>
                </p:endSync>
                <p:childTnLst>
                  <p:par>
                    <p:cTn id="26" fill="hold">
                      <p:stCondLst>
                        <p:cond delay="0"/>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1" presetClass="mediacall" presetSubtype="0" fill="hold" nodeType="withEffect">
                                  <p:stCondLst>
                                    <p:cond delay="0"/>
                                  </p:stCondLst>
                                  <p:childTnLst>
                                    <p:cmd type="call" cmd="playFrom(0.0)">
                                      <p:cBhvr>
                                        <p:cTn id="32" dur="8124" fill="hold"/>
                                        <p:tgtEl>
                                          <p:spTgt spid="48"/>
                                        </p:tgtEl>
                                      </p:cBhvr>
                                    </p:cmd>
                                  </p:childTnLst>
                                </p:cTn>
                              </p:par>
                            </p:childTnLst>
                          </p:cTn>
                        </p:par>
                      </p:childTnLst>
                    </p:cTn>
                  </p:par>
                </p:childTnLst>
              </p:cTn>
              <p:nextCondLst>
                <p:cond evt="onClick" delay="0">
                  <p:tgtEl>
                    <p:spTgt spid="37"/>
                  </p:tgtEl>
                </p:cond>
              </p:nextCondLst>
            </p:seq>
            <p:audio>
              <p:cMediaNode vol="80000">
                <p:cTn id="33" fill="hold" display="0">
                  <p:stCondLst>
                    <p:cond delay="indefinite"/>
                  </p:stCondLst>
                  <p:endCondLst>
                    <p:cond evt="onStopAudio" delay="0">
                      <p:tgtEl>
                        <p:sldTgt/>
                      </p:tgtEl>
                    </p:cond>
                  </p:endCondLst>
                </p:cTn>
                <p:tgtEl>
                  <p:spTgt spid="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p:nvPr/>
        </p:nvSpPr>
        <p:spPr>
          <a:xfrm>
            <a:off x="691716" y="376560"/>
            <a:ext cx="8762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Read </a:t>
            </a:r>
            <a:r>
              <a:rPr lang="en-US" sz="2400" b="1" i="0" u="none" strike="noStrike" cap="none" dirty="0" err="1">
                <a:solidFill>
                  <a:srgbClr val="000000"/>
                </a:solidFill>
                <a:latin typeface="Calibri"/>
                <a:ea typeface="Calibri"/>
                <a:cs typeface="Calibri"/>
                <a:sym typeface="Calibri"/>
              </a:rPr>
              <a:t>Phong’s</a:t>
            </a:r>
            <a:r>
              <a:rPr lang="en-US" sz="2400" b="1" i="0" u="none" strike="noStrike" cap="none" dirty="0">
                <a:solidFill>
                  <a:srgbClr val="000000"/>
                </a:solidFill>
                <a:latin typeface="Calibri"/>
                <a:ea typeface="Calibri"/>
                <a:cs typeface="Calibri"/>
                <a:sym typeface="Calibri"/>
              </a:rPr>
              <a:t> blog again and circle the correct answer A, B or C.</a:t>
            </a:r>
            <a:endParaRPr sz="2400" b="1" i="0" u="none" strike="noStrike" cap="none" dirty="0">
              <a:solidFill>
                <a:srgbClr val="000000"/>
              </a:solidFill>
              <a:latin typeface="Calibri"/>
              <a:ea typeface="Calibri"/>
              <a:cs typeface="Calibri"/>
              <a:sym typeface="Calibri"/>
            </a:endParaRPr>
          </a:p>
        </p:txBody>
      </p:sp>
      <p:grpSp>
        <p:nvGrpSpPr>
          <p:cNvPr id="309" name="Google Shape;309;p11"/>
          <p:cNvGrpSpPr/>
          <p:nvPr/>
        </p:nvGrpSpPr>
        <p:grpSpPr>
          <a:xfrm>
            <a:off x="191448" y="313144"/>
            <a:ext cx="519251" cy="584775"/>
            <a:chOff x="487066" y="1334106"/>
            <a:chExt cx="582963" cy="657458"/>
          </a:xfrm>
        </p:grpSpPr>
        <p:sp>
          <p:nvSpPr>
            <p:cNvPr id="310"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11"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312" name="Google Shape;312;p11"/>
          <p:cNvSpPr/>
          <p:nvPr/>
        </p:nvSpPr>
        <p:spPr>
          <a:xfrm>
            <a:off x="272073" y="987586"/>
            <a:ext cx="5181599" cy="4524315"/>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1. The text is mainly about _____.  </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a:t>
            </a:r>
            <a:r>
              <a:rPr lang="en-US" sz="2400" b="0" i="1" u="none" strike="noStrike" cap="none" dirty="0">
                <a:solidFill>
                  <a:srgbClr val="000000"/>
                </a:solidFill>
                <a:latin typeface="Calibri"/>
                <a:ea typeface="Calibri"/>
                <a:cs typeface="Calibri"/>
                <a:sym typeface="Calibri"/>
              </a:rPr>
              <a:t>pho</a:t>
            </a:r>
            <a:r>
              <a:rPr lang="en-US" sz="2400" b="0" i="0" u="none" strike="noStrike" cap="none" dirty="0">
                <a:solidFill>
                  <a:srgbClr val="000000"/>
                </a:solidFill>
                <a:latin typeface="Calibri"/>
                <a:ea typeface="Calibri"/>
                <a:cs typeface="Calibri"/>
                <a:sym typeface="Calibri"/>
              </a:rPr>
              <a:t>, a popular dish in Viet Nam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popular dishes in Viet Nam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different ways to cook </a:t>
            </a:r>
            <a:r>
              <a:rPr lang="en-US" sz="2400" b="0" i="1" u="none" strike="noStrike" cap="none" dirty="0">
                <a:solidFill>
                  <a:srgbClr val="000000"/>
                </a:solidFill>
                <a:latin typeface="Calibri"/>
                <a:ea typeface="Calibri"/>
                <a:cs typeface="Calibri"/>
                <a:sym typeface="Calibri"/>
              </a:rPr>
              <a:t>pho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2. </a:t>
            </a:r>
            <a:r>
              <a:rPr lang="en-US" sz="2400" b="1" i="1" u="none" strike="noStrike" cap="none" dirty="0">
                <a:solidFill>
                  <a:srgbClr val="FF0000"/>
                </a:solidFill>
                <a:latin typeface="Calibri"/>
                <a:ea typeface="Calibri"/>
                <a:cs typeface="Calibri"/>
                <a:sym typeface="Calibri"/>
              </a:rPr>
              <a:t>Pho</a:t>
            </a:r>
            <a:r>
              <a:rPr lang="en-US" sz="2400" b="1" i="0" u="none" strike="noStrike" cap="none" dirty="0">
                <a:solidFill>
                  <a:srgbClr val="FF0000"/>
                </a:solidFill>
                <a:latin typeface="Calibri"/>
                <a:ea typeface="Calibri"/>
                <a:cs typeface="Calibri"/>
                <a:sym typeface="Calibri"/>
              </a:rPr>
              <a:t> is made mainly with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rice noodles and beef or chicken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rice, pork, and vegetables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fish, shrimp, and noodles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3. We enjoy </a:t>
            </a:r>
            <a:r>
              <a:rPr lang="en-US" sz="2400" b="1" i="1" u="none" strike="noStrike" cap="none" dirty="0">
                <a:solidFill>
                  <a:srgbClr val="FF0000"/>
                </a:solidFill>
                <a:latin typeface="Calibri"/>
                <a:ea typeface="Calibri"/>
                <a:cs typeface="Calibri"/>
                <a:sym typeface="Calibri"/>
              </a:rPr>
              <a:t>pho </a:t>
            </a:r>
            <a:r>
              <a:rPr lang="en-US" sz="2400" b="1" i="0" u="none" strike="noStrike" cap="none" dirty="0">
                <a:solidFill>
                  <a:srgbClr val="FF0000"/>
                </a:solidFill>
                <a:latin typeface="Calibri"/>
                <a:ea typeface="Calibri"/>
                <a:cs typeface="Calibri"/>
                <a:sym typeface="Calibri"/>
              </a:rPr>
              <a:t>_____.  </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only for breakfast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for lunch and dinner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at any time of the day </a:t>
            </a:r>
            <a:endParaRPr sz="2400" dirty="0"/>
          </a:p>
        </p:txBody>
      </p:sp>
      <p:sp>
        <p:nvSpPr>
          <p:cNvPr id="313" name="Google Shape;313;p11"/>
          <p:cNvSpPr/>
          <p:nvPr/>
        </p:nvSpPr>
        <p:spPr>
          <a:xfrm>
            <a:off x="5705131" y="982803"/>
            <a:ext cx="6185223" cy="341632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4. To make noodles for </a:t>
            </a:r>
            <a:r>
              <a:rPr lang="en-US" sz="2400" b="1" i="1" u="none" strike="noStrike" cap="none" dirty="0">
                <a:solidFill>
                  <a:srgbClr val="FF0000"/>
                </a:solidFill>
                <a:latin typeface="Calibri"/>
                <a:ea typeface="Calibri"/>
                <a:cs typeface="Calibri"/>
                <a:sym typeface="Calibri"/>
              </a:rPr>
              <a:t>pho</a:t>
            </a:r>
            <a:r>
              <a:rPr lang="en-US" sz="2400" b="1" i="0" u="none" strike="noStrike" cap="none" dirty="0">
                <a:solidFill>
                  <a:srgbClr val="FF0000"/>
                </a:solidFill>
                <a:latin typeface="Calibri"/>
                <a:ea typeface="Calibri"/>
                <a:cs typeface="Calibri"/>
                <a:sym typeface="Calibri"/>
              </a:rPr>
              <a:t>, we use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a variety of sticky rice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the best kind of rice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eggs and rice flour </a:t>
            </a:r>
            <a:endParaRPr sz="2400" dirty="0"/>
          </a:p>
          <a:p>
            <a:pPr marL="0" marR="0" lvl="0" indent="457200" algn="l" rtl="0">
              <a:lnSpc>
                <a:spcPct val="100000"/>
              </a:lnSpc>
              <a:spcBef>
                <a:spcPts val="0"/>
              </a:spcBef>
              <a:spcAft>
                <a:spcPts val="0"/>
              </a:spcAft>
              <a:buNone/>
            </a:pPr>
            <a:r>
              <a:rPr lang="en-US" sz="2400" b="1" i="0" u="none" strike="noStrike" cap="none" dirty="0">
                <a:solidFill>
                  <a:srgbClr val="FF0000"/>
                </a:solidFill>
                <a:latin typeface="Calibri"/>
                <a:ea typeface="Calibri"/>
                <a:cs typeface="Calibri"/>
                <a:sym typeface="Calibri"/>
              </a:rPr>
              <a:t>5. The broth for </a:t>
            </a:r>
            <a:r>
              <a:rPr lang="en-US" sz="2400" b="1" i="1" u="none" strike="noStrike" cap="none" dirty="0">
                <a:solidFill>
                  <a:srgbClr val="FF0000"/>
                </a:solidFill>
                <a:latin typeface="Calibri"/>
                <a:ea typeface="Calibri"/>
                <a:cs typeface="Calibri"/>
                <a:sym typeface="Calibri"/>
              </a:rPr>
              <a:t>pho </a:t>
            </a:r>
            <a:r>
              <a:rPr lang="en-US" sz="2400" b="1" i="0" u="none" strike="noStrike" cap="none" dirty="0">
                <a:solidFill>
                  <a:srgbClr val="FF0000"/>
                </a:solidFill>
                <a:latin typeface="Calibri"/>
                <a:ea typeface="Calibri"/>
                <a:cs typeface="Calibri"/>
                <a:sym typeface="Calibri"/>
              </a:rPr>
              <a:t>is made by _____.</a:t>
            </a:r>
            <a:endParaRPr sz="24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 slowly cooking beef or chicken bones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B. cooking beef or chicken with fish sauce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C. boiling potatoes and chicken bones for a long time </a:t>
            </a:r>
            <a:endParaRPr sz="2400" dirty="0"/>
          </a:p>
        </p:txBody>
      </p:sp>
      <p:sp>
        <p:nvSpPr>
          <p:cNvPr id="314" name="Google Shape;314;p11"/>
          <p:cNvSpPr/>
          <p:nvPr/>
        </p:nvSpPr>
        <p:spPr>
          <a:xfrm>
            <a:off x="180084" y="2879395"/>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15" name="Google Shape;315;p11"/>
          <p:cNvSpPr/>
          <p:nvPr/>
        </p:nvSpPr>
        <p:spPr>
          <a:xfrm>
            <a:off x="172465" y="1431653"/>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16" name="Google Shape;316;p11"/>
          <p:cNvSpPr/>
          <p:nvPr/>
        </p:nvSpPr>
        <p:spPr>
          <a:xfrm>
            <a:off x="159763" y="5085770"/>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17" name="Google Shape;317;p11"/>
          <p:cNvSpPr/>
          <p:nvPr/>
        </p:nvSpPr>
        <p:spPr>
          <a:xfrm>
            <a:off x="5561770" y="1785088"/>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18" name="Google Shape;318;p11"/>
          <p:cNvSpPr/>
          <p:nvPr/>
        </p:nvSpPr>
        <p:spPr>
          <a:xfrm>
            <a:off x="5582090" y="2895067"/>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303563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10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10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8"/>
                                        </p:tgtEl>
                                        <p:attrNameLst>
                                          <p:attrName>style.visibility</p:attrName>
                                        </p:attrNameLst>
                                      </p:cBhvr>
                                      <p:to>
                                        <p:strVal val="visible"/>
                                      </p:to>
                                    </p:set>
                                    <p:animEffect transition="in" filter="fade">
                                      <p:cBhvr>
                                        <p:cTn id="2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342;p13"/>
          <p:cNvSpPr txBox="1"/>
          <p:nvPr/>
        </p:nvSpPr>
        <p:spPr>
          <a:xfrm>
            <a:off x="746324" y="974735"/>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6" name="Google Shape;344;p13"/>
          <p:cNvSpPr txBox="1"/>
          <p:nvPr/>
        </p:nvSpPr>
        <p:spPr>
          <a:xfrm>
            <a:off x="392076" y="29496"/>
            <a:ext cx="2882066" cy="584735"/>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smtClean="0">
                <a:solidFill>
                  <a:schemeClr val="tx1"/>
                </a:solidFill>
                <a:latin typeface="Calibri"/>
                <a:ea typeface="Calibri"/>
                <a:cs typeface="Calibri"/>
                <a:sym typeface="Calibri"/>
              </a:rPr>
              <a:t>II. SPEAKING</a:t>
            </a:r>
            <a:endParaRPr sz="3200" b="1" i="0" u="none" strike="noStrike" cap="none" dirty="0">
              <a:solidFill>
                <a:schemeClr val="tx1"/>
              </a:solidFill>
              <a:latin typeface="Calibri"/>
              <a:ea typeface="Calibri"/>
              <a:cs typeface="Calibri"/>
              <a:sym typeface="Calibri"/>
            </a:endParaRPr>
          </a:p>
        </p:txBody>
      </p:sp>
      <p:sp>
        <p:nvSpPr>
          <p:cNvPr id="7" name="Google Shape;345;p13"/>
          <p:cNvSpPr/>
          <p:nvPr/>
        </p:nvSpPr>
        <p:spPr>
          <a:xfrm>
            <a:off x="1224294" y="872784"/>
            <a:ext cx="1071625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rgbClr val="000000"/>
                </a:solidFill>
                <a:latin typeface="Calibri"/>
                <a:ea typeface="Calibri"/>
                <a:cs typeface="Calibri"/>
                <a:sym typeface="Calibri"/>
              </a:rPr>
              <a:t>Make notes about a popular food and drink in your area. Think about its </a:t>
            </a:r>
            <a:r>
              <a:rPr lang="en-US" sz="2200" b="1" i="0" u="none" strike="noStrike" cap="none" dirty="0" smtClean="0">
                <a:solidFill>
                  <a:srgbClr val="000000"/>
                </a:solidFill>
                <a:latin typeface="Calibri"/>
                <a:ea typeface="Calibri"/>
                <a:cs typeface="Calibri"/>
                <a:sym typeface="Calibri"/>
              </a:rPr>
              <a:t>main</a:t>
            </a:r>
          </a:p>
          <a:p>
            <a:pPr marL="0" marR="0" lvl="0" indent="0" algn="l" rtl="0">
              <a:lnSpc>
                <a:spcPct val="100000"/>
              </a:lnSpc>
              <a:spcBef>
                <a:spcPts val="0"/>
              </a:spcBef>
              <a:spcAft>
                <a:spcPts val="0"/>
              </a:spcAft>
              <a:buClr>
                <a:srgbClr val="000000"/>
              </a:buClr>
              <a:buSzPts val="2200"/>
              <a:buFont typeface="Arial"/>
              <a:buNone/>
            </a:pPr>
            <a:r>
              <a:rPr lang="en-US" sz="2200" b="1" dirty="0">
                <a:latin typeface="Calibri"/>
                <a:ea typeface="Calibri"/>
                <a:cs typeface="Calibri"/>
                <a:sym typeface="Calibri"/>
              </a:rPr>
              <a:t> </a:t>
            </a:r>
            <a:r>
              <a:rPr lang="en-US" sz="2200" b="1" dirty="0" smtClean="0">
                <a:latin typeface="Calibri"/>
                <a:ea typeface="Calibri"/>
                <a:cs typeface="Calibri"/>
                <a:sym typeface="Calibri"/>
              </a:rPr>
              <a:t> </a:t>
            </a:r>
            <a:r>
              <a:rPr lang="en-US" sz="2200" b="1" i="0" u="none" strike="noStrike" cap="none" dirty="0" smtClean="0">
                <a:solidFill>
                  <a:srgbClr val="000000"/>
                </a:solidFill>
                <a:latin typeface="Calibri"/>
                <a:ea typeface="Calibri"/>
                <a:cs typeface="Calibri"/>
                <a:sym typeface="Calibri"/>
              </a:rPr>
              <a:t> </a:t>
            </a:r>
            <a:r>
              <a:rPr lang="en-US" sz="2200" b="1" i="0" u="none" strike="noStrike" cap="none" dirty="0">
                <a:solidFill>
                  <a:srgbClr val="000000"/>
                </a:solidFill>
                <a:latin typeface="Calibri"/>
                <a:ea typeface="Calibri"/>
                <a:cs typeface="Calibri"/>
                <a:sym typeface="Calibri"/>
              </a:rPr>
              <a:t>ingredients, how often and when you have it.</a:t>
            </a:r>
            <a:endParaRPr sz="2200" b="0" i="0" u="none" strike="noStrike" cap="none" dirty="0">
              <a:solidFill>
                <a:srgbClr val="000000"/>
              </a:solidFill>
              <a:latin typeface="Calibri"/>
              <a:ea typeface="Calibri"/>
              <a:cs typeface="Calibri"/>
              <a:sym typeface="Calibri"/>
            </a:endParaRPr>
          </a:p>
        </p:txBody>
      </p:sp>
      <p:sp>
        <p:nvSpPr>
          <p:cNvPr id="8" name="Google Shape;346;p13"/>
          <p:cNvSpPr/>
          <p:nvPr/>
        </p:nvSpPr>
        <p:spPr>
          <a:xfrm>
            <a:off x="4321825" y="3119600"/>
            <a:ext cx="3166800" cy="1292700"/>
          </a:xfrm>
          <a:prstGeom prst="roundRect">
            <a:avLst>
              <a:gd name="adj" fmla="val 16667"/>
            </a:avLst>
          </a:prstGeom>
          <a:ln>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dirty="0">
                <a:solidFill>
                  <a:schemeClr val="lt1"/>
                </a:solidFill>
                <a:latin typeface="Calibri"/>
                <a:ea typeface="Calibri"/>
                <a:cs typeface="Calibri"/>
                <a:sym typeface="Calibri"/>
              </a:rPr>
              <a:t> a popular food and drink in your area</a:t>
            </a:r>
            <a:endParaRPr sz="2500" b="1" i="0" u="none" strike="noStrike" cap="none" dirty="0">
              <a:solidFill>
                <a:schemeClr val="lt1"/>
              </a:solidFill>
              <a:latin typeface="Calibri"/>
              <a:ea typeface="Calibri"/>
              <a:cs typeface="Calibri"/>
              <a:sym typeface="Calibri"/>
            </a:endParaRPr>
          </a:p>
        </p:txBody>
      </p:sp>
      <p:sp>
        <p:nvSpPr>
          <p:cNvPr id="9" name="Google Shape;347;p13"/>
          <p:cNvSpPr/>
          <p:nvPr/>
        </p:nvSpPr>
        <p:spPr>
          <a:xfrm>
            <a:off x="1733025" y="2172050"/>
            <a:ext cx="2268900" cy="1083300"/>
          </a:xfrm>
          <a:prstGeom prst="roundRect">
            <a:avLst>
              <a:gd name="adj" fmla="val 16667"/>
            </a:avLst>
          </a:prstGeom>
          <a:solidFill>
            <a:srgbClr val="FFE599"/>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main</a:t>
            </a: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ingredients </a:t>
            </a:r>
            <a:endParaRPr sz="2500" b="1" i="0" u="none" strike="noStrike" cap="none">
              <a:solidFill>
                <a:schemeClr val="dk1"/>
              </a:solidFill>
              <a:latin typeface="Calibri"/>
              <a:ea typeface="Calibri"/>
              <a:cs typeface="Calibri"/>
              <a:sym typeface="Calibri"/>
            </a:endParaRPr>
          </a:p>
        </p:txBody>
      </p:sp>
      <p:cxnSp>
        <p:nvCxnSpPr>
          <p:cNvPr id="10" name="Google Shape;348;p13"/>
          <p:cNvCxnSpPr>
            <a:stCxn id="8" idx="0"/>
            <a:endCxn id="9" idx="3"/>
          </p:cNvCxnSpPr>
          <p:nvPr/>
        </p:nvCxnSpPr>
        <p:spPr>
          <a:xfrm rot="5400000" flipH="1">
            <a:off x="4750675" y="1965050"/>
            <a:ext cx="405900" cy="1903200"/>
          </a:xfrm>
          <a:prstGeom prst="curvedConnector2">
            <a:avLst/>
          </a:prstGeom>
          <a:noFill/>
          <a:ln w="57150" cap="flat" cmpd="sng">
            <a:solidFill>
              <a:srgbClr val="F7941E"/>
            </a:solidFill>
            <a:prstDash val="solid"/>
            <a:miter lim="800000"/>
            <a:headEnd type="none" w="sm" len="sm"/>
            <a:tailEnd type="triangle" w="med" len="med"/>
          </a:ln>
        </p:spPr>
      </p:cxnSp>
      <p:sp>
        <p:nvSpPr>
          <p:cNvPr id="11" name="Google Shape;349;p13"/>
          <p:cNvSpPr/>
          <p:nvPr/>
        </p:nvSpPr>
        <p:spPr>
          <a:xfrm>
            <a:off x="7808525" y="2172050"/>
            <a:ext cx="2268900" cy="1083300"/>
          </a:xfrm>
          <a:prstGeom prst="roundRect">
            <a:avLst>
              <a:gd name="adj" fmla="val 16667"/>
            </a:avLst>
          </a:prstGeom>
          <a:solidFill>
            <a:srgbClr val="CBEAF0"/>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How often? </a:t>
            </a:r>
            <a:endParaRPr sz="2500" b="1" i="0" u="none" strike="noStrike" cap="none">
              <a:solidFill>
                <a:schemeClr val="dk1"/>
              </a:solidFill>
              <a:latin typeface="Calibri"/>
              <a:ea typeface="Calibri"/>
              <a:cs typeface="Calibri"/>
              <a:sym typeface="Calibri"/>
            </a:endParaRPr>
          </a:p>
        </p:txBody>
      </p:sp>
      <p:cxnSp>
        <p:nvCxnSpPr>
          <p:cNvPr id="12" name="Google Shape;350;p13"/>
          <p:cNvCxnSpPr>
            <a:stCxn id="8" idx="3"/>
            <a:endCxn id="11" idx="2"/>
          </p:cNvCxnSpPr>
          <p:nvPr/>
        </p:nvCxnSpPr>
        <p:spPr>
          <a:xfrm rot="10800000" flipH="1">
            <a:off x="7488625" y="3255350"/>
            <a:ext cx="1454400" cy="510600"/>
          </a:xfrm>
          <a:prstGeom prst="curvedConnector2">
            <a:avLst/>
          </a:prstGeom>
          <a:noFill/>
          <a:ln w="57150" cap="flat" cmpd="sng">
            <a:solidFill>
              <a:srgbClr val="F7941E"/>
            </a:solidFill>
            <a:prstDash val="solid"/>
            <a:miter lim="800000"/>
            <a:headEnd type="none" w="sm" len="sm"/>
            <a:tailEnd type="triangle" w="med" len="med"/>
          </a:ln>
        </p:spPr>
      </p:cxnSp>
      <p:sp>
        <p:nvSpPr>
          <p:cNvPr id="13" name="Google Shape;351;p13"/>
          <p:cNvSpPr/>
          <p:nvPr/>
        </p:nvSpPr>
        <p:spPr>
          <a:xfrm>
            <a:off x="7808525" y="4116338"/>
            <a:ext cx="2268900" cy="1083300"/>
          </a:xfrm>
          <a:prstGeom prst="roundRect">
            <a:avLst>
              <a:gd name="adj" fmla="val 16667"/>
            </a:avLst>
          </a:prstGeom>
          <a:solidFill>
            <a:srgbClr val="FCE5CD"/>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Where? </a:t>
            </a:r>
            <a:endParaRPr sz="2500" b="1" i="0" u="none" strike="noStrike" cap="none">
              <a:solidFill>
                <a:schemeClr val="dk1"/>
              </a:solidFill>
              <a:latin typeface="Calibri"/>
              <a:ea typeface="Calibri"/>
              <a:cs typeface="Calibri"/>
              <a:sym typeface="Calibri"/>
            </a:endParaRPr>
          </a:p>
        </p:txBody>
      </p:sp>
      <p:cxnSp>
        <p:nvCxnSpPr>
          <p:cNvPr id="14" name="Google Shape;352;p13"/>
          <p:cNvCxnSpPr>
            <a:stCxn id="8" idx="2"/>
            <a:endCxn id="13" idx="1"/>
          </p:cNvCxnSpPr>
          <p:nvPr/>
        </p:nvCxnSpPr>
        <p:spPr>
          <a:xfrm rot="-5400000" flipH="1">
            <a:off x="6733975" y="3583550"/>
            <a:ext cx="245700" cy="1903200"/>
          </a:xfrm>
          <a:prstGeom prst="curvedConnector2">
            <a:avLst/>
          </a:prstGeom>
          <a:noFill/>
          <a:ln w="57150" cap="flat" cmpd="sng">
            <a:solidFill>
              <a:srgbClr val="F7941E"/>
            </a:solidFill>
            <a:prstDash val="solid"/>
            <a:miter lim="800000"/>
            <a:headEnd type="none" w="sm" len="sm"/>
            <a:tailEnd type="triangle" w="med" len="med"/>
          </a:ln>
        </p:spPr>
      </p:cxnSp>
      <p:sp>
        <p:nvSpPr>
          <p:cNvPr id="15" name="Google Shape;353;p13"/>
          <p:cNvSpPr/>
          <p:nvPr/>
        </p:nvSpPr>
        <p:spPr>
          <a:xfrm>
            <a:off x="1733025" y="4116338"/>
            <a:ext cx="2268900" cy="1083300"/>
          </a:xfrm>
          <a:prstGeom prst="roundRect">
            <a:avLst>
              <a:gd name="adj" fmla="val 16667"/>
            </a:avLst>
          </a:prstGeom>
          <a:solidFill>
            <a:srgbClr val="D9EAD3"/>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When? </a:t>
            </a:r>
            <a:endParaRPr sz="2500" b="1" i="0" u="none" strike="noStrike" cap="none">
              <a:solidFill>
                <a:schemeClr val="dk1"/>
              </a:solidFill>
              <a:latin typeface="Calibri"/>
              <a:ea typeface="Calibri"/>
              <a:cs typeface="Calibri"/>
              <a:sym typeface="Calibri"/>
            </a:endParaRPr>
          </a:p>
        </p:txBody>
      </p:sp>
      <p:cxnSp>
        <p:nvCxnSpPr>
          <p:cNvPr id="16" name="Google Shape;354;p13"/>
          <p:cNvCxnSpPr>
            <a:stCxn id="8" idx="1"/>
            <a:endCxn id="15" idx="0"/>
          </p:cNvCxnSpPr>
          <p:nvPr/>
        </p:nvCxnSpPr>
        <p:spPr>
          <a:xfrm flipH="1">
            <a:off x="2867425" y="3765950"/>
            <a:ext cx="1454400" cy="350400"/>
          </a:xfrm>
          <a:prstGeom prst="curvedConnector2">
            <a:avLst/>
          </a:prstGeom>
          <a:noFill/>
          <a:ln w="57150" cap="flat" cmpd="sng">
            <a:solidFill>
              <a:srgbClr val="F7941E"/>
            </a:solidFill>
            <a:prstDash val="solid"/>
            <a:miter lim="800000"/>
            <a:headEnd type="none" w="sm" len="sm"/>
            <a:tailEnd type="triangle" w="med" len="med"/>
          </a:ln>
        </p:spPr>
      </p:cxnSp>
      <p:grpSp>
        <p:nvGrpSpPr>
          <p:cNvPr id="17" name="Google Shape;355;p13"/>
          <p:cNvGrpSpPr/>
          <p:nvPr/>
        </p:nvGrpSpPr>
        <p:grpSpPr>
          <a:xfrm>
            <a:off x="598548" y="965096"/>
            <a:ext cx="519251" cy="584775"/>
            <a:chOff x="487066" y="1334106"/>
            <a:chExt cx="582963" cy="657458"/>
          </a:xfrm>
        </p:grpSpPr>
        <p:sp>
          <p:nvSpPr>
            <p:cNvPr id="18" name="Google Shape;356;p13"/>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19" name="Google Shape;357;p13"/>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4</a:t>
              </a:r>
              <a:endParaRPr sz="3200" b="1" i="0" u="none" strike="noStrike" cap="none">
                <a:solidFill>
                  <a:schemeClr val="lt1"/>
                </a:solidFill>
                <a:latin typeface="Open Sans"/>
                <a:ea typeface="Open Sans"/>
                <a:cs typeface="Open Sans"/>
                <a:sym typeface="Open Sans"/>
              </a:endParaRPr>
            </a:p>
          </p:txBody>
        </p:sp>
      </p:grpSp>
    </p:spTree>
    <p:extLst>
      <p:ext uri="{BB962C8B-B14F-4D97-AF65-F5344CB8AC3E}">
        <p14:creationId xmlns:p14="http://schemas.microsoft.com/office/powerpoint/2010/main" val="172295866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9281" y="1559811"/>
            <a:ext cx="7556090" cy="954107"/>
          </a:xfrm>
          <a:prstGeom prst="rect">
            <a:avLst/>
          </a:prstGeom>
        </p:spPr>
        <p:txBody>
          <a:bodyPr wrap="square">
            <a:spAutoFit/>
          </a:bodyPr>
          <a:lstStyle/>
          <a:p>
            <a:r>
              <a:rPr lang="en-GB" sz="2800" b="1" dirty="0" smtClean="0">
                <a:solidFill>
                  <a:srgbClr val="FF0000"/>
                </a:solidFill>
              </a:rPr>
              <a:t>Game:</a:t>
            </a:r>
            <a:r>
              <a:rPr lang="en-GB" sz="2800" b="1" dirty="0" smtClean="0"/>
              <a:t> </a:t>
            </a:r>
            <a:r>
              <a:rPr lang="en-GB" sz="2800" b="1" i="1" dirty="0" smtClean="0"/>
              <a:t>List some common dishes that your family often eats in daily meals.</a:t>
            </a:r>
            <a:endParaRPr lang="en-US" sz="2800" dirty="0"/>
          </a:p>
        </p:txBody>
      </p:sp>
      <p:graphicFrame>
        <p:nvGraphicFramePr>
          <p:cNvPr id="5" name="Diagram 4"/>
          <p:cNvGraphicFramePr/>
          <p:nvPr>
            <p:extLst>
              <p:ext uri="{D42A27DB-BD31-4B8C-83A1-F6EECF244321}">
                <p14:modId xmlns:p14="http://schemas.microsoft.com/office/powerpoint/2010/main" val="3080344922"/>
              </p:ext>
            </p:extLst>
          </p:nvPr>
        </p:nvGraphicFramePr>
        <p:xfrm>
          <a:off x="1632155" y="2476492"/>
          <a:ext cx="9060426" cy="2031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ounded Rectangle 5"/>
          <p:cNvSpPr/>
          <p:nvPr/>
        </p:nvSpPr>
        <p:spPr>
          <a:xfrm>
            <a:off x="1661651" y="4321277"/>
            <a:ext cx="2276167" cy="215326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Tx/>
              <a:buChar char="-"/>
            </a:pPr>
            <a:r>
              <a:rPr lang="en-GB" sz="2800" i="1" dirty="0" smtClean="0"/>
              <a:t>Bread</a:t>
            </a:r>
          </a:p>
          <a:p>
            <a:pPr marL="285750" indent="-285750">
              <a:buFontTx/>
              <a:buChar char="-"/>
            </a:pPr>
            <a:r>
              <a:rPr lang="en-GB" sz="2800" i="1" dirty="0" smtClean="0"/>
              <a:t>Fried  rice</a:t>
            </a:r>
          </a:p>
          <a:p>
            <a:pPr marL="285750" indent="-285750">
              <a:buFontTx/>
              <a:buChar char="-"/>
            </a:pPr>
            <a:r>
              <a:rPr lang="en-GB" sz="2800" i="1" dirty="0" smtClean="0"/>
              <a:t>Beef noodles</a:t>
            </a:r>
          </a:p>
          <a:p>
            <a:pPr marL="285750" indent="-285750">
              <a:buFontTx/>
              <a:buChar char="-"/>
            </a:pPr>
            <a:endParaRPr lang="en-US" sz="2800" i="1" dirty="0"/>
          </a:p>
        </p:txBody>
      </p:sp>
      <p:sp>
        <p:nvSpPr>
          <p:cNvPr id="9" name="Rounded Rectangle 8"/>
          <p:cNvSpPr/>
          <p:nvPr/>
        </p:nvSpPr>
        <p:spPr>
          <a:xfrm>
            <a:off x="4970206" y="4321276"/>
            <a:ext cx="2276167" cy="2153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n-GB" sz="2600" i="1" dirty="0" smtClean="0"/>
              <a:t>rice</a:t>
            </a:r>
          </a:p>
          <a:p>
            <a:pPr marL="285750" indent="-285750">
              <a:buFontTx/>
              <a:buChar char="-"/>
            </a:pPr>
            <a:r>
              <a:rPr lang="en-GB" sz="2600" i="1" dirty="0" smtClean="0"/>
              <a:t>Fish</a:t>
            </a:r>
          </a:p>
          <a:p>
            <a:r>
              <a:rPr lang="en-GB" sz="2600" i="1" dirty="0" smtClean="0"/>
              <a:t>- Vegetables</a:t>
            </a:r>
          </a:p>
          <a:p>
            <a:r>
              <a:rPr lang="en-GB" sz="2600" i="1" dirty="0" smtClean="0"/>
              <a:t>- ……</a:t>
            </a:r>
          </a:p>
          <a:p>
            <a:pPr marL="285750" indent="-285750">
              <a:buFontTx/>
              <a:buChar char="-"/>
            </a:pPr>
            <a:endParaRPr lang="en-US" sz="2600" i="1" dirty="0"/>
          </a:p>
        </p:txBody>
      </p:sp>
      <p:sp>
        <p:nvSpPr>
          <p:cNvPr id="10" name="Rounded Rectangle 9"/>
          <p:cNvSpPr/>
          <p:nvPr/>
        </p:nvSpPr>
        <p:spPr>
          <a:xfrm>
            <a:off x="8185371" y="4311442"/>
            <a:ext cx="2276167" cy="21532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Tx/>
              <a:buChar char="-"/>
            </a:pPr>
            <a:r>
              <a:rPr lang="en-GB" sz="2600" i="1" dirty="0" smtClean="0"/>
              <a:t>rice</a:t>
            </a:r>
          </a:p>
          <a:p>
            <a:pPr marL="285750" indent="-285750">
              <a:buFontTx/>
              <a:buChar char="-"/>
            </a:pPr>
            <a:r>
              <a:rPr lang="en-GB" sz="2600" i="1" dirty="0" smtClean="0"/>
              <a:t>Meat </a:t>
            </a:r>
          </a:p>
          <a:p>
            <a:r>
              <a:rPr lang="en-GB" sz="2600" i="1" dirty="0" smtClean="0"/>
              <a:t>- Vegetables</a:t>
            </a:r>
          </a:p>
          <a:p>
            <a:r>
              <a:rPr lang="en-GB" sz="2600" i="1" dirty="0" smtClean="0"/>
              <a:t>- ……</a:t>
            </a:r>
          </a:p>
          <a:p>
            <a:pPr marL="285750" indent="-285750">
              <a:buFontTx/>
              <a:buChar char="-"/>
            </a:pPr>
            <a:endParaRPr lang="en-US" sz="2600" i="1" dirty="0"/>
          </a:p>
        </p:txBody>
      </p:sp>
    </p:spTree>
    <p:extLst>
      <p:ext uri="{BB962C8B-B14F-4D97-AF65-F5344CB8AC3E}">
        <p14:creationId xmlns:p14="http://schemas.microsoft.com/office/powerpoint/2010/main" val="1282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32342912"/>
              </p:ext>
            </p:extLst>
          </p:nvPr>
        </p:nvGraphicFramePr>
        <p:xfrm>
          <a:off x="841123" y="1076632"/>
          <a:ext cx="9733472" cy="4219621"/>
        </p:xfrm>
        <a:graphic>
          <a:graphicData uri="http://schemas.openxmlformats.org/drawingml/2006/table">
            <a:tbl>
              <a:tblPr firstRow="1" firstCol="1" bandRow="1"/>
              <a:tblGrid>
                <a:gridCol w="2376247"/>
                <a:gridCol w="2209716"/>
                <a:gridCol w="2669779"/>
                <a:gridCol w="2477730"/>
              </a:tblGrid>
              <a:tr h="1066557">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Food </a:t>
                      </a:r>
                      <a:r>
                        <a:rPr lang="en-US" sz="2400" b="1" dirty="0">
                          <a:effectLst/>
                          <a:latin typeface="Times New Roman"/>
                          <a:ea typeface="Times New Roman"/>
                          <a:cs typeface="Times New Roman"/>
                        </a:rPr>
                        <a:t>or drink</a:t>
                      </a:r>
                      <a:endParaRPr lang="en-US" sz="2400" b="1" dirty="0">
                        <a:effectLst/>
                        <a:latin typeface="Calibri"/>
                        <a:ea typeface="Calibri"/>
                        <a:cs typeface="Times New Roman"/>
                      </a:endParaRPr>
                    </a:p>
                    <a:p>
                      <a:pPr marL="0" marR="0" algn="ctr">
                        <a:lnSpc>
                          <a:spcPct val="115000"/>
                        </a:lnSpc>
                        <a:spcBef>
                          <a:spcPts val="0"/>
                        </a:spcBef>
                        <a:spcAft>
                          <a:spcPts val="1000"/>
                        </a:spcAft>
                      </a:pPr>
                      <a:r>
                        <a:rPr lang="en-US" sz="2400" b="1" dirty="0">
                          <a:effectLst/>
                          <a:latin typeface="Calibri"/>
                          <a:ea typeface="Calibri"/>
                          <a:cs typeface="Calibri"/>
                        </a:rPr>
                        <a:t> </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Ingredients</a:t>
                      </a:r>
                      <a:endParaRPr lang="en-US" sz="2400" b="1" dirty="0">
                        <a:effectLst/>
                        <a:latin typeface="Calibri"/>
                        <a:ea typeface="Calibri"/>
                        <a:cs typeface="Times New Roman"/>
                      </a:endParaRPr>
                    </a:p>
                    <a:p>
                      <a:pPr marL="0" marR="0" algn="ctr">
                        <a:lnSpc>
                          <a:spcPct val="115000"/>
                        </a:lnSpc>
                        <a:spcBef>
                          <a:spcPts val="0"/>
                        </a:spcBef>
                        <a:spcAft>
                          <a:spcPts val="1000"/>
                        </a:spcAft>
                      </a:pPr>
                      <a:r>
                        <a:rPr lang="en-US" sz="2400" b="1" dirty="0">
                          <a:effectLst/>
                          <a:latin typeface="Calibri"/>
                          <a:ea typeface="Calibri"/>
                          <a:cs typeface="Calibri"/>
                        </a:rPr>
                        <a:t> </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How </a:t>
                      </a:r>
                      <a:r>
                        <a:rPr lang="en-US" sz="2400" b="1" dirty="0">
                          <a:effectLst/>
                          <a:latin typeface="Times New Roman"/>
                          <a:ea typeface="Times New Roman"/>
                          <a:cs typeface="Times New Roman"/>
                        </a:rPr>
                        <a:t>often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a:effectLst/>
                        <a:latin typeface="Calibri"/>
                        <a:ea typeface="Calibri"/>
                        <a:cs typeface="Times New Roman"/>
                      </a:endParaRPr>
                    </a:p>
                    <a:p>
                      <a:pPr marL="0" marR="0" algn="ctr">
                        <a:lnSpc>
                          <a:spcPts val="1650"/>
                        </a:lnSpc>
                        <a:spcBef>
                          <a:spcPts val="0"/>
                        </a:spcBef>
                        <a:spcAft>
                          <a:spcPts val="0"/>
                        </a:spcAft>
                      </a:pPr>
                      <a:r>
                        <a:rPr lang="en-US" sz="2400" b="1" dirty="0">
                          <a:effectLst/>
                          <a:latin typeface="Times New Roman"/>
                          <a:ea typeface="Times New Roman"/>
                          <a:cs typeface="Times New Roman"/>
                        </a:rPr>
                        <a:t>and when</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Where</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969489">
                <a:tc>
                  <a:txBody>
                    <a:bodyPr/>
                    <a:lstStyle/>
                    <a:p>
                      <a:pPr marL="0" marR="0">
                        <a:lnSpc>
                          <a:spcPts val="1650"/>
                        </a:lnSpc>
                        <a:spcBef>
                          <a:spcPts val="0"/>
                        </a:spcBef>
                        <a:spcAft>
                          <a:spcPts val="0"/>
                        </a:spcAft>
                      </a:pPr>
                      <a:endParaRPr lang="en-US" sz="2400" b="1" dirty="0" smtClean="0">
                        <a:effectLst/>
                        <a:latin typeface="Times New Roman"/>
                        <a:ea typeface="Times New Roman"/>
                        <a:cs typeface="Times New Roman"/>
                      </a:endParaRPr>
                    </a:p>
                    <a:p>
                      <a:pPr marL="0" marR="0">
                        <a:lnSpc>
                          <a:spcPts val="1650"/>
                        </a:lnSpc>
                        <a:spcBef>
                          <a:spcPts val="0"/>
                        </a:spcBef>
                        <a:spcAft>
                          <a:spcPts val="0"/>
                        </a:spcAft>
                      </a:pPr>
                      <a:r>
                        <a:rPr lang="en-US" sz="2400" b="1" dirty="0" smtClean="0">
                          <a:effectLst/>
                          <a:latin typeface="Times New Roman"/>
                          <a:ea typeface="Times New Roman"/>
                          <a:cs typeface="Times New Roman"/>
                        </a:rPr>
                        <a:t>Beef </a:t>
                      </a:r>
                      <a:r>
                        <a:rPr lang="en-US" sz="2400" b="1" dirty="0">
                          <a:effectLst/>
                          <a:latin typeface="Times New Roman"/>
                          <a:ea typeface="Times New Roman"/>
                          <a:cs typeface="Times New Roman"/>
                        </a:rPr>
                        <a:t>rice noodles</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rice </a:t>
                      </a:r>
                      <a:r>
                        <a:rPr lang="en-US" sz="2400" b="1" dirty="0">
                          <a:effectLst/>
                          <a:latin typeface="Times New Roman"/>
                          <a:ea typeface="Times New Roman"/>
                          <a:cs typeface="Times New Roman"/>
                        </a:rPr>
                        <a:t>noodle</a:t>
                      </a:r>
                      <a:r>
                        <a:rPr lang="en-US" sz="2400" b="1" dirty="0" smtClean="0">
                          <a:effectLst/>
                          <a:latin typeface="Times New Roman"/>
                          <a:ea typeface="Times New Roman"/>
                          <a:cs typeface="Times New Roman"/>
                        </a:rPr>
                        <a:t>,</a:t>
                      </a:r>
                    </a:p>
                    <a:p>
                      <a:pPr marL="0" marR="0" algn="ctr">
                        <a:lnSpc>
                          <a:spcPts val="1650"/>
                        </a:lnSpc>
                        <a:spcBef>
                          <a:spcPts val="0"/>
                        </a:spcBef>
                        <a:spcAft>
                          <a:spcPts val="0"/>
                        </a:spcAft>
                      </a:pPr>
                      <a:endParaRPr lang="en-US" sz="2400" b="1" dirty="0">
                        <a:effectLst/>
                        <a:latin typeface="Calibri"/>
                        <a:ea typeface="Calibri"/>
                        <a:cs typeface="Times New Roman"/>
                      </a:endParaRPr>
                    </a:p>
                    <a:p>
                      <a:pPr marL="0" marR="0" algn="ctr">
                        <a:lnSpc>
                          <a:spcPts val="1650"/>
                        </a:lnSpc>
                        <a:spcBef>
                          <a:spcPts val="0"/>
                        </a:spcBef>
                        <a:spcAft>
                          <a:spcPts val="0"/>
                        </a:spcAft>
                      </a:pPr>
                      <a:r>
                        <a:rPr lang="en-US" sz="2400" b="1" dirty="0">
                          <a:effectLst/>
                          <a:latin typeface="Times New Roman"/>
                          <a:ea typeface="Times New Roman"/>
                          <a:cs typeface="Times New Roman"/>
                        </a:rPr>
                        <a:t>beef, broth</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in </a:t>
                      </a:r>
                      <a:r>
                        <a:rPr lang="en-US" sz="2400" b="1" dirty="0">
                          <a:effectLst/>
                          <a:latin typeface="Times New Roman"/>
                          <a:ea typeface="Times New Roman"/>
                          <a:cs typeface="Times New Roman"/>
                        </a:rPr>
                        <a:t>the morning</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At </a:t>
                      </a:r>
                      <a:r>
                        <a:rPr lang="en-US" sz="2400" b="1" dirty="0">
                          <a:effectLst/>
                          <a:latin typeface="Times New Roman"/>
                          <a:ea typeface="Times New Roman"/>
                          <a:cs typeface="Times New Roman"/>
                        </a:rPr>
                        <a:t>home,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Calibri"/>
                        <a:ea typeface="Calibri"/>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at </a:t>
                      </a:r>
                      <a:r>
                        <a:rPr lang="en-US" sz="2400" b="1" dirty="0">
                          <a:effectLst/>
                          <a:latin typeface="Times New Roman"/>
                          <a:ea typeface="Times New Roman"/>
                          <a:cs typeface="Times New Roman"/>
                        </a:rPr>
                        <a:t>the food stall.</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832546">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bread</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Pork</a:t>
                      </a:r>
                      <a:r>
                        <a:rPr lang="en-US" sz="2400" b="1" dirty="0">
                          <a:effectLst/>
                          <a:latin typeface="Times New Roman"/>
                          <a:ea typeface="Times New Roman"/>
                          <a:cs typeface="Times New Roman"/>
                        </a:rPr>
                        <a:t>, fried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eggs</a:t>
                      </a:r>
                      <a:r>
                        <a:rPr lang="en-US" sz="2400" b="1" dirty="0">
                          <a:effectLst/>
                          <a:latin typeface="Times New Roman"/>
                          <a:ea typeface="Times New Roman"/>
                          <a:cs typeface="Times New Roman"/>
                        </a:rPr>
                        <a:t>, pate,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cucumber</a:t>
                      </a:r>
                      <a:r>
                        <a:rPr lang="en-US" sz="2400" b="1" dirty="0">
                          <a:effectLst/>
                          <a:latin typeface="Times New Roman"/>
                          <a:ea typeface="Times New Roman"/>
                          <a:cs typeface="Times New Roman"/>
                        </a:rPr>
                        <a:t>,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green </a:t>
                      </a:r>
                      <a:r>
                        <a:rPr lang="en-US" sz="2400" b="1" dirty="0">
                          <a:effectLst/>
                          <a:latin typeface="Times New Roman"/>
                          <a:ea typeface="Times New Roman"/>
                          <a:cs typeface="Times New Roman"/>
                        </a:rPr>
                        <a:t>onion,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chili </a:t>
                      </a:r>
                      <a:r>
                        <a:rPr lang="en-US" sz="2400" b="1" dirty="0">
                          <a:effectLst/>
                          <a:latin typeface="Times New Roman"/>
                          <a:ea typeface="Times New Roman"/>
                          <a:cs typeface="Times New Roman"/>
                        </a:rPr>
                        <a:t>sauce,..</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Anytime </a:t>
                      </a:r>
                      <a:r>
                        <a:rPr lang="en-US" sz="2400" b="1" dirty="0">
                          <a:effectLst/>
                          <a:latin typeface="Times New Roman"/>
                          <a:ea typeface="Times New Roman"/>
                          <a:cs typeface="Times New Roman"/>
                        </a:rPr>
                        <a:t>of the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day</a:t>
                      </a:r>
                      <a:r>
                        <a:rPr lang="en-US" sz="2400" b="1" dirty="0">
                          <a:effectLst/>
                          <a:latin typeface="Times New Roman"/>
                          <a:ea typeface="Times New Roman"/>
                          <a:cs typeface="Times New Roman"/>
                        </a:rPr>
                        <a:t>. Especially in </a:t>
                      </a: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breakfast </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endParaRPr lang="en-US" sz="2400" b="1" dirty="0" smtClean="0">
                        <a:effectLst/>
                        <a:latin typeface="Times New Roman"/>
                        <a:ea typeface="Times New Roman"/>
                        <a:cs typeface="Times New Roman"/>
                      </a:endParaRPr>
                    </a:p>
                    <a:p>
                      <a:pPr marL="0" marR="0" algn="ctr">
                        <a:lnSpc>
                          <a:spcPts val="1650"/>
                        </a:lnSpc>
                        <a:spcBef>
                          <a:spcPts val="0"/>
                        </a:spcBef>
                        <a:spcAft>
                          <a:spcPts val="0"/>
                        </a:spcAft>
                      </a:pPr>
                      <a:r>
                        <a:rPr lang="en-US" sz="2400" b="1" dirty="0" smtClean="0">
                          <a:effectLst/>
                          <a:latin typeface="Times New Roman"/>
                          <a:ea typeface="Times New Roman"/>
                          <a:cs typeface="Times New Roman"/>
                        </a:rPr>
                        <a:t>bakery</a:t>
                      </a:r>
                      <a:endParaRPr lang="en-US" sz="24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6" name="Rectangle 5"/>
          <p:cNvSpPr/>
          <p:nvPr/>
        </p:nvSpPr>
        <p:spPr>
          <a:xfrm>
            <a:off x="762000" y="176976"/>
            <a:ext cx="9812594" cy="461665"/>
          </a:xfrm>
          <a:prstGeom prst="rect">
            <a:avLst/>
          </a:prstGeom>
        </p:spPr>
        <p:txBody>
          <a:bodyPr wrap="square">
            <a:spAutoFit/>
          </a:bodyPr>
          <a:lstStyle/>
          <a:p>
            <a:pPr lvl="0">
              <a:buSzPts val="2200"/>
            </a:pPr>
            <a:r>
              <a:rPr lang="en-GB" sz="2400" b="1" dirty="0">
                <a:solidFill>
                  <a:schemeClr val="tx1"/>
                </a:solidFill>
                <a:latin typeface="Calibri"/>
                <a:ea typeface="Calibri"/>
                <a:cs typeface="Calibri"/>
                <a:sym typeface="Calibri"/>
              </a:rPr>
              <a:t>. Think about its </a:t>
            </a:r>
            <a:r>
              <a:rPr lang="en-GB" sz="2400" b="1" dirty="0" smtClean="0">
                <a:solidFill>
                  <a:schemeClr val="tx1"/>
                </a:solidFill>
                <a:latin typeface="Calibri"/>
                <a:ea typeface="Calibri"/>
                <a:cs typeface="Calibri"/>
                <a:sym typeface="Calibri"/>
              </a:rPr>
              <a:t>main  ingredients</a:t>
            </a:r>
            <a:r>
              <a:rPr lang="en-GB" sz="2400" b="1" dirty="0">
                <a:solidFill>
                  <a:schemeClr val="tx1"/>
                </a:solidFill>
                <a:latin typeface="Calibri"/>
                <a:ea typeface="Calibri"/>
                <a:cs typeface="Calibri"/>
                <a:sym typeface="Calibri"/>
              </a:rPr>
              <a:t>, how often and when you have it.</a:t>
            </a:r>
            <a:endParaRPr lang="en-GB" sz="2400" dirty="0">
              <a:solidFill>
                <a:schemeClr val="tx1"/>
              </a:solidFill>
              <a:latin typeface="Calibri"/>
              <a:ea typeface="Calibri"/>
              <a:cs typeface="Calibri"/>
              <a:sym typeface="Calibri"/>
            </a:endParaRPr>
          </a:p>
        </p:txBody>
      </p:sp>
      <p:sp>
        <p:nvSpPr>
          <p:cNvPr id="7" name="Google Shape;342;p13"/>
          <p:cNvSpPr txBox="1"/>
          <p:nvPr/>
        </p:nvSpPr>
        <p:spPr>
          <a:xfrm>
            <a:off x="444088" y="69972"/>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grpSp>
        <p:nvGrpSpPr>
          <p:cNvPr id="8" name="Google Shape;355;p13"/>
          <p:cNvGrpSpPr/>
          <p:nvPr/>
        </p:nvGrpSpPr>
        <p:grpSpPr>
          <a:xfrm>
            <a:off x="296312" y="60333"/>
            <a:ext cx="519251" cy="584775"/>
            <a:chOff x="487066" y="1334106"/>
            <a:chExt cx="582963" cy="657458"/>
          </a:xfrm>
        </p:grpSpPr>
        <p:sp>
          <p:nvSpPr>
            <p:cNvPr id="9" name="Google Shape;356;p13"/>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10" name="Google Shape;357;p13"/>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4</a:t>
              </a:r>
              <a:endParaRPr sz="3200" b="1" i="0" u="none" strike="noStrike" cap="none">
                <a:solidFill>
                  <a:schemeClr val="lt1"/>
                </a:solidFill>
                <a:latin typeface="Open Sans"/>
                <a:ea typeface="Open Sans"/>
                <a:cs typeface="Open Sans"/>
                <a:sym typeface="Open Sans"/>
              </a:endParaRPr>
            </a:p>
          </p:txBody>
        </p:sp>
      </p:grpSp>
    </p:spTree>
    <p:extLst>
      <p:ext uri="{BB962C8B-B14F-4D97-AF65-F5344CB8AC3E}">
        <p14:creationId xmlns:p14="http://schemas.microsoft.com/office/powerpoint/2010/main" val="4221255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363;g11323f50106_0_2"/>
          <p:cNvSpPr txBox="1"/>
          <p:nvPr/>
        </p:nvSpPr>
        <p:spPr>
          <a:xfrm>
            <a:off x="1034582" y="994715"/>
            <a:ext cx="39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7" name="Google Shape;366;g11323f50106_0_2"/>
          <p:cNvSpPr txBox="1"/>
          <p:nvPr/>
        </p:nvSpPr>
        <p:spPr>
          <a:xfrm>
            <a:off x="1581975" y="721778"/>
            <a:ext cx="9523569"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Work in groups of 3 or 4. </a:t>
            </a:r>
            <a:endParaRPr lang="en-US" sz="2800" b="1"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dk1"/>
                </a:solidFill>
                <a:latin typeface="Calibri"/>
                <a:ea typeface="Calibri"/>
                <a:cs typeface="Calibri"/>
                <a:sym typeface="Calibri"/>
              </a:rPr>
              <a:t>Take </a:t>
            </a:r>
            <a:r>
              <a:rPr lang="en-US" sz="2800" b="1" i="0" u="none" strike="noStrike" cap="none" dirty="0">
                <a:solidFill>
                  <a:schemeClr val="dk1"/>
                </a:solidFill>
                <a:latin typeface="Calibri"/>
                <a:ea typeface="Calibri"/>
                <a:cs typeface="Calibri"/>
                <a:sym typeface="Calibri"/>
              </a:rPr>
              <a:t>turns to talk about a popular food or drink in your area.</a:t>
            </a:r>
            <a:endParaRPr sz="2800" b="0" i="0" u="none" strike="noStrike" cap="none" dirty="0">
              <a:solidFill>
                <a:srgbClr val="000000"/>
              </a:solidFill>
              <a:latin typeface="Calibri"/>
              <a:ea typeface="Calibri"/>
              <a:cs typeface="Calibri"/>
              <a:sym typeface="Calibri"/>
            </a:endParaRPr>
          </a:p>
        </p:txBody>
      </p:sp>
      <p:grpSp>
        <p:nvGrpSpPr>
          <p:cNvPr id="8" name="Google Shape;367;g11323f50106_0_2"/>
          <p:cNvGrpSpPr/>
          <p:nvPr/>
        </p:nvGrpSpPr>
        <p:grpSpPr>
          <a:xfrm>
            <a:off x="844597" y="836044"/>
            <a:ext cx="519251" cy="584775"/>
            <a:chOff x="487066" y="1334106"/>
            <a:chExt cx="582963" cy="657458"/>
          </a:xfrm>
        </p:grpSpPr>
        <p:sp>
          <p:nvSpPr>
            <p:cNvPr id="9" name="Google Shape;368;g11323f50106_0_2"/>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10" name="Google Shape;369;g11323f50106_0_2"/>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5</a:t>
              </a:r>
              <a:endParaRPr sz="3200" b="1" i="0" u="none" strike="noStrike" cap="none">
                <a:solidFill>
                  <a:schemeClr val="lt1"/>
                </a:solidFill>
                <a:latin typeface="Open Sans"/>
                <a:ea typeface="Open Sans"/>
                <a:cs typeface="Open Sans"/>
                <a:sym typeface="Open Sans"/>
              </a:endParaRPr>
            </a:p>
          </p:txBody>
        </p:sp>
      </p:grpSp>
      <p:sp>
        <p:nvSpPr>
          <p:cNvPr id="21" name="TextBox 20"/>
          <p:cNvSpPr txBox="1"/>
          <p:nvPr/>
        </p:nvSpPr>
        <p:spPr>
          <a:xfrm>
            <a:off x="614432" y="1796066"/>
            <a:ext cx="7010482" cy="3785652"/>
          </a:xfrm>
          <a:prstGeom prst="rect">
            <a:avLst/>
          </a:prstGeom>
          <a:noFill/>
        </p:spPr>
        <p:txBody>
          <a:bodyPr wrap="square" rtlCol="0">
            <a:spAutoFit/>
          </a:bodyPr>
          <a:lstStyle/>
          <a:p>
            <a:pPr>
              <a:lnSpc>
                <a:spcPct val="150000"/>
              </a:lnSpc>
            </a:pPr>
            <a:r>
              <a:rPr lang="en-US" sz="2000" b="1" i="1" dirty="0">
                <a:solidFill>
                  <a:schemeClr val="tx1"/>
                </a:solidFill>
                <a:latin typeface="Times New Roman"/>
                <a:ea typeface="Times New Roman"/>
                <a:cs typeface="Times New Roman"/>
              </a:rPr>
              <a:t>There are many delicious dishes in Vietnam, but one of the popular dishes in my area is </a:t>
            </a:r>
            <a:r>
              <a:rPr lang="en-US" sz="2000" b="1" i="1" dirty="0" err="1">
                <a:solidFill>
                  <a:schemeClr val="tx1"/>
                </a:solidFill>
                <a:latin typeface="Times New Roman"/>
                <a:ea typeface="Times New Roman"/>
                <a:cs typeface="Times New Roman"/>
              </a:rPr>
              <a:t>Banh</a:t>
            </a:r>
            <a:r>
              <a:rPr lang="en-US" sz="2000" b="1" i="1" dirty="0">
                <a:solidFill>
                  <a:schemeClr val="tx1"/>
                </a:solidFill>
                <a:latin typeface="Times New Roman"/>
                <a:ea typeface="Times New Roman"/>
                <a:cs typeface="Times New Roman"/>
              </a:rPr>
              <a:t> </a:t>
            </a:r>
            <a:r>
              <a:rPr lang="en-US" sz="2000" b="1" i="1" dirty="0" err="1">
                <a:solidFill>
                  <a:schemeClr val="tx1"/>
                </a:solidFill>
                <a:latin typeface="Times New Roman"/>
                <a:ea typeface="Times New Roman"/>
                <a:cs typeface="Times New Roman"/>
              </a:rPr>
              <a:t>Mi</a:t>
            </a:r>
            <a:r>
              <a:rPr lang="en-US" sz="2000" b="1" i="1" dirty="0">
                <a:solidFill>
                  <a:schemeClr val="tx1"/>
                </a:solidFill>
                <a:latin typeface="Times New Roman"/>
                <a:ea typeface="Times New Roman"/>
                <a:cs typeface="Times New Roman"/>
              </a:rPr>
              <a:t> . </a:t>
            </a:r>
            <a:r>
              <a:rPr lang="en-US" sz="2000" b="1" i="1" dirty="0" err="1">
                <a:solidFill>
                  <a:schemeClr val="tx1"/>
                </a:solidFill>
                <a:latin typeface="Times New Roman"/>
                <a:ea typeface="Times New Roman"/>
                <a:cs typeface="Times New Roman"/>
              </a:rPr>
              <a:t>Banh</a:t>
            </a:r>
            <a:r>
              <a:rPr lang="en-US" sz="2000" b="1" i="1" dirty="0">
                <a:solidFill>
                  <a:schemeClr val="tx1"/>
                </a:solidFill>
                <a:latin typeface="Times New Roman"/>
                <a:ea typeface="Times New Roman"/>
                <a:cs typeface="Times New Roman"/>
              </a:rPr>
              <a:t> </a:t>
            </a:r>
            <a:r>
              <a:rPr lang="en-US" sz="2000" b="1" i="1" dirty="0" err="1">
                <a:solidFill>
                  <a:schemeClr val="tx1"/>
                </a:solidFill>
                <a:latin typeface="Times New Roman"/>
                <a:ea typeface="Times New Roman"/>
                <a:cs typeface="Times New Roman"/>
              </a:rPr>
              <a:t>Mi</a:t>
            </a:r>
            <a:r>
              <a:rPr lang="en-US" sz="2000" b="1" i="1" dirty="0">
                <a:solidFill>
                  <a:schemeClr val="tx1"/>
                </a:solidFill>
                <a:latin typeface="Times New Roman"/>
                <a:ea typeface="Times New Roman"/>
                <a:cs typeface="Times New Roman"/>
              </a:rPr>
              <a:t> called “ Sandwich or hamburgers ” is the most popular street food in Vietnam because of its convenience, and  deliciousness . Its ingredients such as pork, fried eggs, pate, cucumber, green onion, butter, and chili sauce. Vietnamese Sandwich is served as an ideal breakfast and light snack. People can buy this dish very easily on the Vietnamese streets. </a:t>
            </a:r>
            <a:endParaRPr lang="en-US" sz="2000" b="1" dirty="0">
              <a:solidFill>
                <a:schemeClr val="tx1"/>
              </a:solidFill>
              <a:effectLst/>
              <a:latin typeface="Calibri"/>
              <a:ea typeface="Times New Roman"/>
              <a:cs typeface="Times New Roman"/>
            </a:endParaRP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913" y="1796066"/>
            <a:ext cx="3642853" cy="26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67677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1000" fill="hold"/>
                                        <p:tgtEl>
                                          <p:spTgt spid="1025"/>
                                        </p:tgtEl>
                                        <p:attrNameLst>
                                          <p:attrName>ppt_w</p:attrName>
                                        </p:attrNameLst>
                                      </p:cBhvr>
                                      <p:tavLst>
                                        <p:tav tm="0">
                                          <p:val>
                                            <p:fltVal val="0"/>
                                          </p:val>
                                        </p:tav>
                                        <p:tav tm="100000">
                                          <p:val>
                                            <p:strVal val="#ppt_w"/>
                                          </p:val>
                                        </p:tav>
                                      </p:tavLst>
                                    </p:anim>
                                    <p:anim calcmode="lin" valueType="num">
                                      <p:cBhvr>
                                        <p:cTn id="8" dur="1000" fill="hold"/>
                                        <p:tgtEl>
                                          <p:spTgt spid="1025"/>
                                        </p:tgtEl>
                                        <p:attrNameLst>
                                          <p:attrName>ppt_h</p:attrName>
                                        </p:attrNameLst>
                                      </p:cBhvr>
                                      <p:tavLst>
                                        <p:tav tm="0">
                                          <p:val>
                                            <p:fltVal val="0"/>
                                          </p:val>
                                        </p:tav>
                                        <p:tav tm="100000">
                                          <p:val>
                                            <p:strVal val="#ppt_h"/>
                                          </p:val>
                                        </p:tav>
                                      </p:tavLst>
                                    </p:anim>
                                    <p:animEffect transition="in" filter="fade">
                                      <p:cBhvr>
                                        <p:cTn id="9" dur="1000"/>
                                        <p:tgtEl>
                                          <p:spTgt spid="10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58992"/>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Google Shape;408;p15"/>
          <p:cNvSpPr txBox="1"/>
          <p:nvPr/>
        </p:nvSpPr>
        <p:spPr>
          <a:xfrm>
            <a:off x="425727" y="0"/>
            <a:ext cx="3585834" cy="584735"/>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smtClean="0">
                <a:solidFill>
                  <a:schemeClr val="dk1"/>
                </a:solidFill>
                <a:latin typeface="Calibri"/>
                <a:ea typeface="Calibri"/>
                <a:cs typeface="Calibri"/>
                <a:sym typeface="Calibri"/>
              </a:rPr>
              <a:t>* CONSOLIDATION</a:t>
            </a:r>
            <a:endParaRPr sz="3200" b="1" i="0" u="none" strike="noStrike" cap="none" dirty="0">
              <a:solidFill>
                <a:schemeClr val="dk1"/>
              </a:solidFill>
              <a:latin typeface="Calibri"/>
              <a:ea typeface="Calibri"/>
              <a:cs typeface="Calibri"/>
              <a:sym typeface="Calibri"/>
            </a:endParaRPr>
          </a:p>
        </p:txBody>
      </p:sp>
      <p:sp>
        <p:nvSpPr>
          <p:cNvPr id="6" name="Google Shape;409;p15"/>
          <p:cNvSpPr/>
          <p:nvPr/>
        </p:nvSpPr>
        <p:spPr>
          <a:xfrm>
            <a:off x="728274" y="1009198"/>
            <a:ext cx="9610345" cy="2031325"/>
          </a:xfrm>
          <a:prstGeom prst="rect">
            <a:avLst/>
          </a:prstGeom>
          <a:noFill/>
          <a:ln>
            <a:noFill/>
          </a:ln>
        </p:spPr>
        <p:txBody>
          <a:bodyPr spcFirstLastPara="1" wrap="square" lIns="91425" tIns="45700" rIns="91425" bIns="45700" anchor="t" anchorCtr="0">
            <a:spAutoFit/>
          </a:bodyPr>
          <a:lstStyle/>
          <a:p>
            <a:pPr marL="76200" marR="0" lvl="0" indent="0" algn="l" rtl="0">
              <a:lnSpc>
                <a:spcPct val="150000"/>
              </a:lnSpc>
              <a:spcBef>
                <a:spcPts val="0"/>
              </a:spcBef>
              <a:spcAft>
                <a:spcPts val="0"/>
              </a:spcAft>
              <a:buNone/>
            </a:pPr>
            <a:r>
              <a:rPr lang="en-US" sz="2800" b="1" i="0" u="none" strike="noStrike" cap="none" dirty="0">
                <a:solidFill>
                  <a:srgbClr val="000000"/>
                </a:solidFill>
                <a:latin typeface="Calibri"/>
                <a:ea typeface="Calibri"/>
                <a:cs typeface="Calibri"/>
                <a:sym typeface="Calibri"/>
              </a:rPr>
              <a:t>In this lesson, we have learn to:</a:t>
            </a:r>
            <a:endParaRPr sz="2800" b="1" i="0" u="none" strike="noStrike" cap="none" dirty="0">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dirty="0">
                <a:solidFill>
                  <a:srgbClr val="000000"/>
                </a:solidFill>
                <a:latin typeface="Calibri"/>
                <a:ea typeface="Calibri"/>
                <a:cs typeface="Calibri"/>
                <a:sym typeface="Calibri"/>
              </a:rPr>
              <a:t>Read for specific information about food and drink</a:t>
            </a:r>
            <a:endParaRPr sz="2800" b="0" i="0" u="none" strike="noStrike" cap="none" dirty="0">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dirty="0">
                <a:solidFill>
                  <a:srgbClr val="000000"/>
                </a:solidFill>
                <a:latin typeface="Calibri"/>
                <a:ea typeface="Calibri"/>
                <a:cs typeface="Calibri"/>
                <a:sym typeface="Calibri"/>
              </a:rPr>
              <a:t>Talk about popular food in the area.</a:t>
            </a:r>
            <a:endParaRPr sz="2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576458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6573" y="2286000"/>
            <a:ext cx="10578532" cy="1231102"/>
          </a:xfrm>
          <a:prstGeom prst="rect">
            <a:avLst/>
          </a:prstGeom>
        </p:spPr>
        <p:txBody>
          <a:bodyPr wrap="square" lIns="121917" tIns="60958" rIns="121917" bIns="60958">
            <a:spAutoFit/>
          </a:bodyPr>
          <a:lstStyle/>
          <a:p>
            <a:r>
              <a:rPr lang="en-GB" sz="3600" b="1" dirty="0" smtClean="0"/>
              <a:t>-     </a:t>
            </a:r>
            <a:r>
              <a:rPr lang="en-US" sz="3600" b="1" dirty="0"/>
              <a:t>Do exercises in the workbook.</a:t>
            </a:r>
          </a:p>
          <a:p>
            <a:r>
              <a:rPr lang="en-US" sz="3600" b="1" dirty="0"/>
              <a:t>- </a:t>
            </a:r>
            <a:r>
              <a:rPr lang="en-US" sz="3600" b="1" dirty="0"/>
              <a:t>    Prepare  </a:t>
            </a:r>
            <a:r>
              <a:rPr lang="en-US" sz="3600" b="1" dirty="0"/>
              <a:t>lesson </a:t>
            </a:r>
            <a:r>
              <a:rPr lang="en-US" sz="3600" b="1" dirty="0" smtClean="0"/>
              <a:t>6 </a:t>
            </a:r>
            <a:r>
              <a:rPr lang="en-US" sz="3600" b="1" dirty="0"/>
              <a:t>( </a:t>
            </a:r>
            <a:r>
              <a:rPr lang="en-US" sz="3600" b="1" dirty="0" smtClean="0"/>
              <a:t>skills 2)</a:t>
            </a:r>
            <a:endParaRPr lang="en-GB" sz="3600" b="1" dirty="0"/>
          </a:p>
        </p:txBody>
      </p:sp>
      <p:sp>
        <p:nvSpPr>
          <p:cNvPr id="4" name="Rectangle 3"/>
          <p:cNvSpPr/>
          <p:nvPr/>
        </p:nvSpPr>
        <p:spPr>
          <a:xfrm>
            <a:off x="2032000" y="381004"/>
            <a:ext cx="7924800" cy="1354201"/>
          </a:xfrm>
          <a:prstGeom prst="rect">
            <a:avLst/>
          </a:prstGeom>
          <a:noFill/>
        </p:spPr>
        <p:txBody>
          <a:bodyPr lIns="121900" tIns="60950" rIns="121900" bIns="60950">
            <a:spAutoFit/>
          </a:bodyPr>
          <a:lstStyle/>
          <a:p>
            <a:pPr algn="ctr" defTabSz="1219170">
              <a:buClrTx/>
              <a:defRPr/>
            </a:pPr>
            <a:r>
              <a:rPr lang="en-US" sz="80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a:t>
            </a:r>
            <a:r>
              <a:rPr lang="en-US" sz="80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690" y="3864078"/>
            <a:ext cx="4583423" cy="2816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20815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08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8" name="Google Shape;158;p6"/>
          <p:cNvSpPr txBox="1"/>
          <p:nvPr/>
        </p:nvSpPr>
        <p:spPr>
          <a:xfrm>
            <a:off x="474701" y="207405"/>
            <a:ext cx="30597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MINI GAME</a:t>
            </a:r>
            <a:endParaRPr sz="3600" b="1" i="0" u="none" strike="noStrike" cap="none">
              <a:solidFill>
                <a:schemeClr val="dk1"/>
              </a:solidFill>
              <a:latin typeface="Calibri"/>
              <a:ea typeface="Calibri"/>
              <a:cs typeface="Calibri"/>
              <a:sym typeface="Calibri"/>
            </a:endParaRPr>
          </a:p>
        </p:txBody>
      </p:sp>
      <p:sp>
        <p:nvSpPr>
          <p:cNvPr id="159" name="Google Shape;159;p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grpSp>
        <p:nvGrpSpPr>
          <p:cNvPr id="160" name="Google Shape;160;p6"/>
          <p:cNvGrpSpPr/>
          <p:nvPr/>
        </p:nvGrpSpPr>
        <p:grpSpPr>
          <a:xfrm>
            <a:off x="703914" y="1072548"/>
            <a:ext cx="4466251" cy="2887862"/>
            <a:chOff x="723455" y="2073346"/>
            <a:chExt cx="5621945" cy="3557779"/>
          </a:xfrm>
        </p:grpSpPr>
        <p:pic>
          <p:nvPicPr>
            <p:cNvPr id="161" name="Google Shape;161;p6"/>
            <p:cNvPicPr preferRelativeResize="0"/>
            <p:nvPr/>
          </p:nvPicPr>
          <p:blipFill rotWithShape="1">
            <a:blip r:embed="rId4">
              <a:alphaModFix/>
            </a:blip>
            <a:srcRect/>
            <a:stretch/>
          </p:blipFill>
          <p:spPr>
            <a:xfrm>
              <a:off x="1758950" y="2222800"/>
              <a:ext cx="4586450" cy="3408325"/>
            </a:xfrm>
            <a:prstGeom prst="rect">
              <a:avLst/>
            </a:prstGeom>
            <a:noFill/>
            <a:ln>
              <a:noFill/>
            </a:ln>
          </p:spPr>
        </p:pic>
        <p:grpSp>
          <p:nvGrpSpPr>
            <p:cNvPr id="162" name="Google Shape;162;p6"/>
            <p:cNvGrpSpPr/>
            <p:nvPr/>
          </p:nvGrpSpPr>
          <p:grpSpPr>
            <a:xfrm>
              <a:off x="723455" y="2073346"/>
              <a:ext cx="1515714" cy="2716404"/>
              <a:chOff x="647255" y="2073346"/>
              <a:chExt cx="1515714" cy="2716404"/>
            </a:xfrm>
          </p:grpSpPr>
          <p:pic>
            <p:nvPicPr>
              <p:cNvPr id="163" name="Google Shape;163;p6"/>
              <p:cNvPicPr preferRelativeResize="0"/>
              <p:nvPr/>
            </p:nvPicPr>
            <p:blipFill rotWithShape="1">
              <a:blip r:embed="rId5">
                <a:alphaModFix/>
              </a:blip>
              <a:srcRect/>
              <a:stretch/>
            </p:blipFill>
            <p:spPr>
              <a:xfrm rot="2971945">
                <a:off x="762175" y="2405350"/>
                <a:ext cx="1285875" cy="895350"/>
              </a:xfrm>
              <a:prstGeom prst="rect">
                <a:avLst/>
              </a:prstGeom>
              <a:noFill/>
              <a:ln>
                <a:noFill/>
              </a:ln>
            </p:spPr>
          </p:pic>
          <p:pic>
            <p:nvPicPr>
              <p:cNvPr id="164" name="Google Shape;164;p6"/>
              <p:cNvPicPr preferRelativeResize="0"/>
              <p:nvPr/>
            </p:nvPicPr>
            <p:blipFill rotWithShape="1">
              <a:blip r:embed="rId6">
                <a:alphaModFix/>
              </a:blip>
              <a:srcRect l="31705" t="11338" r="30754" b="14843"/>
              <a:stretch/>
            </p:blipFill>
            <p:spPr>
              <a:xfrm>
                <a:off x="1000600" y="2826025"/>
                <a:ext cx="910025" cy="1963725"/>
              </a:xfrm>
              <a:prstGeom prst="rect">
                <a:avLst/>
              </a:prstGeom>
              <a:noFill/>
              <a:ln>
                <a:noFill/>
              </a:ln>
            </p:spPr>
          </p:pic>
        </p:grpSp>
      </p:grpSp>
      <p:sp>
        <p:nvSpPr>
          <p:cNvPr id="165" name="Google Shape;165;p6"/>
          <p:cNvSpPr txBox="1"/>
          <p:nvPr/>
        </p:nvSpPr>
        <p:spPr>
          <a:xfrm>
            <a:off x="567261" y="4174816"/>
            <a:ext cx="5210535" cy="2400627"/>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Look at the clock. It's time for lunch.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Get your lunchbox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Line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Go to the lunchroom.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Sit down. </a:t>
            </a:r>
            <a:endParaRPr sz="2400" b="0" i="0" u="none" strike="noStrike" cap="none">
              <a:solidFill>
                <a:srgbClr val="000000"/>
              </a:solidFill>
              <a:latin typeface="Calibri"/>
              <a:ea typeface="Calibri"/>
              <a:cs typeface="Calibri"/>
              <a:sym typeface="Calibri"/>
            </a:endParaRPr>
          </a:p>
        </p:txBody>
      </p:sp>
      <p:sp>
        <p:nvSpPr>
          <p:cNvPr id="166" name="Google Shape;166;p6"/>
          <p:cNvSpPr txBox="1"/>
          <p:nvPr/>
        </p:nvSpPr>
        <p:spPr>
          <a:xfrm>
            <a:off x="5650942" y="1270372"/>
            <a:ext cx="6264000" cy="5355282"/>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out a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Unwrap the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a bite of the sandwich. Mmmm it's good.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milk container.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Put in the straw.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some milk.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Eat the rest of your sandwich.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the rest of the milk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Wipe your face with your napkin.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Close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Clean up the table.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the garbage to the garbage can. </a:t>
            </a:r>
            <a:endParaRPr/>
          </a:p>
        </p:txBody>
      </p:sp>
      <p:sp>
        <p:nvSpPr>
          <p:cNvPr id="167" name="Google Shape;167;p6"/>
          <p:cNvSpPr txBox="1"/>
          <p:nvPr/>
        </p:nvSpPr>
        <p:spPr>
          <a:xfrm>
            <a:off x="4009104" y="141559"/>
            <a:ext cx="5073300"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11B7BD"/>
                </a:solidFill>
                <a:latin typeface="Calibri"/>
                <a:ea typeface="Calibri"/>
                <a:cs typeface="Calibri"/>
                <a:sym typeface="Calibri"/>
              </a:rPr>
              <a:t>Lunch time</a:t>
            </a:r>
            <a:endParaRPr sz="4000" b="1" i="0" u="none" strike="noStrike" cap="none">
              <a:solidFill>
                <a:srgbClr val="11B7BD"/>
              </a:solidFill>
              <a:latin typeface="Calibri"/>
              <a:ea typeface="Calibri"/>
              <a:cs typeface="Calibri"/>
              <a:sym typeface="Calibri"/>
            </a:endParaRPr>
          </a:p>
        </p:txBody>
      </p:sp>
    </p:spTree>
    <p:extLst>
      <p:ext uri="{BB962C8B-B14F-4D97-AF65-F5344CB8AC3E}">
        <p14:creationId xmlns:p14="http://schemas.microsoft.com/office/powerpoint/2010/main" val="179520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Effect transition="in" filter="fade">
                                      <p:cBhvr>
                                        <p:cTn id="7" dur="500"/>
                                        <p:tgtEl>
                                          <p:spTgt spid="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Effect transition="in" filter="fade">
                                      <p:cBhvr>
                                        <p:cTn id="12" dur="500"/>
                                        <p:tgtEl>
                                          <p:spTgt spid="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Effect transition="in" filter="fade">
                                      <p:cBhvr>
                                        <p:cTn id="17" dur="500"/>
                                        <p:tgtEl>
                                          <p:spTgt spid="1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Effect transition="in" filter="fade">
                                      <p:cBhvr>
                                        <p:cTn id="22" dur="500"/>
                                        <p:tgtEl>
                                          <p:spTgt spid="1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Effect transition="in" filter="fade">
                                      <p:cBhvr>
                                        <p:cTn id="27" dur="500"/>
                                        <p:tgtEl>
                                          <p:spTgt spid="1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Effect transition="in" filter="fade">
                                      <p:cBhvr>
                                        <p:cTn id="32" dur="500"/>
                                        <p:tgtEl>
                                          <p:spTgt spid="1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
                                            <p:txEl>
                                              <p:pRg st="0" end="0"/>
                                            </p:txEl>
                                          </p:spTgt>
                                        </p:tgtEl>
                                        <p:attrNameLst>
                                          <p:attrName>style.visibility</p:attrName>
                                        </p:attrNameLst>
                                      </p:cBhvr>
                                      <p:to>
                                        <p:strVal val="visible"/>
                                      </p:to>
                                    </p:set>
                                    <p:animEffect transition="in" filter="fade">
                                      <p:cBhvr>
                                        <p:cTn id="37" dur="500"/>
                                        <p:tgtEl>
                                          <p:spTgt spid="16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
                                            <p:txEl>
                                              <p:pRg st="1" end="1"/>
                                            </p:txEl>
                                          </p:spTgt>
                                        </p:tgtEl>
                                        <p:attrNameLst>
                                          <p:attrName>style.visibility</p:attrName>
                                        </p:attrNameLst>
                                      </p:cBhvr>
                                      <p:to>
                                        <p:strVal val="visible"/>
                                      </p:to>
                                    </p:set>
                                    <p:animEffect transition="in" filter="fade">
                                      <p:cBhvr>
                                        <p:cTn id="42" dur="500"/>
                                        <p:tgtEl>
                                          <p:spTgt spid="16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6">
                                            <p:txEl>
                                              <p:pRg st="2" end="2"/>
                                            </p:txEl>
                                          </p:spTgt>
                                        </p:tgtEl>
                                        <p:attrNameLst>
                                          <p:attrName>style.visibility</p:attrName>
                                        </p:attrNameLst>
                                      </p:cBhvr>
                                      <p:to>
                                        <p:strVal val="visible"/>
                                      </p:to>
                                    </p:set>
                                    <p:animEffect transition="in" filter="fade">
                                      <p:cBhvr>
                                        <p:cTn id="47" dur="500"/>
                                        <p:tgtEl>
                                          <p:spTgt spid="16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6">
                                            <p:txEl>
                                              <p:pRg st="3" end="3"/>
                                            </p:txEl>
                                          </p:spTgt>
                                        </p:tgtEl>
                                        <p:attrNameLst>
                                          <p:attrName>style.visibility</p:attrName>
                                        </p:attrNameLst>
                                      </p:cBhvr>
                                      <p:to>
                                        <p:strVal val="visible"/>
                                      </p:to>
                                    </p:set>
                                    <p:animEffect transition="in" filter="fade">
                                      <p:cBhvr>
                                        <p:cTn id="52" dur="500"/>
                                        <p:tgtEl>
                                          <p:spTgt spid="16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6">
                                            <p:txEl>
                                              <p:pRg st="4" end="4"/>
                                            </p:txEl>
                                          </p:spTgt>
                                        </p:tgtEl>
                                        <p:attrNameLst>
                                          <p:attrName>style.visibility</p:attrName>
                                        </p:attrNameLst>
                                      </p:cBhvr>
                                      <p:to>
                                        <p:strVal val="visible"/>
                                      </p:to>
                                    </p:set>
                                    <p:animEffect transition="in" filter="fade">
                                      <p:cBhvr>
                                        <p:cTn id="57" dur="500"/>
                                        <p:tgtEl>
                                          <p:spTgt spid="16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6">
                                            <p:txEl>
                                              <p:pRg st="5" end="5"/>
                                            </p:txEl>
                                          </p:spTgt>
                                        </p:tgtEl>
                                        <p:attrNameLst>
                                          <p:attrName>style.visibility</p:attrName>
                                        </p:attrNameLst>
                                      </p:cBhvr>
                                      <p:to>
                                        <p:strVal val="visible"/>
                                      </p:to>
                                    </p:set>
                                    <p:animEffect transition="in" filter="fade">
                                      <p:cBhvr>
                                        <p:cTn id="62" dur="500"/>
                                        <p:tgtEl>
                                          <p:spTgt spid="16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6">
                                            <p:txEl>
                                              <p:pRg st="6" end="6"/>
                                            </p:txEl>
                                          </p:spTgt>
                                        </p:tgtEl>
                                        <p:attrNameLst>
                                          <p:attrName>style.visibility</p:attrName>
                                        </p:attrNameLst>
                                      </p:cBhvr>
                                      <p:to>
                                        <p:strVal val="visible"/>
                                      </p:to>
                                    </p:set>
                                    <p:animEffect transition="in" filter="fade">
                                      <p:cBhvr>
                                        <p:cTn id="67" dur="500"/>
                                        <p:tgtEl>
                                          <p:spTgt spid="16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6">
                                            <p:txEl>
                                              <p:pRg st="7" end="7"/>
                                            </p:txEl>
                                          </p:spTgt>
                                        </p:tgtEl>
                                        <p:attrNameLst>
                                          <p:attrName>style.visibility</p:attrName>
                                        </p:attrNameLst>
                                      </p:cBhvr>
                                      <p:to>
                                        <p:strVal val="visible"/>
                                      </p:to>
                                    </p:set>
                                    <p:animEffect transition="in" filter="fade">
                                      <p:cBhvr>
                                        <p:cTn id="72" dur="500"/>
                                        <p:tgtEl>
                                          <p:spTgt spid="16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6">
                                            <p:txEl>
                                              <p:pRg st="8" end="8"/>
                                            </p:txEl>
                                          </p:spTgt>
                                        </p:tgtEl>
                                        <p:attrNameLst>
                                          <p:attrName>style.visibility</p:attrName>
                                        </p:attrNameLst>
                                      </p:cBhvr>
                                      <p:to>
                                        <p:strVal val="visible"/>
                                      </p:to>
                                    </p:set>
                                    <p:animEffect transition="in" filter="fade">
                                      <p:cBhvr>
                                        <p:cTn id="77" dur="500"/>
                                        <p:tgtEl>
                                          <p:spTgt spid="166">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6">
                                            <p:txEl>
                                              <p:pRg st="9" end="9"/>
                                            </p:txEl>
                                          </p:spTgt>
                                        </p:tgtEl>
                                        <p:attrNameLst>
                                          <p:attrName>style.visibility</p:attrName>
                                        </p:attrNameLst>
                                      </p:cBhvr>
                                      <p:to>
                                        <p:strVal val="visible"/>
                                      </p:to>
                                    </p:set>
                                    <p:animEffect transition="in" filter="fade">
                                      <p:cBhvr>
                                        <p:cTn id="82" dur="500"/>
                                        <p:tgtEl>
                                          <p:spTgt spid="166">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6">
                                            <p:txEl>
                                              <p:pRg st="10" end="10"/>
                                            </p:txEl>
                                          </p:spTgt>
                                        </p:tgtEl>
                                        <p:attrNameLst>
                                          <p:attrName>style.visibility</p:attrName>
                                        </p:attrNameLst>
                                      </p:cBhvr>
                                      <p:to>
                                        <p:strVal val="visible"/>
                                      </p:to>
                                    </p:set>
                                    <p:animEffect transition="in" filter="fade">
                                      <p:cBhvr>
                                        <p:cTn id="87" dur="500"/>
                                        <p:tgtEl>
                                          <p:spTgt spid="166">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6">
                                            <p:txEl>
                                              <p:pRg st="11" end="11"/>
                                            </p:txEl>
                                          </p:spTgt>
                                        </p:tgtEl>
                                        <p:attrNameLst>
                                          <p:attrName>style.visibility</p:attrName>
                                        </p:attrNameLst>
                                      </p:cBhvr>
                                      <p:to>
                                        <p:strVal val="visible"/>
                                      </p:to>
                                    </p:set>
                                    <p:animEffect transition="in" filter="fade">
                                      <p:cBhvr>
                                        <p:cTn id="92" dur="500"/>
                                        <p:tgtEl>
                                          <p:spTgt spid="166">
                                            <p:txEl>
                                              <p:pRg st="11" end="1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6">
                                            <p:txEl>
                                              <p:pRg st="12" end="12"/>
                                            </p:txEl>
                                          </p:spTgt>
                                        </p:tgtEl>
                                        <p:attrNameLst>
                                          <p:attrName>style.visibility</p:attrName>
                                        </p:attrNameLst>
                                      </p:cBhvr>
                                      <p:to>
                                        <p:strVal val="visible"/>
                                      </p:to>
                                    </p:set>
                                    <p:animEffect transition="in" filter="fade">
                                      <p:cBhvr>
                                        <p:cTn id="97" dur="500"/>
                                        <p:tgtEl>
                                          <p:spTgt spid="166">
                                            <p:txEl>
                                              <p:pRg st="12" end="1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66">
                                            <p:txEl>
                                              <p:pRg st="13" end="13"/>
                                            </p:txEl>
                                          </p:spTgt>
                                        </p:tgtEl>
                                        <p:attrNameLst>
                                          <p:attrName>style.visibility</p:attrName>
                                        </p:attrNameLst>
                                      </p:cBhvr>
                                      <p:to>
                                        <p:strVal val="visible"/>
                                      </p:to>
                                    </p:set>
                                    <p:animEffect transition="in" filter="fade">
                                      <p:cBhvr>
                                        <p:cTn id="102" dur="500"/>
                                        <p:tgtEl>
                                          <p:spTgt spid="16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Google Shape;183;p31"/>
          <p:cNvPicPr preferRelativeResize="0"/>
          <p:nvPr/>
        </p:nvPicPr>
        <p:blipFill rotWithShape="1">
          <a:blip r:embed="rId2">
            <a:alphaModFix/>
          </a:blip>
          <a:srcRect/>
          <a:stretch/>
        </p:blipFill>
        <p:spPr>
          <a:xfrm>
            <a:off x="609567" y="3429858"/>
            <a:ext cx="3577330" cy="2019017"/>
          </a:xfrm>
          <a:prstGeom prst="rect">
            <a:avLst/>
          </a:prstGeom>
          <a:noFill/>
          <a:ln>
            <a:noFill/>
          </a:ln>
          <a:effectLst>
            <a:outerShdw blurRad="190500" algn="tl" rotWithShape="0">
              <a:srgbClr val="000000">
                <a:alpha val="69803"/>
              </a:srgbClr>
            </a:outerShdw>
          </a:effectLst>
        </p:spPr>
      </p:pic>
    </p:spTree>
    <p:extLst>
      <p:ext uri="{BB962C8B-B14F-4D97-AF65-F5344CB8AC3E}">
        <p14:creationId xmlns:p14="http://schemas.microsoft.com/office/powerpoint/2010/main" val="844383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29"/>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29"/>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6" name="Google Shape;96;p29"/>
          <p:cNvPicPr preferRelativeResize="0"/>
          <p:nvPr/>
        </p:nvPicPr>
        <p:blipFill rotWithShape="1">
          <a:blip r:embed="rId3">
            <a:alphaModFix/>
          </a:blip>
          <a:srcRect/>
          <a:stretch/>
        </p:blipFill>
        <p:spPr>
          <a:xfrm>
            <a:off x="962163" y="1229452"/>
            <a:ext cx="7746709" cy="4357521"/>
          </a:xfrm>
          <a:prstGeom prst="rect">
            <a:avLst/>
          </a:prstGeom>
          <a:noFill/>
          <a:ln>
            <a:noFill/>
          </a:ln>
        </p:spPr>
      </p:pic>
      <p:grpSp>
        <p:nvGrpSpPr>
          <p:cNvPr id="97" name="Google Shape;97;p29"/>
          <p:cNvGrpSpPr/>
          <p:nvPr/>
        </p:nvGrpSpPr>
        <p:grpSpPr>
          <a:xfrm>
            <a:off x="5698294" y="2086092"/>
            <a:ext cx="5610171" cy="1773527"/>
            <a:chOff x="5698295" y="2086092"/>
            <a:chExt cx="5190840" cy="1773527"/>
          </a:xfrm>
        </p:grpSpPr>
        <p:sp>
          <p:nvSpPr>
            <p:cNvPr id="98" name="Google Shape;98;p29"/>
            <p:cNvSpPr/>
            <p:nvPr/>
          </p:nvSpPr>
          <p:spPr>
            <a:xfrm>
              <a:off x="5698295" y="2086092"/>
              <a:ext cx="2888092" cy="1773527"/>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p29"/>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29"/>
            <p:cNvPicPr preferRelativeResize="0"/>
            <p:nvPr/>
          </p:nvPicPr>
          <p:blipFill rotWithShape="1">
            <a:blip r:embed="rId4">
              <a:alphaModFix/>
            </a:blip>
            <a:srcRect/>
            <a:stretch/>
          </p:blipFill>
          <p:spPr>
            <a:xfrm>
              <a:off x="5806619" y="2211676"/>
              <a:ext cx="1608379" cy="1554049"/>
            </a:xfrm>
            <a:prstGeom prst="rect">
              <a:avLst/>
            </a:prstGeom>
            <a:noFill/>
            <a:ln>
              <a:noFill/>
            </a:ln>
          </p:spPr>
        </p:pic>
        <p:sp>
          <p:nvSpPr>
            <p:cNvPr id="101" name="Google Shape;101;p29"/>
            <p:cNvSpPr txBox="1"/>
            <p:nvPr/>
          </p:nvSpPr>
          <p:spPr>
            <a:xfrm>
              <a:off x="7425383" y="2642917"/>
              <a:ext cx="335742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030A0"/>
                  </a:solidFill>
                  <a:latin typeface="Calibri"/>
                  <a:ea typeface="Calibri"/>
                  <a:cs typeface="Calibri"/>
                  <a:sym typeface="Calibri"/>
                </a:rPr>
                <a:t>Lesson 5: SKILLS 1</a:t>
              </a:r>
              <a:endParaRPr sz="2000" b="0" i="0" u="none" strike="noStrike" cap="none" dirty="0">
                <a:solidFill>
                  <a:srgbClr val="7030A0"/>
                </a:solidFill>
                <a:sym typeface="Arial"/>
              </a:endParaRPr>
            </a:p>
          </p:txBody>
        </p:sp>
      </p:grpSp>
      <p:pic>
        <p:nvPicPr>
          <p:cNvPr id="102" name="Google Shape;102;p29"/>
          <p:cNvPicPr preferRelativeResize="0"/>
          <p:nvPr/>
        </p:nvPicPr>
        <p:blipFill rotWithShape="1">
          <a:blip r:embed="rId5">
            <a:alphaModFix/>
          </a:blip>
          <a:srcRect/>
          <a:stretch/>
        </p:blipFill>
        <p:spPr>
          <a:xfrm>
            <a:off x="-1" y="0"/>
            <a:ext cx="12192000" cy="1303957"/>
          </a:xfrm>
          <a:prstGeom prst="rect">
            <a:avLst/>
          </a:prstGeom>
          <a:noFill/>
          <a:ln>
            <a:noFill/>
          </a:ln>
        </p:spPr>
      </p:pic>
      <p:pic>
        <p:nvPicPr>
          <p:cNvPr id="103" name="Google Shape;103;p29"/>
          <p:cNvPicPr preferRelativeResize="0"/>
          <p:nvPr/>
        </p:nvPicPr>
        <p:blipFill rotWithShape="1">
          <a:blip r:embed="rId6">
            <a:alphaModFix/>
          </a:blip>
          <a:srcRect/>
          <a:stretch/>
        </p:blipFill>
        <p:spPr>
          <a:xfrm>
            <a:off x="2168547" y="172218"/>
            <a:ext cx="855823" cy="848808"/>
          </a:xfrm>
          <a:prstGeom prst="rect">
            <a:avLst/>
          </a:prstGeom>
          <a:noFill/>
          <a:ln>
            <a:noFill/>
          </a:ln>
        </p:spPr>
      </p:pic>
      <p:sp>
        <p:nvSpPr>
          <p:cNvPr id="104" name="Google Shape;104;p29"/>
          <p:cNvSpPr txBox="1"/>
          <p:nvPr/>
        </p:nvSpPr>
        <p:spPr>
          <a:xfrm>
            <a:off x="618950" y="237700"/>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5" name="Google Shape;105;p29"/>
          <p:cNvSpPr txBox="1"/>
          <p:nvPr/>
        </p:nvSpPr>
        <p:spPr>
          <a:xfrm>
            <a:off x="3327150" y="229764"/>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FOOD AND DRINK</a:t>
            </a:r>
            <a:endParaRPr sz="4000" b="1" i="0" u="none" strike="noStrike" cap="none">
              <a:solidFill>
                <a:schemeClr val="lt1"/>
              </a:solidFill>
              <a:latin typeface="Open Sans"/>
              <a:ea typeface="Open Sans"/>
              <a:cs typeface="Open Sans"/>
              <a:sym typeface="Open Sans"/>
            </a:endParaRPr>
          </a:p>
        </p:txBody>
      </p:sp>
      <p:sp>
        <p:nvSpPr>
          <p:cNvPr id="106" name="Google Shape;106;p29"/>
          <p:cNvSpPr txBox="1"/>
          <p:nvPr/>
        </p:nvSpPr>
        <p:spPr>
          <a:xfrm>
            <a:off x="2235238"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Open Sans"/>
                <a:ea typeface="Open Sans"/>
                <a:cs typeface="Open Sans"/>
                <a:sym typeface="Open Sans"/>
              </a:rPr>
              <a:t>5</a:t>
            </a:r>
            <a:endParaRPr sz="4800" b="1" i="0" u="none" strike="noStrike" cap="none">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29496"/>
            <a:ext cx="12192000" cy="660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oogle Shape;96;p29"/>
          <p:cNvPicPr preferRelativeResize="0"/>
          <p:nvPr/>
        </p:nvPicPr>
        <p:blipFill rotWithShape="1">
          <a:blip r:embed="rId3">
            <a:alphaModFix/>
          </a:blip>
          <a:srcRect r="45850"/>
          <a:stretch/>
        </p:blipFill>
        <p:spPr>
          <a:xfrm>
            <a:off x="745861" y="1537413"/>
            <a:ext cx="3531171" cy="3651366"/>
          </a:xfrm>
          <a:prstGeom prst="rect">
            <a:avLst/>
          </a:prstGeom>
          <a:noFill/>
          <a:ln>
            <a:noFill/>
          </a:ln>
        </p:spPr>
      </p:pic>
      <p:sp>
        <p:nvSpPr>
          <p:cNvPr id="3" name="Rectangle 2"/>
          <p:cNvSpPr/>
          <p:nvPr/>
        </p:nvSpPr>
        <p:spPr>
          <a:xfrm>
            <a:off x="837841" y="738390"/>
            <a:ext cx="9392315" cy="523220"/>
          </a:xfrm>
          <a:prstGeom prst="rect">
            <a:avLst/>
          </a:prstGeom>
        </p:spPr>
        <p:txBody>
          <a:bodyPr wrap="none">
            <a:spAutoFit/>
          </a:bodyPr>
          <a:lstStyle/>
          <a:p>
            <a:r>
              <a:rPr lang="en-US" sz="2800" b="1" dirty="0" err="1">
                <a:solidFill>
                  <a:srgbClr val="0070C0"/>
                </a:solidFill>
              </a:rPr>
              <a:t>Task1</a:t>
            </a:r>
            <a:r>
              <a:rPr lang="en-US" sz="2800" b="1" dirty="0">
                <a:solidFill>
                  <a:srgbClr val="0070C0"/>
                </a:solidFill>
              </a:rPr>
              <a:t>: Work in pairs. Discuss the following </a:t>
            </a:r>
            <a:r>
              <a:rPr lang="en-US" sz="2800" b="1" dirty="0" smtClean="0">
                <a:solidFill>
                  <a:srgbClr val="0070C0"/>
                </a:solidFill>
              </a:rPr>
              <a:t>questions</a:t>
            </a:r>
            <a:endParaRPr lang="en-US" sz="2800" dirty="0">
              <a:solidFill>
                <a:srgbClr val="0070C0"/>
              </a:solidFill>
            </a:endParaRPr>
          </a:p>
        </p:txBody>
      </p:sp>
      <p:sp>
        <p:nvSpPr>
          <p:cNvPr id="4" name="Rectangle 3"/>
          <p:cNvSpPr/>
          <p:nvPr/>
        </p:nvSpPr>
        <p:spPr>
          <a:xfrm>
            <a:off x="4457370" y="1611142"/>
            <a:ext cx="6096000" cy="2308324"/>
          </a:xfrm>
          <a:prstGeom prst="rect">
            <a:avLst/>
          </a:prstGeom>
        </p:spPr>
        <p:txBody>
          <a:bodyPr>
            <a:spAutoFit/>
          </a:bodyPr>
          <a:lstStyle/>
          <a:p>
            <a:pPr marL="457200" indent="-457200">
              <a:buAutoNum type="arabicPeriod"/>
            </a:pPr>
            <a:r>
              <a:rPr lang="en-US" sz="2400" dirty="0" smtClean="0"/>
              <a:t>Is </a:t>
            </a:r>
            <a:r>
              <a:rPr lang="en-US" sz="2400" i="1" dirty="0"/>
              <a:t>pho</a:t>
            </a:r>
            <a:r>
              <a:rPr lang="en-US" sz="2400" dirty="0"/>
              <a:t> popular in your </a:t>
            </a:r>
            <a:r>
              <a:rPr lang="en-US" sz="2400" dirty="0" err="1"/>
              <a:t>neighbourhood</a:t>
            </a:r>
            <a:r>
              <a:rPr lang="en-US" sz="2400" dirty="0" smtClean="0"/>
              <a:t>?</a:t>
            </a:r>
          </a:p>
          <a:p>
            <a:r>
              <a:rPr lang="en-US" sz="2400" dirty="0" smtClean="0"/>
              <a:t> </a:t>
            </a:r>
            <a:endParaRPr lang="en-US" sz="2400" dirty="0"/>
          </a:p>
          <a:p>
            <a:r>
              <a:rPr lang="en-US" sz="2400" dirty="0"/>
              <a:t>2. When can we have </a:t>
            </a:r>
            <a:r>
              <a:rPr lang="en-US" sz="2400" i="1" dirty="0"/>
              <a:t>pho</a:t>
            </a:r>
            <a:r>
              <a:rPr lang="en-US" sz="2400" dirty="0" smtClean="0"/>
              <a:t>?</a:t>
            </a:r>
          </a:p>
          <a:p>
            <a:r>
              <a:rPr lang="en-US" sz="2400" dirty="0" smtClean="0"/>
              <a:t> </a:t>
            </a:r>
          </a:p>
          <a:p>
            <a:r>
              <a:rPr lang="en-US" sz="2400" dirty="0" smtClean="0"/>
              <a:t>3</a:t>
            </a:r>
            <a:r>
              <a:rPr lang="en-US" sz="2400" dirty="0"/>
              <a:t>. What are the main ingredients of </a:t>
            </a:r>
            <a:r>
              <a:rPr lang="en-US" sz="2400" i="1" dirty="0"/>
              <a:t>pho</a:t>
            </a:r>
            <a:r>
              <a:rPr lang="en-US" sz="2400" dirty="0"/>
              <a:t>? </a:t>
            </a:r>
          </a:p>
          <a:p>
            <a:endParaRPr lang="en-US" sz="2400" dirty="0"/>
          </a:p>
        </p:txBody>
      </p:sp>
      <p:sp>
        <p:nvSpPr>
          <p:cNvPr id="5" name="Rectangle 4"/>
          <p:cNvSpPr/>
          <p:nvPr/>
        </p:nvSpPr>
        <p:spPr>
          <a:xfrm>
            <a:off x="4812950" y="1974054"/>
            <a:ext cx="3171061" cy="461665"/>
          </a:xfrm>
          <a:prstGeom prst="rect">
            <a:avLst/>
          </a:prstGeom>
        </p:spPr>
        <p:txBody>
          <a:bodyPr wrap="none">
            <a:spAutoFit/>
          </a:bodyPr>
          <a:lstStyle/>
          <a:p>
            <a:pPr lvl="0"/>
            <a:r>
              <a:rPr lang="en-US" sz="2400" b="1" dirty="0" smtClean="0">
                <a:solidFill>
                  <a:srgbClr val="FF0000"/>
                </a:solidFill>
              </a:rPr>
              <a:t>Yes</a:t>
            </a:r>
            <a:r>
              <a:rPr lang="en-US" sz="2400" b="1" dirty="0">
                <a:solidFill>
                  <a:srgbClr val="FF0000"/>
                </a:solidFill>
              </a:rPr>
              <a:t>, it </a:t>
            </a:r>
            <a:r>
              <a:rPr lang="en-US" sz="2400" b="1" dirty="0" smtClean="0">
                <a:solidFill>
                  <a:srgbClr val="FF0000"/>
                </a:solidFill>
              </a:rPr>
              <a:t>is/ No, it isn’t </a:t>
            </a:r>
            <a:endParaRPr lang="en-US" sz="2400" b="1" dirty="0">
              <a:solidFill>
                <a:srgbClr val="FF0000"/>
              </a:solidFill>
            </a:endParaRPr>
          </a:p>
        </p:txBody>
      </p:sp>
      <p:sp>
        <p:nvSpPr>
          <p:cNvPr id="9" name="Rectangle 8"/>
          <p:cNvSpPr/>
          <p:nvPr/>
        </p:nvSpPr>
        <p:spPr>
          <a:xfrm>
            <a:off x="4612741" y="2722223"/>
            <a:ext cx="4094391" cy="461665"/>
          </a:xfrm>
          <a:prstGeom prst="rect">
            <a:avLst/>
          </a:prstGeom>
        </p:spPr>
        <p:txBody>
          <a:bodyPr wrap="none">
            <a:spAutoFit/>
          </a:bodyPr>
          <a:lstStyle/>
          <a:p>
            <a:pPr lvl="0"/>
            <a:r>
              <a:rPr lang="en-US" sz="2400" b="1" dirty="0" smtClean="0">
                <a:solidFill>
                  <a:srgbClr val="FF0000"/>
                </a:solidFill>
              </a:rPr>
              <a:t> </a:t>
            </a:r>
            <a:r>
              <a:rPr lang="en-US" sz="2400" b="1" dirty="0">
                <a:solidFill>
                  <a:srgbClr val="FF0000"/>
                </a:solidFill>
              </a:rPr>
              <a:t>We have it in the morning.</a:t>
            </a:r>
          </a:p>
        </p:txBody>
      </p:sp>
      <p:sp>
        <p:nvSpPr>
          <p:cNvPr id="10" name="Rectangle 9"/>
          <p:cNvSpPr/>
          <p:nvPr/>
        </p:nvSpPr>
        <p:spPr>
          <a:xfrm>
            <a:off x="4591730" y="3514861"/>
            <a:ext cx="6195927" cy="830997"/>
          </a:xfrm>
          <a:prstGeom prst="rect">
            <a:avLst/>
          </a:prstGeom>
        </p:spPr>
        <p:txBody>
          <a:bodyPr wrap="none">
            <a:spAutoFit/>
          </a:bodyPr>
          <a:lstStyle/>
          <a:p>
            <a:r>
              <a:rPr lang="en-US" sz="2400" b="1" dirty="0">
                <a:solidFill>
                  <a:srgbClr val="FF0000"/>
                </a:solidFill>
                <a:latin typeface="+mn-lt"/>
                <a:ea typeface="Calibri"/>
              </a:rPr>
              <a:t>The main ingredients of pho are noodles </a:t>
            </a:r>
            <a:endParaRPr lang="en-US" sz="2400" b="1" dirty="0" smtClean="0">
              <a:solidFill>
                <a:srgbClr val="FF0000"/>
              </a:solidFill>
              <a:latin typeface="+mn-lt"/>
              <a:ea typeface="Calibri"/>
            </a:endParaRPr>
          </a:p>
          <a:p>
            <a:r>
              <a:rPr lang="en-US" sz="2400" b="1" dirty="0" smtClean="0">
                <a:solidFill>
                  <a:srgbClr val="FF0000"/>
                </a:solidFill>
                <a:latin typeface="+mn-lt"/>
                <a:ea typeface="Calibri"/>
              </a:rPr>
              <a:t>and </a:t>
            </a:r>
            <a:r>
              <a:rPr lang="en-US" sz="2400" b="1" dirty="0">
                <a:solidFill>
                  <a:srgbClr val="FF0000"/>
                </a:solidFill>
                <a:latin typeface="+mn-lt"/>
                <a:ea typeface="Calibri"/>
              </a:rPr>
              <a:t>beef or chicken,…..</a:t>
            </a:r>
            <a:endParaRPr lang="en-US" sz="2400" b="1" dirty="0">
              <a:solidFill>
                <a:srgbClr val="FF0000"/>
              </a:solidFill>
              <a:latin typeface="+mn-lt"/>
            </a:endParaRPr>
          </a:p>
        </p:txBody>
      </p:sp>
    </p:spTree>
    <p:extLst>
      <p:ext uri="{BB962C8B-B14F-4D97-AF65-F5344CB8AC3E}">
        <p14:creationId xmlns:p14="http://schemas.microsoft.com/office/powerpoint/2010/main" val="20137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9"/>
          <p:cNvSpPr txBox="1"/>
          <p:nvPr/>
        </p:nvSpPr>
        <p:spPr>
          <a:xfrm>
            <a:off x="247677" y="45838"/>
            <a:ext cx="2082578" cy="523180"/>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smtClean="0">
                <a:solidFill>
                  <a:srgbClr val="FF0000"/>
                </a:solidFill>
                <a:latin typeface="Calibri"/>
                <a:ea typeface="Calibri"/>
                <a:cs typeface="Calibri"/>
                <a:sym typeface="Calibri"/>
              </a:rPr>
              <a:t>I. READING</a:t>
            </a:r>
            <a:endParaRPr sz="2800" b="1" i="0" u="none" strike="noStrike" cap="none" dirty="0">
              <a:solidFill>
                <a:srgbClr val="FF0000"/>
              </a:solidFill>
              <a:latin typeface="Calibri"/>
              <a:ea typeface="Calibri"/>
              <a:cs typeface="Calibri"/>
              <a:sym typeface="Calibri"/>
            </a:endParaRPr>
          </a:p>
        </p:txBody>
      </p:sp>
      <p:sp>
        <p:nvSpPr>
          <p:cNvPr id="204" name="Google Shape;204;p9"/>
          <p:cNvSpPr/>
          <p:nvPr/>
        </p:nvSpPr>
        <p:spPr>
          <a:xfrm>
            <a:off x="247961" y="1200898"/>
            <a:ext cx="6517178" cy="5214649"/>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200" b="0" i="0" u="none" strike="noStrike" cap="none" dirty="0">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all times of the day, even for a late night </a:t>
            </a:r>
            <a:r>
              <a:rPr lang="en-US" sz="2200" b="0" i="0" u="sng" strike="noStrike" cap="none" dirty="0">
                <a:solidFill>
                  <a:srgbClr val="0C0C0C"/>
                </a:solidFill>
                <a:latin typeface="Calibri"/>
                <a:ea typeface="Calibri"/>
                <a:cs typeface="Calibri"/>
                <a:sym typeface="Calibri"/>
              </a:rPr>
              <a:t>snack</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has a very special </a:t>
            </a:r>
            <a:r>
              <a:rPr lang="en-US" sz="2200" b="0" i="0" u="sng" strike="noStrike" cap="none" dirty="0">
                <a:solidFill>
                  <a:srgbClr val="0C0C0C"/>
                </a:solidFill>
                <a:latin typeface="Calibri"/>
                <a:ea typeface="Calibri"/>
                <a:cs typeface="Calibri"/>
                <a:sym typeface="Calibri"/>
              </a:rPr>
              <a:t>taste</a:t>
            </a:r>
            <a:r>
              <a:rPr lang="en-US" sz="2200" b="0" i="0" u="none" strike="noStrike" cap="none" dirty="0">
                <a:solidFill>
                  <a:srgbClr val="0C0C0C"/>
                </a:solidFill>
                <a:latin typeface="Calibri"/>
                <a:ea typeface="Calibri"/>
                <a:cs typeface="Calibri"/>
                <a:sym typeface="Calibri"/>
              </a:rPr>
              <a:t>. The rice noodles are made from the best kind of rice. There are two main kinds of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bo</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(beef noodle soup) and </a:t>
            </a:r>
            <a:r>
              <a:rPr lang="en-US" sz="2200" b="0" i="1" u="none" strike="noStrike" cap="none" dirty="0">
                <a:solidFill>
                  <a:srgbClr val="0C0C0C"/>
                </a:solidFill>
                <a:latin typeface="Calibri"/>
                <a:ea typeface="Calibri"/>
                <a:cs typeface="Calibri"/>
                <a:sym typeface="Calibri"/>
              </a:rPr>
              <a:t>pho </a:t>
            </a:r>
            <a:r>
              <a:rPr lang="en-US" sz="2200" b="0" i="1" u="none" strike="noStrike" cap="none" dirty="0" err="1">
                <a:solidFill>
                  <a:srgbClr val="0C0C0C"/>
                </a:solidFill>
                <a:latin typeface="Calibri"/>
                <a:ea typeface="Calibri"/>
                <a:cs typeface="Calibri"/>
                <a:sym typeface="Calibri"/>
              </a:rPr>
              <a:t>ga</a:t>
            </a:r>
            <a:r>
              <a:rPr lang="en-US" sz="2200" b="0" i="1" u="none" strike="noStrike" cap="none" dirty="0">
                <a:solidFill>
                  <a:srgbClr val="0C0C0C"/>
                </a:solidFill>
                <a:latin typeface="Calibri"/>
                <a:ea typeface="Calibri"/>
                <a:cs typeface="Calibri"/>
                <a:sym typeface="Calibri"/>
              </a:rPr>
              <a:t> </a:t>
            </a:r>
            <a:r>
              <a:rPr lang="en-US" sz="2200" b="0" i="0" u="none" strike="noStrike" cap="none" dirty="0">
                <a:solidFill>
                  <a:srgbClr val="0C0C0C"/>
                </a:solidFill>
                <a:latin typeface="Calibri"/>
                <a:ea typeface="Calibri"/>
                <a:cs typeface="Calibri"/>
                <a:sym typeface="Calibri"/>
              </a:rPr>
              <a:t>(chicken noodle soup). The </a:t>
            </a:r>
            <a:r>
              <a:rPr lang="en-US" sz="2200" b="0" i="0" u="sng" strike="noStrike" cap="none" dirty="0">
                <a:solidFill>
                  <a:srgbClr val="0C0C0C"/>
                </a:solidFill>
                <a:latin typeface="Calibri"/>
                <a:ea typeface="Calibri"/>
                <a:cs typeface="Calibri"/>
                <a:sym typeface="Calibri"/>
              </a:rPr>
              <a:t>broth</a:t>
            </a:r>
            <a:r>
              <a:rPr lang="en-US" sz="2200" b="0" i="0" u="none" strike="noStrike" cap="none" dirty="0">
                <a:solidFill>
                  <a:srgbClr val="0C0C0C"/>
                </a:solidFill>
                <a:latin typeface="Calibri"/>
                <a:ea typeface="Calibri"/>
                <a:cs typeface="Calibri"/>
                <a:sym typeface="Calibri"/>
              </a:rPr>
              <a:t> for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made by </a:t>
            </a:r>
            <a:r>
              <a:rPr lang="en-US" sz="2200" b="0" i="0" u="sng" strike="noStrike" cap="none" dirty="0">
                <a:solidFill>
                  <a:srgbClr val="0C0C0C"/>
                </a:solidFill>
                <a:latin typeface="Calibri"/>
                <a:ea typeface="Calibri"/>
                <a:cs typeface="Calibri"/>
                <a:sym typeface="Calibri"/>
              </a:rPr>
              <a:t>stewing</a:t>
            </a:r>
            <a:r>
              <a:rPr lang="en-US" sz="2200" b="0" i="0" u="none" strike="noStrike" cap="none" dirty="0">
                <a:solidFill>
                  <a:srgbClr val="0C0C0C"/>
                </a:solidFill>
                <a:latin typeface="Calibri"/>
                <a:ea typeface="Calibri"/>
                <a:cs typeface="Calibri"/>
                <a:sym typeface="Calibri"/>
              </a:rPr>
              <a:t> beef or chicken bones for a long time in a big pot. The meat (beef and chicken) served with </a:t>
            </a:r>
            <a:r>
              <a:rPr lang="en-US" sz="2200" b="0" i="1" u="none" strike="noStrike" cap="none" dirty="0">
                <a:solidFill>
                  <a:srgbClr val="0C0C0C"/>
                </a:solidFill>
                <a:latin typeface="Calibri"/>
                <a:ea typeface="Calibri"/>
                <a:cs typeface="Calibri"/>
                <a:sym typeface="Calibri"/>
              </a:rPr>
              <a:t>pho</a:t>
            </a:r>
            <a:r>
              <a:rPr lang="en-US" sz="2200" b="0" i="0" u="none" strike="noStrike" cap="none" dirty="0">
                <a:solidFill>
                  <a:srgbClr val="0C0C0C"/>
                </a:solidFill>
                <a:latin typeface="Calibri"/>
                <a:ea typeface="Calibri"/>
                <a:cs typeface="Calibri"/>
                <a:sym typeface="Calibri"/>
              </a:rPr>
              <a:t> is </a:t>
            </a:r>
            <a:r>
              <a:rPr lang="en-US" sz="2200" b="0" i="0" u="sng" strike="noStrike" cap="none" dirty="0">
                <a:solidFill>
                  <a:srgbClr val="0C0C0C"/>
                </a:solidFill>
                <a:latin typeface="Calibri"/>
                <a:ea typeface="Calibri"/>
                <a:cs typeface="Calibri"/>
                <a:sym typeface="Calibri"/>
              </a:rPr>
              <a:t>boneless</a:t>
            </a:r>
            <a:r>
              <a:rPr lang="en-US" sz="2200" b="0" i="0" u="none" strike="noStrike" cap="none" dirty="0">
                <a:solidFill>
                  <a:srgbClr val="0C0C0C"/>
                </a:solidFill>
                <a:latin typeface="Calibri"/>
                <a:ea typeface="Calibri"/>
                <a:cs typeface="Calibri"/>
                <a:sym typeface="Calibri"/>
              </a:rPr>
              <a:t> and cut into thin slices ... It's really delicious! </a:t>
            </a:r>
            <a:br>
              <a:rPr lang="en-US" sz="2200" b="0" i="0" u="none" strike="noStrike" cap="none" dirty="0">
                <a:solidFill>
                  <a:srgbClr val="0C0C0C"/>
                </a:solidFill>
                <a:latin typeface="Calibri"/>
                <a:ea typeface="Calibri"/>
                <a:cs typeface="Calibri"/>
                <a:sym typeface="Calibri"/>
              </a:rPr>
            </a:br>
            <a:r>
              <a:rPr lang="en-US" sz="2200" b="0" i="0" u="none" strike="noStrike" cap="none" dirty="0">
                <a:solidFill>
                  <a:srgbClr val="0C0C0C"/>
                </a:solidFill>
                <a:latin typeface="Calibri"/>
                <a:ea typeface="Calibri"/>
                <a:cs typeface="Calibri"/>
                <a:sym typeface="Calibri"/>
              </a:rPr>
              <a:t>Tell me about a popular dish in your area! </a:t>
            </a:r>
            <a:endParaRPr sz="2200" b="0" i="0" u="none" strike="noStrike" cap="none" dirty="0">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rgbClr val="000000"/>
              </a:buClr>
              <a:buSzPts val="1100"/>
              <a:buFont typeface="Arial"/>
              <a:buNone/>
            </a:pPr>
            <a:r>
              <a:rPr lang="en-US" sz="2200" b="0" i="1" u="none" strike="noStrike" cap="none" dirty="0">
                <a:solidFill>
                  <a:srgbClr val="0C0C0C"/>
                </a:solidFill>
                <a:latin typeface="Calibri"/>
                <a:ea typeface="Calibri"/>
                <a:cs typeface="Calibri"/>
                <a:sym typeface="Calibri"/>
              </a:rPr>
              <a:t>Posted by </a:t>
            </a:r>
            <a:r>
              <a:rPr lang="en-US" sz="2200" b="0" i="1" u="none" strike="noStrike" cap="none" dirty="0" err="1">
                <a:solidFill>
                  <a:srgbClr val="0C0C0C"/>
                </a:solidFill>
                <a:latin typeface="Calibri"/>
                <a:ea typeface="Calibri"/>
                <a:cs typeface="Calibri"/>
                <a:sym typeface="Calibri"/>
              </a:rPr>
              <a:t>Phong</a:t>
            </a:r>
            <a:r>
              <a:rPr lang="en-US" sz="2200" b="0" i="1" u="none" strike="noStrike" cap="none" dirty="0">
                <a:solidFill>
                  <a:srgbClr val="0C0C0C"/>
                </a:solidFill>
                <a:latin typeface="Calibri"/>
                <a:ea typeface="Calibri"/>
                <a:cs typeface="Calibri"/>
                <a:sym typeface="Calibri"/>
              </a:rPr>
              <a:t> on Feb 22 at 5:30 p.m. </a:t>
            </a:r>
            <a:endParaRPr sz="2200" b="0" i="1" u="none" strike="noStrike" cap="none" dirty="0">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chemeClr val="dk1"/>
              </a:buClr>
              <a:buSzPts val="1100"/>
              <a:buFont typeface="Arial"/>
              <a:buNone/>
            </a:pPr>
            <a:endParaRPr sz="2200" b="0" i="0" u="none" strike="noStrike" cap="none" dirty="0">
              <a:solidFill>
                <a:schemeClr val="lt1"/>
              </a:solidFill>
              <a:latin typeface="Calibri"/>
              <a:ea typeface="Calibri"/>
              <a:cs typeface="Calibri"/>
              <a:sym typeface="Calibri"/>
            </a:endParaRPr>
          </a:p>
        </p:txBody>
      </p:sp>
      <p:sp>
        <p:nvSpPr>
          <p:cNvPr id="205" name="Google Shape;205;p9"/>
          <p:cNvSpPr/>
          <p:nvPr/>
        </p:nvSpPr>
        <p:spPr>
          <a:xfrm>
            <a:off x="766592" y="629071"/>
            <a:ext cx="106588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Read Phong's blog. Match the underlined words in the text with their meanings. </a:t>
            </a:r>
            <a:endParaRPr sz="2400" b="0" i="0" u="none" strike="noStrike" cap="none">
              <a:solidFill>
                <a:srgbClr val="000000"/>
              </a:solidFill>
              <a:latin typeface="Calibri"/>
              <a:ea typeface="Calibri"/>
              <a:cs typeface="Calibri"/>
              <a:sym typeface="Calibri"/>
            </a:endParaRPr>
          </a:p>
        </p:txBody>
      </p:sp>
      <p:grpSp>
        <p:nvGrpSpPr>
          <p:cNvPr id="206" name="Google Shape;206;p9"/>
          <p:cNvGrpSpPr/>
          <p:nvPr/>
        </p:nvGrpSpPr>
        <p:grpSpPr>
          <a:xfrm>
            <a:off x="247341" y="595612"/>
            <a:ext cx="519251" cy="584775"/>
            <a:chOff x="487066" y="1317525"/>
            <a:chExt cx="582963" cy="657458"/>
          </a:xfrm>
        </p:grpSpPr>
        <p:sp>
          <p:nvSpPr>
            <p:cNvPr id="207" name="Google Shape;207;p9"/>
            <p:cNvSpPr/>
            <p:nvPr/>
          </p:nvSpPr>
          <p:spPr>
            <a:xfrm>
              <a:off x="487066" y="1357586"/>
              <a:ext cx="582963" cy="574920"/>
            </a:xfrm>
            <a:prstGeom prst="roundRect">
              <a:avLst>
                <a:gd name="adj" fmla="val 16667"/>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208" name="Google Shape;208;p9"/>
            <p:cNvSpPr txBox="1"/>
            <p:nvPr/>
          </p:nvSpPr>
          <p:spPr>
            <a:xfrm>
              <a:off x="609496" y="1317525"/>
              <a:ext cx="299818" cy="657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dirty="0">
                  <a:solidFill>
                    <a:schemeClr val="lt1"/>
                  </a:solidFill>
                  <a:latin typeface="Open Sans"/>
                  <a:ea typeface="Open Sans"/>
                  <a:cs typeface="Open Sans"/>
                  <a:sym typeface="Open Sans"/>
                </a:rPr>
                <a:t>1</a:t>
              </a:r>
              <a:endParaRPr sz="3200" b="1" i="0" u="none" strike="noStrike" cap="none" dirty="0">
                <a:solidFill>
                  <a:schemeClr val="lt1"/>
                </a:solidFill>
                <a:latin typeface="Open Sans"/>
                <a:ea typeface="Open Sans"/>
                <a:cs typeface="Open Sans"/>
                <a:sym typeface="Open Sans"/>
              </a:endParaRPr>
            </a:p>
          </p:txBody>
        </p:sp>
      </p:grpSp>
      <p:sp>
        <p:nvSpPr>
          <p:cNvPr id="209" name="Google Shape;209;p9"/>
          <p:cNvSpPr/>
          <p:nvPr/>
        </p:nvSpPr>
        <p:spPr>
          <a:xfrm>
            <a:off x="6878846" y="1680386"/>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00F6FF"/>
                </a:solidFill>
                <a:latin typeface="Arial"/>
                <a:ea typeface="Arial"/>
                <a:cs typeface="Arial"/>
                <a:sym typeface="Arial"/>
              </a:rPr>
              <a:t>1</a:t>
            </a:r>
            <a:r>
              <a:rPr lang="en-US" sz="1800" b="1" i="0" u="none" strike="noStrike" cap="none" dirty="0">
                <a:solidFill>
                  <a:schemeClr val="lt1"/>
                </a:solidFill>
                <a:latin typeface="Arial"/>
                <a:ea typeface="Arial"/>
                <a:cs typeface="Arial"/>
                <a:sym typeface="Arial"/>
              </a:rPr>
              <a:t>. snack</a:t>
            </a:r>
            <a:endParaRPr dirty="0"/>
          </a:p>
        </p:txBody>
      </p:sp>
      <p:sp>
        <p:nvSpPr>
          <p:cNvPr id="210" name="Google Shape;210;p9"/>
          <p:cNvSpPr/>
          <p:nvPr/>
        </p:nvSpPr>
        <p:spPr>
          <a:xfrm>
            <a:off x="6869264" y="2469095"/>
            <a:ext cx="133370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2</a:t>
            </a:r>
            <a:r>
              <a:rPr lang="en-US" sz="1800" b="1" i="0" u="none" strike="noStrike" cap="none">
                <a:solidFill>
                  <a:schemeClr val="lt1"/>
                </a:solidFill>
                <a:latin typeface="Arial"/>
                <a:ea typeface="Arial"/>
                <a:cs typeface="Arial"/>
                <a:sym typeface="Arial"/>
              </a:rPr>
              <a:t>. taste</a:t>
            </a:r>
            <a:endParaRPr/>
          </a:p>
        </p:txBody>
      </p:sp>
      <p:sp>
        <p:nvSpPr>
          <p:cNvPr id="211" name="Google Shape;211;p9"/>
          <p:cNvSpPr/>
          <p:nvPr/>
        </p:nvSpPr>
        <p:spPr>
          <a:xfrm>
            <a:off x="6869264" y="3263218"/>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3</a:t>
            </a:r>
            <a:r>
              <a:rPr lang="en-US" sz="1800" b="1" i="0" u="none" strike="noStrike" cap="none">
                <a:solidFill>
                  <a:schemeClr val="lt1"/>
                </a:solidFill>
                <a:latin typeface="Arial"/>
                <a:ea typeface="Arial"/>
                <a:cs typeface="Arial"/>
                <a:sym typeface="Arial"/>
              </a:rPr>
              <a:t>. broth</a:t>
            </a:r>
            <a:endParaRPr/>
          </a:p>
        </p:txBody>
      </p:sp>
      <p:sp>
        <p:nvSpPr>
          <p:cNvPr id="212" name="Google Shape;212;p9"/>
          <p:cNvSpPr/>
          <p:nvPr/>
        </p:nvSpPr>
        <p:spPr>
          <a:xfrm>
            <a:off x="6869264" y="4217795"/>
            <a:ext cx="1300356"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4</a:t>
            </a:r>
            <a:r>
              <a:rPr lang="en-US" sz="1800" b="1" i="0" u="none" strike="noStrike" cap="none">
                <a:solidFill>
                  <a:schemeClr val="lt1"/>
                </a:solidFill>
                <a:latin typeface="Arial"/>
                <a:ea typeface="Arial"/>
                <a:cs typeface="Arial"/>
                <a:sym typeface="Arial"/>
              </a:rPr>
              <a:t>. stewing</a:t>
            </a:r>
            <a:endParaRPr/>
          </a:p>
        </p:txBody>
      </p:sp>
      <p:sp>
        <p:nvSpPr>
          <p:cNvPr id="213" name="Google Shape;213;p9"/>
          <p:cNvSpPr/>
          <p:nvPr/>
        </p:nvSpPr>
        <p:spPr>
          <a:xfrm>
            <a:off x="6838488" y="5090016"/>
            <a:ext cx="144142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5</a:t>
            </a:r>
            <a:r>
              <a:rPr lang="en-US" sz="1800" b="1" i="0" u="none" strike="noStrike" cap="none">
                <a:solidFill>
                  <a:schemeClr val="lt1"/>
                </a:solidFill>
                <a:latin typeface="Arial"/>
                <a:ea typeface="Arial"/>
                <a:cs typeface="Arial"/>
                <a:sym typeface="Arial"/>
              </a:rPr>
              <a:t>. boneless</a:t>
            </a:r>
            <a:endParaRPr/>
          </a:p>
        </p:txBody>
      </p:sp>
      <p:sp>
        <p:nvSpPr>
          <p:cNvPr id="214" name="Google Shape;214;p9"/>
          <p:cNvSpPr/>
          <p:nvPr/>
        </p:nvSpPr>
        <p:spPr>
          <a:xfrm>
            <a:off x="8406434" y="1680386"/>
            <a:ext cx="3343339"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a. </a:t>
            </a:r>
            <a:r>
              <a:rPr lang="en-US" sz="1800" b="1" i="0" u="none" strike="noStrike" cap="none" dirty="0">
                <a:solidFill>
                  <a:schemeClr val="lt1"/>
                </a:solidFill>
                <a:latin typeface="Arial"/>
                <a:ea typeface="Arial"/>
                <a:cs typeface="Arial"/>
                <a:sym typeface="Arial"/>
              </a:rPr>
              <a:t>cooking something slowly, often in water</a:t>
            </a:r>
            <a:endParaRPr dirty="0"/>
          </a:p>
        </p:txBody>
      </p:sp>
      <p:sp>
        <p:nvSpPr>
          <p:cNvPr id="215" name="Google Shape;215;p9"/>
          <p:cNvSpPr/>
          <p:nvPr/>
        </p:nvSpPr>
        <p:spPr>
          <a:xfrm>
            <a:off x="8406434" y="2496180"/>
            <a:ext cx="3343339"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b</a:t>
            </a:r>
            <a:r>
              <a:rPr lang="en-US" sz="1800" b="1" i="0" u="none" strike="noStrike" cap="none" dirty="0">
                <a:solidFill>
                  <a:schemeClr val="lt1"/>
                </a:solidFill>
                <a:latin typeface="Arial"/>
                <a:ea typeface="Arial"/>
                <a:cs typeface="Arial"/>
                <a:sym typeface="Arial"/>
              </a:rPr>
              <a:t>. the </a:t>
            </a:r>
            <a:r>
              <a:rPr lang="en-US" sz="1800" b="1" i="0" u="none" strike="noStrike" cap="none" dirty="0" err="1">
                <a:solidFill>
                  <a:schemeClr val="lt1"/>
                </a:solidFill>
                <a:latin typeface="Arial"/>
                <a:ea typeface="Arial"/>
                <a:cs typeface="Arial"/>
                <a:sym typeface="Arial"/>
              </a:rPr>
              <a:t>flavour</a:t>
            </a:r>
            <a:r>
              <a:rPr lang="en-US" sz="1800" b="1" i="0" u="none" strike="noStrike" cap="none" dirty="0">
                <a:solidFill>
                  <a:schemeClr val="lt1"/>
                </a:solidFill>
                <a:latin typeface="Arial"/>
                <a:ea typeface="Arial"/>
                <a:cs typeface="Arial"/>
                <a:sym typeface="Arial"/>
              </a:rPr>
              <a:t> of something</a:t>
            </a:r>
            <a:endParaRPr dirty="0"/>
          </a:p>
        </p:txBody>
      </p:sp>
      <p:sp>
        <p:nvSpPr>
          <p:cNvPr id="216" name="Google Shape;216;p9"/>
          <p:cNvSpPr/>
          <p:nvPr/>
        </p:nvSpPr>
        <p:spPr>
          <a:xfrm>
            <a:off x="8393953" y="3080203"/>
            <a:ext cx="3355316" cy="923330"/>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c</a:t>
            </a:r>
            <a:r>
              <a:rPr lang="en-US" sz="1800" b="1" i="0" u="none" strike="noStrike" cap="none" dirty="0">
                <a:solidFill>
                  <a:schemeClr val="lt1"/>
                </a:solidFill>
                <a:latin typeface="Arial"/>
                <a:ea typeface="Arial"/>
                <a:cs typeface="Arial"/>
                <a:sym typeface="Arial"/>
              </a:rPr>
              <a:t>. soup made by boiling bones, meat, </a:t>
            </a:r>
            <a:r>
              <a:rPr lang="en-US" sz="1800" b="1" i="0" u="none" strike="noStrike" cap="none" dirty="0" err="1">
                <a:solidFill>
                  <a:schemeClr val="lt1"/>
                </a:solidFill>
                <a:latin typeface="Arial"/>
                <a:ea typeface="Arial"/>
                <a:cs typeface="Arial"/>
                <a:sym typeface="Arial"/>
              </a:rPr>
              <a:t>etc</a:t>
            </a:r>
            <a:r>
              <a:rPr lang="en-US" sz="1800" b="1" i="0" u="none" strike="noStrike" cap="none" dirty="0">
                <a:solidFill>
                  <a:schemeClr val="lt1"/>
                </a:solidFill>
                <a:latin typeface="Arial"/>
                <a:ea typeface="Arial"/>
                <a:cs typeface="Arial"/>
                <a:sym typeface="Arial"/>
              </a:rPr>
              <a:t>, and vegetables in water</a:t>
            </a:r>
            <a:endParaRPr dirty="0"/>
          </a:p>
        </p:txBody>
      </p:sp>
      <p:sp>
        <p:nvSpPr>
          <p:cNvPr id="217" name="Google Shape;217;p9"/>
          <p:cNvSpPr/>
          <p:nvPr/>
        </p:nvSpPr>
        <p:spPr>
          <a:xfrm>
            <a:off x="8387445" y="4218224"/>
            <a:ext cx="3394263"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d</a:t>
            </a:r>
            <a:r>
              <a:rPr lang="en-US" sz="1800" b="1" i="0" u="none" strike="noStrike" cap="none" dirty="0">
                <a:solidFill>
                  <a:schemeClr val="lt1"/>
                </a:solidFill>
                <a:latin typeface="Arial"/>
                <a:ea typeface="Arial"/>
                <a:cs typeface="Arial"/>
                <a:sym typeface="Arial"/>
              </a:rPr>
              <a:t>. a small meal, usually eaten in a hurry</a:t>
            </a:r>
            <a:endParaRPr dirty="0"/>
          </a:p>
        </p:txBody>
      </p:sp>
      <p:sp>
        <p:nvSpPr>
          <p:cNvPr id="218" name="Google Shape;218;p9"/>
          <p:cNvSpPr/>
          <p:nvPr/>
        </p:nvSpPr>
        <p:spPr>
          <a:xfrm>
            <a:off x="8387445" y="5090016"/>
            <a:ext cx="3394263"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e</a:t>
            </a:r>
            <a:r>
              <a:rPr lang="en-US" sz="1800" b="1" i="0" u="none" strike="noStrike" cap="none" dirty="0">
                <a:solidFill>
                  <a:schemeClr val="lt1"/>
                </a:solidFill>
                <a:latin typeface="Arial"/>
                <a:ea typeface="Arial"/>
                <a:cs typeface="Arial"/>
                <a:sym typeface="Arial"/>
              </a:rPr>
              <a:t>. without bones</a:t>
            </a:r>
            <a:endParaRPr dirty="0"/>
          </a:p>
        </p:txBody>
      </p:sp>
      <p:sp>
        <p:nvSpPr>
          <p:cNvPr id="219" name="Google Shape;219;p9"/>
          <p:cNvSpPr/>
          <p:nvPr/>
        </p:nvSpPr>
        <p:spPr>
          <a:xfrm>
            <a:off x="8434210" y="4209446"/>
            <a:ext cx="3343339"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a. </a:t>
            </a:r>
            <a:r>
              <a:rPr lang="en-US" sz="1800" b="1" i="0" u="none" strike="noStrike" cap="none" dirty="0">
                <a:solidFill>
                  <a:schemeClr val="lt1"/>
                </a:solidFill>
                <a:latin typeface="Arial"/>
                <a:ea typeface="Arial"/>
                <a:cs typeface="Arial"/>
                <a:sym typeface="Arial"/>
              </a:rPr>
              <a:t>cooking something slowly, often in water</a:t>
            </a:r>
            <a:endParaRPr dirty="0"/>
          </a:p>
        </p:txBody>
      </p:sp>
      <p:sp>
        <p:nvSpPr>
          <p:cNvPr id="220" name="Google Shape;220;p9"/>
          <p:cNvSpPr/>
          <p:nvPr/>
        </p:nvSpPr>
        <p:spPr>
          <a:xfrm>
            <a:off x="8440703" y="2487403"/>
            <a:ext cx="3343339"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b. </a:t>
            </a:r>
            <a:r>
              <a:rPr lang="en-US" sz="1800" b="1" i="0" u="none" strike="noStrike" cap="none" dirty="0">
                <a:solidFill>
                  <a:schemeClr val="lt1"/>
                </a:solidFill>
                <a:latin typeface="Arial"/>
                <a:ea typeface="Arial"/>
                <a:cs typeface="Arial"/>
                <a:sym typeface="Arial"/>
              </a:rPr>
              <a:t>the </a:t>
            </a:r>
            <a:r>
              <a:rPr lang="en-US" sz="1800" b="1" i="0" u="none" strike="noStrike" cap="none" dirty="0" err="1">
                <a:solidFill>
                  <a:schemeClr val="lt1"/>
                </a:solidFill>
                <a:latin typeface="Arial"/>
                <a:ea typeface="Arial"/>
                <a:cs typeface="Arial"/>
                <a:sym typeface="Arial"/>
              </a:rPr>
              <a:t>flavour</a:t>
            </a:r>
            <a:r>
              <a:rPr lang="en-US" sz="1800" b="1" i="0" u="none" strike="noStrike" cap="none" dirty="0">
                <a:solidFill>
                  <a:schemeClr val="lt1"/>
                </a:solidFill>
                <a:latin typeface="Arial"/>
                <a:ea typeface="Arial"/>
                <a:cs typeface="Arial"/>
                <a:sym typeface="Arial"/>
              </a:rPr>
              <a:t> of something</a:t>
            </a:r>
            <a:endParaRPr dirty="0"/>
          </a:p>
        </p:txBody>
      </p:sp>
      <p:sp>
        <p:nvSpPr>
          <p:cNvPr id="221" name="Google Shape;221;p9"/>
          <p:cNvSpPr/>
          <p:nvPr/>
        </p:nvSpPr>
        <p:spPr>
          <a:xfrm>
            <a:off x="8428222" y="3071426"/>
            <a:ext cx="3355316" cy="923330"/>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c</a:t>
            </a:r>
            <a:r>
              <a:rPr lang="en-US" sz="1800" b="1" i="0" u="none" strike="noStrike" cap="none" dirty="0">
                <a:solidFill>
                  <a:schemeClr val="lt1"/>
                </a:solidFill>
                <a:latin typeface="Arial"/>
                <a:ea typeface="Arial"/>
                <a:cs typeface="Arial"/>
                <a:sym typeface="Arial"/>
              </a:rPr>
              <a:t>. soup made by boiling bones, meat, </a:t>
            </a:r>
            <a:r>
              <a:rPr lang="en-US" sz="1800" b="1" i="0" u="none" strike="noStrike" cap="none" dirty="0" err="1">
                <a:solidFill>
                  <a:schemeClr val="lt1"/>
                </a:solidFill>
                <a:latin typeface="Arial"/>
                <a:ea typeface="Arial"/>
                <a:cs typeface="Arial"/>
                <a:sym typeface="Arial"/>
              </a:rPr>
              <a:t>etc</a:t>
            </a:r>
            <a:r>
              <a:rPr lang="en-US" sz="1800" b="1" i="0" u="none" strike="noStrike" cap="none" dirty="0">
                <a:solidFill>
                  <a:schemeClr val="lt1"/>
                </a:solidFill>
                <a:latin typeface="Arial"/>
                <a:ea typeface="Arial"/>
                <a:cs typeface="Arial"/>
                <a:sym typeface="Arial"/>
              </a:rPr>
              <a:t>, and vegetables in water</a:t>
            </a:r>
            <a:endParaRPr dirty="0"/>
          </a:p>
        </p:txBody>
      </p:sp>
      <p:sp>
        <p:nvSpPr>
          <p:cNvPr id="222" name="Google Shape;222;p9"/>
          <p:cNvSpPr/>
          <p:nvPr/>
        </p:nvSpPr>
        <p:spPr>
          <a:xfrm>
            <a:off x="8440703" y="1695134"/>
            <a:ext cx="3394263"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d. </a:t>
            </a:r>
            <a:r>
              <a:rPr lang="en-US" sz="1800" b="1" i="0" u="none" strike="noStrike" cap="none" dirty="0">
                <a:solidFill>
                  <a:schemeClr val="lt1"/>
                </a:solidFill>
                <a:latin typeface="Arial"/>
                <a:ea typeface="Arial"/>
                <a:cs typeface="Arial"/>
                <a:sym typeface="Arial"/>
              </a:rPr>
              <a:t>a small meal, usually eaten in a hurry</a:t>
            </a:r>
            <a:endParaRPr dirty="0"/>
          </a:p>
        </p:txBody>
      </p:sp>
      <p:sp>
        <p:nvSpPr>
          <p:cNvPr id="223" name="Google Shape;223;p9"/>
          <p:cNvSpPr/>
          <p:nvPr/>
        </p:nvSpPr>
        <p:spPr>
          <a:xfrm>
            <a:off x="8440703" y="5081239"/>
            <a:ext cx="3394263"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dirty="0">
                <a:solidFill>
                  <a:srgbClr val="FF0000"/>
                </a:solidFill>
                <a:latin typeface="Arial"/>
                <a:ea typeface="Arial"/>
                <a:cs typeface="Arial"/>
                <a:sym typeface="Arial"/>
              </a:rPr>
              <a:t>e. </a:t>
            </a:r>
            <a:r>
              <a:rPr lang="en-US" sz="1800" b="1" i="0" u="none" strike="noStrike" cap="none" dirty="0">
                <a:solidFill>
                  <a:schemeClr val="lt1"/>
                </a:solidFill>
                <a:latin typeface="Arial"/>
                <a:ea typeface="Arial"/>
                <a:cs typeface="Arial"/>
                <a:sym typeface="Arial"/>
              </a:rPr>
              <a:t>without bones</a:t>
            </a:r>
            <a:endParaRPr dirty="0"/>
          </a:p>
        </p:txBody>
      </p:sp>
      <p:pic>
        <p:nvPicPr>
          <p:cNvPr id="2" name="675400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3245" y="16627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25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fade">
                                      <p:cBhvr>
                                        <p:cTn id="10" dur="1250"/>
                                        <p:tgtEl>
                                          <p:spTgt spid="220"/>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25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1250"/>
                                        <p:tgtEl>
                                          <p:spTgt spid="219"/>
                                        </p:tgtEl>
                                      </p:cBhvr>
                                    </p:animEffect>
                                  </p:childTnLst>
                                </p:cTn>
                              </p:par>
                              <p:par>
                                <p:cTn id="17" presetID="10" presetClass="entr" presetSubtype="0" fill="hold" nodeType="with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1250"/>
                                        <p:tgtEl>
                                          <p:spTgt spid="223"/>
                                        </p:tgtEl>
                                      </p:cBhvr>
                                    </p:animEffect>
                                  </p:childTnLst>
                                </p:cTn>
                              </p:par>
                              <p:par>
                                <p:cTn id="20" presetID="2" presetClass="exit" presetSubtype="2" fill="hold" nodeType="withEffect">
                                  <p:stCondLst>
                                    <p:cond delay="0"/>
                                  </p:stCondLst>
                                  <p:childTnLst>
                                    <p:anim calcmode="lin" valueType="num">
                                      <p:cBhvr additive="base">
                                        <p:cTn id="21" dur="1248"/>
                                        <p:tgtEl>
                                          <p:spTgt spid="214"/>
                                        </p:tgtEl>
                                        <p:attrNameLst>
                                          <p:attrName>ppt_x</p:attrName>
                                        </p:attrNameLst>
                                      </p:cBhvr>
                                      <p:tavLst>
                                        <p:tav tm="0">
                                          <p:val>
                                            <p:strVal val="#ppt_x"/>
                                          </p:val>
                                        </p:tav>
                                        <p:tav tm="100000">
                                          <p:val>
                                            <p:strVal val="#ppt_x+1"/>
                                          </p:val>
                                        </p:tav>
                                      </p:tavLst>
                                    </p:anim>
                                    <p:set>
                                      <p:cBhvr>
                                        <p:cTn id="22" dur="1" fill="hold">
                                          <p:stCondLst>
                                            <p:cond delay="1249"/>
                                          </p:stCondLst>
                                        </p:cTn>
                                        <p:tgtEl>
                                          <p:spTgt spid="21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1248"/>
                                        <p:tgtEl>
                                          <p:spTgt spid="215"/>
                                        </p:tgtEl>
                                        <p:attrNameLst>
                                          <p:attrName>ppt_x</p:attrName>
                                        </p:attrNameLst>
                                      </p:cBhvr>
                                      <p:tavLst>
                                        <p:tav tm="0">
                                          <p:val>
                                            <p:strVal val="#ppt_x"/>
                                          </p:val>
                                        </p:tav>
                                        <p:tav tm="100000">
                                          <p:val>
                                            <p:strVal val="#ppt_x+1"/>
                                          </p:val>
                                        </p:tav>
                                      </p:tavLst>
                                    </p:anim>
                                    <p:set>
                                      <p:cBhvr>
                                        <p:cTn id="25" dur="1" fill="hold">
                                          <p:stCondLst>
                                            <p:cond delay="1249"/>
                                          </p:stCondLst>
                                        </p:cTn>
                                        <p:tgtEl>
                                          <p:spTgt spid="215"/>
                                        </p:tgtEl>
                                        <p:attrNameLst>
                                          <p:attrName>style.visibility</p:attrName>
                                        </p:attrNameLst>
                                      </p:cBhvr>
                                      <p:to>
                                        <p:strVal val="hidden"/>
                                      </p:to>
                                    </p:set>
                                  </p:childTnLst>
                                </p:cTn>
                              </p:par>
                              <p:par>
                                <p:cTn id="26" presetID="2" presetClass="exit" presetSubtype="2" fill="hold" nodeType="withEffect">
                                  <p:stCondLst>
                                    <p:cond delay="0"/>
                                  </p:stCondLst>
                                  <p:childTnLst>
                                    <p:anim calcmode="lin" valueType="num">
                                      <p:cBhvr additive="base">
                                        <p:cTn id="27" dur="1248"/>
                                        <p:tgtEl>
                                          <p:spTgt spid="216"/>
                                        </p:tgtEl>
                                        <p:attrNameLst>
                                          <p:attrName>ppt_x</p:attrName>
                                        </p:attrNameLst>
                                      </p:cBhvr>
                                      <p:tavLst>
                                        <p:tav tm="0">
                                          <p:val>
                                            <p:strVal val="#ppt_x"/>
                                          </p:val>
                                        </p:tav>
                                        <p:tav tm="100000">
                                          <p:val>
                                            <p:strVal val="#ppt_x+1"/>
                                          </p:val>
                                        </p:tav>
                                      </p:tavLst>
                                    </p:anim>
                                    <p:set>
                                      <p:cBhvr>
                                        <p:cTn id="28" dur="1" fill="hold">
                                          <p:stCondLst>
                                            <p:cond delay="1249"/>
                                          </p:stCondLst>
                                        </p:cTn>
                                        <p:tgtEl>
                                          <p:spTgt spid="216"/>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1248"/>
                                        <p:tgtEl>
                                          <p:spTgt spid="217"/>
                                        </p:tgtEl>
                                        <p:attrNameLst>
                                          <p:attrName>ppt_x</p:attrName>
                                        </p:attrNameLst>
                                      </p:cBhvr>
                                      <p:tavLst>
                                        <p:tav tm="0">
                                          <p:val>
                                            <p:strVal val="#ppt_x"/>
                                          </p:val>
                                        </p:tav>
                                        <p:tav tm="100000">
                                          <p:val>
                                            <p:strVal val="#ppt_x+1"/>
                                          </p:val>
                                        </p:tav>
                                      </p:tavLst>
                                    </p:anim>
                                    <p:set>
                                      <p:cBhvr>
                                        <p:cTn id="31" dur="1" fill="hold">
                                          <p:stCondLst>
                                            <p:cond delay="1249"/>
                                          </p:stCondLst>
                                        </p:cTn>
                                        <p:tgtEl>
                                          <p:spTgt spid="217"/>
                                        </p:tgtEl>
                                        <p:attrNameLst>
                                          <p:attrName>style.visibility</p:attrName>
                                        </p:attrNameLst>
                                      </p:cBhvr>
                                      <p:to>
                                        <p:strVal val="hidden"/>
                                      </p:to>
                                    </p:set>
                                  </p:childTnLst>
                                </p:cTn>
                              </p:par>
                              <p:par>
                                <p:cTn id="32" presetID="2" presetClass="exit" presetSubtype="2" fill="hold" nodeType="withEffect">
                                  <p:stCondLst>
                                    <p:cond delay="0"/>
                                  </p:stCondLst>
                                  <p:childTnLst>
                                    <p:anim calcmode="lin" valueType="num">
                                      <p:cBhvr additive="base">
                                        <p:cTn id="33" dur="1248"/>
                                        <p:tgtEl>
                                          <p:spTgt spid="218"/>
                                        </p:tgtEl>
                                        <p:attrNameLst>
                                          <p:attrName>ppt_x</p:attrName>
                                        </p:attrNameLst>
                                      </p:cBhvr>
                                      <p:tavLst>
                                        <p:tav tm="0">
                                          <p:val>
                                            <p:strVal val="#ppt_x"/>
                                          </p:val>
                                        </p:tav>
                                        <p:tav tm="100000">
                                          <p:val>
                                            <p:strVal val="#ppt_x+1"/>
                                          </p:val>
                                        </p:tav>
                                      </p:tavLst>
                                    </p:anim>
                                    <p:set>
                                      <p:cBhvr>
                                        <p:cTn id="34" dur="1" fill="hold">
                                          <p:stCondLst>
                                            <p:cond delay="1249"/>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8204"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29496"/>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oogle Shape;235;p33"/>
          <p:cNvPicPr preferRelativeResize="0"/>
          <p:nvPr/>
        </p:nvPicPr>
        <p:blipFill rotWithShape="1">
          <a:blip r:embed="rId3">
            <a:alphaModFix/>
          </a:blip>
          <a:srcRect/>
          <a:stretch/>
        </p:blipFill>
        <p:spPr>
          <a:xfrm>
            <a:off x="3619500" y="2299556"/>
            <a:ext cx="4953000" cy="2773680"/>
          </a:xfrm>
          <a:prstGeom prst="rect">
            <a:avLst/>
          </a:prstGeom>
          <a:noFill/>
          <a:ln>
            <a:noFill/>
          </a:ln>
        </p:spPr>
      </p:pic>
      <p:sp>
        <p:nvSpPr>
          <p:cNvPr id="17" name="Google Shape;238;p33"/>
          <p:cNvSpPr txBox="1"/>
          <p:nvPr/>
        </p:nvSpPr>
        <p:spPr>
          <a:xfrm>
            <a:off x="631231" y="58992"/>
            <a:ext cx="7315199" cy="7122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None/>
            </a:pPr>
            <a:r>
              <a:rPr lang="en-US" sz="3200" b="1" dirty="0" smtClean="0">
                <a:solidFill>
                  <a:srgbClr val="0070C0"/>
                </a:solidFill>
              </a:rPr>
              <a:t>* C</a:t>
            </a:r>
            <a:r>
              <a:rPr lang="en-US" sz="3200" b="1" i="0" u="none" strike="noStrike" cap="none" dirty="0" smtClean="0">
                <a:solidFill>
                  <a:srgbClr val="0070C0"/>
                </a:solidFill>
                <a:sym typeface="Arial"/>
              </a:rPr>
              <a:t>hecking vocabulary</a:t>
            </a:r>
            <a:endParaRPr sz="3200" dirty="0">
              <a:solidFill>
                <a:srgbClr val="0070C0"/>
              </a:solidFill>
            </a:endParaRPr>
          </a:p>
        </p:txBody>
      </p:sp>
      <p:sp>
        <p:nvSpPr>
          <p:cNvPr id="18" name="Google Shape;239;p33"/>
          <p:cNvSpPr/>
          <p:nvPr/>
        </p:nvSpPr>
        <p:spPr>
          <a:xfrm>
            <a:off x="753154" y="1119534"/>
            <a:ext cx="381262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600" b="1" i="0" u="none" strike="noStrike" cap="none" dirty="0" smtClean="0">
                <a:solidFill>
                  <a:schemeClr val="tx1"/>
                </a:solidFill>
                <a:latin typeface="Calibri"/>
                <a:ea typeface="Calibri"/>
                <a:cs typeface="Calibri"/>
                <a:sym typeface="Calibri"/>
              </a:rPr>
              <a:t>- </a:t>
            </a:r>
            <a:r>
              <a:rPr lang="en-US" sz="3600" b="1" dirty="0" smtClean="0">
                <a:solidFill>
                  <a:schemeClr val="tx1"/>
                </a:solidFill>
                <a:latin typeface="Calibri"/>
                <a:ea typeface="Calibri"/>
                <a:cs typeface="Calibri"/>
                <a:sym typeface="Calibri"/>
              </a:rPr>
              <a:t>sn</a:t>
            </a:r>
            <a:r>
              <a:rPr lang="en-US" sz="3600" b="1" i="0" u="none" strike="noStrike" cap="none" dirty="0" smtClean="0">
                <a:solidFill>
                  <a:schemeClr val="tx1"/>
                </a:solidFill>
                <a:latin typeface="Calibri"/>
                <a:ea typeface="Calibri"/>
                <a:cs typeface="Calibri"/>
                <a:sym typeface="Calibri"/>
              </a:rPr>
              <a:t>ack (n): </a:t>
            </a:r>
            <a:endParaRPr sz="3600" b="0" i="0" u="none" strike="noStrike" cap="none" dirty="0">
              <a:solidFill>
                <a:schemeClr val="tx1"/>
              </a:solidFill>
              <a:latin typeface="Calibri"/>
              <a:ea typeface="Calibri"/>
              <a:cs typeface="Calibri"/>
              <a:sym typeface="Calibri"/>
            </a:endParaRPr>
          </a:p>
        </p:txBody>
      </p:sp>
      <p:sp>
        <p:nvSpPr>
          <p:cNvPr id="20" name="Rectangle 19"/>
          <p:cNvSpPr/>
          <p:nvPr/>
        </p:nvSpPr>
        <p:spPr>
          <a:xfrm>
            <a:off x="4259921" y="1149185"/>
            <a:ext cx="1981633" cy="615553"/>
          </a:xfrm>
          <a:prstGeom prst="rect">
            <a:avLst/>
          </a:prstGeom>
        </p:spPr>
        <p:txBody>
          <a:bodyPr wrap="none">
            <a:spAutoFit/>
          </a:bodyPr>
          <a:lstStyle/>
          <a:p>
            <a:pPr lvl="0"/>
            <a:r>
              <a:rPr lang="vi-VN" sz="3400" b="1" dirty="0">
                <a:latin typeface="Calibri"/>
                <a:ea typeface="Calibri"/>
                <a:cs typeface="Calibri"/>
                <a:sym typeface="Calibri"/>
              </a:rPr>
              <a:t>đồ ăn vặt </a:t>
            </a:r>
          </a:p>
        </p:txBody>
      </p:sp>
      <p:sp>
        <p:nvSpPr>
          <p:cNvPr id="21" name="Rectangle 20"/>
          <p:cNvSpPr/>
          <p:nvPr/>
        </p:nvSpPr>
        <p:spPr>
          <a:xfrm>
            <a:off x="2971461" y="1119688"/>
            <a:ext cx="1382109" cy="584775"/>
          </a:xfrm>
          <a:prstGeom prst="rect">
            <a:avLst/>
          </a:prstGeom>
        </p:spPr>
        <p:txBody>
          <a:bodyPr wrap="none">
            <a:spAutoFit/>
          </a:bodyPr>
          <a:lstStyle/>
          <a:p>
            <a:pPr lvl="0" algn="ctr"/>
            <a:r>
              <a:rPr lang="en-US" sz="3200" dirty="0">
                <a:solidFill>
                  <a:srgbClr val="00B0F0"/>
                </a:solidFill>
                <a:latin typeface="Calibri"/>
                <a:ea typeface="Calibri"/>
                <a:cs typeface="Calibri"/>
                <a:sym typeface="Calibri"/>
              </a:rPr>
              <a:t>/</a:t>
            </a:r>
            <a:r>
              <a:rPr lang="en-US" sz="3200" dirty="0" err="1">
                <a:solidFill>
                  <a:srgbClr val="00B0F0"/>
                </a:solidFill>
                <a:latin typeface="Calibri"/>
                <a:ea typeface="Calibri"/>
                <a:cs typeface="Calibri"/>
                <a:sym typeface="Calibri"/>
              </a:rPr>
              <a:t>snæk</a:t>
            </a:r>
            <a:r>
              <a:rPr lang="en-US" sz="3200" dirty="0">
                <a:solidFill>
                  <a:srgbClr val="00B0F0"/>
                </a:solidFill>
                <a:latin typeface="Calibri"/>
                <a:ea typeface="Calibri"/>
                <a:cs typeface="Calibri"/>
                <a:sym typeface="Calibri"/>
              </a:rPr>
              <a:t>/</a:t>
            </a:r>
            <a:endParaRPr lang="en-US" sz="3200" dirty="0">
              <a:solidFill>
                <a:srgbClr val="00B0F0"/>
              </a:solidFill>
            </a:endParaRPr>
          </a:p>
        </p:txBody>
      </p:sp>
    </p:spTree>
    <p:extLst>
      <p:ext uri="{BB962C8B-B14F-4D97-AF65-F5344CB8AC3E}">
        <p14:creationId xmlns:p14="http://schemas.microsoft.com/office/powerpoint/2010/main" val="1795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29496"/>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Google Shape;238;p33"/>
          <p:cNvSpPr txBox="1"/>
          <p:nvPr/>
        </p:nvSpPr>
        <p:spPr>
          <a:xfrm>
            <a:off x="631231" y="58992"/>
            <a:ext cx="7315199" cy="7122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None/>
            </a:pPr>
            <a:r>
              <a:rPr lang="en-US" sz="3200" b="1" dirty="0" smtClean="0">
                <a:solidFill>
                  <a:srgbClr val="0070C0"/>
                </a:solidFill>
              </a:rPr>
              <a:t>* C</a:t>
            </a:r>
            <a:r>
              <a:rPr lang="en-US" sz="3200" b="1" i="0" u="none" strike="noStrike" cap="none" dirty="0" smtClean="0">
                <a:solidFill>
                  <a:srgbClr val="0070C0"/>
                </a:solidFill>
                <a:sym typeface="Arial"/>
              </a:rPr>
              <a:t>hecking vocabulary</a:t>
            </a:r>
            <a:endParaRPr sz="3200" dirty="0">
              <a:solidFill>
                <a:srgbClr val="0070C0"/>
              </a:solidFill>
            </a:endParaRPr>
          </a:p>
        </p:txBody>
      </p:sp>
      <p:sp>
        <p:nvSpPr>
          <p:cNvPr id="18" name="Google Shape;239;p33"/>
          <p:cNvSpPr/>
          <p:nvPr/>
        </p:nvSpPr>
        <p:spPr>
          <a:xfrm>
            <a:off x="753154" y="1119534"/>
            <a:ext cx="2143768" cy="646290"/>
          </a:xfrm>
          <a:prstGeom prst="rect">
            <a:avLst/>
          </a:prstGeom>
          <a:noFill/>
          <a:ln>
            <a:noFill/>
          </a:ln>
        </p:spPr>
        <p:txBody>
          <a:bodyPr spcFirstLastPara="1" wrap="square" lIns="91425" tIns="45700" rIns="91425" bIns="45700" anchor="t" anchorCtr="0">
            <a:spAutoFit/>
          </a:bodyPr>
          <a:lstStyle/>
          <a:p>
            <a:r>
              <a:rPr lang="en-US" sz="3600" b="1" i="0" u="none" strike="noStrike" cap="none" dirty="0" smtClean="0">
                <a:solidFill>
                  <a:schemeClr val="tx1"/>
                </a:solidFill>
                <a:latin typeface="Calibri"/>
                <a:ea typeface="Calibri"/>
                <a:cs typeface="Calibri"/>
                <a:sym typeface="Calibri"/>
              </a:rPr>
              <a:t>- </a:t>
            </a:r>
            <a:r>
              <a:rPr lang="en-US" sz="3600" b="1" dirty="0">
                <a:solidFill>
                  <a:schemeClr val="tx1"/>
                </a:solidFill>
                <a:latin typeface="Calibri"/>
                <a:ea typeface="Calibri"/>
                <a:cs typeface="Calibri"/>
                <a:sym typeface="Calibri"/>
              </a:rPr>
              <a:t>taste</a:t>
            </a:r>
            <a:r>
              <a:rPr lang="en-US" sz="3600" dirty="0">
                <a:solidFill>
                  <a:schemeClr val="tx1"/>
                </a:solidFill>
                <a:latin typeface="Calibri"/>
                <a:ea typeface="Calibri"/>
                <a:cs typeface="Calibri"/>
                <a:sym typeface="Calibri"/>
              </a:rPr>
              <a:t> </a:t>
            </a:r>
            <a:r>
              <a:rPr lang="en-US" sz="3600" b="1" i="0" u="none" strike="noStrike" cap="none" dirty="0" smtClean="0">
                <a:solidFill>
                  <a:schemeClr val="tx1"/>
                </a:solidFill>
                <a:latin typeface="Calibri"/>
                <a:ea typeface="Calibri"/>
                <a:cs typeface="Calibri"/>
                <a:sym typeface="Calibri"/>
              </a:rPr>
              <a:t>(v): </a:t>
            </a:r>
            <a:endParaRPr sz="3600" b="0" i="0" u="none" strike="noStrike" cap="none" dirty="0">
              <a:solidFill>
                <a:schemeClr val="tx1"/>
              </a:solidFill>
              <a:latin typeface="Calibri"/>
              <a:ea typeface="Calibri"/>
              <a:cs typeface="Calibri"/>
              <a:sym typeface="Calibri"/>
            </a:endParaRPr>
          </a:p>
        </p:txBody>
      </p:sp>
      <p:sp>
        <p:nvSpPr>
          <p:cNvPr id="20" name="Rectangle 19"/>
          <p:cNvSpPr/>
          <p:nvPr/>
        </p:nvSpPr>
        <p:spPr>
          <a:xfrm>
            <a:off x="4259921" y="1149185"/>
            <a:ext cx="1854995" cy="615553"/>
          </a:xfrm>
          <a:prstGeom prst="rect">
            <a:avLst/>
          </a:prstGeom>
        </p:spPr>
        <p:txBody>
          <a:bodyPr wrap="none">
            <a:spAutoFit/>
          </a:bodyPr>
          <a:lstStyle/>
          <a:p>
            <a:pPr lvl="0"/>
            <a:r>
              <a:rPr lang="en-GB" sz="3400" b="1" dirty="0" err="1">
                <a:latin typeface="Calibri"/>
                <a:ea typeface="Calibri"/>
                <a:cs typeface="Calibri"/>
                <a:sym typeface="Calibri"/>
              </a:rPr>
              <a:t>n</a:t>
            </a:r>
            <a:r>
              <a:rPr lang="en-GB" sz="3400" b="1" dirty="0" err="1" smtClean="0">
                <a:latin typeface="Calibri"/>
                <a:ea typeface="Calibri"/>
                <a:cs typeface="Calibri"/>
                <a:sym typeface="Calibri"/>
              </a:rPr>
              <a:t>ếm</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thử</a:t>
            </a:r>
            <a:r>
              <a:rPr lang="vi-VN" sz="3400" b="1" dirty="0">
                <a:latin typeface="Calibri"/>
                <a:ea typeface="Calibri"/>
                <a:cs typeface="Calibri"/>
                <a:sym typeface="Calibri"/>
              </a:rPr>
              <a:t> </a:t>
            </a:r>
          </a:p>
        </p:txBody>
      </p:sp>
      <p:sp>
        <p:nvSpPr>
          <p:cNvPr id="21" name="Rectangle 20"/>
          <p:cNvSpPr/>
          <p:nvPr/>
        </p:nvSpPr>
        <p:spPr>
          <a:xfrm>
            <a:off x="2956229" y="1119688"/>
            <a:ext cx="1265090" cy="584775"/>
          </a:xfrm>
          <a:prstGeom prst="rect">
            <a:avLst/>
          </a:prstGeom>
        </p:spPr>
        <p:txBody>
          <a:bodyPr wrap="none">
            <a:spAutoFit/>
          </a:bodyPr>
          <a:lstStyle/>
          <a:p>
            <a:pPr algn="ctr"/>
            <a:r>
              <a:rPr lang="en-US" sz="3200" dirty="0">
                <a:solidFill>
                  <a:srgbClr val="00B0F0"/>
                </a:solidFill>
                <a:latin typeface="Calibri"/>
                <a:ea typeface="Calibri"/>
                <a:cs typeface="Calibri"/>
                <a:sym typeface="Calibri"/>
              </a:rPr>
              <a:t>/</a:t>
            </a:r>
            <a:r>
              <a:rPr lang="en-US" sz="3200" dirty="0" err="1">
                <a:solidFill>
                  <a:srgbClr val="00B0F0"/>
                </a:solidFill>
                <a:latin typeface="Calibri"/>
                <a:ea typeface="Calibri"/>
                <a:cs typeface="Calibri"/>
                <a:sym typeface="Calibri"/>
              </a:rPr>
              <a:t>teɪst</a:t>
            </a:r>
            <a:r>
              <a:rPr lang="en-US" sz="3200" dirty="0" smtClean="0">
                <a:solidFill>
                  <a:srgbClr val="00B0F0"/>
                </a:solidFill>
                <a:latin typeface="Calibri"/>
                <a:ea typeface="Calibri"/>
                <a:cs typeface="Calibri"/>
                <a:sym typeface="Calibri"/>
              </a:rPr>
              <a:t>/</a:t>
            </a:r>
            <a:endParaRPr lang="en-US" sz="3200" dirty="0">
              <a:solidFill>
                <a:srgbClr val="00B0F0"/>
              </a:solidFill>
            </a:endParaRPr>
          </a:p>
        </p:txBody>
      </p:sp>
      <p:pic>
        <p:nvPicPr>
          <p:cNvPr id="8" name="Google Shape;251;p34"/>
          <p:cNvPicPr preferRelativeResize="0"/>
          <p:nvPr/>
        </p:nvPicPr>
        <p:blipFill rotWithShape="1">
          <a:blip r:embed="rId3">
            <a:alphaModFix/>
          </a:blip>
          <a:srcRect/>
          <a:stretch/>
        </p:blipFill>
        <p:spPr>
          <a:xfrm>
            <a:off x="3597613" y="2243513"/>
            <a:ext cx="4996774" cy="3505200"/>
          </a:xfrm>
          <a:prstGeom prst="rect">
            <a:avLst/>
          </a:prstGeom>
          <a:noFill/>
          <a:ln>
            <a:noFill/>
          </a:ln>
        </p:spPr>
      </p:pic>
    </p:spTree>
    <p:extLst>
      <p:ext uri="{BB962C8B-B14F-4D97-AF65-F5344CB8AC3E}">
        <p14:creationId xmlns:p14="http://schemas.microsoft.com/office/powerpoint/2010/main" val="1411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0" y="29496"/>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Google Shape;238;p33"/>
          <p:cNvSpPr txBox="1"/>
          <p:nvPr/>
        </p:nvSpPr>
        <p:spPr>
          <a:xfrm>
            <a:off x="631231" y="58992"/>
            <a:ext cx="7315199" cy="7122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None/>
            </a:pPr>
            <a:r>
              <a:rPr lang="en-US" sz="3200" b="1" dirty="0" smtClean="0">
                <a:solidFill>
                  <a:srgbClr val="0070C0"/>
                </a:solidFill>
              </a:rPr>
              <a:t>* C</a:t>
            </a:r>
            <a:r>
              <a:rPr lang="en-US" sz="3200" b="1" i="0" u="none" strike="noStrike" cap="none" dirty="0" smtClean="0">
                <a:solidFill>
                  <a:srgbClr val="0070C0"/>
                </a:solidFill>
                <a:sym typeface="Arial"/>
              </a:rPr>
              <a:t>hecking vocabulary</a:t>
            </a:r>
            <a:endParaRPr sz="3200" dirty="0">
              <a:solidFill>
                <a:srgbClr val="0070C0"/>
              </a:solidFill>
            </a:endParaRPr>
          </a:p>
        </p:txBody>
      </p:sp>
      <p:sp>
        <p:nvSpPr>
          <p:cNvPr id="18" name="Google Shape;239;p33"/>
          <p:cNvSpPr/>
          <p:nvPr/>
        </p:nvSpPr>
        <p:spPr>
          <a:xfrm>
            <a:off x="753154" y="1119534"/>
            <a:ext cx="381262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600" b="1" i="0" u="none" strike="noStrike" cap="none" dirty="0" smtClean="0">
                <a:solidFill>
                  <a:schemeClr val="tx1"/>
                </a:solidFill>
                <a:latin typeface="Calibri"/>
                <a:ea typeface="Calibri"/>
                <a:cs typeface="Calibri"/>
                <a:sym typeface="Calibri"/>
              </a:rPr>
              <a:t>- </a:t>
            </a:r>
            <a:r>
              <a:rPr lang="en-US" sz="3600" b="1" dirty="0">
                <a:solidFill>
                  <a:schemeClr val="tx1"/>
                </a:solidFill>
                <a:latin typeface="Calibri"/>
                <a:ea typeface="Calibri"/>
                <a:cs typeface="Calibri"/>
                <a:sym typeface="Calibri"/>
              </a:rPr>
              <a:t> </a:t>
            </a:r>
            <a:r>
              <a:rPr lang="en-US" sz="3600" b="1" dirty="0" smtClean="0">
                <a:solidFill>
                  <a:schemeClr val="tx1"/>
                </a:solidFill>
                <a:latin typeface="Calibri"/>
                <a:ea typeface="Calibri"/>
                <a:cs typeface="Calibri"/>
                <a:sym typeface="Calibri"/>
              </a:rPr>
              <a:t>broth</a:t>
            </a:r>
            <a:r>
              <a:rPr lang="en-US" sz="3600" b="1" i="0" u="none" strike="noStrike" cap="none" dirty="0" smtClean="0">
                <a:solidFill>
                  <a:schemeClr val="tx1"/>
                </a:solidFill>
                <a:latin typeface="Calibri"/>
                <a:ea typeface="Calibri"/>
                <a:cs typeface="Calibri"/>
                <a:sym typeface="Calibri"/>
              </a:rPr>
              <a:t>(n): </a:t>
            </a:r>
            <a:endParaRPr sz="3600" b="0" i="0" u="none" strike="noStrike" cap="none" dirty="0">
              <a:solidFill>
                <a:schemeClr val="tx1"/>
              </a:solidFill>
              <a:latin typeface="Calibri"/>
              <a:ea typeface="Calibri"/>
              <a:cs typeface="Calibri"/>
              <a:sym typeface="Calibri"/>
            </a:endParaRPr>
          </a:p>
        </p:txBody>
      </p:sp>
      <p:sp>
        <p:nvSpPr>
          <p:cNvPr id="20" name="Rectangle 19"/>
          <p:cNvSpPr/>
          <p:nvPr/>
        </p:nvSpPr>
        <p:spPr>
          <a:xfrm>
            <a:off x="4259921" y="1134437"/>
            <a:ext cx="4411785" cy="615553"/>
          </a:xfrm>
          <a:prstGeom prst="rect">
            <a:avLst/>
          </a:prstGeom>
        </p:spPr>
        <p:txBody>
          <a:bodyPr wrap="none">
            <a:spAutoFit/>
          </a:bodyPr>
          <a:lstStyle/>
          <a:p>
            <a:pPr lvl="0"/>
            <a:r>
              <a:rPr lang="en-GB" sz="3400" b="1" dirty="0" err="1">
                <a:latin typeface="Calibri"/>
                <a:ea typeface="Calibri"/>
                <a:cs typeface="Calibri"/>
                <a:sym typeface="Calibri"/>
              </a:rPr>
              <a:t>n</a:t>
            </a:r>
            <a:r>
              <a:rPr lang="en-GB" sz="3400" b="1" dirty="0" err="1" smtClean="0">
                <a:latin typeface="Calibri"/>
                <a:ea typeface="Calibri"/>
                <a:cs typeface="Calibri"/>
                <a:sym typeface="Calibri"/>
              </a:rPr>
              <a:t>ước</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dùng</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nước</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canh</a:t>
            </a:r>
            <a:r>
              <a:rPr lang="vi-VN" sz="3400" b="1" dirty="0">
                <a:latin typeface="Calibri"/>
                <a:ea typeface="Calibri"/>
                <a:cs typeface="Calibri"/>
                <a:sym typeface="Calibri"/>
              </a:rPr>
              <a:t> </a:t>
            </a:r>
          </a:p>
        </p:txBody>
      </p:sp>
      <p:sp>
        <p:nvSpPr>
          <p:cNvPr id="21" name="Rectangle 20"/>
          <p:cNvSpPr/>
          <p:nvPr/>
        </p:nvSpPr>
        <p:spPr>
          <a:xfrm>
            <a:off x="3014740" y="1119688"/>
            <a:ext cx="1295546" cy="584775"/>
          </a:xfrm>
          <a:prstGeom prst="rect">
            <a:avLst/>
          </a:prstGeom>
        </p:spPr>
        <p:txBody>
          <a:bodyPr wrap="none">
            <a:spAutoFit/>
          </a:bodyPr>
          <a:lstStyle/>
          <a:p>
            <a:pPr algn="ctr"/>
            <a:r>
              <a:rPr lang="en-US" sz="3200" dirty="0">
                <a:solidFill>
                  <a:srgbClr val="00B0F0"/>
                </a:solidFill>
                <a:latin typeface="Calibri"/>
                <a:ea typeface="Calibri"/>
                <a:cs typeface="Calibri"/>
                <a:sym typeface="Calibri"/>
              </a:rPr>
              <a:t>/</a:t>
            </a:r>
            <a:r>
              <a:rPr lang="en-US" sz="3200" dirty="0" err="1">
                <a:solidFill>
                  <a:srgbClr val="00B0F0"/>
                </a:solidFill>
                <a:latin typeface="Calibri"/>
                <a:ea typeface="Calibri"/>
                <a:cs typeface="Calibri"/>
                <a:sym typeface="Calibri"/>
              </a:rPr>
              <a:t>brɒ</a:t>
            </a:r>
            <a:r>
              <a:rPr lang="el-GR" sz="3200" dirty="0">
                <a:solidFill>
                  <a:srgbClr val="00B0F0"/>
                </a:solidFill>
                <a:latin typeface="Calibri"/>
                <a:ea typeface="Calibri"/>
                <a:cs typeface="Calibri"/>
                <a:sym typeface="Calibri"/>
              </a:rPr>
              <a:t>θ</a:t>
            </a:r>
            <a:r>
              <a:rPr lang="el-GR" sz="3200" dirty="0" smtClean="0">
                <a:solidFill>
                  <a:srgbClr val="00B0F0"/>
                </a:solidFill>
                <a:latin typeface="Calibri"/>
                <a:ea typeface="Calibri"/>
                <a:cs typeface="Calibri"/>
                <a:sym typeface="Calibri"/>
              </a:rPr>
              <a:t>/</a:t>
            </a:r>
            <a:endParaRPr lang="el-GR" sz="3200" dirty="0">
              <a:solidFill>
                <a:srgbClr val="00B0F0"/>
              </a:solidFill>
            </a:endParaRPr>
          </a:p>
        </p:txBody>
      </p:sp>
      <p:pic>
        <p:nvPicPr>
          <p:cNvPr id="8" name="Google Shape;267;p35"/>
          <p:cNvPicPr preferRelativeResize="0"/>
          <p:nvPr/>
        </p:nvPicPr>
        <p:blipFill rotWithShape="1">
          <a:blip r:embed="rId3">
            <a:alphaModFix/>
          </a:blip>
          <a:srcRect/>
          <a:stretch/>
        </p:blipFill>
        <p:spPr>
          <a:xfrm>
            <a:off x="4080876" y="2110777"/>
            <a:ext cx="2836118" cy="3505200"/>
          </a:xfrm>
          <a:prstGeom prst="rect">
            <a:avLst/>
          </a:prstGeom>
          <a:noFill/>
          <a:ln>
            <a:noFill/>
          </a:ln>
        </p:spPr>
      </p:pic>
    </p:spTree>
    <p:extLst>
      <p:ext uri="{BB962C8B-B14F-4D97-AF65-F5344CB8AC3E}">
        <p14:creationId xmlns:p14="http://schemas.microsoft.com/office/powerpoint/2010/main" val="1411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33" t="452" r="7413" b="-452"/>
          <a:stretch/>
        </p:blipFill>
        <p:spPr bwMode="auto">
          <a:xfrm>
            <a:off x="86562" y="58988"/>
            <a:ext cx="12192000" cy="682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Google Shape;238;p33"/>
          <p:cNvSpPr txBox="1"/>
          <p:nvPr/>
        </p:nvSpPr>
        <p:spPr>
          <a:xfrm>
            <a:off x="631231" y="58992"/>
            <a:ext cx="7315199" cy="7122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600"/>
              </a:spcAft>
              <a:buNone/>
            </a:pPr>
            <a:r>
              <a:rPr lang="en-US" sz="3200" b="1" dirty="0" smtClean="0">
                <a:solidFill>
                  <a:srgbClr val="0070C0"/>
                </a:solidFill>
              </a:rPr>
              <a:t>* C</a:t>
            </a:r>
            <a:r>
              <a:rPr lang="en-US" sz="3200" b="1" i="0" u="none" strike="noStrike" cap="none" dirty="0" smtClean="0">
                <a:solidFill>
                  <a:srgbClr val="0070C0"/>
                </a:solidFill>
                <a:sym typeface="Arial"/>
              </a:rPr>
              <a:t>hecking vocabulary</a:t>
            </a:r>
            <a:endParaRPr sz="3200" dirty="0">
              <a:solidFill>
                <a:srgbClr val="0070C0"/>
              </a:solidFill>
            </a:endParaRPr>
          </a:p>
        </p:txBody>
      </p:sp>
      <p:sp>
        <p:nvSpPr>
          <p:cNvPr id="18" name="Google Shape;239;p33"/>
          <p:cNvSpPr/>
          <p:nvPr/>
        </p:nvSpPr>
        <p:spPr>
          <a:xfrm>
            <a:off x="753154" y="972054"/>
            <a:ext cx="2226020"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3600" b="1" i="0" u="none" strike="noStrike" cap="none" dirty="0" smtClean="0">
                <a:solidFill>
                  <a:schemeClr val="tx1"/>
                </a:solidFill>
                <a:latin typeface="Calibri"/>
                <a:ea typeface="Calibri"/>
                <a:cs typeface="Calibri"/>
                <a:sym typeface="Calibri"/>
              </a:rPr>
              <a:t>- </a:t>
            </a:r>
            <a:r>
              <a:rPr lang="en-US" sz="3600" b="1" dirty="0" smtClean="0">
                <a:solidFill>
                  <a:schemeClr val="tx1"/>
                </a:solidFill>
                <a:latin typeface="Calibri"/>
                <a:ea typeface="Calibri"/>
                <a:cs typeface="Calibri"/>
                <a:sym typeface="Calibri"/>
              </a:rPr>
              <a:t>stew</a:t>
            </a:r>
            <a:r>
              <a:rPr lang="en-US" sz="3600" b="1" i="0" u="none" strike="noStrike" cap="none" dirty="0" smtClean="0">
                <a:solidFill>
                  <a:schemeClr val="tx1"/>
                </a:solidFill>
                <a:latin typeface="Calibri"/>
                <a:ea typeface="Calibri"/>
                <a:cs typeface="Calibri"/>
                <a:sym typeface="Calibri"/>
              </a:rPr>
              <a:t> (v): </a:t>
            </a:r>
            <a:endParaRPr sz="3600" b="0" i="0" u="none" strike="noStrike" cap="none" dirty="0">
              <a:solidFill>
                <a:schemeClr val="tx1"/>
              </a:solidFill>
              <a:latin typeface="Calibri"/>
              <a:ea typeface="Calibri"/>
              <a:cs typeface="Calibri"/>
              <a:sym typeface="Calibri"/>
            </a:endParaRPr>
          </a:p>
        </p:txBody>
      </p:sp>
      <p:sp>
        <p:nvSpPr>
          <p:cNvPr id="20" name="Rectangle 19"/>
          <p:cNvSpPr/>
          <p:nvPr/>
        </p:nvSpPr>
        <p:spPr>
          <a:xfrm>
            <a:off x="4112441" y="1001705"/>
            <a:ext cx="2105063" cy="615553"/>
          </a:xfrm>
          <a:prstGeom prst="rect">
            <a:avLst/>
          </a:prstGeom>
        </p:spPr>
        <p:txBody>
          <a:bodyPr wrap="none">
            <a:spAutoFit/>
          </a:bodyPr>
          <a:lstStyle/>
          <a:p>
            <a:pPr lvl="0"/>
            <a:r>
              <a:rPr lang="en-GB" sz="3400" b="1" dirty="0" err="1">
                <a:latin typeface="Calibri"/>
                <a:ea typeface="Calibri"/>
                <a:cs typeface="Calibri"/>
                <a:sym typeface="Calibri"/>
              </a:rPr>
              <a:t>h</a:t>
            </a:r>
            <a:r>
              <a:rPr lang="en-GB" sz="3400" b="1" dirty="0" err="1" smtClean="0">
                <a:latin typeface="Calibri"/>
                <a:ea typeface="Calibri"/>
                <a:cs typeface="Calibri"/>
                <a:sym typeface="Calibri"/>
              </a:rPr>
              <a:t>ầm</a:t>
            </a:r>
            <a:r>
              <a:rPr lang="en-GB" sz="3400" b="1" dirty="0" smtClean="0">
                <a:latin typeface="Calibri"/>
                <a:ea typeface="Calibri"/>
                <a:cs typeface="Calibri"/>
                <a:sym typeface="Calibri"/>
              </a:rPr>
              <a:t>, </a:t>
            </a:r>
            <a:r>
              <a:rPr lang="en-GB" sz="3400" b="1" dirty="0" err="1" smtClean="0">
                <a:latin typeface="Calibri"/>
                <a:ea typeface="Calibri"/>
                <a:cs typeface="Calibri"/>
                <a:sym typeface="Calibri"/>
              </a:rPr>
              <a:t>ninh</a:t>
            </a:r>
            <a:r>
              <a:rPr lang="vi-VN" sz="3400" b="1" dirty="0">
                <a:latin typeface="Calibri"/>
                <a:ea typeface="Calibri"/>
                <a:cs typeface="Calibri"/>
                <a:sym typeface="Calibri"/>
              </a:rPr>
              <a:t> </a:t>
            </a:r>
          </a:p>
        </p:txBody>
      </p:sp>
      <p:pic>
        <p:nvPicPr>
          <p:cNvPr id="8" name="Google Shape;286;p36"/>
          <p:cNvPicPr preferRelativeResize="0"/>
          <p:nvPr/>
        </p:nvPicPr>
        <p:blipFill rotWithShape="1">
          <a:blip r:embed="rId3">
            <a:alphaModFix/>
          </a:blip>
          <a:srcRect/>
          <a:stretch/>
        </p:blipFill>
        <p:spPr>
          <a:xfrm>
            <a:off x="4428110" y="2045206"/>
            <a:ext cx="2960832" cy="3837188"/>
          </a:xfrm>
          <a:prstGeom prst="rect">
            <a:avLst/>
          </a:prstGeom>
          <a:noFill/>
          <a:ln>
            <a:noFill/>
          </a:ln>
        </p:spPr>
      </p:pic>
      <p:sp>
        <p:nvSpPr>
          <p:cNvPr id="3" name="Rectangle 2"/>
          <p:cNvSpPr/>
          <p:nvPr/>
        </p:nvSpPr>
        <p:spPr>
          <a:xfrm>
            <a:off x="2870790" y="1045794"/>
            <a:ext cx="1317989" cy="535531"/>
          </a:xfrm>
          <a:prstGeom prst="rect">
            <a:avLst/>
          </a:prstGeom>
        </p:spPr>
        <p:txBody>
          <a:bodyPr wrap="none">
            <a:spAutoFit/>
          </a:bodyPr>
          <a:lstStyle/>
          <a:p>
            <a:pPr lvl="0" algn="ctr">
              <a:lnSpc>
                <a:spcPct val="90000"/>
              </a:lnSpc>
              <a:spcBef>
                <a:spcPts val="600"/>
              </a:spcBef>
            </a:pPr>
            <a:r>
              <a:rPr lang="en-US" sz="3200" dirty="0">
                <a:solidFill>
                  <a:srgbClr val="00B0F0"/>
                </a:solidFill>
                <a:latin typeface="Calibri"/>
                <a:ea typeface="Calibri"/>
                <a:cs typeface="Calibri"/>
                <a:sym typeface="Calibri"/>
              </a:rPr>
              <a:t>/</a:t>
            </a:r>
            <a:r>
              <a:rPr lang="en-US" sz="3200" dirty="0" err="1">
                <a:solidFill>
                  <a:srgbClr val="00B0F0"/>
                </a:solidFill>
                <a:latin typeface="Calibri"/>
                <a:ea typeface="Calibri"/>
                <a:cs typeface="Calibri"/>
                <a:sym typeface="Calibri"/>
              </a:rPr>
              <a:t>stju</a:t>
            </a:r>
            <a:r>
              <a:rPr lang="en-US" sz="3200" dirty="0">
                <a:solidFill>
                  <a:srgbClr val="00B0F0"/>
                </a:solidFill>
                <a:latin typeface="Calibri"/>
                <a:ea typeface="Calibri"/>
                <a:cs typeface="Calibri"/>
                <a:sym typeface="Calibri"/>
              </a:rPr>
              <a:t>:/ </a:t>
            </a:r>
            <a:endParaRPr lang="en-US" sz="3200" dirty="0">
              <a:solidFill>
                <a:srgbClr val="00B0F0"/>
              </a:solidFill>
            </a:endParaRPr>
          </a:p>
        </p:txBody>
      </p:sp>
    </p:spTree>
    <p:extLst>
      <p:ext uri="{BB962C8B-B14F-4D97-AF65-F5344CB8AC3E}">
        <p14:creationId xmlns:p14="http://schemas.microsoft.com/office/powerpoint/2010/main" val="1411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2210</Words>
  <Application>Microsoft Office PowerPoint</Application>
  <PresentationFormat>Custom</PresentationFormat>
  <Paragraphs>280</Paragraphs>
  <Slides>26</Slides>
  <Notes>5</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Punsukpukpik</vt:lpstr>
      <vt:lpstr>Bookman Old Style</vt:lpstr>
      <vt:lpstr>VNI-Ariston</vt:lpstr>
      <vt:lpstr>Times New Roman</vt:lpstr>
      <vt:lpstr>Open Sans</vt:lpstr>
      <vt:lpstr>Cordia New</vt:lpstr>
      <vt:lpstr>Calibri</vt:lpstr>
      <vt:lpstr>Noto Sans Symbols</vt:lpstr>
      <vt:lpstr>Aharoni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 BA</cp:lastModifiedBy>
  <cp:revision>24</cp:revision>
  <dcterms:modified xsi:type="dcterms:W3CDTF">2022-10-06T12:59:00Z</dcterms:modified>
</cp:coreProperties>
</file>