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309" r:id="rId2"/>
    <p:sldId id="287" r:id="rId3"/>
    <p:sldId id="288" r:id="rId4"/>
    <p:sldId id="285" r:id="rId5"/>
    <p:sldId id="290" r:id="rId6"/>
    <p:sldId id="291" r:id="rId7"/>
    <p:sldId id="292" r:id="rId8"/>
    <p:sldId id="293" r:id="rId9"/>
    <p:sldId id="294" r:id="rId10"/>
    <p:sldId id="295" r:id="rId11"/>
    <p:sldId id="300" r:id="rId12"/>
    <p:sldId id="301" r:id="rId13"/>
    <p:sldId id="296" r:id="rId14"/>
    <p:sldId id="297" r:id="rId15"/>
    <p:sldId id="298" r:id="rId16"/>
    <p:sldId id="299" r:id="rId17"/>
    <p:sldId id="302" r:id="rId18"/>
    <p:sldId id="304" r:id="rId19"/>
    <p:sldId id="303" r:id="rId20"/>
    <p:sldId id="305" r:id="rId21"/>
    <p:sldId id="307" r:id="rId22"/>
    <p:sldId id="308" r:id="rId23"/>
    <p:sldId id="289" r:id="rId24"/>
  </p:sldIdLst>
  <p:sldSz cx="12192000" cy="6858000"/>
  <p:notesSz cx="6858000" cy="9144000"/>
  <p:embeddedFontLst>
    <p:embeddedFont>
      <p:font typeface="Open Sans" pitchFamily="34" charset="0"/>
      <p:regular r:id="rId26"/>
      <p:bold r:id="rId27"/>
      <p:italic r:id="rId28"/>
      <p:boldItalic r:id="rId29"/>
    </p:embeddedFont>
    <p:embeddedFont>
      <p:font typeface="Calibri" pitchFamily="34" charset="0"/>
      <p:regular r:id="rId30"/>
      <p:bold r:id="rId31"/>
      <p:italic r:id="rId32"/>
      <p:boldItalic r:id="rId33"/>
    </p:embeddedFont>
    <p:embeddedFont>
      <p:font typeface="Tahoma" pitchFamily="3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g9BjTEpwNtHj5tYJw2PnCOegI2s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8180"/>
    <a:srgbClr val="FFDAAE"/>
    <a:srgbClr val="FFE9CA"/>
    <a:srgbClr val="7DCCE5"/>
    <a:srgbClr val="21BA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2B57CD1D-360B-433E-9236-EF76F88E0263}">
  <a:tblStyle styleId="{2B57CD1D-360B-433E-9236-EF76F88E02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94"/>
    <p:restoredTop sz="94650"/>
  </p:normalViewPr>
  <p:slideViewPr>
    <p:cSldViewPr snapToGrid="0">
      <p:cViewPr varScale="1">
        <p:scale>
          <a:sx n="65" d="100"/>
          <a:sy n="65" d="100"/>
        </p:scale>
        <p:origin x="-1182"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0663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47999F-18E5-4640-AC5C-B1D7503198EB}" type="datetimeFigureOut">
              <a:rPr lang="en-GB" smtClean="0"/>
              <a:t>07/10/2022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17B4CC9-018E-406E-8064-6E0CB103EA94}" type="slidenum">
              <a:rPr lang="en-GB" smtClean="0"/>
              <a:t>‹#›</a:t>
            </a:fld>
            <a:endParaRPr lang="en-GB"/>
          </a:p>
        </p:txBody>
      </p:sp>
    </p:spTree>
    <p:extLst>
      <p:ext uri="{BB962C8B-B14F-4D97-AF65-F5344CB8AC3E}">
        <p14:creationId xmlns:p14="http://schemas.microsoft.com/office/powerpoint/2010/main" val="2342326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a:spLocks noGrp="1"/>
          </p:cNvSpPr>
          <p:nvPr>
            <p:ph type="pic" idx="2"/>
          </p:nvPr>
        </p:nvSpPr>
        <p:spPr>
          <a:xfrm>
            <a:off x="5183188" y="987425"/>
            <a:ext cx="6172200" cy="4873625"/>
          </a:xfrm>
          <a:prstGeom prst="rect">
            <a:avLst/>
          </a:prstGeom>
          <a:noFill/>
          <a:ln>
            <a:noFill/>
          </a:ln>
        </p:spPr>
      </p:sp>
      <p:sp>
        <p:nvSpPr>
          <p:cNvPr id="68" name="Google Shape;6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1.xml"/><Relationship Id="rId5" Type="http://schemas.openxmlformats.org/officeDocument/2006/relationships/audio" Target="../media/audio15.wav"/><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5.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slide" Target="slide1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1.xml"/><Relationship Id="rId1" Type="http://schemas.openxmlformats.org/officeDocument/2006/relationships/vmlDrawing" Target="../drawings/vmlDrawing1.vml"/><Relationship Id="rId5" Type="http://schemas.openxmlformats.org/officeDocument/2006/relationships/image" Target="../media/image28.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 y="5184"/>
            <a:ext cx="12193503" cy="685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02654" y="1314634"/>
            <a:ext cx="7786708" cy="2339082"/>
          </a:xfrm>
          <a:prstGeom prst="rect">
            <a:avLst/>
          </a:prstGeom>
          <a:noFill/>
        </p:spPr>
        <p:txBody>
          <a:bodyPr wrap="none" lIns="121900" tIns="60950" rIns="121900" bIns="60950">
            <a:spAutoFit/>
          </a:bodyPr>
          <a:lstStyle/>
          <a:p>
            <a:pPr algn="ctr"/>
            <a:r>
              <a:rPr lang="en-US" sz="7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GOOD MORNING</a:t>
            </a:r>
          </a:p>
          <a:p>
            <a:pPr algn="ctr"/>
            <a:r>
              <a:rPr lang="en-US" sz="7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EVERYONE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062" y="3829051"/>
            <a:ext cx="3811436" cy="3034979"/>
          </a:xfrm>
          <a:prstGeom prst="rect">
            <a:avLst/>
          </a:prstGeom>
        </p:spPr>
      </p:pic>
    </p:spTree>
    <p:extLst>
      <p:ext uri="{BB962C8B-B14F-4D97-AF65-F5344CB8AC3E}">
        <p14:creationId xmlns:p14="http://schemas.microsoft.com/office/powerpoint/2010/main" val="1108454858"/>
      </p:ext>
    </p:extLst>
  </p:cSld>
  <p:clrMapOvr>
    <a:masterClrMapping/>
  </p:clrMapOvr>
  <mc:AlternateContent xmlns:mc="http://schemas.openxmlformats.org/markup-compatibility/2006" xmlns:p14="http://schemas.microsoft.com/office/powerpoint/2010/main">
    <mc:Choice Requires="p14">
      <p:transition p14:dur="10">
        <p:sndAc>
          <p:stSnd>
            <p:snd r:embed="rId2" name="chimes.wav"/>
          </p:stSnd>
        </p:sndAc>
      </p:transition>
    </mc:Choice>
    <mc:Fallback xmlns="">
      <p:transition>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4"/>
                                        </p:tgtEl>
                                        <p:attrNameLst>
                                          <p:attrName>style.color</p:attrName>
                                        </p:attrNameLst>
                                      </p:cBhvr>
                                      <p:to>
                                        <a:srgbClr val="FF0000"/>
                                      </p:to>
                                    </p:animClr>
                                    <p:animClr clrSpc="rgb" dir="cw">
                                      <p:cBhvr>
                                        <p:cTn id="7" dur="500" fill="hold"/>
                                        <p:tgtEl>
                                          <p:spTgt spid="4"/>
                                        </p:tgtEl>
                                        <p:attrNameLst>
                                          <p:attrName>fillcolor</p:attrName>
                                        </p:attrNameLst>
                                      </p:cBhvr>
                                      <p:to>
                                        <a:srgbClr val="FF0000"/>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ông Hình Nền Đẹp Nhất - 230 Hình Nền Powerpoint Ý Tưởng - luxury-insid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19;g111ea7f8aa0_1_54"/>
          <p:cNvSpPr txBox="1"/>
          <p:nvPr/>
        </p:nvSpPr>
        <p:spPr>
          <a:xfrm>
            <a:off x="3284120" y="692175"/>
            <a:ext cx="4080600" cy="615523"/>
          </a:xfrm>
          <a:prstGeom prst="rect">
            <a:avLst/>
          </a:prstGeom>
          <a:noFill/>
          <a:ln>
            <a:noFill/>
          </a:ln>
        </p:spPr>
        <p:txBody>
          <a:bodyPr spcFirstLastPara="1" wrap="square" lIns="91425" tIns="91425" rIns="91425" bIns="91425" anchor="t" anchorCtr="0">
            <a:spAutoFit/>
          </a:bodyPr>
          <a:lstStyle/>
          <a:p>
            <a:pPr marL="144145" lvl="0" indent="-144145"/>
            <a:r>
              <a:rPr lang="en-US" sz="2800" b="1" dirty="0">
                <a:solidFill>
                  <a:srgbClr val="48C0B6"/>
                </a:solidFill>
                <a:latin typeface="Calibri"/>
                <a:cs typeface="Calibri"/>
                <a:sym typeface="Calibri"/>
              </a:rPr>
              <a:t>/</a:t>
            </a:r>
            <a:r>
              <a:rPr lang="en-US" sz="2800" b="1" dirty="0">
                <a:solidFill>
                  <a:srgbClr val="48C0B6"/>
                </a:solidFill>
                <a:latin typeface="Calibri"/>
                <a:cs typeface="Calibri"/>
              </a:rPr>
              <a:t>ˈ</a:t>
            </a:r>
            <a:r>
              <a:rPr lang="en-US" sz="2800" b="1" dirty="0" err="1" smtClean="0">
                <a:solidFill>
                  <a:srgbClr val="48C0B6"/>
                </a:solidFill>
                <a:latin typeface="Calibri"/>
                <a:cs typeface="Calibri"/>
              </a:rPr>
              <a:t>hel</a:t>
            </a:r>
            <a:r>
              <a:rPr lang="el-GR" sz="2800" b="1" dirty="0" smtClean="0">
                <a:solidFill>
                  <a:srgbClr val="48C0B6"/>
                </a:solidFill>
                <a:latin typeface="Calibri"/>
                <a:cs typeface="Calibri"/>
              </a:rPr>
              <a:t>θ</a:t>
            </a:r>
            <a:r>
              <a:rPr lang="en-US" sz="2800" b="1" dirty="0" err="1">
                <a:solidFill>
                  <a:srgbClr val="48C0B6"/>
                </a:solidFill>
                <a:latin typeface="Calibri"/>
                <a:cs typeface="Calibri"/>
              </a:rPr>
              <a:t>i</a:t>
            </a:r>
            <a:r>
              <a:rPr lang="en-US" sz="2800" b="1" dirty="0">
                <a:solidFill>
                  <a:srgbClr val="48C0B6"/>
                </a:solidFill>
                <a:latin typeface="Calibri"/>
                <a:cs typeface="Calibri"/>
                <a:sym typeface="Calibri"/>
              </a:rPr>
              <a:t>/</a:t>
            </a:r>
            <a:endParaRPr sz="2800" b="1" dirty="0">
              <a:solidFill>
                <a:srgbClr val="48C0B6"/>
              </a:solidFill>
              <a:latin typeface="Calibri"/>
              <a:cs typeface="Calibri"/>
              <a:sym typeface="Calibri"/>
            </a:endParaRPr>
          </a:p>
        </p:txBody>
      </p:sp>
      <p:sp>
        <p:nvSpPr>
          <p:cNvPr id="7" name="Google Shape;220;g111ea7f8aa0_1_54"/>
          <p:cNvSpPr txBox="1"/>
          <p:nvPr/>
        </p:nvSpPr>
        <p:spPr>
          <a:xfrm>
            <a:off x="4712569" y="673566"/>
            <a:ext cx="3857927" cy="615523"/>
          </a:xfrm>
          <a:prstGeom prst="rect">
            <a:avLst/>
          </a:prstGeom>
          <a:noFill/>
          <a:ln>
            <a:noFill/>
          </a:ln>
        </p:spPr>
        <p:txBody>
          <a:bodyPr spcFirstLastPara="1" wrap="square" lIns="91425" tIns="91425" rIns="91425" bIns="91425" anchor="t" anchorCtr="0">
            <a:spAutoFit/>
          </a:bodyPr>
          <a:lstStyle/>
          <a:p>
            <a:pPr marL="144145" lvl="0" indent="-144145" rtl="0">
              <a:spcBef>
                <a:spcPts val="0"/>
              </a:spcBef>
              <a:spcAft>
                <a:spcPts val="0"/>
              </a:spcAft>
              <a:buNone/>
            </a:pPr>
            <a:r>
              <a:rPr lang="en-US" sz="2800" b="1" dirty="0">
                <a:solidFill>
                  <a:srgbClr val="231F20"/>
                </a:solidFill>
                <a:latin typeface="Calibri"/>
                <a:ea typeface="Calibri"/>
                <a:cs typeface="Calibri"/>
                <a:sym typeface="Calibri"/>
              </a:rPr>
              <a:t> </a:t>
            </a:r>
            <a:r>
              <a:rPr lang="en-US" sz="2800" b="1" dirty="0" err="1">
                <a:solidFill>
                  <a:srgbClr val="231F20"/>
                </a:solidFill>
                <a:latin typeface="Calibri"/>
                <a:ea typeface="Calibri"/>
                <a:cs typeface="Calibri"/>
                <a:sym typeface="Calibri"/>
              </a:rPr>
              <a:t>tốt</a:t>
            </a:r>
            <a:r>
              <a:rPr lang="en-US" sz="2800" b="1" dirty="0">
                <a:solidFill>
                  <a:srgbClr val="231F20"/>
                </a:solidFill>
                <a:latin typeface="Calibri"/>
                <a:ea typeface="Calibri"/>
                <a:cs typeface="Calibri"/>
                <a:sym typeface="Calibri"/>
              </a:rPr>
              <a:t> </a:t>
            </a:r>
            <a:r>
              <a:rPr lang="en-US" sz="2800" b="1" dirty="0" err="1">
                <a:solidFill>
                  <a:srgbClr val="231F20"/>
                </a:solidFill>
                <a:latin typeface="Calibri"/>
                <a:ea typeface="Calibri"/>
                <a:cs typeface="Calibri"/>
                <a:sym typeface="Calibri"/>
              </a:rPr>
              <a:t>cho</a:t>
            </a:r>
            <a:r>
              <a:rPr lang="en-US" sz="2800" b="1" dirty="0">
                <a:solidFill>
                  <a:srgbClr val="231F20"/>
                </a:solidFill>
                <a:latin typeface="Calibri"/>
                <a:ea typeface="Calibri"/>
                <a:cs typeface="Calibri"/>
                <a:sym typeface="Calibri"/>
              </a:rPr>
              <a:t> </a:t>
            </a:r>
            <a:r>
              <a:rPr lang="en-US" sz="2800" b="1" dirty="0" smtClean="0">
                <a:solidFill>
                  <a:srgbClr val="231F20"/>
                </a:solidFill>
                <a:latin typeface="Calibri"/>
                <a:ea typeface="Calibri"/>
                <a:cs typeface="Calibri"/>
                <a:sym typeface="Calibri"/>
              </a:rPr>
              <a:t> </a:t>
            </a:r>
            <a:r>
              <a:rPr lang="en-US" sz="2800" b="1" dirty="0" err="1" smtClean="0">
                <a:solidFill>
                  <a:srgbClr val="231F20"/>
                </a:solidFill>
                <a:latin typeface="Calibri"/>
                <a:ea typeface="Calibri"/>
                <a:cs typeface="Calibri"/>
                <a:sym typeface="Calibri"/>
              </a:rPr>
              <a:t>sức</a:t>
            </a:r>
            <a:r>
              <a:rPr lang="en-US" sz="2800" b="1" dirty="0" smtClean="0">
                <a:solidFill>
                  <a:srgbClr val="231F20"/>
                </a:solidFill>
                <a:latin typeface="Calibri"/>
                <a:ea typeface="Calibri"/>
                <a:cs typeface="Calibri"/>
                <a:sym typeface="Calibri"/>
              </a:rPr>
              <a:t> </a:t>
            </a:r>
            <a:r>
              <a:rPr lang="en-US" sz="2800" b="1" dirty="0" err="1">
                <a:solidFill>
                  <a:srgbClr val="231F20"/>
                </a:solidFill>
                <a:latin typeface="Calibri"/>
                <a:ea typeface="Calibri"/>
                <a:cs typeface="Calibri"/>
                <a:sym typeface="Calibri"/>
              </a:rPr>
              <a:t>khoẻ</a:t>
            </a:r>
            <a:endParaRPr sz="2800" b="1" dirty="0">
              <a:latin typeface="Calibri"/>
              <a:ea typeface="Calibri"/>
              <a:cs typeface="Calibri"/>
              <a:sym typeface="Calibri"/>
            </a:endParaRPr>
          </a:p>
        </p:txBody>
      </p:sp>
      <p:sp>
        <p:nvSpPr>
          <p:cNvPr id="8" name="Google Shape;221;g111ea7f8aa0_1_54"/>
          <p:cNvSpPr txBox="1"/>
          <p:nvPr/>
        </p:nvSpPr>
        <p:spPr>
          <a:xfrm>
            <a:off x="848489" y="662679"/>
            <a:ext cx="2543640" cy="677078"/>
          </a:xfrm>
          <a:prstGeom prst="rect">
            <a:avLst/>
          </a:prstGeom>
          <a:noFill/>
          <a:ln>
            <a:noFill/>
          </a:ln>
        </p:spPr>
        <p:txBody>
          <a:bodyPr spcFirstLastPara="1" wrap="square" lIns="91425" tIns="91425" rIns="91425" bIns="91425" anchor="t" anchorCtr="0">
            <a:spAutoFit/>
          </a:bodyPr>
          <a:lstStyle/>
          <a:p>
            <a:pPr marL="144145" lvl="0" indent="-144145" rtl="0">
              <a:spcBef>
                <a:spcPts val="0"/>
              </a:spcBef>
              <a:spcAft>
                <a:spcPts val="0"/>
              </a:spcAft>
              <a:buNone/>
            </a:pPr>
            <a:r>
              <a:rPr lang="en-US" sz="3200" b="1" dirty="0" smtClean="0">
                <a:solidFill>
                  <a:schemeClr val="tx1"/>
                </a:solidFill>
                <a:latin typeface="Calibri"/>
                <a:ea typeface="Calibri"/>
                <a:cs typeface="Calibri"/>
                <a:sym typeface="Calibri"/>
              </a:rPr>
              <a:t>- healthy (n):</a:t>
            </a:r>
            <a:endParaRPr sz="3200" b="1" dirty="0">
              <a:solidFill>
                <a:schemeClr val="tx1"/>
              </a:solidFill>
              <a:latin typeface="Calibri"/>
              <a:ea typeface="Calibri"/>
              <a:cs typeface="Calibri"/>
              <a:sym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963" y="1460090"/>
            <a:ext cx="6376074" cy="489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891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ông Hình Nền Đẹp Nhất - 230 Hình Nền Powerpoint Ý Tưởng - luxury-insid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37187" y="1172257"/>
            <a:ext cx="9148916" cy="4153188"/>
          </a:xfrm>
          <a:prstGeom prst="rect">
            <a:avLst/>
          </a:prstGeom>
        </p:spPr>
        <p:txBody>
          <a:bodyPr wrap="square">
            <a:spAutoFit/>
          </a:bodyPr>
          <a:lstStyle/>
          <a:p>
            <a:pPr>
              <a:lnSpc>
                <a:spcPct val="150000"/>
              </a:lnSpc>
            </a:pPr>
            <a:r>
              <a:rPr lang="en-US" sz="3000" dirty="0" smtClean="0">
                <a:latin typeface="Tahoma" pitchFamily="34" charset="0"/>
                <a:ea typeface="Tahoma" pitchFamily="34" charset="0"/>
                <a:cs typeface="Tahoma" pitchFamily="34" charset="0"/>
              </a:rPr>
              <a:t>1</a:t>
            </a:r>
            <a:r>
              <a:rPr lang="en-US" sz="3000" dirty="0">
                <a:latin typeface="Tahoma" pitchFamily="34" charset="0"/>
                <a:ea typeface="Tahoma" pitchFamily="34" charset="0"/>
                <a:cs typeface="Tahoma" pitchFamily="34" charset="0"/>
              </a:rPr>
              <a:t>. meal </a:t>
            </a:r>
            <a:r>
              <a:rPr lang="en-US" sz="3000" dirty="0" smtClean="0">
                <a:latin typeface="Tahoma" pitchFamily="34" charset="0"/>
                <a:ea typeface="Tahoma" pitchFamily="34" charset="0"/>
                <a:cs typeface="Tahoma" pitchFamily="34" charset="0"/>
              </a:rPr>
              <a:t>  /</a:t>
            </a:r>
            <a:r>
              <a:rPr lang="en-US" sz="3000" dirty="0" err="1">
                <a:latin typeface="Tahoma" pitchFamily="34" charset="0"/>
                <a:ea typeface="Tahoma" pitchFamily="34" charset="0"/>
                <a:cs typeface="Tahoma" pitchFamily="34" charset="0"/>
              </a:rPr>
              <a:t>mɪəl</a:t>
            </a:r>
            <a:r>
              <a:rPr lang="en-US" sz="3000" dirty="0">
                <a:latin typeface="Tahoma" pitchFamily="34" charset="0"/>
                <a:ea typeface="Tahoma" pitchFamily="34" charset="0"/>
                <a:cs typeface="Tahoma" pitchFamily="34" charset="0"/>
              </a:rPr>
              <a:t>/: </a:t>
            </a:r>
            <a:r>
              <a:rPr lang="en-US" sz="3000" dirty="0" smtClean="0">
                <a:latin typeface="Tahoma" pitchFamily="34" charset="0"/>
                <a:ea typeface="Tahoma" pitchFamily="34" charset="0"/>
                <a:cs typeface="Tahoma" pitchFamily="34" charset="0"/>
              </a:rPr>
              <a:t>           </a:t>
            </a:r>
            <a:r>
              <a:rPr lang="en-US" sz="3000" dirty="0" err="1" smtClean="0">
                <a:latin typeface="Tahoma" pitchFamily="34" charset="0"/>
                <a:ea typeface="Tahoma" pitchFamily="34" charset="0"/>
                <a:cs typeface="Tahoma" pitchFamily="34" charset="0"/>
              </a:rPr>
              <a:t>bữa</a:t>
            </a:r>
            <a:r>
              <a:rPr lang="en-US" sz="3000" dirty="0" smtClean="0">
                <a:latin typeface="Tahoma" pitchFamily="34" charset="0"/>
                <a:ea typeface="Tahoma" pitchFamily="34" charset="0"/>
                <a:cs typeface="Tahoma" pitchFamily="34" charset="0"/>
              </a:rPr>
              <a:t> </a:t>
            </a:r>
            <a:r>
              <a:rPr lang="en-US" sz="3000" dirty="0" err="1">
                <a:latin typeface="Tahoma" pitchFamily="34" charset="0"/>
                <a:ea typeface="Tahoma" pitchFamily="34" charset="0"/>
                <a:cs typeface="Tahoma" pitchFamily="34" charset="0"/>
              </a:rPr>
              <a:t>ăn</a:t>
            </a:r>
            <a:endParaRPr lang="en-US" sz="3000" dirty="0">
              <a:latin typeface="Tahoma" pitchFamily="34" charset="0"/>
              <a:ea typeface="Tahoma" pitchFamily="34" charset="0"/>
              <a:cs typeface="Tahoma" pitchFamily="34" charset="0"/>
            </a:endParaRPr>
          </a:p>
          <a:p>
            <a:pPr>
              <a:lnSpc>
                <a:spcPct val="150000"/>
              </a:lnSpc>
            </a:pPr>
            <a:r>
              <a:rPr lang="en-US" sz="3000" dirty="0">
                <a:latin typeface="Tahoma" pitchFamily="34" charset="0"/>
                <a:ea typeface="Tahoma" pitchFamily="34" charset="0"/>
                <a:cs typeface="Tahoma" pitchFamily="34" charset="0"/>
              </a:rPr>
              <a:t>2.  toast </a:t>
            </a:r>
            <a:r>
              <a:rPr lang="en-US" sz="3000" dirty="0" smtClean="0">
                <a:latin typeface="Tahoma" pitchFamily="34" charset="0"/>
                <a:ea typeface="Tahoma" pitchFamily="34" charset="0"/>
                <a:cs typeface="Tahoma" pitchFamily="34" charset="0"/>
              </a:rPr>
              <a:t>  </a:t>
            </a:r>
            <a:r>
              <a:rPr lang="en-US" sz="3000" dirty="0">
                <a:latin typeface="Tahoma" pitchFamily="34" charset="0"/>
                <a:ea typeface="Tahoma" pitchFamily="34" charset="0"/>
                <a:cs typeface="Tahoma" pitchFamily="34" charset="0"/>
              </a:rPr>
              <a:t>/</a:t>
            </a:r>
            <a:r>
              <a:rPr lang="en-US" sz="3000" dirty="0" err="1">
                <a:latin typeface="Tahoma" pitchFamily="34" charset="0"/>
                <a:ea typeface="Tahoma" pitchFamily="34" charset="0"/>
                <a:cs typeface="Tahoma" pitchFamily="34" charset="0"/>
              </a:rPr>
              <a:t>təʊst</a:t>
            </a:r>
            <a:r>
              <a:rPr lang="en-US" sz="3000" dirty="0">
                <a:latin typeface="Tahoma" pitchFamily="34" charset="0"/>
                <a:ea typeface="Tahoma" pitchFamily="34" charset="0"/>
                <a:cs typeface="Tahoma" pitchFamily="34" charset="0"/>
              </a:rPr>
              <a:t>/ : </a:t>
            </a:r>
            <a:r>
              <a:rPr lang="en-US" sz="3000" dirty="0" smtClean="0">
                <a:latin typeface="Tahoma" pitchFamily="34" charset="0"/>
                <a:ea typeface="Tahoma" pitchFamily="34" charset="0"/>
                <a:cs typeface="Tahoma" pitchFamily="34" charset="0"/>
              </a:rPr>
              <a:t>        </a:t>
            </a:r>
            <a:r>
              <a:rPr lang="en-US" sz="3000" dirty="0" err="1" smtClean="0">
                <a:latin typeface="Tahoma" pitchFamily="34" charset="0"/>
                <a:ea typeface="Tahoma" pitchFamily="34" charset="0"/>
                <a:cs typeface="Tahoma" pitchFamily="34" charset="0"/>
              </a:rPr>
              <a:t>bánh</a:t>
            </a:r>
            <a:r>
              <a:rPr lang="en-US" sz="3000" dirty="0" smtClean="0">
                <a:latin typeface="Tahoma" pitchFamily="34" charset="0"/>
                <a:ea typeface="Tahoma" pitchFamily="34" charset="0"/>
                <a:cs typeface="Tahoma" pitchFamily="34" charset="0"/>
              </a:rPr>
              <a:t> </a:t>
            </a:r>
            <a:r>
              <a:rPr lang="en-US" sz="3000" dirty="0" err="1">
                <a:latin typeface="Tahoma" pitchFamily="34" charset="0"/>
                <a:ea typeface="Tahoma" pitchFamily="34" charset="0"/>
                <a:cs typeface="Tahoma" pitchFamily="34" charset="0"/>
              </a:rPr>
              <a:t>mì</a:t>
            </a:r>
            <a:r>
              <a:rPr lang="en-US" sz="3000" dirty="0">
                <a:latin typeface="Tahoma" pitchFamily="34" charset="0"/>
                <a:ea typeface="Tahoma" pitchFamily="34" charset="0"/>
                <a:cs typeface="Tahoma" pitchFamily="34" charset="0"/>
              </a:rPr>
              <a:t> </a:t>
            </a:r>
            <a:r>
              <a:rPr lang="en-US" sz="3000" dirty="0" err="1">
                <a:latin typeface="Tahoma" pitchFamily="34" charset="0"/>
                <a:ea typeface="Tahoma" pitchFamily="34" charset="0"/>
                <a:cs typeface="Tahoma" pitchFamily="34" charset="0"/>
              </a:rPr>
              <a:t>nướng</a:t>
            </a:r>
            <a:endParaRPr lang="en-US" sz="3000" dirty="0">
              <a:latin typeface="Tahoma" pitchFamily="34" charset="0"/>
              <a:ea typeface="Tahoma" pitchFamily="34" charset="0"/>
              <a:cs typeface="Tahoma" pitchFamily="34" charset="0"/>
            </a:endParaRPr>
          </a:p>
          <a:p>
            <a:pPr>
              <a:lnSpc>
                <a:spcPct val="150000"/>
              </a:lnSpc>
            </a:pPr>
            <a:r>
              <a:rPr lang="en-US" sz="3000" dirty="0">
                <a:latin typeface="Tahoma" pitchFamily="34" charset="0"/>
                <a:ea typeface="Tahoma" pitchFamily="34" charset="0"/>
                <a:cs typeface="Tahoma" pitchFamily="34" charset="0"/>
              </a:rPr>
              <a:t>3. green </a:t>
            </a:r>
            <a:r>
              <a:rPr lang="en-US" sz="3000" dirty="0" smtClean="0">
                <a:latin typeface="Tahoma" pitchFamily="34" charset="0"/>
                <a:ea typeface="Tahoma" pitchFamily="34" charset="0"/>
                <a:cs typeface="Tahoma" pitchFamily="34" charset="0"/>
              </a:rPr>
              <a:t>tea  </a:t>
            </a:r>
            <a:r>
              <a:rPr lang="en-US" sz="3000" dirty="0">
                <a:latin typeface="Tahoma" pitchFamily="34" charset="0"/>
                <a:ea typeface="Tahoma" pitchFamily="34" charset="0"/>
                <a:cs typeface="Tahoma" pitchFamily="34" charset="0"/>
              </a:rPr>
              <a:t>/</a:t>
            </a:r>
            <a:r>
              <a:rPr lang="en-US" sz="3000" dirty="0" err="1">
                <a:latin typeface="Tahoma" pitchFamily="34" charset="0"/>
                <a:ea typeface="Tahoma" pitchFamily="34" charset="0"/>
                <a:cs typeface="Tahoma" pitchFamily="34" charset="0"/>
              </a:rPr>
              <a:t>ɡriːn</a:t>
            </a:r>
            <a:r>
              <a:rPr lang="en-US" sz="3000" dirty="0">
                <a:latin typeface="Tahoma" pitchFamily="34" charset="0"/>
                <a:ea typeface="Tahoma" pitchFamily="34" charset="0"/>
                <a:cs typeface="Tahoma" pitchFamily="34" charset="0"/>
              </a:rPr>
              <a:t> ˈ</a:t>
            </a:r>
            <a:r>
              <a:rPr lang="en-US" sz="3000" dirty="0" err="1" smtClean="0">
                <a:latin typeface="Tahoma" pitchFamily="34" charset="0"/>
                <a:ea typeface="Tahoma" pitchFamily="34" charset="0"/>
                <a:cs typeface="Tahoma" pitchFamily="34" charset="0"/>
              </a:rPr>
              <a:t>ti</a:t>
            </a:r>
            <a:r>
              <a:rPr lang="en-US" sz="3000" dirty="0" smtClean="0">
                <a:latin typeface="Tahoma" pitchFamily="34" charset="0"/>
                <a:ea typeface="Tahoma" pitchFamily="34" charset="0"/>
                <a:cs typeface="Tahoma" pitchFamily="34" charset="0"/>
              </a:rPr>
              <a:t>ː / :  </a:t>
            </a:r>
            <a:r>
              <a:rPr lang="en-US" sz="3000" dirty="0" err="1" smtClean="0">
                <a:latin typeface="Tahoma" pitchFamily="34" charset="0"/>
                <a:ea typeface="Tahoma" pitchFamily="34" charset="0"/>
                <a:cs typeface="Tahoma" pitchFamily="34" charset="0"/>
              </a:rPr>
              <a:t>trà</a:t>
            </a:r>
            <a:r>
              <a:rPr lang="en-US" sz="3000" dirty="0" smtClean="0">
                <a:latin typeface="Tahoma" pitchFamily="34" charset="0"/>
                <a:ea typeface="Tahoma" pitchFamily="34" charset="0"/>
                <a:cs typeface="Tahoma" pitchFamily="34" charset="0"/>
              </a:rPr>
              <a:t> </a:t>
            </a:r>
            <a:r>
              <a:rPr lang="en-US" sz="3000" dirty="0" err="1">
                <a:latin typeface="Tahoma" pitchFamily="34" charset="0"/>
                <a:ea typeface="Tahoma" pitchFamily="34" charset="0"/>
                <a:cs typeface="Tahoma" pitchFamily="34" charset="0"/>
              </a:rPr>
              <a:t>xanh</a:t>
            </a:r>
            <a:endParaRPr lang="en-US" sz="3000" dirty="0">
              <a:latin typeface="Tahoma" pitchFamily="34" charset="0"/>
              <a:ea typeface="Tahoma" pitchFamily="34" charset="0"/>
              <a:cs typeface="Tahoma" pitchFamily="34" charset="0"/>
            </a:endParaRPr>
          </a:p>
          <a:p>
            <a:pPr>
              <a:lnSpc>
                <a:spcPct val="150000"/>
              </a:lnSpc>
            </a:pPr>
            <a:r>
              <a:rPr lang="en-US" sz="3000" dirty="0">
                <a:latin typeface="Tahoma" pitchFamily="34" charset="0"/>
                <a:ea typeface="Tahoma" pitchFamily="34" charset="0"/>
                <a:cs typeface="Tahoma" pitchFamily="34" charset="0"/>
              </a:rPr>
              <a:t>4. seafood </a:t>
            </a:r>
            <a:r>
              <a:rPr lang="en-US" sz="3000" dirty="0" smtClean="0">
                <a:latin typeface="Tahoma" pitchFamily="34" charset="0"/>
                <a:ea typeface="Tahoma" pitchFamily="34" charset="0"/>
                <a:cs typeface="Tahoma" pitchFamily="34" charset="0"/>
              </a:rPr>
              <a:t>  /</a:t>
            </a:r>
            <a:r>
              <a:rPr lang="en-US" sz="3000" dirty="0">
                <a:latin typeface="Tahoma" pitchFamily="34" charset="0"/>
                <a:ea typeface="Tahoma" pitchFamily="34" charset="0"/>
                <a:cs typeface="Tahoma" pitchFamily="34" charset="0"/>
              </a:rPr>
              <a:t>ˈ</a:t>
            </a:r>
            <a:r>
              <a:rPr lang="en-US" sz="3000" dirty="0" err="1">
                <a:latin typeface="Tahoma" pitchFamily="34" charset="0"/>
                <a:ea typeface="Tahoma" pitchFamily="34" charset="0"/>
                <a:cs typeface="Tahoma" pitchFamily="34" charset="0"/>
              </a:rPr>
              <a:t>siːfuːd</a:t>
            </a:r>
            <a:r>
              <a:rPr lang="en-US" sz="3000" dirty="0">
                <a:latin typeface="Tahoma" pitchFamily="34" charset="0"/>
                <a:ea typeface="Tahoma" pitchFamily="34" charset="0"/>
                <a:cs typeface="Tahoma" pitchFamily="34" charset="0"/>
              </a:rPr>
              <a:t>/: </a:t>
            </a:r>
            <a:r>
              <a:rPr lang="en-US" sz="3000" dirty="0" smtClean="0">
                <a:latin typeface="Tahoma" pitchFamily="34" charset="0"/>
                <a:ea typeface="Tahoma" pitchFamily="34" charset="0"/>
                <a:cs typeface="Tahoma" pitchFamily="34" charset="0"/>
              </a:rPr>
              <a:t>       </a:t>
            </a:r>
            <a:r>
              <a:rPr lang="en-US" sz="3000" dirty="0" err="1" smtClean="0">
                <a:latin typeface="Tahoma" pitchFamily="34" charset="0"/>
                <a:ea typeface="Tahoma" pitchFamily="34" charset="0"/>
                <a:cs typeface="Tahoma" pitchFamily="34" charset="0"/>
              </a:rPr>
              <a:t>hải</a:t>
            </a:r>
            <a:r>
              <a:rPr lang="en-US" sz="3000" dirty="0" smtClean="0">
                <a:latin typeface="Tahoma" pitchFamily="34" charset="0"/>
                <a:ea typeface="Tahoma" pitchFamily="34" charset="0"/>
                <a:cs typeface="Tahoma" pitchFamily="34" charset="0"/>
              </a:rPr>
              <a:t> </a:t>
            </a:r>
            <a:r>
              <a:rPr lang="en-US" sz="3000" dirty="0" err="1">
                <a:latin typeface="Tahoma" pitchFamily="34" charset="0"/>
                <a:ea typeface="Tahoma" pitchFamily="34" charset="0"/>
                <a:cs typeface="Tahoma" pitchFamily="34" charset="0"/>
              </a:rPr>
              <a:t>sản</a:t>
            </a:r>
            <a:endParaRPr lang="en-US" sz="3000" dirty="0">
              <a:latin typeface="Tahoma" pitchFamily="34" charset="0"/>
              <a:ea typeface="Tahoma" pitchFamily="34" charset="0"/>
              <a:cs typeface="Tahoma" pitchFamily="34" charset="0"/>
            </a:endParaRPr>
          </a:p>
          <a:p>
            <a:pPr>
              <a:lnSpc>
                <a:spcPct val="150000"/>
              </a:lnSpc>
            </a:pPr>
            <a:r>
              <a:rPr lang="en-US" sz="3000" dirty="0">
                <a:latin typeface="Tahoma" pitchFamily="34" charset="0"/>
                <a:ea typeface="Tahoma" pitchFamily="34" charset="0"/>
                <a:cs typeface="Tahoma" pitchFamily="34" charset="0"/>
              </a:rPr>
              <a:t>5. fabulous </a:t>
            </a:r>
            <a:r>
              <a:rPr lang="en-US" sz="3000" dirty="0" smtClean="0">
                <a:latin typeface="Tahoma" pitchFamily="34" charset="0"/>
                <a:ea typeface="Tahoma" pitchFamily="34" charset="0"/>
                <a:cs typeface="Tahoma" pitchFamily="34" charset="0"/>
              </a:rPr>
              <a:t>  /</a:t>
            </a:r>
            <a:r>
              <a:rPr lang="en-US" sz="3000" dirty="0">
                <a:latin typeface="Tahoma" pitchFamily="34" charset="0"/>
                <a:ea typeface="Tahoma" pitchFamily="34" charset="0"/>
                <a:cs typeface="Tahoma" pitchFamily="34" charset="0"/>
              </a:rPr>
              <a:t>ˈ</a:t>
            </a:r>
            <a:r>
              <a:rPr lang="en-US" sz="3000" dirty="0" err="1">
                <a:latin typeface="Tahoma" pitchFamily="34" charset="0"/>
                <a:ea typeface="Tahoma" pitchFamily="34" charset="0"/>
                <a:cs typeface="Tahoma" pitchFamily="34" charset="0"/>
              </a:rPr>
              <a:t>fæbjələs</a:t>
            </a:r>
            <a:r>
              <a:rPr lang="en-US" sz="3000" dirty="0">
                <a:latin typeface="Tahoma" pitchFamily="34" charset="0"/>
                <a:ea typeface="Tahoma" pitchFamily="34" charset="0"/>
                <a:cs typeface="Tahoma" pitchFamily="34" charset="0"/>
              </a:rPr>
              <a:t>/: </a:t>
            </a:r>
            <a:r>
              <a:rPr lang="en-US" sz="3000" dirty="0" smtClean="0">
                <a:latin typeface="Tahoma" pitchFamily="34" charset="0"/>
                <a:ea typeface="Tahoma" pitchFamily="34" charset="0"/>
                <a:cs typeface="Tahoma" pitchFamily="34" charset="0"/>
              </a:rPr>
              <a:t>   </a:t>
            </a:r>
            <a:r>
              <a:rPr lang="en-US" sz="3000" dirty="0" err="1" smtClean="0">
                <a:latin typeface="Tahoma" pitchFamily="34" charset="0"/>
                <a:ea typeface="Tahoma" pitchFamily="34" charset="0"/>
                <a:cs typeface="Tahoma" pitchFamily="34" charset="0"/>
              </a:rPr>
              <a:t>tuyệt</a:t>
            </a:r>
            <a:r>
              <a:rPr lang="en-US" sz="3000" dirty="0" smtClean="0">
                <a:latin typeface="Tahoma" pitchFamily="34" charset="0"/>
                <a:ea typeface="Tahoma" pitchFamily="34" charset="0"/>
                <a:cs typeface="Tahoma" pitchFamily="34" charset="0"/>
              </a:rPr>
              <a:t> </a:t>
            </a:r>
            <a:r>
              <a:rPr lang="en-US" sz="3000" dirty="0" err="1">
                <a:latin typeface="Tahoma" pitchFamily="34" charset="0"/>
                <a:ea typeface="Tahoma" pitchFamily="34" charset="0"/>
                <a:cs typeface="Tahoma" pitchFamily="34" charset="0"/>
              </a:rPr>
              <a:t>vời</a:t>
            </a:r>
            <a:endParaRPr lang="en-US" sz="3000" dirty="0">
              <a:latin typeface="Tahoma" pitchFamily="34" charset="0"/>
              <a:ea typeface="Tahoma" pitchFamily="34" charset="0"/>
              <a:cs typeface="Tahoma" pitchFamily="34" charset="0"/>
            </a:endParaRPr>
          </a:p>
          <a:p>
            <a:pPr>
              <a:lnSpc>
                <a:spcPct val="150000"/>
              </a:lnSpc>
            </a:pPr>
            <a:r>
              <a:rPr lang="en-US" sz="3000" dirty="0">
                <a:latin typeface="Tahoma" pitchFamily="34" charset="0"/>
                <a:ea typeface="Tahoma" pitchFamily="34" charset="0"/>
                <a:cs typeface="Tahoma" pitchFamily="34" charset="0"/>
              </a:rPr>
              <a:t>6. healthy </a:t>
            </a:r>
            <a:r>
              <a:rPr lang="en-US" sz="3000" dirty="0" smtClean="0">
                <a:latin typeface="Tahoma" pitchFamily="34" charset="0"/>
                <a:ea typeface="Tahoma" pitchFamily="34" charset="0"/>
                <a:cs typeface="Tahoma" pitchFamily="34" charset="0"/>
              </a:rPr>
              <a:t>  /</a:t>
            </a:r>
            <a:r>
              <a:rPr lang="en-US" sz="3000" dirty="0">
                <a:latin typeface="Tahoma" pitchFamily="34" charset="0"/>
                <a:ea typeface="Tahoma" pitchFamily="34" charset="0"/>
                <a:cs typeface="Tahoma" pitchFamily="34" charset="0"/>
              </a:rPr>
              <a:t>ˈ</a:t>
            </a:r>
            <a:r>
              <a:rPr lang="en-US" sz="3000" dirty="0" err="1">
                <a:latin typeface="Tahoma" pitchFamily="34" charset="0"/>
                <a:ea typeface="Tahoma" pitchFamily="34" charset="0"/>
                <a:cs typeface="Tahoma" pitchFamily="34" charset="0"/>
              </a:rPr>
              <a:t>helθi</a:t>
            </a:r>
            <a:r>
              <a:rPr lang="en-US" sz="3000" dirty="0" smtClean="0">
                <a:latin typeface="Tahoma" pitchFamily="34" charset="0"/>
                <a:ea typeface="Tahoma" pitchFamily="34" charset="0"/>
                <a:cs typeface="Tahoma" pitchFamily="34" charset="0"/>
              </a:rPr>
              <a:t>/:            </a:t>
            </a:r>
            <a:r>
              <a:rPr lang="en-US" sz="3000" dirty="0" err="1">
                <a:latin typeface="Tahoma" pitchFamily="34" charset="0"/>
                <a:ea typeface="Tahoma" pitchFamily="34" charset="0"/>
                <a:cs typeface="Tahoma" pitchFamily="34" charset="0"/>
              </a:rPr>
              <a:t>khoẻ</a:t>
            </a:r>
            <a:r>
              <a:rPr lang="en-US" sz="3000" dirty="0">
                <a:latin typeface="Tahoma" pitchFamily="34" charset="0"/>
                <a:ea typeface="Tahoma" pitchFamily="34" charset="0"/>
                <a:cs typeface="Tahoma" pitchFamily="34" charset="0"/>
              </a:rPr>
              <a:t> </a:t>
            </a:r>
            <a:r>
              <a:rPr lang="en-US" sz="3000" dirty="0" err="1">
                <a:latin typeface="Tahoma" pitchFamily="34" charset="0"/>
                <a:ea typeface="Tahoma" pitchFamily="34" charset="0"/>
                <a:cs typeface="Tahoma" pitchFamily="34" charset="0"/>
              </a:rPr>
              <a:t>mạnh</a:t>
            </a:r>
            <a:endParaRPr lang="en-US" sz="3000" dirty="0">
              <a:latin typeface="Tahoma" pitchFamily="34" charset="0"/>
              <a:ea typeface="Tahoma" pitchFamily="34" charset="0"/>
              <a:cs typeface="Tahoma" pitchFamily="34" charset="0"/>
            </a:endParaRPr>
          </a:p>
        </p:txBody>
      </p:sp>
      <p:sp>
        <p:nvSpPr>
          <p:cNvPr id="6" name="Rectangle 5"/>
          <p:cNvSpPr/>
          <p:nvPr/>
        </p:nvSpPr>
        <p:spPr>
          <a:xfrm>
            <a:off x="834109" y="291527"/>
            <a:ext cx="3031599" cy="584775"/>
          </a:xfrm>
          <a:prstGeom prst="rect">
            <a:avLst/>
          </a:prstGeom>
        </p:spPr>
        <p:style>
          <a:lnRef idx="3">
            <a:schemeClr val="lt1"/>
          </a:lnRef>
          <a:fillRef idx="1">
            <a:schemeClr val="accent4"/>
          </a:fillRef>
          <a:effectRef idx="1">
            <a:schemeClr val="accent4"/>
          </a:effectRef>
          <a:fontRef idx="minor">
            <a:schemeClr val="lt1"/>
          </a:fontRef>
        </p:style>
        <p:txBody>
          <a:bodyPr wrap="none">
            <a:spAutoFit/>
          </a:bodyPr>
          <a:lstStyle/>
          <a:p>
            <a:pPr lvl="0"/>
            <a:r>
              <a:rPr lang="en-US" sz="3200" b="1" dirty="0">
                <a:solidFill>
                  <a:srgbClr val="0070C0"/>
                </a:solidFill>
              </a:rPr>
              <a:t>* </a:t>
            </a:r>
            <a:r>
              <a:rPr lang="en-US" sz="3200" b="1" u="sng" dirty="0">
                <a:solidFill>
                  <a:srgbClr val="0070C0"/>
                </a:solidFill>
              </a:rPr>
              <a:t>Vocabulary </a:t>
            </a:r>
            <a:r>
              <a:rPr lang="en-US" sz="3200" b="1" dirty="0">
                <a:solidFill>
                  <a:srgbClr val="0070C0"/>
                </a:solidFill>
              </a:rPr>
              <a:t>: </a:t>
            </a:r>
            <a:endParaRPr lang="en-US" sz="3200" dirty="0">
              <a:solidFill>
                <a:srgbClr val="0070C0"/>
              </a:solidFill>
            </a:endParaRPr>
          </a:p>
        </p:txBody>
      </p:sp>
    </p:spTree>
    <p:extLst>
      <p:ext uri="{BB962C8B-B14F-4D97-AF65-F5344CB8AC3E}">
        <p14:creationId xmlns:p14="http://schemas.microsoft.com/office/powerpoint/2010/main" val="2463130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397438" y="477234"/>
            <a:ext cx="4828566" cy="584775"/>
          </a:xfrm>
          <a:prstGeom prst="rect">
            <a:avLst/>
          </a:prstGeom>
        </p:spPr>
        <p:style>
          <a:lnRef idx="3">
            <a:schemeClr val="lt1"/>
          </a:lnRef>
          <a:fillRef idx="1">
            <a:schemeClr val="accent4"/>
          </a:fillRef>
          <a:effectRef idx="1">
            <a:schemeClr val="accent4"/>
          </a:effectRef>
          <a:fontRef idx="minor">
            <a:schemeClr val="lt1"/>
          </a:fontRef>
        </p:style>
        <p:txBody>
          <a:bodyPr wrap="none">
            <a:spAutoFit/>
          </a:bodyPr>
          <a:lstStyle/>
          <a:p>
            <a:pPr lvl="0"/>
            <a:r>
              <a:rPr lang="en-US" sz="3200" b="1" dirty="0">
                <a:solidFill>
                  <a:srgbClr val="0070C0"/>
                </a:solidFill>
              </a:rPr>
              <a:t>* </a:t>
            </a:r>
            <a:r>
              <a:rPr lang="en-US" sz="3200" b="1" u="sng" dirty="0" smtClean="0">
                <a:solidFill>
                  <a:srgbClr val="0070C0"/>
                </a:solidFill>
              </a:rPr>
              <a:t>Checking vocabulary</a:t>
            </a:r>
            <a:r>
              <a:rPr lang="en-US" sz="3200" b="1" dirty="0" smtClean="0">
                <a:solidFill>
                  <a:srgbClr val="0070C0"/>
                </a:solidFill>
              </a:rPr>
              <a:t>: </a:t>
            </a:r>
            <a:endParaRPr lang="en-US" sz="3200" dirty="0">
              <a:solidFill>
                <a:srgbClr val="0070C0"/>
              </a:solidFill>
            </a:endParaRPr>
          </a:p>
        </p:txBody>
      </p:sp>
      <p:sp>
        <p:nvSpPr>
          <p:cNvPr id="6" name="Rectangle 5"/>
          <p:cNvSpPr/>
          <p:nvPr/>
        </p:nvSpPr>
        <p:spPr>
          <a:xfrm>
            <a:off x="1337187" y="1599961"/>
            <a:ext cx="9148916" cy="4247317"/>
          </a:xfrm>
          <a:prstGeom prst="rect">
            <a:avLst/>
          </a:prstGeom>
        </p:spPr>
        <p:txBody>
          <a:bodyPr wrap="square">
            <a:spAutoFit/>
          </a:bodyPr>
          <a:lstStyle/>
          <a:p>
            <a:pPr>
              <a:lnSpc>
                <a:spcPct val="150000"/>
              </a:lnSpc>
            </a:pPr>
            <a:r>
              <a:rPr lang="en-US" sz="3000" dirty="0" smtClean="0">
                <a:solidFill>
                  <a:srgbClr val="0070C0"/>
                </a:solidFill>
                <a:latin typeface="Tahoma" pitchFamily="34" charset="0"/>
                <a:ea typeface="Tahoma" pitchFamily="34" charset="0"/>
                <a:cs typeface="Tahoma" pitchFamily="34" charset="0"/>
              </a:rPr>
              <a:t>-                                 : </a:t>
            </a:r>
            <a:r>
              <a:rPr lang="en-US" sz="3000" dirty="0" err="1" smtClean="0">
                <a:solidFill>
                  <a:srgbClr val="0070C0"/>
                </a:solidFill>
                <a:latin typeface="Tahoma" pitchFamily="34" charset="0"/>
                <a:ea typeface="Tahoma" pitchFamily="34" charset="0"/>
                <a:cs typeface="Tahoma" pitchFamily="34" charset="0"/>
              </a:rPr>
              <a:t>bữa</a:t>
            </a:r>
            <a:r>
              <a:rPr lang="en-US" sz="3000" dirty="0" smtClean="0">
                <a:solidFill>
                  <a:srgbClr val="0070C0"/>
                </a:solidFill>
                <a:latin typeface="Tahoma" pitchFamily="34" charset="0"/>
                <a:ea typeface="Tahoma" pitchFamily="34" charset="0"/>
                <a:cs typeface="Tahoma" pitchFamily="34" charset="0"/>
              </a:rPr>
              <a:t> </a:t>
            </a:r>
            <a:r>
              <a:rPr lang="en-US" sz="3000" dirty="0" err="1" smtClean="0">
                <a:solidFill>
                  <a:srgbClr val="0070C0"/>
                </a:solidFill>
                <a:latin typeface="Tahoma" pitchFamily="34" charset="0"/>
                <a:ea typeface="Tahoma" pitchFamily="34" charset="0"/>
                <a:cs typeface="Tahoma" pitchFamily="34" charset="0"/>
              </a:rPr>
              <a:t>ăn</a:t>
            </a:r>
            <a:endParaRPr lang="en-US" sz="3000" dirty="0" smtClean="0">
              <a:solidFill>
                <a:srgbClr val="0070C0"/>
              </a:solidFill>
              <a:latin typeface="Tahoma" pitchFamily="34" charset="0"/>
              <a:ea typeface="Tahoma" pitchFamily="34" charset="0"/>
              <a:cs typeface="Tahoma" pitchFamily="34" charset="0"/>
            </a:endParaRPr>
          </a:p>
          <a:p>
            <a:pPr>
              <a:lnSpc>
                <a:spcPct val="150000"/>
              </a:lnSpc>
            </a:pPr>
            <a:r>
              <a:rPr lang="en-US" sz="3000" dirty="0" smtClean="0">
                <a:solidFill>
                  <a:srgbClr val="0070C0"/>
                </a:solidFill>
                <a:latin typeface="Tahoma" pitchFamily="34" charset="0"/>
                <a:ea typeface="Tahoma" pitchFamily="34" charset="0"/>
                <a:cs typeface="Tahoma" pitchFamily="34" charset="0"/>
              </a:rPr>
              <a:t>-                                 : </a:t>
            </a:r>
            <a:r>
              <a:rPr lang="en-US" sz="3000" dirty="0" err="1" smtClean="0">
                <a:solidFill>
                  <a:srgbClr val="0070C0"/>
                </a:solidFill>
                <a:latin typeface="Tahoma" pitchFamily="34" charset="0"/>
                <a:ea typeface="Tahoma" pitchFamily="34" charset="0"/>
                <a:cs typeface="Tahoma" pitchFamily="34" charset="0"/>
              </a:rPr>
              <a:t>bánh</a:t>
            </a:r>
            <a:r>
              <a:rPr lang="en-US" sz="3000" dirty="0" smtClean="0">
                <a:solidFill>
                  <a:srgbClr val="0070C0"/>
                </a:solidFill>
                <a:latin typeface="Tahoma" pitchFamily="34" charset="0"/>
                <a:ea typeface="Tahoma" pitchFamily="34" charset="0"/>
                <a:cs typeface="Tahoma" pitchFamily="34" charset="0"/>
              </a:rPr>
              <a:t> </a:t>
            </a:r>
            <a:r>
              <a:rPr lang="en-US" sz="3000" dirty="0" err="1" smtClean="0">
                <a:solidFill>
                  <a:srgbClr val="0070C0"/>
                </a:solidFill>
                <a:latin typeface="Tahoma" pitchFamily="34" charset="0"/>
                <a:ea typeface="Tahoma" pitchFamily="34" charset="0"/>
                <a:cs typeface="Tahoma" pitchFamily="34" charset="0"/>
              </a:rPr>
              <a:t>mì</a:t>
            </a:r>
            <a:r>
              <a:rPr lang="en-US" sz="3000" dirty="0" smtClean="0">
                <a:solidFill>
                  <a:srgbClr val="0070C0"/>
                </a:solidFill>
                <a:latin typeface="Tahoma" pitchFamily="34" charset="0"/>
                <a:ea typeface="Tahoma" pitchFamily="34" charset="0"/>
                <a:cs typeface="Tahoma" pitchFamily="34" charset="0"/>
              </a:rPr>
              <a:t> </a:t>
            </a:r>
            <a:r>
              <a:rPr lang="en-US" sz="3000" dirty="0" err="1" smtClean="0">
                <a:solidFill>
                  <a:srgbClr val="0070C0"/>
                </a:solidFill>
                <a:latin typeface="Tahoma" pitchFamily="34" charset="0"/>
                <a:ea typeface="Tahoma" pitchFamily="34" charset="0"/>
                <a:cs typeface="Tahoma" pitchFamily="34" charset="0"/>
              </a:rPr>
              <a:t>nướng</a:t>
            </a:r>
            <a:endParaRPr lang="en-US" sz="3000" dirty="0" smtClean="0">
              <a:solidFill>
                <a:srgbClr val="0070C0"/>
              </a:solidFill>
              <a:latin typeface="Tahoma" pitchFamily="34" charset="0"/>
              <a:ea typeface="Tahoma" pitchFamily="34" charset="0"/>
              <a:cs typeface="Tahoma" pitchFamily="34" charset="0"/>
            </a:endParaRPr>
          </a:p>
          <a:p>
            <a:pPr>
              <a:lnSpc>
                <a:spcPct val="150000"/>
              </a:lnSpc>
            </a:pPr>
            <a:r>
              <a:rPr lang="en-US" sz="3000" dirty="0" smtClean="0">
                <a:solidFill>
                  <a:srgbClr val="0070C0"/>
                </a:solidFill>
                <a:latin typeface="Tahoma" pitchFamily="34" charset="0"/>
                <a:ea typeface="Tahoma" pitchFamily="34" charset="0"/>
                <a:cs typeface="Tahoma" pitchFamily="34" charset="0"/>
              </a:rPr>
              <a:t>-                                 : </a:t>
            </a:r>
            <a:r>
              <a:rPr lang="en-US" sz="3000" dirty="0" err="1" smtClean="0">
                <a:solidFill>
                  <a:srgbClr val="0070C0"/>
                </a:solidFill>
                <a:latin typeface="Tahoma" pitchFamily="34" charset="0"/>
                <a:ea typeface="Tahoma" pitchFamily="34" charset="0"/>
                <a:cs typeface="Tahoma" pitchFamily="34" charset="0"/>
              </a:rPr>
              <a:t>trà</a:t>
            </a:r>
            <a:r>
              <a:rPr lang="en-US" sz="3000" dirty="0" smtClean="0">
                <a:solidFill>
                  <a:srgbClr val="0070C0"/>
                </a:solidFill>
                <a:latin typeface="Tahoma" pitchFamily="34" charset="0"/>
                <a:ea typeface="Tahoma" pitchFamily="34" charset="0"/>
                <a:cs typeface="Tahoma" pitchFamily="34" charset="0"/>
              </a:rPr>
              <a:t> </a:t>
            </a:r>
            <a:r>
              <a:rPr lang="en-US" sz="3000" dirty="0" err="1">
                <a:solidFill>
                  <a:srgbClr val="0070C0"/>
                </a:solidFill>
                <a:latin typeface="Tahoma" pitchFamily="34" charset="0"/>
                <a:ea typeface="Tahoma" pitchFamily="34" charset="0"/>
                <a:cs typeface="Tahoma" pitchFamily="34" charset="0"/>
              </a:rPr>
              <a:t>xanh</a:t>
            </a:r>
            <a:endParaRPr lang="en-US" sz="3000" dirty="0">
              <a:solidFill>
                <a:srgbClr val="0070C0"/>
              </a:solidFill>
              <a:latin typeface="Tahoma" pitchFamily="34" charset="0"/>
              <a:ea typeface="Tahoma" pitchFamily="34" charset="0"/>
              <a:cs typeface="Tahoma" pitchFamily="34" charset="0"/>
            </a:endParaRPr>
          </a:p>
          <a:p>
            <a:pPr>
              <a:lnSpc>
                <a:spcPct val="150000"/>
              </a:lnSpc>
            </a:pPr>
            <a:r>
              <a:rPr lang="en-US" sz="3000" dirty="0" smtClean="0">
                <a:solidFill>
                  <a:srgbClr val="0070C0"/>
                </a:solidFill>
                <a:latin typeface="Tahoma" pitchFamily="34" charset="0"/>
                <a:ea typeface="Tahoma" pitchFamily="34" charset="0"/>
                <a:cs typeface="Tahoma" pitchFamily="34" charset="0"/>
              </a:rPr>
              <a:t>-                                 : </a:t>
            </a:r>
            <a:r>
              <a:rPr lang="en-US" sz="3000" dirty="0" err="1" smtClean="0">
                <a:solidFill>
                  <a:srgbClr val="0070C0"/>
                </a:solidFill>
                <a:latin typeface="Tahoma" pitchFamily="34" charset="0"/>
                <a:ea typeface="Tahoma" pitchFamily="34" charset="0"/>
                <a:cs typeface="Tahoma" pitchFamily="34" charset="0"/>
              </a:rPr>
              <a:t>hải</a:t>
            </a:r>
            <a:r>
              <a:rPr lang="en-US" sz="3000" dirty="0" smtClean="0">
                <a:solidFill>
                  <a:srgbClr val="0070C0"/>
                </a:solidFill>
                <a:latin typeface="Tahoma" pitchFamily="34" charset="0"/>
                <a:ea typeface="Tahoma" pitchFamily="34" charset="0"/>
                <a:cs typeface="Tahoma" pitchFamily="34" charset="0"/>
              </a:rPr>
              <a:t> </a:t>
            </a:r>
            <a:r>
              <a:rPr lang="en-US" sz="3000" dirty="0" err="1">
                <a:solidFill>
                  <a:srgbClr val="0070C0"/>
                </a:solidFill>
                <a:latin typeface="Tahoma" pitchFamily="34" charset="0"/>
                <a:ea typeface="Tahoma" pitchFamily="34" charset="0"/>
                <a:cs typeface="Tahoma" pitchFamily="34" charset="0"/>
              </a:rPr>
              <a:t>sản</a:t>
            </a:r>
            <a:endParaRPr lang="en-US" sz="3000" dirty="0">
              <a:solidFill>
                <a:srgbClr val="0070C0"/>
              </a:solidFill>
              <a:latin typeface="Tahoma" pitchFamily="34" charset="0"/>
              <a:ea typeface="Tahoma" pitchFamily="34" charset="0"/>
              <a:cs typeface="Tahoma" pitchFamily="34" charset="0"/>
            </a:endParaRPr>
          </a:p>
          <a:p>
            <a:pPr>
              <a:lnSpc>
                <a:spcPct val="150000"/>
              </a:lnSpc>
            </a:pPr>
            <a:r>
              <a:rPr lang="en-US" sz="3000" dirty="0" smtClean="0">
                <a:solidFill>
                  <a:srgbClr val="0070C0"/>
                </a:solidFill>
                <a:latin typeface="Tahoma" pitchFamily="34" charset="0"/>
                <a:ea typeface="Tahoma" pitchFamily="34" charset="0"/>
                <a:cs typeface="Tahoma" pitchFamily="34" charset="0"/>
              </a:rPr>
              <a:t>-                                  : </a:t>
            </a:r>
            <a:r>
              <a:rPr lang="en-US" sz="3000" dirty="0" err="1" smtClean="0">
                <a:solidFill>
                  <a:srgbClr val="0070C0"/>
                </a:solidFill>
                <a:latin typeface="Tahoma" pitchFamily="34" charset="0"/>
                <a:ea typeface="Tahoma" pitchFamily="34" charset="0"/>
                <a:cs typeface="Tahoma" pitchFamily="34" charset="0"/>
              </a:rPr>
              <a:t>tuyệt</a:t>
            </a:r>
            <a:r>
              <a:rPr lang="en-US" sz="3000" dirty="0" smtClean="0">
                <a:solidFill>
                  <a:srgbClr val="0070C0"/>
                </a:solidFill>
                <a:latin typeface="Tahoma" pitchFamily="34" charset="0"/>
                <a:ea typeface="Tahoma" pitchFamily="34" charset="0"/>
                <a:cs typeface="Tahoma" pitchFamily="34" charset="0"/>
              </a:rPr>
              <a:t> </a:t>
            </a:r>
            <a:r>
              <a:rPr lang="en-US" sz="3000" dirty="0" err="1">
                <a:solidFill>
                  <a:srgbClr val="0070C0"/>
                </a:solidFill>
                <a:latin typeface="Tahoma" pitchFamily="34" charset="0"/>
                <a:ea typeface="Tahoma" pitchFamily="34" charset="0"/>
                <a:cs typeface="Tahoma" pitchFamily="34" charset="0"/>
              </a:rPr>
              <a:t>vời</a:t>
            </a:r>
            <a:endParaRPr lang="en-US" sz="3000" dirty="0">
              <a:solidFill>
                <a:srgbClr val="0070C0"/>
              </a:solidFill>
              <a:latin typeface="Tahoma" pitchFamily="34" charset="0"/>
              <a:ea typeface="Tahoma" pitchFamily="34" charset="0"/>
              <a:cs typeface="Tahoma" pitchFamily="34" charset="0"/>
            </a:endParaRPr>
          </a:p>
          <a:p>
            <a:pPr>
              <a:lnSpc>
                <a:spcPct val="150000"/>
              </a:lnSpc>
            </a:pPr>
            <a:r>
              <a:rPr lang="en-US" sz="3000" dirty="0" smtClean="0">
                <a:solidFill>
                  <a:srgbClr val="0070C0"/>
                </a:solidFill>
                <a:latin typeface="Tahoma" pitchFamily="34" charset="0"/>
                <a:ea typeface="Tahoma" pitchFamily="34" charset="0"/>
                <a:cs typeface="Tahoma" pitchFamily="34" charset="0"/>
              </a:rPr>
              <a:t>-                                  : </a:t>
            </a:r>
            <a:r>
              <a:rPr lang="en-US" sz="3000" dirty="0" err="1" smtClean="0">
                <a:solidFill>
                  <a:srgbClr val="0070C0"/>
                </a:solidFill>
                <a:latin typeface="Tahoma" pitchFamily="34" charset="0"/>
                <a:ea typeface="Tahoma" pitchFamily="34" charset="0"/>
                <a:cs typeface="Tahoma" pitchFamily="34" charset="0"/>
              </a:rPr>
              <a:t>khoẻ</a:t>
            </a:r>
            <a:r>
              <a:rPr lang="en-US" sz="3000" dirty="0" smtClean="0">
                <a:solidFill>
                  <a:srgbClr val="0070C0"/>
                </a:solidFill>
                <a:latin typeface="Tahoma" pitchFamily="34" charset="0"/>
                <a:ea typeface="Tahoma" pitchFamily="34" charset="0"/>
                <a:cs typeface="Tahoma" pitchFamily="34" charset="0"/>
              </a:rPr>
              <a:t> </a:t>
            </a:r>
            <a:r>
              <a:rPr lang="en-US" sz="3000" dirty="0" err="1">
                <a:solidFill>
                  <a:srgbClr val="0070C0"/>
                </a:solidFill>
                <a:latin typeface="Tahoma" pitchFamily="34" charset="0"/>
                <a:ea typeface="Tahoma" pitchFamily="34" charset="0"/>
                <a:cs typeface="Tahoma" pitchFamily="34" charset="0"/>
              </a:rPr>
              <a:t>mạnh</a:t>
            </a:r>
            <a:endParaRPr lang="en-US" sz="3000" dirty="0">
              <a:solidFill>
                <a:srgbClr val="0070C0"/>
              </a:solidFill>
              <a:latin typeface="Tahoma" pitchFamily="34" charset="0"/>
              <a:ea typeface="Tahoma" pitchFamily="34" charset="0"/>
              <a:cs typeface="Tahoma" pitchFamily="34" charset="0"/>
            </a:endParaRPr>
          </a:p>
        </p:txBody>
      </p:sp>
      <p:sp>
        <p:nvSpPr>
          <p:cNvPr id="8" name="Rectangle 7"/>
          <p:cNvSpPr/>
          <p:nvPr/>
        </p:nvSpPr>
        <p:spPr>
          <a:xfrm>
            <a:off x="1693993" y="1721407"/>
            <a:ext cx="2414444" cy="553998"/>
          </a:xfrm>
          <a:prstGeom prst="rect">
            <a:avLst/>
          </a:prstGeom>
        </p:spPr>
        <p:txBody>
          <a:bodyPr wrap="none">
            <a:spAutoFit/>
          </a:bodyPr>
          <a:lstStyle/>
          <a:p>
            <a:r>
              <a:rPr lang="en-US" sz="3000" dirty="0">
                <a:latin typeface="Tahoma" pitchFamily="34" charset="0"/>
                <a:ea typeface="Tahoma" pitchFamily="34" charset="0"/>
                <a:cs typeface="Tahoma" pitchFamily="34" charset="0"/>
              </a:rPr>
              <a:t>meal   /</a:t>
            </a:r>
            <a:r>
              <a:rPr lang="en-US" sz="3000" dirty="0" err="1">
                <a:latin typeface="Tahoma" pitchFamily="34" charset="0"/>
                <a:ea typeface="Tahoma" pitchFamily="34" charset="0"/>
                <a:cs typeface="Tahoma" pitchFamily="34" charset="0"/>
              </a:rPr>
              <a:t>mɪəl</a:t>
            </a:r>
            <a:r>
              <a:rPr lang="en-US" sz="3000" dirty="0" smtClean="0">
                <a:latin typeface="Tahoma" pitchFamily="34" charset="0"/>
                <a:ea typeface="Tahoma" pitchFamily="34" charset="0"/>
                <a:cs typeface="Tahoma" pitchFamily="34" charset="0"/>
              </a:rPr>
              <a:t>/</a:t>
            </a:r>
            <a:endParaRPr lang="en-US" dirty="0"/>
          </a:p>
        </p:txBody>
      </p:sp>
      <p:sp>
        <p:nvSpPr>
          <p:cNvPr id="9" name="Rectangle 8"/>
          <p:cNvSpPr/>
          <p:nvPr/>
        </p:nvSpPr>
        <p:spPr>
          <a:xfrm>
            <a:off x="1702489" y="2399833"/>
            <a:ext cx="2672526" cy="553998"/>
          </a:xfrm>
          <a:prstGeom prst="rect">
            <a:avLst/>
          </a:prstGeom>
        </p:spPr>
        <p:txBody>
          <a:bodyPr wrap="none">
            <a:spAutoFit/>
          </a:bodyPr>
          <a:lstStyle/>
          <a:p>
            <a:r>
              <a:rPr lang="en-US" sz="3000" dirty="0">
                <a:latin typeface="Tahoma" pitchFamily="34" charset="0"/>
                <a:ea typeface="Tahoma" pitchFamily="34" charset="0"/>
                <a:cs typeface="Tahoma" pitchFamily="34" charset="0"/>
              </a:rPr>
              <a:t>toast   /</a:t>
            </a:r>
            <a:r>
              <a:rPr lang="en-US" sz="3000" dirty="0" err="1">
                <a:latin typeface="Tahoma" pitchFamily="34" charset="0"/>
                <a:ea typeface="Tahoma" pitchFamily="34" charset="0"/>
                <a:cs typeface="Tahoma" pitchFamily="34" charset="0"/>
              </a:rPr>
              <a:t>təʊst</a:t>
            </a:r>
            <a:r>
              <a:rPr lang="en-US" sz="3000" dirty="0">
                <a:latin typeface="Tahoma" pitchFamily="34" charset="0"/>
                <a:ea typeface="Tahoma" pitchFamily="34" charset="0"/>
                <a:cs typeface="Tahoma" pitchFamily="34" charset="0"/>
              </a:rPr>
              <a:t>/ </a:t>
            </a:r>
            <a:endParaRPr lang="en-US" dirty="0"/>
          </a:p>
        </p:txBody>
      </p:sp>
      <p:sp>
        <p:nvSpPr>
          <p:cNvPr id="11" name="Rectangle 10"/>
          <p:cNvSpPr/>
          <p:nvPr/>
        </p:nvSpPr>
        <p:spPr>
          <a:xfrm>
            <a:off x="1693993" y="3093009"/>
            <a:ext cx="3663182" cy="553998"/>
          </a:xfrm>
          <a:prstGeom prst="rect">
            <a:avLst/>
          </a:prstGeom>
        </p:spPr>
        <p:txBody>
          <a:bodyPr wrap="none">
            <a:spAutoFit/>
          </a:bodyPr>
          <a:lstStyle/>
          <a:p>
            <a:r>
              <a:rPr lang="en-US" sz="3000" dirty="0">
                <a:latin typeface="Tahoma" pitchFamily="34" charset="0"/>
                <a:ea typeface="Tahoma" pitchFamily="34" charset="0"/>
                <a:cs typeface="Tahoma" pitchFamily="34" charset="0"/>
              </a:rPr>
              <a:t>green tea  /</a:t>
            </a:r>
            <a:r>
              <a:rPr lang="en-US" sz="3000" dirty="0" err="1">
                <a:latin typeface="Tahoma" pitchFamily="34" charset="0"/>
                <a:ea typeface="Tahoma" pitchFamily="34" charset="0"/>
                <a:cs typeface="Tahoma" pitchFamily="34" charset="0"/>
              </a:rPr>
              <a:t>ɡriːn</a:t>
            </a:r>
            <a:r>
              <a:rPr lang="en-US" sz="3000" dirty="0">
                <a:latin typeface="Tahoma" pitchFamily="34" charset="0"/>
                <a:ea typeface="Tahoma" pitchFamily="34" charset="0"/>
                <a:cs typeface="Tahoma" pitchFamily="34" charset="0"/>
              </a:rPr>
              <a:t> ˈ</a:t>
            </a:r>
            <a:r>
              <a:rPr lang="en-US" sz="3000" dirty="0" err="1">
                <a:latin typeface="Tahoma" pitchFamily="34" charset="0"/>
                <a:ea typeface="Tahoma" pitchFamily="34" charset="0"/>
                <a:cs typeface="Tahoma" pitchFamily="34" charset="0"/>
              </a:rPr>
              <a:t>ti</a:t>
            </a:r>
            <a:r>
              <a:rPr lang="en-US" sz="3000" dirty="0">
                <a:latin typeface="Tahoma" pitchFamily="34" charset="0"/>
                <a:ea typeface="Tahoma" pitchFamily="34" charset="0"/>
                <a:cs typeface="Tahoma" pitchFamily="34" charset="0"/>
              </a:rPr>
              <a:t>ː /</a:t>
            </a:r>
            <a:endParaRPr lang="en-US" dirty="0"/>
          </a:p>
        </p:txBody>
      </p:sp>
      <p:sp>
        <p:nvSpPr>
          <p:cNvPr id="12" name="Rectangle 11"/>
          <p:cNvSpPr/>
          <p:nvPr/>
        </p:nvSpPr>
        <p:spPr>
          <a:xfrm>
            <a:off x="1693993" y="3760838"/>
            <a:ext cx="3307316" cy="553998"/>
          </a:xfrm>
          <a:prstGeom prst="rect">
            <a:avLst/>
          </a:prstGeom>
        </p:spPr>
        <p:txBody>
          <a:bodyPr wrap="none">
            <a:spAutoFit/>
          </a:bodyPr>
          <a:lstStyle/>
          <a:p>
            <a:r>
              <a:rPr lang="en-US" sz="3000" dirty="0">
                <a:latin typeface="Tahoma" pitchFamily="34" charset="0"/>
                <a:ea typeface="Tahoma" pitchFamily="34" charset="0"/>
                <a:cs typeface="Tahoma" pitchFamily="34" charset="0"/>
              </a:rPr>
              <a:t>seafood   /ˈ</a:t>
            </a:r>
            <a:r>
              <a:rPr lang="en-US" sz="3000" dirty="0" err="1">
                <a:latin typeface="Tahoma" pitchFamily="34" charset="0"/>
                <a:ea typeface="Tahoma" pitchFamily="34" charset="0"/>
                <a:cs typeface="Tahoma" pitchFamily="34" charset="0"/>
              </a:rPr>
              <a:t>si</a:t>
            </a:r>
            <a:r>
              <a:rPr lang="en-US" sz="3000" dirty="0">
                <a:latin typeface="Tahoma" pitchFamily="34" charset="0"/>
                <a:ea typeface="Tahoma" pitchFamily="34" charset="0"/>
                <a:cs typeface="Tahoma" pitchFamily="34" charset="0"/>
              </a:rPr>
              <a:t>ː </a:t>
            </a:r>
            <a:r>
              <a:rPr lang="en-US" sz="3000" dirty="0" err="1">
                <a:latin typeface="Tahoma" pitchFamily="34" charset="0"/>
                <a:ea typeface="Tahoma" pitchFamily="34" charset="0"/>
                <a:cs typeface="Tahoma" pitchFamily="34" charset="0"/>
              </a:rPr>
              <a:t>fuːd</a:t>
            </a:r>
            <a:r>
              <a:rPr lang="en-US" sz="3000" dirty="0">
                <a:latin typeface="Tahoma" pitchFamily="34" charset="0"/>
                <a:ea typeface="Tahoma" pitchFamily="34" charset="0"/>
                <a:cs typeface="Tahoma" pitchFamily="34" charset="0"/>
              </a:rPr>
              <a:t>/</a:t>
            </a:r>
            <a:endParaRPr lang="en-US" dirty="0"/>
          </a:p>
        </p:txBody>
      </p:sp>
      <p:sp>
        <p:nvSpPr>
          <p:cNvPr id="13" name="Rectangle 12"/>
          <p:cNvSpPr/>
          <p:nvPr/>
        </p:nvSpPr>
        <p:spPr>
          <a:xfrm>
            <a:off x="1702489" y="4449858"/>
            <a:ext cx="3930884" cy="553998"/>
          </a:xfrm>
          <a:prstGeom prst="rect">
            <a:avLst/>
          </a:prstGeom>
        </p:spPr>
        <p:txBody>
          <a:bodyPr wrap="none">
            <a:spAutoFit/>
          </a:bodyPr>
          <a:lstStyle/>
          <a:p>
            <a:r>
              <a:rPr lang="en-US" sz="3000" dirty="0">
                <a:latin typeface="Tahoma" pitchFamily="34" charset="0"/>
                <a:ea typeface="Tahoma" pitchFamily="34" charset="0"/>
                <a:cs typeface="Tahoma" pitchFamily="34" charset="0"/>
              </a:rPr>
              <a:t>fabulous  </a:t>
            </a:r>
            <a:r>
              <a:rPr lang="en-US" sz="3000" dirty="0" smtClean="0">
                <a:latin typeface="Tahoma" pitchFamily="34" charset="0"/>
                <a:ea typeface="Tahoma" pitchFamily="34" charset="0"/>
                <a:cs typeface="Tahoma" pitchFamily="34" charset="0"/>
              </a:rPr>
              <a:t>/</a:t>
            </a:r>
            <a:r>
              <a:rPr lang="en-US" sz="3000" dirty="0">
                <a:latin typeface="Tahoma" pitchFamily="34" charset="0"/>
                <a:ea typeface="Tahoma" pitchFamily="34" charset="0"/>
                <a:cs typeface="Tahoma" pitchFamily="34" charset="0"/>
              </a:rPr>
              <a:t>ˈ</a:t>
            </a:r>
            <a:r>
              <a:rPr lang="en-US" sz="3000" dirty="0" err="1">
                <a:latin typeface="Tahoma" pitchFamily="34" charset="0"/>
                <a:ea typeface="Tahoma" pitchFamily="34" charset="0"/>
                <a:cs typeface="Tahoma" pitchFamily="34" charset="0"/>
              </a:rPr>
              <a:t>fæbjələs</a:t>
            </a:r>
            <a:r>
              <a:rPr lang="en-US" sz="3000" dirty="0">
                <a:latin typeface="Tahoma" pitchFamily="34" charset="0"/>
                <a:ea typeface="Tahoma" pitchFamily="34" charset="0"/>
                <a:cs typeface="Tahoma" pitchFamily="34" charset="0"/>
              </a:rPr>
              <a:t>/</a:t>
            </a:r>
            <a:endParaRPr lang="en-US" dirty="0"/>
          </a:p>
        </p:txBody>
      </p:sp>
      <p:sp>
        <p:nvSpPr>
          <p:cNvPr id="14" name="Rectangle 13"/>
          <p:cNvSpPr/>
          <p:nvPr/>
        </p:nvSpPr>
        <p:spPr>
          <a:xfrm>
            <a:off x="1693993" y="5172530"/>
            <a:ext cx="3098925" cy="553998"/>
          </a:xfrm>
          <a:prstGeom prst="rect">
            <a:avLst/>
          </a:prstGeom>
        </p:spPr>
        <p:txBody>
          <a:bodyPr wrap="none">
            <a:spAutoFit/>
          </a:bodyPr>
          <a:lstStyle/>
          <a:p>
            <a:r>
              <a:rPr lang="en-US" sz="3000" dirty="0">
                <a:latin typeface="Tahoma" pitchFamily="34" charset="0"/>
                <a:ea typeface="Tahoma" pitchFamily="34" charset="0"/>
                <a:cs typeface="Tahoma" pitchFamily="34" charset="0"/>
              </a:rPr>
              <a:t>healthy   /ˈ</a:t>
            </a:r>
            <a:r>
              <a:rPr lang="en-US" sz="3000" dirty="0" err="1">
                <a:latin typeface="Tahoma" pitchFamily="34" charset="0"/>
                <a:ea typeface="Tahoma" pitchFamily="34" charset="0"/>
                <a:cs typeface="Tahoma" pitchFamily="34" charset="0"/>
              </a:rPr>
              <a:t>helθi</a:t>
            </a:r>
            <a:r>
              <a:rPr lang="en-US" sz="3000" dirty="0">
                <a:latin typeface="Tahoma" pitchFamily="34" charset="0"/>
                <a:ea typeface="Tahoma" pitchFamily="34" charset="0"/>
                <a:cs typeface="Tahoma" pitchFamily="34" charset="0"/>
              </a:rPr>
              <a:t>/</a:t>
            </a:r>
            <a:endParaRPr lang="en-US" dirty="0"/>
          </a:p>
        </p:txBody>
      </p:sp>
    </p:spTree>
    <p:extLst>
      <p:ext uri="{BB962C8B-B14F-4D97-AF65-F5344CB8AC3E}">
        <p14:creationId xmlns:p14="http://schemas.microsoft.com/office/powerpoint/2010/main" val="104552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ông Hình Nền Đẹp Nhất - 230 Hình Nền Powerpoint Ý Tưởng - luxury-insid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29;p7"/>
          <p:cNvSpPr txBox="1"/>
          <p:nvPr/>
        </p:nvSpPr>
        <p:spPr>
          <a:xfrm>
            <a:off x="725967" y="173130"/>
            <a:ext cx="2621917" cy="64629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smtClean="0">
                <a:solidFill>
                  <a:schemeClr val="tx1"/>
                </a:solidFill>
                <a:effectLst>
                  <a:glow rad="88900">
                    <a:schemeClr val="bg1"/>
                  </a:glow>
                </a:effectLst>
                <a:latin typeface="Calibri" panose="020F0502020204030204" pitchFamily="34" charset="0"/>
                <a:ea typeface="+mj-ea"/>
                <a:cs typeface="Calibri" panose="020F0502020204030204" pitchFamily="34" charset="0"/>
              </a:rPr>
              <a:t>I. </a:t>
            </a:r>
            <a:r>
              <a:rPr lang="en-US" sz="3600" b="1" u="sng" kern="1200" dirty="0" smtClean="0">
                <a:solidFill>
                  <a:schemeClr val="tx1"/>
                </a:solidFill>
                <a:effectLst>
                  <a:glow rad="88900">
                    <a:schemeClr val="bg1"/>
                  </a:glow>
                </a:effectLst>
                <a:latin typeface="Calibri" panose="020F0502020204030204" pitchFamily="34" charset="0"/>
                <a:ea typeface="+mj-ea"/>
                <a:cs typeface="Calibri" panose="020F0502020204030204" pitchFamily="34" charset="0"/>
              </a:rPr>
              <a:t>LISTENING</a:t>
            </a:r>
            <a:endParaRPr sz="3600" b="1" u="sng" kern="1200" dirty="0">
              <a:solidFill>
                <a:schemeClr val="tx1"/>
              </a:solidFill>
              <a:effectLst>
                <a:glow rad="88900">
                  <a:schemeClr val="bg1"/>
                </a:glow>
              </a:effectLst>
              <a:latin typeface="Calibri" panose="020F0502020204030204" pitchFamily="34" charset="0"/>
              <a:ea typeface="+mj-ea"/>
              <a:cs typeface="Calibri" panose="020F0502020204030204" pitchFamily="34" charset="0"/>
            </a:endParaRPr>
          </a:p>
        </p:txBody>
      </p:sp>
      <p:sp>
        <p:nvSpPr>
          <p:cNvPr id="6" name="Google Shape;230;p7"/>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7" name="Google Shape;231;p7"/>
          <p:cNvSpPr/>
          <p:nvPr/>
        </p:nvSpPr>
        <p:spPr>
          <a:xfrm>
            <a:off x="978168" y="1134728"/>
            <a:ext cx="10441922" cy="55395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400"/>
              <a:buFont typeface="Arial"/>
              <a:buNone/>
            </a:pPr>
            <a:r>
              <a:rPr lang="en-US" sz="3000" b="1" dirty="0">
                <a:solidFill>
                  <a:schemeClr val="dk1"/>
                </a:solidFill>
                <a:latin typeface="Calibri"/>
                <a:ea typeface="Calibri"/>
                <a:cs typeface="Calibri"/>
                <a:sym typeface="Calibri"/>
              </a:rPr>
              <a:t>Work in groups. Discuss the following questions.</a:t>
            </a:r>
            <a:endParaRPr sz="3000" dirty="0">
              <a:latin typeface="Calibri"/>
              <a:ea typeface="Calibri"/>
              <a:cs typeface="Calibri"/>
              <a:sym typeface="Calibri"/>
            </a:endParaRPr>
          </a:p>
        </p:txBody>
      </p:sp>
      <p:sp>
        <p:nvSpPr>
          <p:cNvPr id="8" name="Google Shape;231;p7">
            <a:extLst>
              <a:ext uri="{FF2B5EF4-FFF2-40B4-BE49-F238E27FC236}">
                <a16:creationId xmlns="" xmlns:a16="http://schemas.microsoft.com/office/drawing/2014/main" id="{22AD3340-8EC8-2648-9670-7133458B1D82}"/>
              </a:ext>
            </a:extLst>
          </p:cNvPr>
          <p:cNvSpPr/>
          <p:nvPr/>
        </p:nvSpPr>
        <p:spPr>
          <a:xfrm>
            <a:off x="725968" y="1868337"/>
            <a:ext cx="8875232" cy="2677616"/>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1100"/>
            </a:pPr>
            <a:r>
              <a:rPr lang="en-US" sz="2800" dirty="0" smtClean="0">
                <a:latin typeface="Calibri"/>
                <a:ea typeface="Calibri"/>
                <a:cs typeface="Calibri"/>
                <a:sym typeface="Calibri"/>
              </a:rPr>
              <a:t>1. What </a:t>
            </a:r>
            <a:r>
              <a:rPr lang="en-US" sz="2800" dirty="0">
                <a:latin typeface="Calibri"/>
                <a:ea typeface="Calibri"/>
                <a:cs typeface="Calibri"/>
                <a:sym typeface="Calibri"/>
              </a:rPr>
              <a:t>time do people in your area often have breakfast, lunch, and dinner? </a:t>
            </a:r>
            <a:endParaRPr lang="en-US" sz="2800" dirty="0" smtClean="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2800" dirty="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lang="en-US" sz="2800" dirty="0" smtClean="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2800" dirty="0" smtClean="0">
                <a:latin typeface="Calibri"/>
                <a:ea typeface="Calibri"/>
                <a:cs typeface="Calibri"/>
                <a:sym typeface="Calibri"/>
              </a:rPr>
              <a:t>2</a:t>
            </a:r>
            <a:r>
              <a:rPr lang="en-US" sz="2800" dirty="0">
                <a:latin typeface="Calibri"/>
                <a:ea typeface="Calibri"/>
                <a:cs typeface="Calibri"/>
                <a:sym typeface="Calibri"/>
              </a:rPr>
              <a:t>. What do they often have for breakfast, lunch, and dinner? </a:t>
            </a:r>
            <a:endParaRPr sz="2800" dirty="0">
              <a:latin typeface="Calibri"/>
              <a:ea typeface="Calibri"/>
              <a:cs typeface="Calibri"/>
              <a:sym typeface="Calibri"/>
            </a:endParaRPr>
          </a:p>
        </p:txBody>
      </p:sp>
      <p:grpSp>
        <p:nvGrpSpPr>
          <p:cNvPr id="9" name="Group 8">
            <a:extLst>
              <a:ext uri="{FF2B5EF4-FFF2-40B4-BE49-F238E27FC236}">
                <a16:creationId xmlns="" xmlns:a16="http://schemas.microsoft.com/office/drawing/2014/main" id="{5AA30AF5-BB8D-C34E-B6E6-47DE608E042C}"/>
              </a:ext>
            </a:extLst>
          </p:cNvPr>
          <p:cNvGrpSpPr/>
          <p:nvPr/>
        </p:nvGrpSpPr>
        <p:grpSpPr>
          <a:xfrm>
            <a:off x="349867" y="1096276"/>
            <a:ext cx="519251" cy="584775"/>
            <a:chOff x="487066" y="1334106"/>
            <a:chExt cx="582963" cy="657458"/>
          </a:xfrm>
          <a:solidFill>
            <a:srgbClr val="009FA5"/>
          </a:solidFill>
        </p:grpSpPr>
        <p:sp>
          <p:nvSpPr>
            <p:cNvPr id="10" name="Rounded Rectangle 9">
              <a:extLst>
                <a:ext uri="{FF2B5EF4-FFF2-40B4-BE49-F238E27FC236}">
                  <a16:creationId xmlns="" xmlns:a16="http://schemas.microsoft.com/office/drawing/2014/main" id="{FE6A1B45-4CD6-694E-BB58-AE338547E130}"/>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1" name="TextBox 10">
              <a:extLst>
                <a:ext uri="{FF2B5EF4-FFF2-40B4-BE49-F238E27FC236}">
                  <a16:creationId xmlns="" xmlns:a16="http://schemas.microsoft.com/office/drawing/2014/main" id="{217A11EF-CA77-0A45-885E-E275058CEAF8}"/>
                </a:ext>
              </a:extLst>
            </p:cNvPr>
            <p:cNvSpPr txBox="1"/>
            <p:nvPr/>
          </p:nvSpPr>
          <p:spPr>
            <a:xfrm>
              <a:off x="609496" y="1334106"/>
              <a:ext cx="299818" cy="657458"/>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200" b="1" dirty="0">
                  <a:solidFill>
                    <a:schemeClr val="bg1"/>
                  </a:solidFill>
                  <a:latin typeface="Myriad Pro" pitchFamily="34" charset="0"/>
                </a:rPr>
                <a:t>1</a:t>
              </a:r>
              <a:endParaRPr lang="en-US" sz="3200" b="1" dirty="0">
                <a:solidFill>
                  <a:schemeClr val="bg1"/>
                </a:solidFill>
                <a:latin typeface="Myriad Pro" pitchFamily="34" charset="0"/>
              </a:endParaRPr>
            </a:p>
          </p:txBody>
        </p:sp>
      </p:grpSp>
      <p:pic>
        <p:nvPicPr>
          <p:cNvPr id="12" name="Picture 11">
            <a:extLst>
              <a:ext uri="{FF2B5EF4-FFF2-40B4-BE49-F238E27FC236}">
                <a16:creationId xmlns="" xmlns:a16="http://schemas.microsoft.com/office/drawing/2014/main" id="{AD1663D6-1CE5-674D-80CD-FF439B02CB9F}"/>
              </a:ext>
            </a:extLst>
          </p:cNvPr>
          <p:cNvPicPr>
            <a:picLocks noChangeAspect="1"/>
          </p:cNvPicPr>
          <p:nvPr/>
        </p:nvPicPr>
        <p:blipFill>
          <a:blip r:embed="rId3"/>
          <a:stretch>
            <a:fillRect/>
          </a:stretch>
        </p:blipFill>
        <p:spPr>
          <a:xfrm>
            <a:off x="9070257" y="173130"/>
            <a:ext cx="2964427" cy="2264894"/>
          </a:xfrm>
          <a:prstGeom prst="rect">
            <a:avLst/>
          </a:prstGeom>
        </p:spPr>
      </p:pic>
      <p:sp>
        <p:nvSpPr>
          <p:cNvPr id="2" name="Rectangle 1"/>
          <p:cNvSpPr/>
          <p:nvPr/>
        </p:nvSpPr>
        <p:spPr>
          <a:xfrm>
            <a:off x="889679" y="2750592"/>
            <a:ext cx="8180578" cy="941796"/>
          </a:xfrm>
          <a:prstGeom prst="rect">
            <a:avLst/>
          </a:prstGeom>
        </p:spPr>
        <p:txBody>
          <a:bodyPr wrap="square">
            <a:spAutoFit/>
          </a:bodyPr>
          <a:lstStyle/>
          <a:p>
            <a:pPr>
              <a:lnSpc>
                <a:spcPct val="115000"/>
              </a:lnSpc>
            </a:pPr>
            <a:r>
              <a:rPr lang="en-US" sz="2400" b="1" i="1" dirty="0" smtClean="0">
                <a:solidFill>
                  <a:srgbClr val="FF0000"/>
                </a:solidFill>
                <a:latin typeface="Times New Roman"/>
                <a:ea typeface="Times New Roman"/>
                <a:cs typeface="Times New Roman"/>
                <a:sym typeface="Wingdings" pitchFamily="2" charset="2"/>
              </a:rPr>
              <a:t> </a:t>
            </a:r>
            <a:r>
              <a:rPr lang="en-US" sz="2400" b="1" i="1" dirty="0" smtClean="0">
                <a:solidFill>
                  <a:srgbClr val="FF0000"/>
                </a:solidFill>
                <a:latin typeface="Times New Roman"/>
                <a:ea typeface="Times New Roman"/>
                <a:cs typeface="Times New Roman"/>
              </a:rPr>
              <a:t>They </a:t>
            </a:r>
            <a:r>
              <a:rPr lang="en-US" sz="2400" b="1" i="1" dirty="0">
                <a:solidFill>
                  <a:srgbClr val="FF0000"/>
                </a:solidFill>
                <a:latin typeface="Times New Roman"/>
                <a:ea typeface="Times New Roman"/>
                <a:cs typeface="Times New Roman"/>
              </a:rPr>
              <a:t>usually have breakfast at 6.30 a.m. They usually have lunch at 11 p.m. They usually have dinner at 7 p.m.</a:t>
            </a:r>
            <a:endParaRPr lang="en-US" sz="2400" b="1" dirty="0">
              <a:solidFill>
                <a:srgbClr val="FF0000"/>
              </a:solidFill>
              <a:effectLst/>
              <a:latin typeface="Calibri"/>
              <a:ea typeface="Times New Roman"/>
              <a:cs typeface="Times New Roman"/>
            </a:endParaRPr>
          </a:p>
        </p:txBody>
      </p:sp>
      <p:sp>
        <p:nvSpPr>
          <p:cNvPr id="13" name="Rectangle 12"/>
          <p:cNvSpPr/>
          <p:nvPr/>
        </p:nvSpPr>
        <p:spPr>
          <a:xfrm>
            <a:off x="978168" y="4545953"/>
            <a:ext cx="9375200" cy="1366528"/>
          </a:xfrm>
          <a:prstGeom prst="rect">
            <a:avLst/>
          </a:prstGeom>
        </p:spPr>
        <p:txBody>
          <a:bodyPr wrap="square">
            <a:spAutoFit/>
          </a:bodyPr>
          <a:lstStyle/>
          <a:p>
            <a:pPr>
              <a:lnSpc>
                <a:spcPct val="115000"/>
              </a:lnSpc>
            </a:pPr>
            <a:r>
              <a:rPr lang="en-US" sz="2400" b="1" i="1" dirty="0" smtClean="0">
                <a:solidFill>
                  <a:srgbClr val="FF0000"/>
                </a:solidFill>
                <a:latin typeface="Times New Roman"/>
                <a:ea typeface="Times New Roman"/>
                <a:cs typeface="Times New Roman"/>
                <a:sym typeface="Wingdings" pitchFamily="2" charset="2"/>
              </a:rPr>
              <a:t> </a:t>
            </a:r>
            <a:r>
              <a:rPr lang="en-US" sz="2400" b="1" i="1" dirty="0" smtClean="0">
                <a:solidFill>
                  <a:srgbClr val="FF0000"/>
                </a:solidFill>
                <a:latin typeface="Times New Roman"/>
                <a:ea typeface="Times New Roman"/>
                <a:cs typeface="Times New Roman"/>
              </a:rPr>
              <a:t>They </a:t>
            </a:r>
            <a:r>
              <a:rPr lang="en-US" sz="2400" b="1" i="1" dirty="0">
                <a:solidFill>
                  <a:srgbClr val="FF0000"/>
                </a:solidFill>
                <a:latin typeface="Times New Roman"/>
                <a:ea typeface="Times New Roman"/>
                <a:cs typeface="Times New Roman"/>
              </a:rPr>
              <a:t>eat a light breakfast with many kind of foods like pho, bread and milk.  They eat rice with many dishes such as fish, meat, or vegetables for lunch or dinner</a:t>
            </a:r>
            <a:endParaRPr lang="en-US" sz="2400" b="1" dirty="0">
              <a:solidFill>
                <a:srgbClr val="FF0000"/>
              </a:solidFill>
              <a:effectLst/>
              <a:latin typeface="Calibri"/>
              <a:ea typeface="Times New Roman"/>
              <a:cs typeface="Times New Roman"/>
            </a:endParaRPr>
          </a:p>
        </p:txBody>
      </p:sp>
    </p:spTree>
    <p:extLst>
      <p:ext uri="{BB962C8B-B14F-4D97-AF65-F5344CB8AC3E}">
        <p14:creationId xmlns:p14="http://schemas.microsoft.com/office/powerpoint/2010/main" val="313159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ông Hình Nền Đẹp Nhất - 230 Hình Nền Powerpoint Ý Tưởng - luxury-inside.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39;g11125e11237_0_4"/>
          <p:cNvSpPr/>
          <p:nvPr/>
        </p:nvSpPr>
        <p:spPr>
          <a:xfrm>
            <a:off x="5065928" y="1279212"/>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5" name="Google Shape;240;g11125e11237_0_4"/>
          <p:cNvSpPr/>
          <p:nvPr/>
        </p:nvSpPr>
        <p:spPr>
          <a:xfrm>
            <a:off x="1666597" y="675650"/>
            <a:ext cx="10525403" cy="8876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2800" b="1" dirty="0">
                <a:solidFill>
                  <a:schemeClr val="dk1"/>
                </a:solidFill>
                <a:latin typeface="Calibri"/>
                <a:ea typeface="Calibri"/>
                <a:cs typeface="Calibri"/>
                <a:sym typeface="Calibri"/>
              </a:rPr>
              <a:t>Listen to Minh talking about the eating </a:t>
            </a:r>
            <a:r>
              <a:rPr lang="en-US" sz="2800" b="1" dirty="0" smtClean="0">
                <a:solidFill>
                  <a:schemeClr val="dk1"/>
                </a:solidFill>
                <a:latin typeface="Calibri"/>
                <a:ea typeface="Calibri"/>
                <a:cs typeface="Calibri"/>
                <a:sym typeface="Calibri"/>
              </a:rPr>
              <a:t>habits </a:t>
            </a:r>
            <a:r>
              <a:rPr lang="en-US" sz="2800" b="1" dirty="0">
                <a:solidFill>
                  <a:schemeClr val="dk1"/>
                </a:solidFill>
                <a:latin typeface="Calibri"/>
                <a:ea typeface="Calibri"/>
                <a:cs typeface="Calibri"/>
                <a:sym typeface="Calibri"/>
              </a:rPr>
              <a:t>in his area. Circle the food and drink you hear.</a:t>
            </a:r>
            <a:endParaRPr sz="2800" b="1" dirty="0">
              <a:solidFill>
                <a:schemeClr val="dk1"/>
              </a:solidFill>
              <a:latin typeface="Calibri"/>
              <a:ea typeface="Calibri"/>
              <a:cs typeface="Calibri"/>
              <a:sym typeface="Calibri"/>
            </a:endParaRPr>
          </a:p>
        </p:txBody>
      </p:sp>
      <p:graphicFrame>
        <p:nvGraphicFramePr>
          <p:cNvPr id="6" name="Google Shape;241;g11125e11237_0_4"/>
          <p:cNvGraphicFramePr/>
          <p:nvPr>
            <p:extLst>
              <p:ext uri="{D42A27DB-BD31-4B8C-83A1-F6EECF244321}">
                <p14:modId xmlns:p14="http://schemas.microsoft.com/office/powerpoint/2010/main" val="163020687"/>
              </p:ext>
            </p:extLst>
          </p:nvPr>
        </p:nvGraphicFramePr>
        <p:xfrm>
          <a:off x="2569962" y="1995799"/>
          <a:ext cx="8284078" cy="1981200"/>
        </p:xfrm>
        <a:graphic>
          <a:graphicData uri="http://schemas.openxmlformats.org/drawingml/2006/table">
            <a:tbl>
              <a:tblPr>
                <a:noFill/>
                <a:tableStyleId>{2B57CD1D-360B-433E-9236-EF76F88E0263}</a:tableStyleId>
              </a:tblPr>
              <a:tblGrid>
                <a:gridCol w="2750053">
                  <a:extLst>
                    <a:ext uri="{9D8B030D-6E8A-4147-A177-3AD203B41FA5}">
                      <a16:colId xmlns="" xmlns:a16="http://schemas.microsoft.com/office/drawing/2014/main" val="20000"/>
                    </a:ext>
                  </a:extLst>
                </a:gridCol>
                <a:gridCol w="2628900">
                  <a:extLst>
                    <a:ext uri="{9D8B030D-6E8A-4147-A177-3AD203B41FA5}">
                      <a16:colId xmlns="" xmlns:a16="http://schemas.microsoft.com/office/drawing/2014/main" val="20001"/>
                    </a:ext>
                  </a:extLst>
                </a:gridCol>
                <a:gridCol w="2905125">
                  <a:extLst>
                    <a:ext uri="{9D8B030D-6E8A-4147-A177-3AD203B41FA5}">
                      <a16:colId xmlns="" xmlns:a16="http://schemas.microsoft.com/office/drawing/2014/main" val="20002"/>
                    </a:ext>
                  </a:extLst>
                </a:gridCol>
              </a:tblGrid>
              <a:tr h="990600">
                <a:tc>
                  <a:txBody>
                    <a:bodyPr/>
                    <a:lstStyle/>
                    <a:p>
                      <a:pPr marL="0" lvl="0" indent="0" algn="ctr" rtl="0">
                        <a:spcBef>
                          <a:spcPts val="0"/>
                        </a:spcBef>
                        <a:spcAft>
                          <a:spcPts val="0"/>
                        </a:spcAft>
                        <a:buNone/>
                      </a:pPr>
                      <a:r>
                        <a:rPr lang="en-US" sz="3600" dirty="0">
                          <a:latin typeface="Calibri"/>
                          <a:ea typeface="Calibri"/>
                          <a:cs typeface="Calibri"/>
                          <a:sym typeface="Calibri"/>
                        </a:rPr>
                        <a:t>eel soup</a:t>
                      </a:r>
                      <a:endParaRPr sz="3600" dirty="0">
                        <a:latin typeface="Calibri"/>
                        <a:ea typeface="Calibri"/>
                        <a:cs typeface="Calibri"/>
                        <a:sym typeface="Calibri"/>
                      </a:endParaRPr>
                    </a:p>
                  </a:txBody>
                  <a:tcPr marL="91425" marR="91425" marT="91425" marB="91425" anchor="ctr">
                    <a:lnL w="38100" cap="flat" cmpd="sng" algn="ctr">
                      <a:solidFill>
                        <a:srgbClr val="158180"/>
                      </a:solidFill>
                      <a:prstDash val="solid"/>
                      <a:round/>
                      <a:headEnd type="none" w="med" len="med"/>
                      <a:tailEnd type="none" w="med" len="med"/>
                    </a:lnL>
                    <a:lnR w="9525" cap="flat" cmpd="sng">
                      <a:noFill/>
                      <a:prstDash val="solid"/>
                      <a:round/>
                      <a:headEnd type="none" w="sm" len="sm"/>
                      <a:tailEnd type="none" w="sm" len="sm"/>
                    </a:lnR>
                    <a:lnT w="38100" cap="flat" cmpd="sng" algn="ctr">
                      <a:solidFill>
                        <a:srgbClr val="158180"/>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3600" dirty="0">
                          <a:latin typeface="Calibri"/>
                          <a:ea typeface="Calibri"/>
                          <a:cs typeface="Calibri"/>
                          <a:sym typeface="Calibri"/>
                        </a:rPr>
                        <a:t>cakes</a:t>
                      </a:r>
                      <a:endParaRPr sz="3600" dirty="0">
                        <a:latin typeface="Calibri"/>
                        <a:ea typeface="Calibri"/>
                        <a:cs typeface="Calibri"/>
                        <a:sym typeface="Calibri"/>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38100" cap="flat" cmpd="sng" algn="ctr">
                      <a:solidFill>
                        <a:srgbClr val="158180"/>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3600" dirty="0">
                          <a:latin typeface="Calibri"/>
                          <a:ea typeface="Calibri"/>
                          <a:cs typeface="Calibri"/>
                          <a:sym typeface="Calibri"/>
                        </a:rPr>
                        <a:t>green tea</a:t>
                      </a:r>
                      <a:endParaRPr sz="3600" dirty="0">
                        <a:latin typeface="Calibri"/>
                        <a:ea typeface="Calibri"/>
                        <a:cs typeface="Calibri"/>
                        <a:sym typeface="Calibri"/>
                      </a:endParaRPr>
                    </a:p>
                  </a:txBody>
                  <a:tcPr marL="91425" marR="91425" marT="91425" marB="91425" anchor="ctr">
                    <a:lnL w="9525" cap="flat" cmpd="sng">
                      <a:noFill/>
                      <a:prstDash val="solid"/>
                      <a:round/>
                      <a:headEnd type="none" w="sm" len="sm"/>
                      <a:tailEnd type="none" w="sm" len="sm"/>
                    </a:lnL>
                    <a:lnR w="38100" cap="flat" cmpd="sng" algn="ctr">
                      <a:solidFill>
                        <a:srgbClr val="158180"/>
                      </a:solidFill>
                      <a:prstDash val="solid"/>
                      <a:round/>
                      <a:headEnd type="none" w="med" len="med"/>
                      <a:tailEnd type="none" w="med" len="med"/>
                    </a:lnR>
                    <a:lnT w="38100" cap="flat" cmpd="sng" algn="ctr">
                      <a:solidFill>
                        <a:srgbClr val="158180"/>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990600">
                <a:tc>
                  <a:txBody>
                    <a:bodyPr/>
                    <a:lstStyle/>
                    <a:p>
                      <a:pPr marL="0" lvl="0" indent="0" algn="ctr" rtl="0">
                        <a:spcBef>
                          <a:spcPts val="0"/>
                        </a:spcBef>
                        <a:spcAft>
                          <a:spcPts val="0"/>
                        </a:spcAft>
                        <a:buNone/>
                      </a:pPr>
                      <a:r>
                        <a:rPr lang="en-US" sz="3600" dirty="0">
                          <a:latin typeface="Calibri"/>
                          <a:ea typeface="Calibri"/>
                          <a:cs typeface="Calibri"/>
                          <a:sym typeface="Calibri"/>
                        </a:rPr>
                        <a:t>coffee</a:t>
                      </a:r>
                      <a:endParaRPr sz="3600" dirty="0">
                        <a:latin typeface="Calibri"/>
                        <a:ea typeface="Calibri"/>
                        <a:cs typeface="Calibri"/>
                        <a:sym typeface="Calibri"/>
                      </a:endParaRPr>
                    </a:p>
                  </a:txBody>
                  <a:tcPr marL="91425" marR="91425" marT="91425" marB="91425" anchor="ctr">
                    <a:lnL w="38100" cap="flat" cmpd="sng" algn="ctr">
                      <a:solidFill>
                        <a:srgbClr val="158180"/>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38100" cap="flat" cmpd="sng" algn="ctr">
                      <a:solidFill>
                        <a:srgbClr val="15818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3600">
                          <a:latin typeface="Calibri"/>
                          <a:ea typeface="Calibri"/>
                          <a:cs typeface="Calibri"/>
                          <a:sym typeface="Calibri"/>
                        </a:rPr>
                        <a:t>toast</a:t>
                      </a:r>
                      <a:endParaRPr sz="3600">
                        <a:latin typeface="Calibri"/>
                        <a:ea typeface="Calibri"/>
                        <a:cs typeface="Calibri"/>
                        <a:sym typeface="Calibri"/>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38100" cap="flat" cmpd="sng" algn="ctr">
                      <a:solidFill>
                        <a:srgbClr val="15818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3600" dirty="0">
                        <a:latin typeface="Calibri"/>
                        <a:ea typeface="Calibri"/>
                        <a:cs typeface="Calibri"/>
                        <a:sym typeface="Calibri"/>
                      </a:endParaRPr>
                    </a:p>
                  </a:txBody>
                  <a:tcPr marL="91425" marR="91425" marT="91425" marB="91425" anchor="ctr">
                    <a:lnL w="9525" cap="flat" cmpd="sng">
                      <a:noFill/>
                      <a:prstDash val="solid"/>
                      <a:round/>
                      <a:headEnd type="none" w="sm" len="sm"/>
                      <a:tailEnd type="none" w="sm" len="sm"/>
                    </a:lnL>
                    <a:lnR w="38100" cap="flat" cmpd="sng" algn="ctr">
                      <a:solidFill>
                        <a:srgbClr val="158180"/>
                      </a:solidFill>
                      <a:prstDash val="solid"/>
                      <a:round/>
                      <a:headEnd type="none" w="med" len="med"/>
                      <a:tailEnd type="none" w="med" len="med"/>
                    </a:lnR>
                    <a:lnT w="9525" cap="flat" cmpd="sng">
                      <a:noFill/>
                      <a:prstDash val="solid"/>
                      <a:round/>
                      <a:headEnd type="none" w="sm" len="sm"/>
                      <a:tailEnd type="none" w="sm" len="sm"/>
                    </a:lnT>
                    <a:lnB w="38100" cap="flat" cmpd="sng" algn="ctr">
                      <a:solidFill>
                        <a:srgbClr val="1581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bl>
          </a:graphicData>
        </a:graphic>
      </p:graphicFrame>
      <p:sp>
        <p:nvSpPr>
          <p:cNvPr id="7" name="Google Shape;242;g11125e11237_0_4"/>
          <p:cNvSpPr/>
          <p:nvPr/>
        </p:nvSpPr>
        <p:spPr>
          <a:xfrm>
            <a:off x="3015888" y="2138674"/>
            <a:ext cx="1883653" cy="818943"/>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3;g11125e11237_0_4"/>
          <p:cNvSpPr/>
          <p:nvPr/>
        </p:nvSpPr>
        <p:spPr>
          <a:xfrm>
            <a:off x="8225140" y="2138673"/>
            <a:ext cx="2305050" cy="818943"/>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roup 8">
            <a:extLst>
              <a:ext uri="{FF2B5EF4-FFF2-40B4-BE49-F238E27FC236}">
                <a16:creationId xmlns="" xmlns:a16="http://schemas.microsoft.com/office/drawing/2014/main" id="{F89C2D39-4E7B-5549-A793-3EF0BE95FFB9}"/>
              </a:ext>
            </a:extLst>
          </p:cNvPr>
          <p:cNvGrpSpPr/>
          <p:nvPr/>
        </p:nvGrpSpPr>
        <p:grpSpPr>
          <a:xfrm>
            <a:off x="1024240" y="673725"/>
            <a:ext cx="601731" cy="646331"/>
            <a:chOff x="487066" y="1282946"/>
            <a:chExt cx="582963" cy="694292"/>
          </a:xfrm>
          <a:solidFill>
            <a:srgbClr val="009FA5"/>
          </a:solidFill>
        </p:grpSpPr>
        <p:sp>
          <p:nvSpPr>
            <p:cNvPr id="10" name="Rounded Rectangle 9">
              <a:extLst>
                <a:ext uri="{FF2B5EF4-FFF2-40B4-BE49-F238E27FC236}">
                  <a16:creationId xmlns="" xmlns:a16="http://schemas.microsoft.com/office/drawing/2014/main" id="{B1F27787-4CD3-B045-B285-49184792EBE2}"/>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1" name="TextBox 10">
              <a:extLst>
                <a:ext uri="{FF2B5EF4-FFF2-40B4-BE49-F238E27FC236}">
                  <a16:creationId xmlns="" xmlns:a16="http://schemas.microsoft.com/office/drawing/2014/main" id="{D02CADC2-A644-4043-8496-583CC62AFE82}"/>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2</a:t>
              </a:r>
              <a:endParaRPr lang="en-US" sz="3600" b="1" dirty="0">
                <a:solidFill>
                  <a:schemeClr val="bg1"/>
                </a:solidFill>
                <a:latin typeface="Myriad Pro" pitchFamily="34" charset="0"/>
              </a:endParaRPr>
            </a:p>
          </p:txBody>
        </p:sp>
      </p:grpSp>
      <p:pic>
        <p:nvPicPr>
          <p:cNvPr id="2" name="0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9244" y="40203"/>
            <a:ext cx="609600" cy="609600"/>
          </a:xfrm>
          <a:prstGeom prst="rect">
            <a:avLst/>
          </a:prstGeom>
        </p:spPr>
      </p:pic>
    </p:spTree>
    <p:extLst>
      <p:ext uri="{BB962C8B-B14F-4D97-AF65-F5344CB8AC3E}">
        <p14:creationId xmlns:p14="http://schemas.microsoft.com/office/powerpoint/2010/main" val="313159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8481"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ông Hình Nền Đẹp Nhất - 230 Hình Nền Powerpoint Ý Tưởng - luxury-inside.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52;g11125e11237_0_13"/>
          <p:cNvSpPr/>
          <p:nvPr/>
        </p:nvSpPr>
        <p:spPr>
          <a:xfrm>
            <a:off x="1601449" y="685847"/>
            <a:ext cx="6328941" cy="61552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2800" b="1" dirty="0">
                <a:solidFill>
                  <a:schemeClr val="dk1"/>
                </a:solidFill>
                <a:latin typeface="Calibri"/>
                <a:ea typeface="Calibri"/>
                <a:cs typeface="Calibri"/>
                <a:sym typeface="Calibri"/>
              </a:rPr>
              <a:t>Listen again and tick True (T) or False (F).</a:t>
            </a:r>
            <a:endParaRPr sz="2800" b="1" dirty="0">
              <a:solidFill>
                <a:schemeClr val="dk1"/>
              </a:solidFill>
              <a:latin typeface="Calibri"/>
              <a:ea typeface="Calibri"/>
              <a:cs typeface="Calibri"/>
              <a:sym typeface="Calibri"/>
            </a:endParaRPr>
          </a:p>
        </p:txBody>
      </p:sp>
      <p:graphicFrame>
        <p:nvGraphicFramePr>
          <p:cNvPr id="6" name="Google Shape;253;g11125e11237_0_13"/>
          <p:cNvGraphicFramePr/>
          <p:nvPr>
            <p:extLst>
              <p:ext uri="{D42A27DB-BD31-4B8C-83A1-F6EECF244321}">
                <p14:modId xmlns:p14="http://schemas.microsoft.com/office/powerpoint/2010/main" val="1902543602"/>
              </p:ext>
            </p:extLst>
          </p:nvPr>
        </p:nvGraphicFramePr>
        <p:xfrm>
          <a:off x="756841" y="1159682"/>
          <a:ext cx="11042788" cy="4084140"/>
        </p:xfrm>
        <a:graphic>
          <a:graphicData uri="http://schemas.openxmlformats.org/drawingml/2006/table">
            <a:tbl>
              <a:tblPr>
                <a:noFill/>
                <a:tableStyleId>{2B57CD1D-360B-433E-9236-EF76F88E0263}</a:tableStyleId>
              </a:tblPr>
              <a:tblGrid>
                <a:gridCol w="9782175">
                  <a:extLst>
                    <a:ext uri="{9D8B030D-6E8A-4147-A177-3AD203B41FA5}">
                      <a16:colId xmlns="" xmlns:a16="http://schemas.microsoft.com/office/drawing/2014/main" val="20000"/>
                    </a:ext>
                  </a:extLst>
                </a:gridCol>
                <a:gridCol w="628650">
                  <a:extLst>
                    <a:ext uri="{9D8B030D-6E8A-4147-A177-3AD203B41FA5}">
                      <a16:colId xmlns="" xmlns:a16="http://schemas.microsoft.com/office/drawing/2014/main" val="20001"/>
                    </a:ext>
                  </a:extLst>
                </a:gridCol>
                <a:gridCol w="631963">
                  <a:extLst>
                    <a:ext uri="{9D8B030D-6E8A-4147-A177-3AD203B41FA5}">
                      <a16:colId xmlns="" xmlns:a16="http://schemas.microsoft.com/office/drawing/2014/main" val="20002"/>
                    </a:ext>
                  </a:extLst>
                </a:gridCol>
              </a:tblGrid>
              <a:tr h="381000">
                <a:tc>
                  <a:txBody>
                    <a:bodyPr/>
                    <a:lstStyle/>
                    <a:p>
                      <a:pPr marL="0" lvl="0" indent="0" algn="l" rtl="0">
                        <a:spcBef>
                          <a:spcPts val="0"/>
                        </a:spcBef>
                        <a:spcAft>
                          <a:spcPts val="0"/>
                        </a:spcAft>
                        <a:buNone/>
                      </a:pP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lvl="0" indent="0" algn="ctr" rtl="0">
                        <a:spcBef>
                          <a:spcPts val="0"/>
                        </a:spcBef>
                        <a:spcAft>
                          <a:spcPts val="0"/>
                        </a:spcAft>
                        <a:buNone/>
                      </a:pPr>
                      <a:r>
                        <a:rPr lang="en-US" sz="2800" smtClean="0">
                          <a:latin typeface="Calibri"/>
                          <a:ea typeface="Calibri"/>
                          <a:cs typeface="Calibri"/>
                          <a:sym typeface="Calibri"/>
                        </a:rPr>
                        <a:t>T</a:t>
                      </a: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B0F0"/>
                    </a:solidFill>
                  </a:tcPr>
                </a:tc>
                <a:tc>
                  <a:txBody>
                    <a:bodyPr/>
                    <a:lstStyle/>
                    <a:p>
                      <a:pPr marL="0" lvl="0" indent="0" algn="ctr" rtl="0">
                        <a:spcBef>
                          <a:spcPts val="0"/>
                        </a:spcBef>
                        <a:spcAft>
                          <a:spcPts val="0"/>
                        </a:spcAft>
                        <a:buNone/>
                      </a:pPr>
                      <a:r>
                        <a:rPr lang="en-US" sz="2800" dirty="0" smtClean="0">
                          <a:latin typeface="Calibri"/>
                          <a:ea typeface="Calibri"/>
                          <a:cs typeface="Calibri"/>
                          <a:sym typeface="Calibri"/>
                        </a:rPr>
                        <a:t>F</a:t>
                      </a: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B0F0"/>
                    </a:solidFill>
                  </a:tcPr>
                </a:tc>
                <a:extLst>
                  <a:ext uri="{0D108BD9-81ED-4DB2-BD59-A6C34878D82A}">
                    <a16:rowId xmlns="" xmlns:a16="http://schemas.microsoft.com/office/drawing/2014/main" val="10000"/>
                  </a:ext>
                </a:extLst>
              </a:tr>
              <a:tr h="381000">
                <a:tc>
                  <a:txBody>
                    <a:bodyPr/>
                    <a:lstStyle/>
                    <a:p>
                      <a:pPr marL="0" lvl="0" indent="0" algn="l" rtl="0">
                        <a:spcBef>
                          <a:spcPts val="0"/>
                        </a:spcBef>
                        <a:spcAft>
                          <a:spcPts val="0"/>
                        </a:spcAft>
                        <a:buNone/>
                      </a:pPr>
                      <a:r>
                        <a:rPr lang="en-US" sz="2800" dirty="0">
                          <a:latin typeface="Calibri"/>
                          <a:ea typeface="Calibri"/>
                          <a:cs typeface="Calibri"/>
                          <a:sym typeface="Calibri"/>
                        </a:rPr>
                        <a:t>1. People in Minh's area often have four meals a day.</a:t>
                      </a: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lvl="0" indent="0" algn="ctr" rtl="0">
                        <a:spcBef>
                          <a:spcPts val="0"/>
                        </a:spcBef>
                        <a:spcAft>
                          <a:spcPts val="0"/>
                        </a:spcAft>
                        <a:buNone/>
                      </a:pP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lvl="0" indent="0" algn="ctr" rtl="0">
                        <a:spcBef>
                          <a:spcPts val="0"/>
                        </a:spcBef>
                        <a:spcAft>
                          <a:spcPts val="0"/>
                        </a:spcAft>
                        <a:buNone/>
                      </a:pP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1"/>
                  </a:ext>
                </a:extLst>
              </a:tr>
              <a:tr h="381000">
                <a:tc>
                  <a:txBody>
                    <a:bodyPr/>
                    <a:lstStyle/>
                    <a:p>
                      <a:pPr marL="0" lvl="0" indent="0" algn="l" rtl="0">
                        <a:spcBef>
                          <a:spcPts val="0"/>
                        </a:spcBef>
                        <a:spcAft>
                          <a:spcPts val="0"/>
                        </a:spcAft>
                        <a:buNone/>
                      </a:pPr>
                      <a:r>
                        <a:rPr lang="en-US" sz="2800" dirty="0">
                          <a:latin typeface="Calibri"/>
                          <a:ea typeface="Calibri"/>
                          <a:cs typeface="Calibri"/>
                          <a:sym typeface="Calibri"/>
                        </a:rPr>
                        <a:t>2. Most of them have lunch at </a:t>
                      </a:r>
                      <a:r>
                        <a:rPr lang="en-US" sz="2800" dirty="0" smtClean="0">
                          <a:latin typeface="Calibri"/>
                          <a:ea typeface="Calibri"/>
                          <a:cs typeface="Calibri"/>
                          <a:sym typeface="Calibri"/>
                        </a:rPr>
                        <a:t>home.</a:t>
                      </a: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lvl="0" indent="0" algn="ctr" rtl="0">
                        <a:spcBef>
                          <a:spcPts val="0"/>
                        </a:spcBef>
                        <a:spcAft>
                          <a:spcPts val="0"/>
                        </a:spcAft>
                        <a:buNone/>
                      </a:pP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lvl="0" indent="0" algn="ctr" rtl="0">
                        <a:spcBef>
                          <a:spcPts val="0"/>
                        </a:spcBef>
                        <a:spcAft>
                          <a:spcPts val="0"/>
                        </a:spcAft>
                        <a:buNone/>
                      </a:pP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381000">
                <a:tc>
                  <a:txBody>
                    <a:bodyPr/>
                    <a:lstStyle/>
                    <a:p>
                      <a:pPr marL="0" lvl="0" indent="0" algn="l" rtl="0">
                        <a:spcBef>
                          <a:spcPts val="0"/>
                        </a:spcBef>
                        <a:spcAft>
                          <a:spcPts val="0"/>
                        </a:spcAft>
                        <a:buNone/>
                      </a:pPr>
                      <a:r>
                        <a:rPr lang="en-US" sz="2800" dirty="0">
                          <a:latin typeface="Calibri"/>
                          <a:ea typeface="Calibri"/>
                          <a:cs typeface="Calibri"/>
                          <a:sym typeface="Calibri"/>
                        </a:rPr>
                        <a:t>3. Lunch is the main meal of the day in his </a:t>
                      </a:r>
                      <a:r>
                        <a:rPr lang="en-US" sz="2800" dirty="0" smtClean="0">
                          <a:latin typeface="Calibri"/>
                          <a:ea typeface="Calibri"/>
                          <a:cs typeface="Calibri"/>
                          <a:sym typeface="Calibri"/>
                        </a:rPr>
                        <a:t>area.</a:t>
                      </a: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lvl="0" indent="0" algn="ctr" rtl="0">
                        <a:spcBef>
                          <a:spcPts val="0"/>
                        </a:spcBef>
                        <a:spcAft>
                          <a:spcPts val="0"/>
                        </a:spcAft>
                        <a:buNone/>
                      </a:pPr>
                      <a:endParaRPr sz="280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lvl="0" indent="0" algn="ctr" rtl="0">
                        <a:spcBef>
                          <a:spcPts val="0"/>
                        </a:spcBef>
                        <a:spcAft>
                          <a:spcPts val="0"/>
                        </a:spcAft>
                        <a:buNone/>
                      </a:pP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381000">
                <a:tc>
                  <a:txBody>
                    <a:bodyPr/>
                    <a:lstStyle/>
                    <a:p>
                      <a:pPr marL="0" lvl="0" indent="0" algn="l" rtl="0">
                        <a:spcBef>
                          <a:spcPts val="0"/>
                        </a:spcBef>
                        <a:spcAft>
                          <a:spcPts val="0"/>
                        </a:spcAft>
                        <a:buNone/>
                      </a:pPr>
                      <a:r>
                        <a:rPr lang="en-US" sz="2800" dirty="0">
                          <a:latin typeface="Calibri"/>
                          <a:ea typeface="Calibri"/>
                          <a:cs typeface="Calibri"/>
                          <a:sym typeface="Calibri"/>
                        </a:rPr>
                        <a:t>4. People in his </a:t>
                      </a:r>
                      <a:r>
                        <a:rPr lang="en-US" sz="2800" dirty="0" err="1" smtClean="0">
                          <a:latin typeface="Calibri"/>
                          <a:ea typeface="Calibri"/>
                          <a:cs typeface="Calibri"/>
                          <a:sym typeface="Calibri"/>
                        </a:rPr>
                        <a:t>neighbourhood</a:t>
                      </a:r>
                      <a:r>
                        <a:rPr lang="en-US" sz="2800" dirty="0" smtClean="0">
                          <a:latin typeface="Calibri"/>
                          <a:ea typeface="Calibri"/>
                          <a:cs typeface="Calibri"/>
                          <a:sym typeface="Calibri"/>
                        </a:rPr>
                        <a:t> </a:t>
                      </a:r>
                      <a:r>
                        <a:rPr lang="en-US" sz="2800" dirty="0">
                          <a:latin typeface="Calibri"/>
                          <a:ea typeface="Calibri"/>
                          <a:cs typeface="Calibri"/>
                          <a:sym typeface="Calibri"/>
                        </a:rPr>
                        <a:t>often have rice, fresh vegetables, and seafood or meat for </a:t>
                      </a:r>
                      <a:r>
                        <a:rPr lang="en-US" sz="2800" dirty="0" smtClean="0">
                          <a:latin typeface="Calibri"/>
                          <a:ea typeface="Calibri"/>
                          <a:cs typeface="Calibri"/>
                          <a:sym typeface="Calibri"/>
                        </a:rPr>
                        <a:t>dinner.</a:t>
                      </a: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lvl="0" indent="0" algn="ctr" rtl="0">
                        <a:spcBef>
                          <a:spcPts val="0"/>
                        </a:spcBef>
                        <a:spcAft>
                          <a:spcPts val="0"/>
                        </a:spcAft>
                        <a:buNone/>
                      </a:pP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lvl="0" indent="0" algn="ctr" rtl="0">
                        <a:spcBef>
                          <a:spcPts val="0"/>
                        </a:spcBef>
                        <a:spcAft>
                          <a:spcPts val="0"/>
                        </a:spcAft>
                        <a:buNone/>
                      </a:pP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4"/>
                  </a:ext>
                </a:extLst>
              </a:tr>
              <a:tr h="381000">
                <a:tc>
                  <a:txBody>
                    <a:bodyPr/>
                    <a:lstStyle/>
                    <a:p>
                      <a:pPr marL="0" lvl="0" indent="0" algn="l" rtl="0">
                        <a:spcBef>
                          <a:spcPts val="0"/>
                        </a:spcBef>
                        <a:spcAft>
                          <a:spcPts val="0"/>
                        </a:spcAft>
                        <a:buNone/>
                      </a:pPr>
                      <a:r>
                        <a:rPr lang="en-US" sz="2800" dirty="0">
                          <a:latin typeface="Calibri"/>
                          <a:ea typeface="Calibri"/>
                          <a:cs typeface="Calibri"/>
                          <a:sym typeface="Calibri"/>
                        </a:rPr>
                        <a:t>5. After dinner, they often have some fruit and green </a:t>
                      </a:r>
                      <a:r>
                        <a:rPr lang="en-US" sz="2800" dirty="0" smtClean="0">
                          <a:latin typeface="Calibri"/>
                          <a:ea typeface="Calibri"/>
                          <a:cs typeface="Calibri"/>
                          <a:sym typeface="Calibri"/>
                        </a:rPr>
                        <a:t>tea.</a:t>
                      </a: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lvl="0" indent="0" algn="ctr" rtl="0">
                        <a:spcBef>
                          <a:spcPts val="0"/>
                        </a:spcBef>
                        <a:spcAft>
                          <a:spcPts val="0"/>
                        </a:spcAft>
                        <a:buNone/>
                      </a:pPr>
                      <a:endParaRPr sz="280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lvl="0" indent="0" algn="ctr" rtl="0">
                        <a:spcBef>
                          <a:spcPts val="0"/>
                        </a:spcBef>
                        <a:spcAft>
                          <a:spcPts val="0"/>
                        </a:spcAft>
                        <a:buNone/>
                      </a:pP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bl>
          </a:graphicData>
        </a:graphic>
      </p:graphicFrame>
      <p:sp>
        <p:nvSpPr>
          <p:cNvPr id="7" name="Google Shape;254;g11125e11237_0_13"/>
          <p:cNvSpPr txBox="1"/>
          <p:nvPr/>
        </p:nvSpPr>
        <p:spPr>
          <a:xfrm>
            <a:off x="11304654" y="1759604"/>
            <a:ext cx="3432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smtClean="0">
                <a:solidFill>
                  <a:srgbClr val="FF0000"/>
                </a:solidFill>
                <a:latin typeface="Calibri"/>
                <a:ea typeface="Calibri"/>
                <a:cs typeface="Calibri"/>
                <a:sym typeface="Calibri"/>
              </a:rPr>
              <a:t>F</a:t>
            </a:r>
            <a:endParaRPr sz="2000" b="1" dirty="0">
              <a:solidFill>
                <a:srgbClr val="FF0000"/>
              </a:solidFill>
            </a:endParaRPr>
          </a:p>
        </p:txBody>
      </p:sp>
      <p:sp>
        <p:nvSpPr>
          <p:cNvPr id="8" name="Google Shape;255;g11125e11237_0_13"/>
          <p:cNvSpPr txBox="1"/>
          <p:nvPr/>
        </p:nvSpPr>
        <p:spPr>
          <a:xfrm>
            <a:off x="10646066" y="2342964"/>
            <a:ext cx="3432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solidFill>
                  <a:srgbClr val="FF0000"/>
                </a:solidFill>
                <a:latin typeface="Calibri"/>
                <a:ea typeface="Calibri"/>
                <a:cs typeface="Calibri"/>
                <a:sym typeface="Calibri"/>
              </a:rPr>
              <a:t>T</a:t>
            </a:r>
            <a:endParaRPr sz="2000" b="1" dirty="0">
              <a:solidFill>
                <a:srgbClr val="FF0000"/>
              </a:solidFill>
            </a:endParaRPr>
          </a:p>
        </p:txBody>
      </p:sp>
      <p:sp>
        <p:nvSpPr>
          <p:cNvPr id="9" name="Google Shape;256;g11125e11237_0_13"/>
          <p:cNvSpPr txBox="1"/>
          <p:nvPr/>
        </p:nvSpPr>
        <p:spPr>
          <a:xfrm>
            <a:off x="10646066" y="3834007"/>
            <a:ext cx="3432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solidFill>
                  <a:srgbClr val="FF0000"/>
                </a:solidFill>
                <a:latin typeface="Calibri"/>
                <a:ea typeface="Calibri"/>
                <a:cs typeface="Calibri"/>
                <a:sym typeface="Calibri"/>
              </a:rPr>
              <a:t>T</a:t>
            </a:r>
            <a:endParaRPr sz="2000" b="1" dirty="0">
              <a:solidFill>
                <a:srgbClr val="FF0000"/>
              </a:solidFill>
            </a:endParaRPr>
          </a:p>
        </p:txBody>
      </p:sp>
      <p:sp>
        <p:nvSpPr>
          <p:cNvPr id="10" name="Google Shape;257;g11125e11237_0_13"/>
          <p:cNvSpPr txBox="1"/>
          <p:nvPr/>
        </p:nvSpPr>
        <p:spPr>
          <a:xfrm>
            <a:off x="10646066" y="4671327"/>
            <a:ext cx="3432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solidFill>
                  <a:srgbClr val="FF0000"/>
                </a:solidFill>
                <a:latin typeface="Calibri"/>
                <a:ea typeface="Calibri"/>
                <a:cs typeface="Calibri"/>
                <a:sym typeface="Calibri"/>
              </a:rPr>
              <a:t>T</a:t>
            </a:r>
            <a:endParaRPr sz="2000" b="1" dirty="0">
              <a:solidFill>
                <a:srgbClr val="FF0000"/>
              </a:solidFill>
            </a:endParaRPr>
          </a:p>
        </p:txBody>
      </p:sp>
      <p:sp>
        <p:nvSpPr>
          <p:cNvPr id="11" name="Google Shape;258;g11125e11237_0_13"/>
          <p:cNvSpPr txBox="1"/>
          <p:nvPr/>
        </p:nvSpPr>
        <p:spPr>
          <a:xfrm>
            <a:off x="11304654" y="2991080"/>
            <a:ext cx="3432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smtClean="0">
                <a:solidFill>
                  <a:srgbClr val="FF0000"/>
                </a:solidFill>
                <a:latin typeface="Calibri"/>
                <a:ea typeface="Calibri"/>
                <a:cs typeface="Calibri"/>
                <a:sym typeface="Calibri"/>
              </a:rPr>
              <a:t>F</a:t>
            </a:r>
            <a:endParaRPr sz="2000" b="1" dirty="0">
              <a:solidFill>
                <a:srgbClr val="FF0000"/>
              </a:solidFill>
            </a:endParaRPr>
          </a:p>
        </p:txBody>
      </p:sp>
      <p:grpSp>
        <p:nvGrpSpPr>
          <p:cNvPr id="12" name="Group 11">
            <a:extLst>
              <a:ext uri="{FF2B5EF4-FFF2-40B4-BE49-F238E27FC236}">
                <a16:creationId xmlns="" xmlns:a16="http://schemas.microsoft.com/office/drawing/2014/main" id="{611847F4-B854-8342-9127-0B9807E0BFA2}"/>
              </a:ext>
            </a:extLst>
          </p:cNvPr>
          <p:cNvGrpSpPr/>
          <p:nvPr/>
        </p:nvGrpSpPr>
        <p:grpSpPr>
          <a:xfrm>
            <a:off x="948565" y="624628"/>
            <a:ext cx="601731" cy="646331"/>
            <a:chOff x="487066" y="1282946"/>
            <a:chExt cx="582963" cy="694292"/>
          </a:xfrm>
          <a:solidFill>
            <a:srgbClr val="009FA5"/>
          </a:solidFill>
        </p:grpSpPr>
        <p:sp>
          <p:nvSpPr>
            <p:cNvPr id="13" name="Rounded Rectangle 12">
              <a:extLst>
                <a:ext uri="{FF2B5EF4-FFF2-40B4-BE49-F238E27FC236}">
                  <a16:creationId xmlns="" xmlns:a16="http://schemas.microsoft.com/office/drawing/2014/main" id="{401C2E9C-3D96-D049-B1D9-7A7143BC6A24}"/>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4" name="TextBox 13">
              <a:extLst>
                <a:ext uri="{FF2B5EF4-FFF2-40B4-BE49-F238E27FC236}">
                  <a16:creationId xmlns="" xmlns:a16="http://schemas.microsoft.com/office/drawing/2014/main" id="{2D799429-2ABF-8B4F-8540-8E5A48B47292}"/>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3</a:t>
              </a:r>
              <a:endParaRPr lang="en-US" sz="3600" b="1" dirty="0">
                <a:solidFill>
                  <a:schemeClr val="bg1"/>
                </a:solidFill>
                <a:latin typeface="Myriad Pro" pitchFamily="34" charset="0"/>
              </a:endParaRPr>
            </a:p>
          </p:txBody>
        </p:sp>
      </p:grpSp>
      <p:sp>
        <p:nvSpPr>
          <p:cNvPr id="2" name="Rectangle 1">
            <a:hlinkClick r:id="rId5" action="ppaction://hlinksldjump"/>
          </p:cNvPr>
          <p:cNvSpPr/>
          <p:nvPr/>
        </p:nvSpPr>
        <p:spPr>
          <a:xfrm>
            <a:off x="5088333" y="6040746"/>
            <a:ext cx="1595309"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sz="1800" b="1" i="1" dirty="0">
                <a:solidFill>
                  <a:srgbClr val="FF0000"/>
                </a:solidFill>
              </a:rPr>
              <a:t>Audio script </a:t>
            </a:r>
            <a:endParaRPr lang="en-US" sz="1800" dirty="0">
              <a:solidFill>
                <a:srgbClr val="FF0000"/>
              </a:solidFill>
            </a:endParaRPr>
          </a:p>
        </p:txBody>
      </p:sp>
      <p:pic>
        <p:nvPicPr>
          <p:cNvPr id="16" name="0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4720" y="0"/>
            <a:ext cx="609600" cy="609600"/>
          </a:xfrm>
          <a:prstGeom prst="rect">
            <a:avLst/>
          </a:prstGeom>
        </p:spPr>
      </p:pic>
    </p:spTree>
    <p:extLst>
      <p:ext uri="{BB962C8B-B14F-4D97-AF65-F5344CB8AC3E}">
        <p14:creationId xmlns:p14="http://schemas.microsoft.com/office/powerpoint/2010/main" val="313159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2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7332" fill="hold"/>
                                        <p:tgtEl>
                                          <p:spTgt spid="16"/>
                                        </p:tgtEl>
                                      </p:cBhvr>
                                    </p:cmd>
                                  </p:childTnLst>
                                </p:cTn>
                              </p:par>
                            </p:childTnLst>
                          </p:cTn>
                        </p:par>
                      </p:childTnLst>
                    </p:cTn>
                  </p:par>
                </p:childTnLst>
              </p:cTn>
              <p:nextCondLst>
                <p:cond evt="onClick" delay="0">
                  <p:tgtEl>
                    <p:spTgt spid="16"/>
                  </p:tgtEl>
                </p:cond>
              </p:nextCondLst>
            </p:seq>
            <p:audio>
              <p:cMediaNode vol="80000">
                <p:cTn id="33"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ông Hình Nền Đẹp Nhất - 230 Hình Nền Powerpoint Ý Tưởng - luxury-insid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8418" y="584373"/>
            <a:ext cx="10296833" cy="5632311"/>
          </a:xfrm>
          <a:prstGeom prst="rect">
            <a:avLst/>
          </a:prstGeom>
        </p:spPr>
        <p:txBody>
          <a:bodyPr wrap="square">
            <a:spAutoFit/>
          </a:bodyPr>
          <a:lstStyle/>
          <a:p>
            <a:pPr>
              <a:lnSpc>
                <a:spcPct val="150000"/>
              </a:lnSpc>
            </a:pPr>
            <a:r>
              <a:rPr lang="en-GB" sz="2400" i="1" dirty="0">
                <a:latin typeface="Open Sans"/>
              </a:rPr>
              <a:t>People in my area often have </a:t>
            </a:r>
            <a:r>
              <a:rPr lang="en-GB" sz="2400" b="1" i="1" dirty="0">
                <a:latin typeface="Open Sans"/>
              </a:rPr>
              <a:t>three meals </a:t>
            </a:r>
            <a:r>
              <a:rPr lang="en-GB" sz="2400" i="1" dirty="0">
                <a:latin typeface="Open Sans"/>
              </a:rPr>
              <a:t>a day: breakfast, lunch and dinner. For breakfast, we usually have pho or eel soup with bread. Sometimes we have instant noodles or </a:t>
            </a:r>
            <a:r>
              <a:rPr lang="en-GB" sz="2400" i="1" dirty="0" err="1">
                <a:latin typeface="Open Sans"/>
              </a:rPr>
              <a:t>xoi</a:t>
            </a:r>
            <a:r>
              <a:rPr lang="en-GB" sz="2400" i="1" dirty="0">
                <a:latin typeface="Open Sans"/>
              </a:rPr>
              <a:t> (sticky rice). Lunch often starts at 11:30 a.m. </a:t>
            </a:r>
            <a:r>
              <a:rPr lang="en-GB" sz="2400" b="1" i="1" dirty="0">
                <a:latin typeface="Open Sans"/>
              </a:rPr>
              <a:t>Most of us have lunch at home</a:t>
            </a:r>
            <a:r>
              <a:rPr lang="en-GB" sz="2400" i="1" dirty="0">
                <a:latin typeface="Open Sans"/>
              </a:rPr>
              <a:t>. We often have rice, fish, meat, and vegetables. </a:t>
            </a:r>
            <a:r>
              <a:rPr lang="en-GB" sz="2400" b="1" i="1" dirty="0">
                <a:latin typeface="Open Sans"/>
              </a:rPr>
              <a:t>Dinner is the main meal of the day. </a:t>
            </a:r>
            <a:r>
              <a:rPr lang="en-GB" sz="2400" i="1" dirty="0">
                <a:latin typeface="Open Sans"/>
              </a:rPr>
              <a:t>It's also the time when family members gather at home, so it takes a bit longer than the other meals. It often starts at around 7:30 p.m. </a:t>
            </a:r>
            <a:r>
              <a:rPr lang="en-GB" sz="2400" b="1" i="1" dirty="0">
                <a:latin typeface="Open Sans"/>
              </a:rPr>
              <a:t>We usually have rice with a lot of fresh vegetables and seafood or meat.</a:t>
            </a:r>
            <a:r>
              <a:rPr lang="en-GB" sz="2400" i="1" dirty="0">
                <a:latin typeface="Open Sans"/>
              </a:rPr>
              <a:t> We normally talk about everyday activities during the meal. Then </a:t>
            </a:r>
            <a:r>
              <a:rPr lang="en-GB" sz="2400" b="1" i="1" dirty="0">
                <a:latin typeface="Open Sans"/>
              </a:rPr>
              <a:t>we have some fruit and green tea</a:t>
            </a:r>
            <a:r>
              <a:rPr lang="en-GB" sz="2400" i="1" dirty="0">
                <a:latin typeface="Open Sans"/>
              </a:rPr>
              <a:t>. I think the food in my area is fabulous. It's very healthy and delicious.</a:t>
            </a:r>
            <a:endParaRPr lang="en-US" sz="2400" i="1" dirty="0"/>
          </a:p>
        </p:txBody>
      </p:sp>
    </p:spTree>
    <p:extLst>
      <p:ext uri="{BB962C8B-B14F-4D97-AF65-F5344CB8AC3E}">
        <p14:creationId xmlns:p14="http://schemas.microsoft.com/office/powerpoint/2010/main" val="3131591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838200" y="1412681"/>
            <a:ext cx="10515600" cy="4351338"/>
          </a:xfrm>
        </p:spPr>
        <p:txBody>
          <a:bodyPr/>
          <a:lstStyle/>
          <a:p>
            <a:endParaRPr lang="en-US" b="1"/>
          </a:p>
        </p:txBody>
      </p:sp>
      <p:pic>
        <p:nvPicPr>
          <p:cNvPr id="4" name="Picture 2" descr="Phông Hình Nền Đẹp Nhất - 230 Hình Nền Powerpoint Ý Tưởng - luxury-insid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65;g11125e11237_0_23"/>
          <p:cNvSpPr txBox="1"/>
          <p:nvPr/>
        </p:nvSpPr>
        <p:spPr>
          <a:xfrm>
            <a:off x="4553960" y="11597"/>
            <a:ext cx="2612061" cy="64629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smtClean="0">
                <a:solidFill>
                  <a:schemeClr val="tx1"/>
                </a:solidFill>
                <a:effectLst>
                  <a:glow rad="88900">
                    <a:schemeClr val="bg1"/>
                  </a:glow>
                </a:effectLst>
                <a:latin typeface="Calibri" panose="020F0502020204030204" pitchFamily="34" charset="0"/>
                <a:ea typeface="+mj-ea"/>
                <a:cs typeface="Calibri" panose="020F0502020204030204" pitchFamily="34" charset="0"/>
              </a:rPr>
              <a:t>II. </a:t>
            </a:r>
            <a:r>
              <a:rPr lang="en-US" sz="3600" b="1" u="sng" kern="1200" dirty="0" smtClean="0">
                <a:solidFill>
                  <a:schemeClr val="tx1"/>
                </a:solidFill>
                <a:effectLst>
                  <a:glow rad="88900">
                    <a:schemeClr val="bg1"/>
                  </a:glow>
                </a:effectLst>
                <a:latin typeface="Calibri" panose="020F0502020204030204" pitchFamily="34" charset="0"/>
                <a:ea typeface="+mj-ea"/>
                <a:cs typeface="Calibri" panose="020F0502020204030204" pitchFamily="34" charset="0"/>
              </a:rPr>
              <a:t>WRITING</a:t>
            </a:r>
            <a:endParaRPr sz="3600" b="1" u="sng" kern="1200" dirty="0">
              <a:solidFill>
                <a:schemeClr val="tx1"/>
              </a:solidFill>
              <a:effectLst>
                <a:glow rad="88900">
                  <a:schemeClr val="bg1"/>
                </a:glow>
              </a:effectLst>
              <a:latin typeface="Calibri" panose="020F0502020204030204" pitchFamily="34" charset="0"/>
              <a:ea typeface="+mj-ea"/>
              <a:cs typeface="Calibri" panose="020F0502020204030204" pitchFamily="34" charset="0"/>
            </a:endParaRPr>
          </a:p>
        </p:txBody>
      </p:sp>
      <p:sp>
        <p:nvSpPr>
          <p:cNvPr id="6" name="Google Shape;266;g11125e11237_0_23"/>
          <p:cNvSpPr/>
          <p:nvPr/>
        </p:nvSpPr>
        <p:spPr>
          <a:xfrm>
            <a:off x="4689388" y="1432694"/>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p:txBody>
      </p:sp>
      <p:sp>
        <p:nvSpPr>
          <p:cNvPr id="7" name="Google Shape;267;g11125e11237_0_23"/>
          <p:cNvSpPr/>
          <p:nvPr/>
        </p:nvSpPr>
        <p:spPr>
          <a:xfrm>
            <a:off x="1380104" y="816621"/>
            <a:ext cx="8144040" cy="62071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2800" b="1" dirty="0">
                <a:solidFill>
                  <a:schemeClr val="dk1"/>
                </a:solidFill>
                <a:latin typeface="Calibri"/>
                <a:ea typeface="Calibri"/>
                <a:cs typeface="Calibri"/>
                <a:sym typeface="Calibri"/>
              </a:rPr>
              <a:t>Make notes about the eating habits in your area.</a:t>
            </a:r>
            <a:endParaRPr sz="28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2800" b="1" dirty="0">
              <a:solidFill>
                <a:schemeClr val="dk1"/>
              </a:solidFill>
              <a:latin typeface="Calibri"/>
              <a:ea typeface="Calibri"/>
              <a:cs typeface="Calibri"/>
              <a:sym typeface="Calibri"/>
            </a:endParaRPr>
          </a:p>
        </p:txBody>
      </p:sp>
      <p:graphicFrame>
        <p:nvGraphicFramePr>
          <p:cNvPr id="8" name="Google Shape;268;g11125e11237_0_23"/>
          <p:cNvGraphicFramePr/>
          <p:nvPr>
            <p:extLst>
              <p:ext uri="{D42A27DB-BD31-4B8C-83A1-F6EECF244321}">
                <p14:modId xmlns:p14="http://schemas.microsoft.com/office/powerpoint/2010/main" val="431958313"/>
              </p:ext>
            </p:extLst>
          </p:nvPr>
        </p:nvGraphicFramePr>
        <p:xfrm>
          <a:off x="1553380" y="1599439"/>
          <a:ext cx="8870416" cy="2724962"/>
        </p:xfrm>
        <a:graphic>
          <a:graphicData uri="http://schemas.openxmlformats.org/drawingml/2006/table">
            <a:tbl>
              <a:tblPr>
                <a:noFill/>
                <a:tableStyleId>{2B57CD1D-360B-433E-9236-EF76F88E0263}</a:tableStyleId>
              </a:tblPr>
              <a:tblGrid>
                <a:gridCol w="1868246">
                  <a:extLst>
                    <a:ext uri="{9D8B030D-6E8A-4147-A177-3AD203B41FA5}">
                      <a16:colId xmlns="" xmlns:a16="http://schemas.microsoft.com/office/drawing/2014/main" val="20000"/>
                    </a:ext>
                  </a:extLst>
                </a:gridCol>
                <a:gridCol w="3292124">
                  <a:extLst>
                    <a:ext uri="{9D8B030D-6E8A-4147-A177-3AD203B41FA5}">
                      <a16:colId xmlns="" xmlns:a16="http://schemas.microsoft.com/office/drawing/2014/main" val="20001"/>
                    </a:ext>
                  </a:extLst>
                </a:gridCol>
                <a:gridCol w="3710046">
                  <a:extLst>
                    <a:ext uri="{9D8B030D-6E8A-4147-A177-3AD203B41FA5}">
                      <a16:colId xmlns="" xmlns:a16="http://schemas.microsoft.com/office/drawing/2014/main" val="20002"/>
                    </a:ext>
                  </a:extLst>
                </a:gridCol>
              </a:tblGrid>
              <a:tr h="488469">
                <a:tc>
                  <a:txBody>
                    <a:bodyPr/>
                    <a:lstStyle/>
                    <a:p>
                      <a:pPr marL="0" lvl="0" indent="0" algn="l" rtl="0">
                        <a:spcBef>
                          <a:spcPts val="0"/>
                        </a:spcBef>
                        <a:spcAft>
                          <a:spcPts val="0"/>
                        </a:spcAft>
                        <a:buNone/>
                      </a:pPr>
                      <a:endParaRPr sz="2800" b="1" dirty="0">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lvl="0" indent="0" algn="ctr" rtl="0">
                        <a:spcBef>
                          <a:spcPts val="0"/>
                        </a:spcBef>
                        <a:spcAft>
                          <a:spcPts val="0"/>
                        </a:spcAft>
                        <a:buNone/>
                      </a:pPr>
                      <a:r>
                        <a:rPr lang="en-US" sz="2800" b="1" dirty="0">
                          <a:solidFill>
                            <a:schemeClr val="bg1"/>
                          </a:solidFill>
                          <a:latin typeface="Calibri"/>
                          <a:ea typeface="Calibri"/>
                          <a:cs typeface="Calibri"/>
                          <a:sym typeface="Calibri"/>
                        </a:rPr>
                        <a:t>Time</a:t>
                      </a:r>
                      <a:endParaRPr sz="2800" b="1" dirty="0">
                        <a:solidFill>
                          <a:schemeClr val="bg1"/>
                        </a:solidFill>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1BAB8"/>
                    </a:solidFill>
                  </a:tcPr>
                </a:tc>
                <a:tc>
                  <a:txBody>
                    <a:bodyPr/>
                    <a:lstStyle/>
                    <a:p>
                      <a:pPr marL="0" lvl="0" indent="0" algn="ctr" rtl="0">
                        <a:spcBef>
                          <a:spcPts val="0"/>
                        </a:spcBef>
                        <a:spcAft>
                          <a:spcPts val="0"/>
                        </a:spcAft>
                        <a:buNone/>
                      </a:pPr>
                      <a:r>
                        <a:rPr lang="en-US" sz="2800" b="1" dirty="0">
                          <a:solidFill>
                            <a:schemeClr val="bg1"/>
                          </a:solidFill>
                          <a:latin typeface="Calibri"/>
                          <a:ea typeface="Calibri"/>
                          <a:cs typeface="Calibri"/>
                          <a:sym typeface="Calibri"/>
                        </a:rPr>
                        <a:t>Food and drink</a:t>
                      </a:r>
                      <a:endParaRPr sz="2800" b="1" dirty="0">
                        <a:solidFill>
                          <a:schemeClr val="bg1"/>
                        </a:solidFill>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1BAB8"/>
                    </a:solidFill>
                  </a:tcPr>
                </a:tc>
                <a:extLst>
                  <a:ext uri="{0D108BD9-81ED-4DB2-BD59-A6C34878D82A}">
                    <a16:rowId xmlns="" xmlns:a16="http://schemas.microsoft.com/office/drawing/2014/main" val="10000"/>
                  </a:ext>
                </a:extLst>
              </a:tr>
              <a:tr h="830414">
                <a:tc>
                  <a:txBody>
                    <a:bodyPr/>
                    <a:lstStyle/>
                    <a:p>
                      <a:pPr marL="0" lvl="0" indent="0" algn="l" rtl="0">
                        <a:spcBef>
                          <a:spcPts val="0"/>
                        </a:spcBef>
                        <a:spcAft>
                          <a:spcPts val="0"/>
                        </a:spcAft>
                        <a:buNone/>
                      </a:pPr>
                      <a:r>
                        <a:rPr lang="en-US" sz="2800" b="1" dirty="0">
                          <a:latin typeface="Calibri"/>
                          <a:ea typeface="Calibri"/>
                          <a:cs typeface="Calibri"/>
                          <a:sym typeface="Calibri"/>
                        </a:rPr>
                        <a:t>Breakfast</a:t>
                      </a:r>
                      <a:endParaRPr sz="2800" b="1" dirty="0">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E9CA"/>
                    </a:solidFill>
                  </a:tcPr>
                </a:tc>
                <a:tc>
                  <a:txBody>
                    <a:bodyPr/>
                    <a:lstStyle/>
                    <a:p>
                      <a:pPr marL="0" lvl="0" indent="0" algn="l" rtl="0">
                        <a:spcBef>
                          <a:spcPts val="0"/>
                        </a:spcBef>
                        <a:spcAft>
                          <a:spcPts val="0"/>
                        </a:spcAft>
                        <a:buNone/>
                      </a:pPr>
                      <a:endParaRPr sz="2800" b="1" dirty="0">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E9CA"/>
                    </a:solidFill>
                  </a:tcPr>
                </a:tc>
                <a:tc>
                  <a:txBody>
                    <a:bodyPr/>
                    <a:lstStyle/>
                    <a:p>
                      <a:pPr marL="0" lvl="0" indent="0" algn="l" rtl="0">
                        <a:spcBef>
                          <a:spcPts val="0"/>
                        </a:spcBef>
                        <a:spcAft>
                          <a:spcPts val="0"/>
                        </a:spcAft>
                        <a:buNone/>
                      </a:pPr>
                      <a:endParaRPr sz="2800" b="1" dirty="0">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E9CA"/>
                    </a:solidFill>
                  </a:tcPr>
                </a:tc>
                <a:extLst>
                  <a:ext uri="{0D108BD9-81ED-4DB2-BD59-A6C34878D82A}">
                    <a16:rowId xmlns="" xmlns:a16="http://schemas.microsoft.com/office/drawing/2014/main" val="10001"/>
                  </a:ext>
                </a:extLst>
              </a:tr>
              <a:tr h="642489">
                <a:tc>
                  <a:txBody>
                    <a:bodyPr/>
                    <a:lstStyle/>
                    <a:p>
                      <a:pPr marL="0" lvl="0" indent="0" algn="l" rtl="0">
                        <a:spcBef>
                          <a:spcPts val="0"/>
                        </a:spcBef>
                        <a:spcAft>
                          <a:spcPts val="0"/>
                        </a:spcAft>
                        <a:buNone/>
                      </a:pPr>
                      <a:r>
                        <a:rPr lang="en-US" sz="2800" b="1" dirty="0">
                          <a:latin typeface="Calibri"/>
                          <a:ea typeface="Calibri"/>
                          <a:cs typeface="Calibri"/>
                          <a:sym typeface="Calibri"/>
                        </a:rPr>
                        <a:t>Lunch</a:t>
                      </a:r>
                      <a:endParaRPr sz="2800" b="1" dirty="0">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E9CA"/>
                    </a:solidFill>
                  </a:tcPr>
                </a:tc>
                <a:tc>
                  <a:txBody>
                    <a:bodyPr/>
                    <a:lstStyle/>
                    <a:p>
                      <a:pPr marL="0" lvl="0" indent="0" algn="l" rtl="0">
                        <a:spcBef>
                          <a:spcPts val="0"/>
                        </a:spcBef>
                        <a:spcAft>
                          <a:spcPts val="0"/>
                        </a:spcAft>
                        <a:buNone/>
                      </a:pPr>
                      <a:endParaRPr sz="2800" b="1" dirty="0">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E9CA"/>
                    </a:solidFill>
                  </a:tcPr>
                </a:tc>
                <a:tc>
                  <a:txBody>
                    <a:bodyPr/>
                    <a:lstStyle/>
                    <a:p>
                      <a:pPr marL="0" lvl="0" indent="0" algn="l" rtl="0">
                        <a:spcBef>
                          <a:spcPts val="0"/>
                        </a:spcBef>
                        <a:spcAft>
                          <a:spcPts val="0"/>
                        </a:spcAft>
                        <a:buNone/>
                      </a:pPr>
                      <a:endParaRPr sz="2800" b="1" dirty="0">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E9CA"/>
                    </a:solidFill>
                  </a:tcPr>
                </a:tc>
                <a:extLst>
                  <a:ext uri="{0D108BD9-81ED-4DB2-BD59-A6C34878D82A}">
                    <a16:rowId xmlns="" xmlns:a16="http://schemas.microsoft.com/office/drawing/2014/main" val="10002"/>
                  </a:ext>
                </a:extLst>
              </a:tr>
              <a:tr h="642489">
                <a:tc>
                  <a:txBody>
                    <a:bodyPr/>
                    <a:lstStyle/>
                    <a:p>
                      <a:pPr marL="0" lvl="0" indent="0" algn="l" rtl="0">
                        <a:spcBef>
                          <a:spcPts val="0"/>
                        </a:spcBef>
                        <a:spcAft>
                          <a:spcPts val="0"/>
                        </a:spcAft>
                        <a:buNone/>
                      </a:pPr>
                      <a:r>
                        <a:rPr lang="en-US" sz="2800" b="1" dirty="0">
                          <a:latin typeface="Calibri"/>
                          <a:ea typeface="Calibri"/>
                          <a:cs typeface="Calibri"/>
                          <a:sym typeface="Calibri"/>
                        </a:rPr>
                        <a:t>Dinner</a:t>
                      </a:r>
                      <a:endParaRPr sz="2800" b="1" dirty="0">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E9CA"/>
                    </a:solidFill>
                  </a:tcPr>
                </a:tc>
                <a:tc>
                  <a:txBody>
                    <a:bodyPr/>
                    <a:lstStyle/>
                    <a:p>
                      <a:pPr marL="0" lvl="0" indent="0" algn="l" rtl="0">
                        <a:spcBef>
                          <a:spcPts val="0"/>
                        </a:spcBef>
                        <a:spcAft>
                          <a:spcPts val="0"/>
                        </a:spcAft>
                        <a:buNone/>
                      </a:pPr>
                      <a:endParaRPr sz="2800" b="1" dirty="0">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E9CA"/>
                    </a:solidFill>
                  </a:tcPr>
                </a:tc>
                <a:tc>
                  <a:txBody>
                    <a:bodyPr/>
                    <a:lstStyle/>
                    <a:p>
                      <a:pPr marL="0" lvl="0" indent="0" algn="l" rtl="0">
                        <a:spcBef>
                          <a:spcPts val="0"/>
                        </a:spcBef>
                        <a:spcAft>
                          <a:spcPts val="0"/>
                        </a:spcAft>
                        <a:buNone/>
                      </a:pPr>
                      <a:endParaRPr sz="2800" b="1" dirty="0">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E9CA"/>
                    </a:solidFill>
                  </a:tcPr>
                </a:tc>
                <a:extLst>
                  <a:ext uri="{0D108BD9-81ED-4DB2-BD59-A6C34878D82A}">
                    <a16:rowId xmlns="" xmlns:a16="http://schemas.microsoft.com/office/drawing/2014/main" val="10003"/>
                  </a:ext>
                </a:extLst>
              </a:tr>
            </a:tbl>
          </a:graphicData>
        </a:graphic>
      </p:graphicFrame>
      <p:grpSp>
        <p:nvGrpSpPr>
          <p:cNvPr id="9" name="Group 8">
            <a:extLst>
              <a:ext uri="{FF2B5EF4-FFF2-40B4-BE49-F238E27FC236}">
                <a16:creationId xmlns="" xmlns:a16="http://schemas.microsoft.com/office/drawing/2014/main" id="{74B18D58-85C1-864A-A312-CC17CCA3EDB2}"/>
              </a:ext>
            </a:extLst>
          </p:cNvPr>
          <p:cNvGrpSpPr/>
          <p:nvPr/>
        </p:nvGrpSpPr>
        <p:grpSpPr>
          <a:xfrm>
            <a:off x="647700" y="709223"/>
            <a:ext cx="601731" cy="646331"/>
            <a:chOff x="487066" y="1282946"/>
            <a:chExt cx="582963" cy="694292"/>
          </a:xfrm>
          <a:solidFill>
            <a:srgbClr val="009FA5"/>
          </a:solidFill>
        </p:grpSpPr>
        <p:sp>
          <p:nvSpPr>
            <p:cNvPr id="10" name="Rounded Rectangle 9">
              <a:extLst>
                <a:ext uri="{FF2B5EF4-FFF2-40B4-BE49-F238E27FC236}">
                  <a16:creationId xmlns="" xmlns:a16="http://schemas.microsoft.com/office/drawing/2014/main" id="{6DEA5DBC-B40D-9D4B-800C-570F3FED2AFB}"/>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1" name="TextBox 10">
              <a:extLst>
                <a:ext uri="{FF2B5EF4-FFF2-40B4-BE49-F238E27FC236}">
                  <a16:creationId xmlns="" xmlns:a16="http://schemas.microsoft.com/office/drawing/2014/main" id="{B37C7F68-136E-1D44-B619-F5E3C927287A}"/>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4</a:t>
              </a:r>
              <a:endParaRPr lang="en-US" sz="3600" b="1" dirty="0">
                <a:solidFill>
                  <a:schemeClr val="bg1"/>
                </a:solidFill>
                <a:latin typeface="Myriad Pro" pitchFamily="34" charset="0"/>
              </a:endParaRPr>
            </a:p>
          </p:txBody>
        </p:sp>
      </p:grpSp>
      <p:sp>
        <p:nvSpPr>
          <p:cNvPr id="12" name="Rectangle 11"/>
          <p:cNvSpPr/>
          <p:nvPr/>
        </p:nvSpPr>
        <p:spPr>
          <a:xfrm>
            <a:off x="1838631" y="4753984"/>
            <a:ext cx="9016181" cy="1200329"/>
          </a:xfrm>
          <a:prstGeom prst="rect">
            <a:avLst/>
          </a:prstGeom>
        </p:spPr>
        <p:txBody>
          <a:bodyPr wrap="square">
            <a:spAutoFit/>
          </a:bodyPr>
          <a:lstStyle/>
          <a:p>
            <a:pPr>
              <a:lnSpc>
                <a:spcPct val="150000"/>
              </a:lnSpc>
            </a:pPr>
            <a:r>
              <a:rPr lang="en-US" sz="2400" b="1" i="1" dirty="0">
                <a:solidFill>
                  <a:srgbClr val="7030A0"/>
                </a:solidFill>
              </a:rPr>
              <a:t>+ What time do they have breakfast, lunch and dinner? </a:t>
            </a:r>
            <a:endParaRPr lang="en-US" sz="2400" b="1" dirty="0">
              <a:solidFill>
                <a:srgbClr val="7030A0"/>
              </a:solidFill>
            </a:endParaRPr>
          </a:p>
          <a:p>
            <a:pPr>
              <a:lnSpc>
                <a:spcPct val="150000"/>
              </a:lnSpc>
            </a:pPr>
            <a:r>
              <a:rPr lang="en-US" sz="2400" b="1" i="1" dirty="0">
                <a:solidFill>
                  <a:srgbClr val="7030A0"/>
                </a:solidFill>
              </a:rPr>
              <a:t>+ What food and drink do they have then?</a:t>
            </a:r>
            <a:endParaRPr lang="en-US" sz="2400" b="1" dirty="0">
              <a:solidFill>
                <a:srgbClr val="7030A0"/>
              </a:solidFill>
            </a:endParaRPr>
          </a:p>
        </p:txBody>
      </p:sp>
    </p:spTree>
    <p:extLst>
      <p:ext uri="{BB962C8B-B14F-4D97-AF65-F5344CB8AC3E}">
        <p14:creationId xmlns:p14="http://schemas.microsoft.com/office/powerpoint/2010/main" val="69748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838200" y="1412681"/>
            <a:ext cx="10515600" cy="4351338"/>
          </a:xfrm>
        </p:spPr>
        <p:txBody>
          <a:bodyPr/>
          <a:lstStyle/>
          <a:p>
            <a:endParaRPr lang="en-US" b="1"/>
          </a:p>
        </p:txBody>
      </p:sp>
      <p:pic>
        <p:nvPicPr>
          <p:cNvPr id="4" name="Picture 2" descr="Phông Hình Nền Đẹp Nhất - 230 Hình Nền Powerpoint Ý Tưởng - luxury-insid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accent6">
              <a:lumMod val="20000"/>
              <a:lumOff val="80000"/>
            </a:schemeClr>
          </a:solidFill>
          <a:extLst/>
        </p:spPr>
      </p:pic>
      <p:sp>
        <p:nvSpPr>
          <p:cNvPr id="5" name="Google Shape;265;g11125e11237_0_23"/>
          <p:cNvSpPr txBox="1"/>
          <p:nvPr/>
        </p:nvSpPr>
        <p:spPr>
          <a:xfrm>
            <a:off x="4553960" y="11597"/>
            <a:ext cx="2612061" cy="64629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smtClean="0">
                <a:solidFill>
                  <a:schemeClr val="tx1"/>
                </a:solidFill>
                <a:effectLst>
                  <a:glow rad="88900">
                    <a:schemeClr val="bg1"/>
                  </a:glow>
                </a:effectLst>
                <a:latin typeface="Calibri" panose="020F0502020204030204" pitchFamily="34" charset="0"/>
                <a:ea typeface="+mj-ea"/>
                <a:cs typeface="Calibri" panose="020F0502020204030204" pitchFamily="34" charset="0"/>
              </a:rPr>
              <a:t>II. </a:t>
            </a:r>
            <a:r>
              <a:rPr lang="en-US" sz="3600" b="1" u="sng" kern="1200" dirty="0" smtClean="0">
                <a:solidFill>
                  <a:schemeClr val="tx1"/>
                </a:solidFill>
                <a:effectLst>
                  <a:glow rad="88900">
                    <a:schemeClr val="bg1"/>
                  </a:glow>
                </a:effectLst>
                <a:latin typeface="Calibri" panose="020F0502020204030204" pitchFamily="34" charset="0"/>
                <a:ea typeface="+mj-ea"/>
                <a:cs typeface="Calibri" panose="020F0502020204030204" pitchFamily="34" charset="0"/>
              </a:rPr>
              <a:t>WRITING</a:t>
            </a:r>
            <a:endParaRPr sz="3600" b="1" u="sng" kern="1200" dirty="0">
              <a:solidFill>
                <a:schemeClr val="tx1"/>
              </a:solidFill>
              <a:effectLst>
                <a:glow rad="88900">
                  <a:schemeClr val="bg1"/>
                </a:glow>
              </a:effectLst>
              <a:latin typeface="Calibri" panose="020F0502020204030204" pitchFamily="34" charset="0"/>
              <a:ea typeface="+mj-ea"/>
              <a:cs typeface="Calibri" panose="020F0502020204030204" pitchFamily="34" charset="0"/>
            </a:endParaRPr>
          </a:p>
        </p:txBody>
      </p:sp>
      <p:sp>
        <p:nvSpPr>
          <p:cNvPr id="6" name="Google Shape;266;g11125e11237_0_23"/>
          <p:cNvSpPr/>
          <p:nvPr/>
        </p:nvSpPr>
        <p:spPr>
          <a:xfrm>
            <a:off x="4689388" y="1432694"/>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p:txBody>
      </p:sp>
      <p:sp>
        <p:nvSpPr>
          <p:cNvPr id="7" name="Google Shape;267;g11125e11237_0_23"/>
          <p:cNvSpPr/>
          <p:nvPr/>
        </p:nvSpPr>
        <p:spPr>
          <a:xfrm>
            <a:off x="1380104" y="816621"/>
            <a:ext cx="8144040" cy="62071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2800" b="1" dirty="0">
                <a:solidFill>
                  <a:schemeClr val="dk1"/>
                </a:solidFill>
                <a:latin typeface="Calibri"/>
                <a:ea typeface="Calibri"/>
                <a:cs typeface="Calibri"/>
                <a:sym typeface="Calibri"/>
              </a:rPr>
              <a:t>Make notes about the eating habits in your area.</a:t>
            </a:r>
            <a:endParaRPr sz="28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2800" b="1" dirty="0">
              <a:solidFill>
                <a:schemeClr val="dk1"/>
              </a:solidFill>
              <a:latin typeface="Calibri"/>
              <a:ea typeface="Calibri"/>
              <a:cs typeface="Calibri"/>
              <a:sym typeface="Calibri"/>
            </a:endParaRPr>
          </a:p>
        </p:txBody>
      </p:sp>
      <p:grpSp>
        <p:nvGrpSpPr>
          <p:cNvPr id="9" name="Group 8">
            <a:extLst>
              <a:ext uri="{FF2B5EF4-FFF2-40B4-BE49-F238E27FC236}">
                <a16:creationId xmlns="" xmlns:a16="http://schemas.microsoft.com/office/drawing/2014/main" id="{74B18D58-85C1-864A-A312-CC17CCA3EDB2}"/>
              </a:ext>
            </a:extLst>
          </p:cNvPr>
          <p:cNvGrpSpPr/>
          <p:nvPr/>
        </p:nvGrpSpPr>
        <p:grpSpPr>
          <a:xfrm>
            <a:off x="647700" y="709223"/>
            <a:ext cx="601731" cy="646331"/>
            <a:chOff x="487066" y="1282946"/>
            <a:chExt cx="582963" cy="694292"/>
          </a:xfrm>
          <a:solidFill>
            <a:srgbClr val="009FA5"/>
          </a:solidFill>
        </p:grpSpPr>
        <p:sp>
          <p:nvSpPr>
            <p:cNvPr id="10" name="Rounded Rectangle 9">
              <a:extLst>
                <a:ext uri="{FF2B5EF4-FFF2-40B4-BE49-F238E27FC236}">
                  <a16:creationId xmlns="" xmlns:a16="http://schemas.microsoft.com/office/drawing/2014/main" id="{6DEA5DBC-B40D-9D4B-800C-570F3FED2AFB}"/>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1" name="TextBox 10">
              <a:extLst>
                <a:ext uri="{FF2B5EF4-FFF2-40B4-BE49-F238E27FC236}">
                  <a16:creationId xmlns="" xmlns:a16="http://schemas.microsoft.com/office/drawing/2014/main" id="{B37C7F68-136E-1D44-B619-F5E3C927287A}"/>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4</a:t>
              </a:r>
              <a:endParaRPr lang="en-US" sz="3600" b="1" dirty="0">
                <a:solidFill>
                  <a:schemeClr val="bg1"/>
                </a:solidFill>
                <a:latin typeface="Myriad Pro" pitchFamily="34" charset="0"/>
              </a:endParaRPr>
            </a:p>
          </p:txBody>
        </p:sp>
      </p:grpSp>
      <p:graphicFrame>
        <p:nvGraphicFramePr>
          <p:cNvPr id="13" name="Content Placeholder 3"/>
          <p:cNvGraphicFramePr>
            <a:graphicFrameLocks/>
          </p:cNvGraphicFramePr>
          <p:nvPr>
            <p:extLst>
              <p:ext uri="{D42A27DB-BD31-4B8C-83A1-F6EECF244321}">
                <p14:modId xmlns:p14="http://schemas.microsoft.com/office/powerpoint/2010/main" val="3374343785"/>
              </p:ext>
            </p:extLst>
          </p:nvPr>
        </p:nvGraphicFramePr>
        <p:xfrm>
          <a:off x="2072149" y="1902541"/>
          <a:ext cx="9313606" cy="3104677"/>
        </p:xfrm>
        <a:graphic>
          <a:graphicData uri="http://schemas.openxmlformats.org/drawingml/2006/table">
            <a:tbl>
              <a:tblPr firstRow="1" firstCol="1" bandRow="1"/>
              <a:tblGrid>
                <a:gridCol w="2032267"/>
                <a:gridCol w="2738836"/>
                <a:gridCol w="4542503"/>
              </a:tblGrid>
              <a:tr h="961878">
                <a:tc>
                  <a:txBody>
                    <a:bodyPr/>
                    <a:lstStyle/>
                    <a:p>
                      <a:pPr marL="0" marR="0" algn="ctr">
                        <a:lnSpc>
                          <a:spcPct val="150000"/>
                        </a:lnSpc>
                        <a:spcBef>
                          <a:spcPts val="0"/>
                        </a:spcBef>
                        <a:spcAft>
                          <a:spcPts val="1000"/>
                        </a:spcAft>
                      </a:pPr>
                      <a:r>
                        <a:rPr lang="en-US" sz="2400" dirty="0">
                          <a:solidFill>
                            <a:srgbClr val="000000"/>
                          </a:solidFill>
                          <a:effectLst/>
                          <a:latin typeface="Times New Roman"/>
                          <a:ea typeface="Times New Roman"/>
                          <a:cs typeface="Times New Roman"/>
                        </a:rPr>
                        <a:t> </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50000"/>
                        </a:lnSpc>
                        <a:spcBef>
                          <a:spcPts val="0"/>
                        </a:spcBef>
                        <a:spcAft>
                          <a:spcPts val="1200"/>
                        </a:spcAft>
                      </a:pPr>
                      <a:r>
                        <a:rPr lang="en-US" sz="2400" b="1" dirty="0">
                          <a:solidFill>
                            <a:schemeClr val="tx1"/>
                          </a:solidFill>
                          <a:effectLst/>
                          <a:latin typeface="Times New Roman"/>
                          <a:ea typeface="Times New Roman"/>
                          <a:cs typeface="Times New Roman"/>
                        </a:rPr>
                        <a:t>Time</a:t>
                      </a:r>
                      <a:endParaRPr lang="en-US" sz="24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50000"/>
                        </a:lnSpc>
                        <a:spcBef>
                          <a:spcPts val="0"/>
                        </a:spcBef>
                        <a:spcAft>
                          <a:spcPts val="1200"/>
                        </a:spcAft>
                      </a:pPr>
                      <a:r>
                        <a:rPr lang="en-US" sz="2400" b="1" dirty="0">
                          <a:solidFill>
                            <a:schemeClr val="tx1"/>
                          </a:solidFill>
                          <a:effectLst/>
                          <a:latin typeface="Times New Roman"/>
                          <a:ea typeface="Times New Roman"/>
                          <a:cs typeface="Times New Roman"/>
                        </a:rPr>
                        <a:t>Food and drink</a:t>
                      </a:r>
                      <a:endParaRPr lang="en-US" sz="24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1045519">
                <a:tc>
                  <a:txBody>
                    <a:bodyPr/>
                    <a:lstStyle/>
                    <a:p>
                      <a:pPr marL="30480" marR="30480" algn="ctr">
                        <a:lnSpc>
                          <a:spcPct val="150000"/>
                        </a:lnSpc>
                        <a:spcBef>
                          <a:spcPts val="0"/>
                        </a:spcBef>
                        <a:spcAft>
                          <a:spcPts val="1200"/>
                        </a:spcAft>
                      </a:pPr>
                      <a:r>
                        <a:rPr lang="en-US" sz="2400" dirty="0">
                          <a:solidFill>
                            <a:srgbClr val="000000"/>
                          </a:solidFill>
                          <a:effectLst/>
                          <a:latin typeface="Times New Roman"/>
                          <a:ea typeface="Times New Roman"/>
                          <a:cs typeface="Times New Roman"/>
                        </a:rPr>
                        <a:t>Breakfast</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AE"/>
                    </a:solidFill>
                  </a:tcPr>
                </a:tc>
                <a:tc>
                  <a:txBody>
                    <a:bodyPr/>
                    <a:lstStyle/>
                    <a:p>
                      <a:pPr marL="30480" marR="30480" algn="ctr">
                        <a:lnSpc>
                          <a:spcPct val="150000"/>
                        </a:lnSpc>
                        <a:spcBef>
                          <a:spcPts val="0"/>
                        </a:spcBef>
                        <a:spcAft>
                          <a:spcPts val="1200"/>
                        </a:spcAft>
                      </a:pPr>
                      <a:r>
                        <a:rPr lang="en-US" sz="2400" dirty="0">
                          <a:solidFill>
                            <a:srgbClr val="000000"/>
                          </a:solidFill>
                          <a:effectLst/>
                          <a:latin typeface="Times New Roman"/>
                          <a:ea typeface="Times New Roman"/>
                          <a:cs typeface="Times New Roman"/>
                        </a:rPr>
                        <a:t>At  about </a:t>
                      </a:r>
                      <a:r>
                        <a:rPr lang="en-US" sz="2400" dirty="0" err="1">
                          <a:solidFill>
                            <a:srgbClr val="000000"/>
                          </a:solidFill>
                          <a:effectLst/>
                          <a:latin typeface="Times New Roman"/>
                          <a:ea typeface="Times New Roman"/>
                          <a:cs typeface="Times New Roman"/>
                        </a:rPr>
                        <a:t>6.30am</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AE"/>
                    </a:solidFill>
                  </a:tcPr>
                </a:tc>
                <a:tc>
                  <a:txBody>
                    <a:bodyPr/>
                    <a:lstStyle/>
                    <a:p>
                      <a:pPr marL="30480" marR="30480" algn="ctr">
                        <a:lnSpc>
                          <a:spcPct val="150000"/>
                        </a:lnSpc>
                        <a:spcBef>
                          <a:spcPts val="0"/>
                        </a:spcBef>
                        <a:spcAft>
                          <a:spcPts val="1200"/>
                        </a:spcAft>
                      </a:pPr>
                      <a:r>
                        <a:rPr lang="en-US" sz="2400" dirty="0">
                          <a:solidFill>
                            <a:srgbClr val="000000"/>
                          </a:solidFill>
                          <a:effectLst/>
                          <a:latin typeface="Times New Roman"/>
                          <a:ea typeface="Times New Roman"/>
                          <a:cs typeface="Times New Roman"/>
                        </a:rPr>
                        <a:t>Bread or sticky rice, beef noodles</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AE"/>
                    </a:solidFill>
                  </a:tcPr>
                </a:tc>
              </a:tr>
              <a:tr h="522760">
                <a:tc>
                  <a:txBody>
                    <a:bodyPr/>
                    <a:lstStyle/>
                    <a:p>
                      <a:pPr marL="30480" marR="30480" algn="ctr">
                        <a:lnSpc>
                          <a:spcPct val="150000"/>
                        </a:lnSpc>
                        <a:spcBef>
                          <a:spcPts val="0"/>
                        </a:spcBef>
                        <a:spcAft>
                          <a:spcPts val="1200"/>
                        </a:spcAft>
                      </a:pPr>
                      <a:r>
                        <a:rPr lang="en-US" sz="2400">
                          <a:solidFill>
                            <a:srgbClr val="000000"/>
                          </a:solidFill>
                          <a:effectLst/>
                          <a:latin typeface="Times New Roman"/>
                          <a:ea typeface="Times New Roman"/>
                          <a:cs typeface="Times New Roman"/>
                        </a:rPr>
                        <a:t>Lunch</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AE"/>
                    </a:solidFill>
                  </a:tcPr>
                </a:tc>
                <a:tc>
                  <a:txBody>
                    <a:bodyPr/>
                    <a:lstStyle/>
                    <a:p>
                      <a:pPr marL="30480" marR="30480" algn="ctr">
                        <a:lnSpc>
                          <a:spcPct val="150000"/>
                        </a:lnSpc>
                        <a:spcBef>
                          <a:spcPts val="0"/>
                        </a:spcBef>
                        <a:spcAft>
                          <a:spcPts val="1200"/>
                        </a:spcAft>
                      </a:pPr>
                      <a:r>
                        <a:rPr lang="en-US" sz="2400" dirty="0" err="1">
                          <a:solidFill>
                            <a:srgbClr val="000000"/>
                          </a:solidFill>
                          <a:effectLst/>
                          <a:latin typeface="Times New Roman"/>
                          <a:ea typeface="Times New Roman"/>
                          <a:cs typeface="Times New Roman"/>
                        </a:rPr>
                        <a:t>11.30am</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AE"/>
                    </a:solidFill>
                  </a:tcPr>
                </a:tc>
                <a:tc>
                  <a:txBody>
                    <a:bodyPr/>
                    <a:lstStyle/>
                    <a:p>
                      <a:pPr marL="30480" marR="30480" algn="ctr">
                        <a:lnSpc>
                          <a:spcPct val="150000"/>
                        </a:lnSpc>
                        <a:spcBef>
                          <a:spcPts val="0"/>
                        </a:spcBef>
                        <a:spcAft>
                          <a:spcPts val="1200"/>
                        </a:spcAft>
                      </a:pPr>
                      <a:r>
                        <a:rPr lang="en-US" sz="2400" dirty="0">
                          <a:solidFill>
                            <a:srgbClr val="000000"/>
                          </a:solidFill>
                          <a:effectLst/>
                          <a:latin typeface="Times New Roman"/>
                          <a:ea typeface="Times New Roman"/>
                          <a:cs typeface="Times New Roman"/>
                        </a:rPr>
                        <a:t>Rice, meat, vegetable</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AE"/>
                    </a:solidFill>
                  </a:tcPr>
                </a:tc>
              </a:tr>
              <a:tr h="522760">
                <a:tc>
                  <a:txBody>
                    <a:bodyPr/>
                    <a:lstStyle/>
                    <a:p>
                      <a:pPr marL="30480" marR="30480" algn="ctr">
                        <a:lnSpc>
                          <a:spcPct val="150000"/>
                        </a:lnSpc>
                        <a:spcBef>
                          <a:spcPts val="0"/>
                        </a:spcBef>
                        <a:spcAft>
                          <a:spcPts val="1200"/>
                        </a:spcAft>
                      </a:pPr>
                      <a:r>
                        <a:rPr lang="en-US" sz="2400">
                          <a:solidFill>
                            <a:srgbClr val="000000"/>
                          </a:solidFill>
                          <a:effectLst/>
                          <a:latin typeface="Times New Roman"/>
                          <a:ea typeface="Times New Roman"/>
                          <a:cs typeface="Times New Roman"/>
                        </a:rPr>
                        <a:t>Dinner</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AE"/>
                    </a:solidFill>
                  </a:tcPr>
                </a:tc>
                <a:tc>
                  <a:txBody>
                    <a:bodyPr/>
                    <a:lstStyle/>
                    <a:p>
                      <a:pPr marL="30480" marR="30480" algn="ctr">
                        <a:lnSpc>
                          <a:spcPct val="150000"/>
                        </a:lnSpc>
                        <a:spcBef>
                          <a:spcPts val="0"/>
                        </a:spcBef>
                        <a:spcAft>
                          <a:spcPts val="1200"/>
                        </a:spcAft>
                      </a:pPr>
                      <a:r>
                        <a:rPr lang="en-US" sz="2400">
                          <a:solidFill>
                            <a:srgbClr val="000000"/>
                          </a:solidFill>
                          <a:effectLst/>
                          <a:latin typeface="Times New Roman"/>
                          <a:ea typeface="Times New Roman"/>
                          <a:cs typeface="Times New Roman"/>
                        </a:rPr>
                        <a:t>7pm</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AE"/>
                    </a:solidFill>
                  </a:tcPr>
                </a:tc>
                <a:tc>
                  <a:txBody>
                    <a:bodyPr/>
                    <a:lstStyle/>
                    <a:p>
                      <a:pPr marL="30480" marR="30480" algn="ctr">
                        <a:lnSpc>
                          <a:spcPct val="150000"/>
                        </a:lnSpc>
                        <a:spcBef>
                          <a:spcPts val="0"/>
                        </a:spcBef>
                        <a:spcAft>
                          <a:spcPts val="1200"/>
                        </a:spcAft>
                      </a:pPr>
                      <a:r>
                        <a:rPr lang="en-US" sz="2400" dirty="0">
                          <a:solidFill>
                            <a:srgbClr val="000000"/>
                          </a:solidFill>
                          <a:effectLst/>
                          <a:latin typeface="Times New Roman"/>
                          <a:ea typeface="Times New Roman"/>
                          <a:cs typeface="Times New Roman"/>
                        </a:rPr>
                        <a:t>Rice , Fish, vegetable, soup</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AE"/>
                    </a:solidFill>
                  </a:tcPr>
                </a:tc>
              </a:tr>
            </a:tbl>
          </a:graphicData>
        </a:graphic>
      </p:graphicFrame>
    </p:spTree>
    <p:extLst>
      <p:ext uri="{BB962C8B-B14F-4D97-AF65-F5344CB8AC3E}">
        <p14:creationId xmlns:p14="http://schemas.microsoft.com/office/powerpoint/2010/main" val="4231518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Google Shape;277;g11125e11237_0_33"/>
          <p:cNvSpPr/>
          <p:nvPr/>
        </p:nvSpPr>
        <p:spPr>
          <a:xfrm>
            <a:off x="2861187" y="470038"/>
            <a:ext cx="8318090" cy="134252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2800" b="1" dirty="0">
                <a:solidFill>
                  <a:schemeClr val="dk1"/>
                </a:solidFill>
                <a:latin typeface="Calibri"/>
                <a:ea typeface="Calibri"/>
                <a:cs typeface="Calibri"/>
                <a:sym typeface="Calibri"/>
              </a:rPr>
              <a:t>Write a paragraph </a:t>
            </a:r>
            <a:r>
              <a:rPr lang="en-US" sz="2800" b="1" dirty="0" smtClean="0">
                <a:solidFill>
                  <a:schemeClr val="dk1"/>
                </a:solidFill>
                <a:latin typeface="Calibri"/>
                <a:ea typeface="Calibri"/>
                <a:cs typeface="Calibri"/>
                <a:sym typeface="Calibri"/>
              </a:rPr>
              <a:t>of about </a:t>
            </a:r>
            <a:r>
              <a:rPr lang="en-US" sz="2800" b="1" dirty="0">
                <a:solidFill>
                  <a:schemeClr val="dk1"/>
                </a:solidFill>
                <a:latin typeface="Calibri"/>
                <a:ea typeface="Calibri"/>
                <a:cs typeface="Calibri"/>
                <a:sym typeface="Calibri"/>
              </a:rPr>
              <a:t>70 </a:t>
            </a:r>
            <a:r>
              <a:rPr lang="en-US" sz="2800" b="1" dirty="0" smtClean="0">
                <a:solidFill>
                  <a:schemeClr val="dk1"/>
                </a:solidFill>
                <a:latin typeface="Calibri"/>
                <a:ea typeface="Calibri"/>
                <a:cs typeface="Calibri"/>
                <a:sym typeface="Calibri"/>
              </a:rPr>
              <a:t>words about </a:t>
            </a:r>
            <a:r>
              <a:rPr lang="en-US" sz="2800" b="1" dirty="0">
                <a:solidFill>
                  <a:schemeClr val="dk1"/>
                </a:solidFill>
                <a:latin typeface="Calibri"/>
                <a:ea typeface="Calibri"/>
                <a:cs typeface="Calibri"/>
                <a:sym typeface="Calibri"/>
              </a:rPr>
              <a:t>the eating habits in your area.  </a:t>
            </a:r>
            <a:r>
              <a:rPr lang="en-US" sz="2800" b="1" dirty="0" smtClean="0">
                <a:solidFill>
                  <a:schemeClr val="dk1"/>
                </a:solidFill>
                <a:latin typeface="Calibri"/>
                <a:ea typeface="Calibri"/>
                <a:cs typeface="Calibri"/>
                <a:sym typeface="Calibri"/>
              </a:rPr>
              <a:t>Use </a:t>
            </a:r>
            <a:r>
              <a:rPr lang="en-US" sz="2800" b="1" dirty="0">
                <a:solidFill>
                  <a:schemeClr val="dk1"/>
                </a:solidFill>
                <a:latin typeface="Calibri"/>
                <a:ea typeface="Calibri"/>
                <a:cs typeface="Calibri"/>
                <a:sym typeface="Calibri"/>
              </a:rPr>
              <a:t>the information in </a:t>
            </a:r>
            <a:r>
              <a:rPr lang="en-US" sz="2800" b="1" dirty="0">
                <a:solidFill>
                  <a:srgbClr val="FF0000"/>
                </a:solidFill>
                <a:latin typeface="Calibri"/>
                <a:ea typeface="Calibri"/>
                <a:cs typeface="Calibri"/>
                <a:sym typeface="Calibri"/>
              </a:rPr>
              <a:t>4</a:t>
            </a:r>
            <a:r>
              <a:rPr lang="en-US" sz="2800" b="1" dirty="0">
                <a:solidFill>
                  <a:schemeClr val="dk1"/>
                </a:solidFill>
                <a:latin typeface="Calibri"/>
                <a:ea typeface="Calibri"/>
                <a:cs typeface="Calibri"/>
                <a:sym typeface="Calibri"/>
              </a:rPr>
              <a:t> to help you.</a:t>
            </a:r>
            <a:br>
              <a:rPr lang="en-US" sz="2800" b="1" dirty="0">
                <a:solidFill>
                  <a:schemeClr val="dk1"/>
                </a:solidFill>
                <a:latin typeface="Calibri"/>
                <a:ea typeface="Calibri"/>
                <a:cs typeface="Calibri"/>
                <a:sym typeface="Calibri"/>
              </a:rPr>
            </a:br>
            <a:endParaRPr sz="2800" b="1" dirty="0">
              <a:solidFill>
                <a:schemeClr val="dk1"/>
              </a:solidFill>
              <a:latin typeface="Calibri"/>
              <a:ea typeface="Calibri"/>
              <a:cs typeface="Calibri"/>
              <a:sym typeface="Calibri"/>
            </a:endParaRPr>
          </a:p>
        </p:txBody>
      </p:sp>
      <p:grpSp>
        <p:nvGrpSpPr>
          <p:cNvPr id="6" name="Group 5">
            <a:extLst>
              <a:ext uri="{FF2B5EF4-FFF2-40B4-BE49-F238E27FC236}">
                <a16:creationId xmlns="" xmlns:a16="http://schemas.microsoft.com/office/drawing/2014/main" id="{37D01894-C75B-BE49-A279-807DF1A4D50A}"/>
              </a:ext>
            </a:extLst>
          </p:cNvPr>
          <p:cNvGrpSpPr/>
          <p:nvPr/>
        </p:nvGrpSpPr>
        <p:grpSpPr>
          <a:xfrm>
            <a:off x="1994263" y="470038"/>
            <a:ext cx="601731" cy="646331"/>
            <a:chOff x="487066" y="1282946"/>
            <a:chExt cx="582963" cy="694292"/>
          </a:xfrm>
          <a:solidFill>
            <a:srgbClr val="009FA5"/>
          </a:solidFill>
        </p:grpSpPr>
        <p:sp>
          <p:nvSpPr>
            <p:cNvPr id="7" name="Rounded Rectangle 6">
              <a:extLst>
                <a:ext uri="{FF2B5EF4-FFF2-40B4-BE49-F238E27FC236}">
                  <a16:creationId xmlns="" xmlns:a16="http://schemas.microsoft.com/office/drawing/2014/main" id="{E2206463-A16E-B24E-9A9B-ACD3AA513220}"/>
                </a:ext>
              </a:extLst>
            </p:cNvPr>
            <p:cNvSpPr/>
            <p:nvPr/>
          </p:nvSpPr>
          <p:spPr>
            <a:xfrm>
              <a:off x="487066" y="1357585"/>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8" name="TextBox 7">
              <a:extLst>
                <a:ext uri="{FF2B5EF4-FFF2-40B4-BE49-F238E27FC236}">
                  <a16:creationId xmlns="" xmlns:a16="http://schemas.microsoft.com/office/drawing/2014/main" id="{26EE3421-2AA2-8844-BED8-61A14CAFC5F0}"/>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sz="3600" b="1" dirty="0">
                  <a:solidFill>
                    <a:schemeClr val="bg1"/>
                  </a:solidFill>
                  <a:latin typeface="Myriad Pro" pitchFamily="34" charset="0"/>
                </a:rPr>
                <a:t>5</a:t>
              </a:r>
              <a:endParaRPr lang="en-US" sz="3600" b="1" dirty="0">
                <a:solidFill>
                  <a:schemeClr val="bg1"/>
                </a:solidFill>
                <a:latin typeface="Myriad Pro" pitchFamily="34" charset="0"/>
              </a:endParaRPr>
            </a:p>
          </p:txBody>
        </p:sp>
      </p:grpSp>
      <p:sp>
        <p:nvSpPr>
          <p:cNvPr id="10" name="Rectangle 9"/>
          <p:cNvSpPr/>
          <p:nvPr/>
        </p:nvSpPr>
        <p:spPr>
          <a:xfrm>
            <a:off x="1873046" y="2160017"/>
            <a:ext cx="7757651" cy="33239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rgbClr val="FFE9CA"/>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nSpc>
                <a:spcPct val="150000"/>
              </a:lnSpc>
            </a:pPr>
            <a:r>
              <a:rPr lang="en-US" sz="2800" b="1" i="1" dirty="0">
                <a:solidFill>
                  <a:schemeClr val="bg2"/>
                </a:solidFill>
              </a:rPr>
              <a:t>People in our area usually eat breakfast at 6.30 am and they often have bread or sticky rice. They have meat and vegetable for lunch at 11.30 am. They have fish, vegetable, soup for dinner at </a:t>
            </a:r>
            <a:r>
              <a:rPr lang="en-US" sz="2800" b="1" i="1" dirty="0" err="1">
                <a:solidFill>
                  <a:schemeClr val="bg2"/>
                </a:solidFill>
              </a:rPr>
              <a:t>7pm</a:t>
            </a:r>
            <a:endParaRPr lang="en-US" sz="2800" b="1" i="1" dirty="0">
              <a:solidFill>
                <a:schemeClr val="bg2"/>
              </a:solidFill>
            </a:endParaRPr>
          </a:p>
        </p:txBody>
      </p:sp>
    </p:spTree>
    <p:extLst>
      <p:ext uri="{BB962C8B-B14F-4D97-AF65-F5344CB8AC3E}">
        <p14:creationId xmlns:p14="http://schemas.microsoft.com/office/powerpoint/2010/main" val="47762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
            <a:ext cx="12090400" cy="6857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0025" y="581945"/>
            <a:ext cx="9630697" cy="830997"/>
          </a:xfrm>
          <a:prstGeom prst="rect">
            <a:avLst/>
          </a:prstGeom>
        </p:spPr>
        <p:txBody>
          <a:bodyPr wrap="square">
            <a:spAutoFit/>
          </a:bodyPr>
          <a:lstStyle/>
          <a:p>
            <a:r>
              <a:rPr lang="en-US" sz="2400" b="1" i="1" dirty="0" smtClean="0">
                <a:solidFill>
                  <a:schemeClr val="tx1"/>
                </a:solidFill>
              </a:rPr>
              <a:t>* Look at the pictures in 15 seconds and write the names of the food and drink</a:t>
            </a:r>
            <a:endParaRPr lang="en-US" sz="2400" dirty="0">
              <a:solidFill>
                <a:schemeClr val="tx1"/>
              </a:solidFill>
            </a:endParaRPr>
          </a:p>
        </p:txBody>
      </p:sp>
      <p:sp>
        <p:nvSpPr>
          <p:cNvPr id="3" name="Rectangle 2"/>
          <p:cNvSpPr/>
          <p:nvPr/>
        </p:nvSpPr>
        <p:spPr>
          <a:xfrm>
            <a:off x="4820366" y="45218"/>
            <a:ext cx="3506088" cy="492443"/>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lvl="0"/>
            <a:r>
              <a:rPr lang="en-US" sz="2600" b="1" dirty="0">
                <a:solidFill>
                  <a:srgbClr val="C00000"/>
                </a:solidFill>
              </a:rPr>
              <a:t>* Game : Kim’s game</a:t>
            </a:r>
            <a:endParaRPr lang="en-US" sz="2600" dirty="0">
              <a:solidFill>
                <a:srgbClr val="C00000"/>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68" t="40557" r="25739" b="31857"/>
          <a:stretch/>
        </p:blipFill>
        <p:spPr bwMode="auto">
          <a:xfrm>
            <a:off x="2847458" y="1716807"/>
            <a:ext cx="1567169" cy="137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597" t="12279" r="1915" b="62310"/>
          <a:stretch/>
        </p:blipFill>
        <p:spPr bwMode="auto">
          <a:xfrm>
            <a:off x="4981058" y="1327358"/>
            <a:ext cx="1718187" cy="1263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8458" y="1716807"/>
            <a:ext cx="1816100" cy="140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61" t="14645" r="2619"/>
          <a:stretch/>
        </p:blipFill>
        <p:spPr bwMode="auto">
          <a:xfrm>
            <a:off x="7792265" y="3308558"/>
            <a:ext cx="1772674"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71858" y="5170622"/>
            <a:ext cx="1676400" cy="1246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9748" y="3527633"/>
            <a:ext cx="17097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9285" y="5210095"/>
            <a:ext cx="16002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5931" y="5351210"/>
            <a:ext cx="1732527" cy="1230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un 12"/>
          <p:cNvSpPr/>
          <p:nvPr/>
        </p:nvSpPr>
        <p:spPr>
          <a:xfrm>
            <a:off x="4763723" y="2920179"/>
            <a:ext cx="2669464" cy="2245672"/>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Kim’s Game</a:t>
            </a:r>
            <a:endParaRPr lang="en-GB" sz="2000" b="1" dirty="0">
              <a:solidFill>
                <a:srgbClr val="FFFF00"/>
              </a:solidFill>
            </a:endParaRPr>
          </a:p>
        </p:txBody>
      </p:sp>
    </p:spTree>
    <p:extLst>
      <p:ext uri="{BB962C8B-B14F-4D97-AF65-F5344CB8AC3E}">
        <p14:creationId xmlns:p14="http://schemas.microsoft.com/office/powerpoint/2010/main" val="13550684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animEffect transition="in" filter="fade">
                                      <p:cBhvr>
                                        <p:cTn id="9" dur="125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250" fill="hold"/>
                                        <p:tgtEl>
                                          <p:spTgt spid="5"/>
                                        </p:tgtEl>
                                        <p:attrNameLst>
                                          <p:attrName>ppt_w</p:attrName>
                                        </p:attrNameLst>
                                      </p:cBhvr>
                                      <p:tavLst>
                                        <p:tav tm="0">
                                          <p:val>
                                            <p:fltVal val="0"/>
                                          </p:val>
                                        </p:tav>
                                        <p:tav tm="100000">
                                          <p:val>
                                            <p:strVal val="#ppt_w"/>
                                          </p:val>
                                        </p:tav>
                                      </p:tavLst>
                                    </p:anim>
                                    <p:anim calcmode="lin" valueType="num">
                                      <p:cBhvr>
                                        <p:cTn id="13" dur="1250" fill="hold"/>
                                        <p:tgtEl>
                                          <p:spTgt spid="5"/>
                                        </p:tgtEl>
                                        <p:attrNameLst>
                                          <p:attrName>ppt_h</p:attrName>
                                        </p:attrNameLst>
                                      </p:cBhvr>
                                      <p:tavLst>
                                        <p:tav tm="0">
                                          <p:val>
                                            <p:fltVal val="0"/>
                                          </p:val>
                                        </p:tav>
                                        <p:tav tm="100000">
                                          <p:val>
                                            <p:strVal val="#ppt_h"/>
                                          </p:val>
                                        </p:tav>
                                      </p:tavLst>
                                    </p:anim>
                                    <p:animEffect transition="in" filter="fade">
                                      <p:cBhvr>
                                        <p:cTn id="14" dur="125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250" fill="hold"/>
                                        <p:tgtEl>
                                          <p:spTgt spid="10"/>
                                        </p:tgtEl>
                                        <p:attrNameLst>
                                          <p:attrName>ppt_w</p:attrName>
                                        </p:attrNameLst>
                                      </p:cBhvr>
                                      <p:tavLst>
                                        <p:tav tm="0">
                                          <p:val>
                                            <p:fltVal val="0"/>
                                          </p:val>
                                        </p:tav>
                                        <p:tav tm="100000">
                                          <p:val>
                                            <p:strVal val="#ppt_w"/>
                                          </p:val>
                                        </p:tav>
                                      </p:tavLst>
                                    </p:anim>
                                    <p:anim calcmode="lin" valueType="num">
                                      <p:cBhvr>
                                        <p:cTn id="18" dur="1250" fill="hold"/>
                                        <p:tgtEl>
                                          <p:spTgt spid="10"/>
                                        </p:tgtEl>
                                        <p:attrNameLst>
                                          <p:attrName>ppt_h</p:attrName>
                                        </p:attrNameLst>
                                      </p:cBhvr>
                                      <p:tavLst>
                                        <p:tav tm="0">
                                          <p:val>
                                            <p:fltVal val="0"/>
                                          </p:val>
                                        </p:tav>
                                        <p:tav tm="100000">
                                          <p:val>
                                            <p:strVal val="#ppt_h"/>
                                          </p:val>
                                        </p:tav>
                                      </p:tavLst>
                                    </p:anim>
                                    <p:animEffect transition="in" filter="fade">
                                      <p:cBhvr>
                                        <p:cTn id="19" dur="125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250" fill="hold"/>
                                        <p:tgtEl>
                                          <p:spTgt spid="11"/>
                                        </p:tgtEl>
                                        <p:attrNameLst>
                                          <p:attrName>ppt_w</p:attrName>
                                        </p:attrNameLst>
                                      </p:cBhvr>
                                      <p:tavLst>
                                        <p:tav tm="0">
                                          <p:val>
                                            <p:fltVal val="0"/>
                                          </p:val>
                                        </p:tav>
                                        <p:tav tm="100000">
                                          <p:val>
                                            <p:strVal val="#ppt_w"/>
                                          </p:val>
                                        </p:tav>
                                      </p:tavLst>
                                    </p:anim>
                                    <p:anim calcmode="lin" valueType="num">
                                      <p:cBhvr>
                                        <p:cTn id="23" dur="1250" fill="hold"/>
                                        <p:tgtEl>
                                          <p:spTgt spid="11"/>
                                        </p:tgtEl>
                                        <p:attrNameLst>
                                          <p:attrName>ppt_h</p:attrName>
                                        </p:attrNameLst>
                                      </p:cBhvr>
                                      <p:tavLst>
                                        <p:tav tm="0">
                                          <p:val>
                                            <p:fltVal val="0"/>
                                          </p:val>
                                        </p:tav>
                                        <p:tav tm="100000">
                                          <p:val>
                                            <p:strVal val="#ppt_h"/>
                                          </p:val>
                                        </p:tav>
                                      </p:tavLst>
                                    </p:anim>
                                    <p:animEffect transition="in" filter="fade">
                                      <p:cBhvr>
                                        <p:cTn id="24" dur="125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250" fill="hold"/>
                                        <p:tgtEl>
                                          <p:spTgt spid="12"/>
                                        </p:tgtEl>
                                        <p:attrNameLst>
                                          <p:attrName>ppt_w</p:attrName>
                                        </p:attrNameLst>
                                      </p:cBhvr>
                                      <p:tavLst>
                                        <p:tav tm="0">
                                          <p:val>
                                            <p:fltVal val="0"/>
                                          </p:val>
                                        </p:tav>
                                        <p:tav tm="100000">
                                          <p:val>
                                            <p:strVal val="#ppt_w"/>
                                          </p:val>
                                        </p:tav>
                                      </p:tavLst>
                                    </p:anim>
                                    <p:anim calcmode="lin" valueType="num">
                                      <p:cBhvr>
                                        <p:cTn id="28" dur="1250" fill="hold"/>
                                        <p:tgtEl>
                                          <p:spTgt spid="12"/>
                                        </p:tgtEl>
                                        <p:attrNameLst>
                                          <p:attrName>ppt_h</p:attrName>
                                        </p:attrNameLst>
                                      </p:cBhvr>
                                      <p:tavLst>
                                        <p:tav tm="0">
                                          <p:val>
                                            <p:fltVal val="0"/>
                                          </p:val>
                                        </p:tav>
                                        <p:tav tm="100000">
                                          <p:val>
                                            <p:strVal val="#ppt_h"/>
                                          </p:val>
                                        </p:tav>
                                      </p:tavLst>
                                    </p:anim>
                                    <p:animEffect transition="in" filter="fade">
                                      <p:cBhvr>
                                        <p:cTn id="29" dur="125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250" fill="hold"/>
                                        <p:tgtEl>
                                          <p:spTgt spid="9"/>
                                        </p:tgtEl>
                                        <p:attrNameLst>
                                          <p:attrName>ppt_w</p:attrName>
                                        </p:attrNameLst>
                                      </p:cBhvr>
                                      <p:tavLst>
                                        <p:tav tm="0">
                                          <p:val>
                                            <p:fltVal val="0"/>
                                          </p:val>
                                        </p:tav>
                                        <p:tav tm="100000">
                                          <p:val>
                                            <p:strVal val="#ppt_w"/>
                                          </p:val>
                                        </p:tav>
                                      </p:tavLst>
                                    </p:anim>
                                    <p:anim calcmode="lin" valueType="num">
                                      <p:cBhvr>
                                        <p:cTn id="33" dur="1250" fill="hold"/>
                                        <p:tgtEl>
                                          <p:spTgt spid="9"/>
                                        </p:tgtEl>
                                        <p:attrNameLst>
                                          <p:attrName>ppt_h</p:attrName>
                                        </p:attrNameLst>
                                      </p:cBhvr>
                                      <p:tavLst>
                                        <p:tav tm="0">
                                          <p:val>
                                            <p:fltVal val="0"/>
                                          </p:val>
                                        </p:tav>
                                        <p:tav tm="100000">
                                          <p:val>
                                            <p:strVal val="#ppt_h"/>
                                          </p:val>
                                        </p:tav>
                                      </p:tavLst>
                                    </p:anim>
                                    <p:animEffect transition="in" filter="fade">
                                      <p:cBhvr>
                                        <p:cTn id="34" dur="125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250" fill="hold"/>
                                        <p:tgtEl>
                                          <p:spTgt spid="8"/>
                                        </p:tgtEl>
                                        <p:attrNameLst>
                                          <p:attrName>ppt_w</p:attrName>
                                        </p:attrNameLst>
                                      </p:cBhvr>
                                      <p:tavLst>
                                        <p:tav tm="0">
                                          <p:val>
                                            <p:fltVal val="0"/>
                                          </p:val>
                                        </p:tav>
                                        <p:tav tm="100000">
                                          <p:val>
                                            <p:strVal val="#ppt_w"/>
                                          </p:val>
                                        </p:tav>
                                      </p:tavLst>
                                    </p:anim>
                                    <p:anim calcmode="lin" valueType="num">
                                      <p:cBhvr>
                                        <p:cTn id="38" dur="1250" fill="hold"/>
                                        <p:tgtEl>
                                          <p:spTgt spid="8"/>
                                        </p:tgtEl>
                                        <p:attrNameLst>
                                          <p:attrName>ppt_h</p:attrName>
                                        </p:attrNameLst>
                                      </p:cBhvr>
                                      <p:tavLst>
                                        <p:tav tm="0">
                                          <p:val>
                                            <p:fltVal val="0"/>
                                          </p:val>
                                        </p:tav>
                                        <p:tav tm="100000">
                                          <p:val>
                                            <p:strVal val="#ppt_h"/>
                                          </p:val>
                                        </p:tav>
                                      </p:tavLst>
                                    </p:anim>
                                    <p:animEffect transition="in" filter="fade">
                                      <p:cBhvr>
                                        <p:cTn id="39" dur="125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250" fill="hold"/>
                                        <p:tgtEl>
                                          <p:spTgt spid="7"/>
                                        </p:tgtEl>
                                        <p:attrNameLst>
                                          <p:attrName>ppt_w</p:attrName>
                                        </p:attrNameLst>
                                      </p:cBhvr>
                                      <p:tavLst>
                                        <p:tav tm="0">
                                          <p:val>
                                            <p:fltVal val="0"/>
                                          </p:val>
                                        </p:tav>
                                        <p:tav tm="100000">
                                          <p:val>
                                            <p:strVal val="#ppt_w"/>
                                          </p:val>
                                        </p:tav>
                                      </p:tavLst>
                                    </p:anim>
                                    <p:anim calcmode="lin" valueType="num">
                                      <p:cBhvr>
                                        <p:cTn id="43" dur="1250" fill="hold"/>
                                        <p:tgtEl>
                                          <p:spTgt spid="7"/>
                                        </p:tgtEl>
                                        <p:attrNameLst>
                                          <p:attrName>ppt_h</p:attrName>
                                        </p:attrNameLst>
                                      </p:cBhvr>
                                      <p:tavLst>
                                        <p:tav tm="0">
                                          <p:val>
                                            <p:fltVal val="0"/>
                                          </p:val>
                                        </p:tav>
                                        <p:tav tm="100000">
                                          <p:val>
                                            <p:strVal val="#ppt_h"/>
                                          </p:val>
                                        </p:tav>
                                      </p:tavLst>
                                    </p:anim>
                                    <p:animEffect transition="in" filter="fade">
                                      <p:cBhvr>
                                        <p:cTn id="44" dur="125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xit" presetSubtype="0" fill="hold" nodeType="clickEffect">
                                  <p:stCondLst>
                                    <p:cond delay="0"/>
                                  </p:stCondLst>
                                  <p:childTnLst>
                                    <p:anim calcmode="lin" valueType="num">
                                      <p:cBhvr>
                                        <p:cTn id="48" dur="1000"/>
                                        <p:tgtEl>
                                          <p:spTgt spid="6"/>
                                        </p:tgtEl>
                                        <p:attrNameLst>
                                          <p:attrName>ppt_w</p:attrName>
                                        </p:attrNameLst>
                                      </p:cBhvr>
                                      <p:tavLst>
                                        <p:tav tm="0">
                                          <p:val>
                                            <p:strVal val="ppt_w"/>
                                          </p:val>
                                        </p:tav>
                                        <p:tav tm="100000">
                                          <p:val>
                                            <p:fltVal val="0"/>
                                          </p:val>
                                        </p:tav>
                                      </p:tavLst>
                                    </p:anim>
                                    <p:anim calcmode="lin" valueType="num">
                                      <p:cBhvr>
                                        <p:cTn id="49" dur="1000"/>
                                        <p:tgtEl>
                                          <p:spTgt spid="6"/>
                                        </p:tgtEl>
                                        <p:attrNameLst>
                                          <p:attrName>ppt_h</p:attrName>
                                        </p:attrNameLst>
                                      </p:cBhvr>
                                      <p:tavLst>
                                        <p:tav tm="0">
                                          <p:val>
                                            <p:strVal val="ppt_h"/>
                                          </p:val>
                                        </p:tav>
                                        <p:tav tm="100000">
                                          <p:val>
                                            <p:fltVal val="0"/>
                                          </p:val>
                                        </p:tav>
                                      </p:tavLst>
                                    </p:anim>
                                    <p:anim calcmode="lin" valueType="num">
                                      <p:cBhvr>
                                        <p:cTn id="50" dur="1000"/>
                                        <p:tgtEl>
                                          <p:spTgt spid="6"/>
                                        </p:tgtEl>
                                        <p:attrNameLst>
                                          <p:attrName>style.rotation</p:attrName>
                                        </p:attrNameLst>
                                      </p:cBhvr>
                                      <p:tavLst>
                                        <p:tav tm="0">
                                          <p:val>
                                            <p:fltVal val="0"/>
                                          </p:val>
                                        </p:tav>
                                        <p:tav tm="100000">
                                          <p:val>
                                            <p:fltVal val="90"/>
                                          </p:val>
                                        </p:tav>
                                      </p:tavLst>
                                    </p:anim>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cTn>
                              </p:par>
                              <p:par>
                                <p:cTn id="53" presetID="31" presetClass="exit" presetSubtype="0" fill="hold" nodeType="withEffect">
                                  <p:stCondLst>
                                    <p:cond delay="0"/>
                                  </p:stCondLst>
                                  <p:childTnLst>
                                    <p:anim calcmode="lin" valueType="num">
                                      <p:cBhvr>
                                        <p:cTn id="54" dur="1000"/>
                                        <p:tgtEl>
                                          <p:spTgt spid="5"/>
                                        </p:tgtEl>
                                        <p:attrNameLst>
                                          <p:attrName>ppt_w</p:attrName>
                                        </p:attrNameLst>
                                      </p:cBhvr>
                                      <p:tavLst>
                                        <p:tav tm="0">
                                          <p:val>
                                            <p:strVal val="ppt_w"/>
                                          </p:val>
                                        </p:tav>
                                        <p:tav tm="100000">
                                          <p:val>
                                            <p:fltVal val="0"/>
                                          </p:val>
                                        </p:tav>
                                      </p:tavLst>
                                    </p:anim>
                                    <p:anim calcmode="lin" valueType="num">
                                      <p:cBhvr>
                                        <p:cTn id="55" dur="1000"/>
                                        <p:tgtEl>
                                          <p:spTgt spid="5"/>
                                        </p:tgtEl>
                                        <p:attrNameLst>
                                          <p:attrName>ppt_h</p:attrName>
                                        </p:attrNameLst>
                                      </p:cBhvr>
                                      <p:tavLst>
                                        <p:tav tm="0">
                                          <p:val>
                                            <p:strVal val="ppt_h"/>
                                          </p:val>
                                        </p:tav>
                                        <p:tav tm="100000">
                                          <p:val>
                                            <p:fltVal val="0"/>
                                          </p:val>
                                        </p:tav>
                                      </p:tavLst>
                                    </p:anim>
                                    <p:anim calcmode="lin" valueType="num">
                                      <p:cBhvr>
                                        <p:cTn id="56" dur="1000"/>
                                        <p:tgtEl>
                                          <p:spTgt spid="5"/>
                                        </p:tgtEl>
                                        <p:attrNameLst>
                                          <p:attrName>style.rotation</p:attrName>
                                        </p:attrNameLst>
                                      </p:cBhvr>
                                      <p:tavLst>
                                        <p:tav tm="0">
                                          <p:val>
                                            <p:fltVal val="0"/>
                                          </p:val>
                                        </p:tav>
                                        <p:tav tm="100000">
                                          <p:val>
                                            <p:fltVal val="90"/>
                                          </p:val>
                                        </p:tav>
                                      </p:tavLst>
                                    </p:anim>
                                    <p:animEffect transition="out" filter="fade">
                                      <p:cBhvr>
                                        <p:cTn id="57" dur="1000"/>
                                        <p:tgtEl>
                                          <p:spTgt spid="5"/>
                                        </p:tgtEl>
                                      </p:cBhvr>
                                    </p:animEffect>
                                    <p:set>
                                      <p:cBhvr>
                                        <p:cTn id="58" dur="1" fill="hold">
                                          <p:stCondLst>
                                            <p:cond delay="999"/>
                                          </p:stCondLst>
                                        </p:cTn>
                                        <p:tgtEl>
                                          <p:spTgt spid="5"/>
                                        </p:tgtEl>
                                        <p:attrNameLst>
                                          <p:attrName>style.visibility</p:attrName>
                                        </p:attrNameLst>
                                      </p:cBhvr>
                                      <p:to>
                                        <p:strVal val="hidden"/>
                                      </p:to>
                                    </p:set>
                                  </p:childTnLst>
                                </p:cTn>
                              </p:par>
                              <p:par>
                                <p:cTn id="59" presetID="31" presetClass="exit" presetSubtype="0" fill="hold" nodeType="withEffect">
                                  <p:stCondLst>
                                    <p:cond delay="0"/>
                                  </p:stCondLst>
                                  <p:childTnLst>
                                    <p:anim calcmode="lin" valueType="num">
                                      <p:cBhvr>
                                        <p:cTn id="60" dur="1000"/>
                                        <p:tgtEl>
                                          <p:spTgt spid="10"/>
                                        </p:tgtEl>
                                        <p:attrNameLst>
                                          <p:attrName>ppt_w</p:attrName>
                                        </p:attrNameLst>
                                      </p:cBhvr>
                                      <p:tavLst>
                                        <p:tav tm="0">
                                          <p:val>
                                            <p:strVal val="ppt_w"/>
                                          </p:val>
                                        </p:tav>
                                        <p:tav tm="100000">
                                          <p:val>
                                            <p:fltVal val="0"/>
                                          </p:val>
                                        </p:tav>
                                      </p:tavLst>
                                    </p:anim>
                                    <p:anim calcmode="lin" valueType="num">
                                      <p:cBhvr>
                                        <p:cTn id="61" dur="1000"/>
                                        <p:tgtEl>
                                          <p:spTgt spid="10"/>
                                        </p:tgtEl>
                                        <p:attrNameLst>
                                          <p:attrName>ppt_h</p:attrName>
                                        </p:attrNameLst>
                                      </p:cBhvr>
                                      <p:tavLst>
                                        <p:tav tm="0">
                                          <p:val>
                                            <p:strVal val="ppt_h"/>
                                          </p:val>
                                        </p:tav>
                                        <p:tav tm="100000">
                                          <p:val>
                                            <p:fltVal val="0"/>
                                          </p:val>
                                        </p:tav>
                                      </p:tavLst>
                                    </p:anim>
                                    <p:anim calcmode="lin" valueType="num">
                                      <p:cBhvr>
                                        <p:cTn id="62" dur="1000"/>
                                        <p:tgtEl>
                                          <p:spTgt spid="10"/>
                                        </p:tgtEl>
                                        <p:attrNameLst>
                                          <p:attrName>style.rotation</p:attrName>
                                        </p:attrNameLst>
                                      </p:cBhvr>
                                      <p:tavLst>
                                        <p:tav tm="0">
                                          <p:val>
                                            <p:fltVal val="0"/>
                                          </p:val>
                                        </p:tav>
                                        <p:tav tm="100000">
                                          <p:val>
                                            <p:fltVal val="90"/>
                                          </p:val>
                                        </p:tav>
                                      </p:tavLst>
                                    </p:anim>
                                    <p:animEffect transition="out" filter="fade">
                                      <p:cBhvr>
                                        <p:cTn id="63" dur="1000"/>
                                        <p:tgtEl>
                                          <p:spTgt spid="10"/>
                                        </p:tgtEl>
                                      </p:cBhvr>
                                    </p:animEffect>
                                    <p:set>
                                      <p:cBhvr>
                                        <p:cTn id="64" dur="1" fill="hold">
                                          <p:stCondLst>
                                            <p:cond delay="999"/>
                                          </p:stCondLst>
                                        </p:cTn>
                                        <p:tgtEl>
                                          <p:spTgt spid="10"/>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11"/>
                                        </p:tgtEl>
                                        <p:attrNameLst>
                                          <p:attrName>ppt_w</p:attrName>
                                        </p:attrNameLst>
                                      </p:cBhvr>
                                      <p:tavLst>
                                        <p:tav tm="0">
                                          <p:val>
                                            <p:strVal val="ppt_w"/>
                                          </p:val>
                                        </p:tav>
                                        <p:tav tm="100000">
                                          <p:val>
                                            <p:fltVal val="0"/>
                                          </p:val>
                                        </p:tav>
                                      </p:tavLst>
                                    </p:anim>
                                    <p:anim calcmode="lin" valueType="num">
                                      <p:cBhvr>
                                        <p:cTn id="67" dur="1000"/>
                                        <p:tgtEl>
                                          <p:spTgt spid="11"/>
                                        </p:tgtEl>
                                        <p:attrNameLst>
                                          <p:attrName>ppt_h</p:attrName>
                                        </p:attrNameLst>
                                      </p:cBhvr>
                                      <p:tavLst>
                                        <p:tav tm="0">
                                          <p:val>
                                            <p:strVal val="ppt_h"/>
                                          </p:val>
                                        </p:tav>
                                        <p:tav tm="100000">
                                          <p:val>
                                            <p:fltVal val="0"/>
                                          </p:val>
                                        </p:tav>
                                      </p:tavLst>
                                    </p:anim>
                                    <p:anim calcmode="lin" valueType="num">
                                      <p:cBhvr>
                                        <p:cTn id="68" dur="1000"/>
                                        <p:tgtEl>
                                          <p:spTgt spid="11"/>
                                        </p:tgtEl>
                                        <p:attrNameLst>
                                          <p:attrName>style.rotation</p:attrName>
                                        </p:attrNameLst>
                                      </p:cBhvr>
                                      <p:tavLst>
                                        <p:tav tm="0">
                                          <p:val>
                                            <p:fltVal val="0"/>
                                          </p:val>
                                        </p:tav>
                                        <p:tav tm="100000">
                                          <p:val>
                                            <p:fltVal val="90"/>
                                          </p:val>
                                        </p:tav>
                                      </p:tavLst>
                                    </p:anim>
                                    <p:animEffect transition="out" filter="fade">
                                      <p:cBhvr>
                                        <p:cTn id="69" dur="1000"/>
                                        <p:tgtEl>
                                          <p:spTgt spid="11"/>
                                        </p:tgtEl>
                                      </p:cBhvr>
                                    </p:animEffect>
                                    <p:set>
                                      <p:cBhvr>
                                        <p:cTn id="70" dur="1" fill="hold">
                                          <p:stCondLst>
                                            <p:cond delay="999"/>
                                          </p:stCondLst>
                                        </p:cTn>
                                        <p:tgtEl>
                                          <p:spTgt spid="11"/>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12"/>
                                        </p:tgtEl>
                                        <p:attrNameLst>
                                          <p:attrName>ppt_w</p:attrName>
                                        </p:attrNameLst>
                                      </p:cBhvr>
                                      <p:tavLst>
                                        <p:tav tm="0">
                                          <p:val>
                                            <p:strVal val="ppt_w"/>
                                          </p:val>
                                        </p:tav>
                                        <p:tav tm="100000">
                                          <p:val>
                                            <p:fltVal val="0"/>
                                          </p:val>
                                        </p:tav>
                                      </p:tavLst>
                                    </p:anim>
                                    <p:anim calcmode="lin" valueType="num">
                                      <p:cBhvr>
                                        <p:cTn id="73" dur="1000"/>
                                        <p:tgtEl>
                                          <p:spTgt spid="12"/>
                                        </p:tgtEl>
                                        <p:attrNameLst>
                                          <p:attrName>ppt_h</p:attrName>
                                        </p:attrNameLst>
                                      </p:cBhvr>
                                      <p:tavLst>
                                        <p:tav tm="0">
                                          <p:val>
                                            <p:strVal val="ppt_h"/>
                                          </p:val>
                                        </p:tav>
                                        <p:tav tm="100000">
                                          <p:val>
                                            <p:fltVal val="0"/>
                                          </p:val>
                                        </p:tav>
                                      </p:tavLst>
                                    </p:anim>
                                    <p:anim calcmode="lin" valueType="num">
                                      <p:cBhvr>
                                        <p:cTn id="74" dur="1000"/>
                                        <p:tgtEl>
                                          <p:spTgt spid="12"/>
                                        </p:tgtEl>
                                        <p:attrNameLst>
                                          <p:attrName>style.rotation</p:attrName>
                                        </p:attrNameLst>
                                      </p:cBhvr>
                                      <p:tavLst>
                                        <p:tav tm="0">
                                          <p:val>
                                            <p:fltVal val="0"/>
                                          </p:val>
                                        </p:tav>
                                        <p:tav tm="100000">
                                          <p:val>
                                            <p:fltVal val="90"/>
                                          </p:val>
                                        </p:tav>
                                      </p:tavLst>
                                    </p:anim>
                                    <p:animEffect transition="out" filter="fade">
                                      <p:cBhvr>
                                        <p:cTn id="75" dur="1000"/>
                                        <p:tgtEl>
                                          <p:spTgt spid="12"/>
                                        </p:tgtEl>
                                      </p:cBhvr>
                                    </p:animEffect>
                                    <p:set>
                                      <p:cBhvr>
                                        <p:cTn id="76" dur="1" fill="hold">
                                          <p:stCondLst>
                                            <p:cond delay="999"/>
                                          </p:stCondLst>
                                        </p:cTn>
                                        <p:tgtEl>
                                          <p:spTgt spid="12"/>
                                        </p:tgtEl>
                                        <p:attrNameLst>
                                          <p:attrName>style.visibility</p:attrName>
                                        </p:attrNameLst>
                                      </p:cBhvr>
                                      <p:to>
                                        <p:strVal val="hidden"/>
                                      </p:to>
                                    </p:set>
                                  </p:childTnLst>
                                </p:cTn>
                              </p:par>
                              <p:par>
                                <p:cTn id="77" presetID="31" presetClass="exit" presetSubtype="0" fill="hold" nodeType="withEffect">
                                  <p:stCondLst>
                                    <p:cond delay="0"/>
                                  </p:stCondLst>
                                  <p:childTnLst>
                                    <p:anim calcmode="lin" valueType="num">
                                      <p:cBhvr>
                                        <p:cTn id="78" dur="1000"/>
                                        <p:tgtEl>
                                          <p:spTgt spid="9"/>
                                        </p:tgtEl>
                                        <p:attrNameLst>
                                          <p:attrName>ppt_w</p:attrName>
                                        </p:attrNameLst>
                                      </p:cBhvr>
                                      <p:tavLst>
                                        <p:tav tm="0">
                                          <p:val>
                                            <p:strVal val="ppt_w"/>
                                          </p:val>
                                        </p:tav>
                                        <p:tav tm="100000">
                                          <p:val>
                                            <p:fltVal val="0"/>
                                          </p:val>
                                        </p:tav>
                                      </p:tavLst>
                                    </p:anim>
                                    <p:anim calcmode="lin" valueType="num">
                                      <p:cBhvr>
                                        <p:cTn id="79" dur="1000"/>
                                        <p:tgtEl>
                                          <p:spTgt spid="9"/>
                                        </p:tgtEl>
                                        <p:attrNameLst>
                                          <p:attrName>ppt_h</p:attrName>
                                        </p:attrNameLst>
                                      </p:cBhvr>
                                      <p:tavLst>
                                        <p:tav tm="0">
                                          <p:val>
                                            <p:strVal val="ppt_h"/>
                                          </p:val>
                                        </p:tav>
                                        <p:tav tm="100000">
                                          <p:val>
                                            <p:fltVal val="0"/>
                                          </p:val>
                                        </p:tav>
                                      </p:tavLst>
                                    </p:anim>
                                    <p:anim calcmode="lin" valueType="num">
                                      <p:cBhvr>
                                        <p:cTn id="80" dur="1000"/>
                                        <p:tgtEl>
                                          <p:spTgt spid="9"/>
                                        </p:tgtEl>
                                        <p:attrNameLst>
                                          <p:attrName>style.rotation</p:attrName>
                                        </p:attrNameLst>
                                      </p:cBhvr>
                                      <p:tavLst>
                                        <p:tav tm="0">
                                          <p:val>
                                            <p:fltVal val="0"/>
                                          </p:val>
                                        </p:tav>
                                        <p:tav tm="100000">
                                          <p:val>
                                            <p:fltVal val="90"/>
                                          </p:val>
                                        </p:tav>
                                      </p:tavLst>
                                    </p:anim>
                                    <p:animEffect transition="out" filter="fade">
                                      <p:cBhvr>
                                        <p:cTn id="81" dur="1000"/>
                                        <p:tgtEl>
                                          <p:spTgt spid="9"/>
                                        </p:tgtEl>
                                      </p:cBhvr>
                                    </p:animEffect>
                                    <p:set>
                                      <p:cBhvr>
                                        <p:cTn id="82" dur="1" fill="hold">
                                          <p:stCondLst>
                                            <p:cond delay="999"/>
                                          </p:stCondLst>
                                        </p:cTn>
                                        <p:tgtEl>
                                          <p:spTgt spid="9"/>
                                        </p:tgtEl>
                                        <p:attrNameLst>
                                          <p:attrName>style.visibility</p:attrName>
                                        </p:attrNameLst>
                                      </p:cBhvr>
                                      <p:to>
                                        <p:strVal val="hidden"/>
                                      </p:to>
                                    </p:set>
                                  </p:childTnLst>
                                </p:cTn>
                              </p:par>
                              <p:par>
                                <p:cTn id="83" presetID="31" presetClass="exit" presetSubtype="0" fill="hold" nodeType="withEffect">
                                  <p:stCondLst>
                                    <p:cond delay="0"/>
                                  </p:stCondLst>
                                  <p:childTnLst>
                                    <p:anim calcmode="lin" valueType="num">
                                      <p:cBhvr>
                                        <p:cTn id="84" dur="1000"/>
                                        <p:tgtEl>
                                          <p:spTgt spid="8"/>
                                        </p:tgtEl>
                                        <p:attrNameLst>
                                          <p:attrName>ppt_w</p:attrName>
                                        </p:attrNameLst>
                                      </p:cBhvr>
                                      <p:tavLst>
                                        <p:tav tm="0">
                                          <p:val>
                                            <p:strVal val="ppt_w"/>
                                          </p:val>
                                        </p:tav>
                                        <p:tav tm="100000">
                                          <p:val>
                                            <p:fltVal val="0"/>
                                          </p:val>
                                        </p:tav>
                                      </p:tavLst>
                                    </p:anim>
                                    <p:anim calcmode="lin" valueType="num">
                                      <p:cBhvr>
                                        <p:cTn id="85" dur="1000"/>
                                        <p:tgtEl>
                                          <p:spTgt spid="8"/>
                                        </p:tgtEl>
                                        <p:attrNameLst>
                                          <p:attrName>ppt_h</p:attrName>
                                        </p:attrNameLst>
                                      </p:cBhvr>
                                      <p:tavLst>
                                        <p:tav tm="0">
                                          <p:val>
                                            <p:strVal val="ppt_h"/>
                                          </p:val>
                                        </p:tav>
                                        <p:tav tm="100000">
                                          <p:val>
                                            <p:fltVal val="0"/>
                                          </p:val>
                                        </p:tav>
                                      </p:tavLst>
                                    </p:anim>
                                    <p:anim calcmode="lin" valueType="num">
                                      <p:cBhvr>
                                        <p:cTn id="86" dur="1000"/>
                                        <p:tgtEl>
                                          <p:spTgt spid="8"/>
                                        </p:tgtEl>
                                        <p:attrNameLst>
                                          <p:attrName>style.rotation</p:attrName>
                                        </p:attrNameLst>
                                      </p:cBhvr>
                                      <p:tavLst>
                                        <p:tav tm="0">
                                          <p:val>
                                            <p:fltVal val="0"/>
                                          </p:val>
                                        </p:tav>
                                        <p:tav tm="100000">
                                          <p:val>
                                            <p:fltVal val="90"/>
                                          </p:val>
                                        </p:tav>
                                      </p:tavLst>
                                    </p:anim>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cTn>
                              </p:par>
                              <p:par>
                                <p:cTn id="89" presetID="31" presetClass="exit" presetSubtype="0" fill="hold" nodeType="withEffect">
                                  <p:stCondLst>
                                    <p:cond delay="0"/>
                                  </p:stCondLst>
                                  <p:childTnLst>
                                    <p:anim calcmode="lin" valueType="num">
                                      <p:cBhvr>
                                        <p:cTn id="90" dur="1000"/>
                                        <p:tgtEl>
                                          <p:spTgt spid="7"/>
                                        </p:tgtEl>
                                        <p:attrNameLst>
                                          <p:attrName>ppt_w</p:attrName>
                                        </p:attrNameLst>
                                      </p:cBhvr>
                                      <p:tavLst>
                                        <p:tav tm="0">
                                          <p:val>
                                            <p:strVal val="ppt_w"/>
                                          </p:val>
                                        </p:tav>
                                        <p:tav tm="100000">
                                          <p:val>
                                            <p:fltVal val="0"/>
                                          </p:val>
                                        </p:tav>
                                      </p:tavLst>
                                    </p:anim>
                                    <p:anim calcmode="lin" valueType="num">
                                      <p:cBhvr>
                                        <p:cTn id="91" dur="1000"/>
                                        <p:tgtEl>
                                          <p:spTgt spid="7"/>
                                        </p:tgtEl>
                                        <p:attrNameLst>
                                          <p:attrName>ppt_h</p:attrName>
                                        </p:attrNameLst>
                                      </p:cBhvr>
                                      <p:tavLst>
                                        <p:tav tm="0">
                                          <p:val>
                                            <p:strVal val="ppt_h"/>
                                          </p:val>
                                        </p:tav>
                                        <p:tav tm="100000">
                                          <p:val>
                                            <p:fltVal val="0"/>
                                          </p:val>
                                        </p:tav>
                                      </p:tavLst>
                                    </p:anim>
                                    <p:anim calcmode="lin" valueType="num">
                                      <p:cBhvr>
                                        <p:cTn id="92" dur="1000"/>
                                        <p:tgtEl>
                                          <p:spTgt spid="7"/>
                                        </p:tgtEl>
                                        <p:attrNameLst>
                                          <p:attrName>style.rotation</p:attrName>
                                        </p:attrNameLst>
                                      </p:cBhvr>
                                      <p:tavLst>
                                        <p:tav tm="0">
                                          <p:val>
                                            <p:fltVal val="0"/>
                                          </p:val>
                                        </p:tav>
                                        <p:tav tm="100000">
                                          <p:val>
                                            <p:fltVal val="90"/>
                                          </p:val>
                                        </p:tav>
                                      </p:tavLst>
                                    </p:anim>
                                    <p:animEffect transition="out" filter="fade">
                                      <p:cBhvr>
                                        <p:cTn id="93" dur="1000"/>
                                        <p:tgtEl>
                                          <p:spTgt spid="7"/>
                                        </p:tgtEl>
                                      </p:cBhvr>
                                    </p:animEffect>
                                    <p:set>
                                      <p:cBhvr>
                                        <p:cTn id="94"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descr="Phông Hình Nền Đẹp Nhất - 230 Hình Nền Powerpoint Ý Tưởng - luxury-insid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accent6">
              <a:lumMod val="20000"/>
              <a:lumOff val="80000"/>
            </a:schemeClr>
          </a:solidFill>
          <a:extLst/>
        </p:spPr>
      </p:pic>
      <p:sp>
        <p:nvSpPr>
          <p:cNvPr id="5" name="Google Shape;301;p15"/>
          <p:cNvSpPr txBox="1"/>
          <p:nvPr/>
        </p:nvSpPr>
        <p:spPr>
          <a:xfrm>
            <a:off x="2081895" y="1287731"/>
            <a:ext cx="241771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smtClean="0">
                <a:solidFill>
                  <a:schemeClr val="dk1"/>
                </a:solidFill>
                <a:latin typeface="Arial"/>
                <a:ea typeface="Arial"/>
                <a:cs typeface="Arial"/>
                <a:sym typeface="Arial"/>
              </a:rPr>
              <a:t>WRAP-UP</a:t>
            </a:r>
            <a:endParaRPr sz="2400" b="1" i="0" u="none" strike="noStrike" cap="none" dirty="0">
              <a:solidFill>
                <a:schemeClr val="dk1"/>
              </a:solidFill>
              <a:latin typeface="Arial"/>
              <a:ea typeface="Arial"/>
              <a:cs typeface="Arial"/>
              <a:sym typeface="Arial"/>
            </a:endParaRPr>
          </a:p>
        </p:txBody>
      </p:sp>
      <p:sp>
        <p:nvSpPr>
          <p:cNvPr id="6" name="Google Shape;305;p15"/>
          <p:cNvSpPr txBox="1"/>
          <p:nvPr/>
        </p:nvSpPr>
        <p:spPr>
          <a:xfrm>
            <a:off x="992577" y="379844"/>
            <a:ext cx="4132696" cy="646290"/>
          </a:xfrm>
          <a:prstGeom prst="rect">
            <a:avLst/>
          </a:prstGeom>
          <a:ln/>
        </p:spPr>
        <p:style>
          <a:lnRef idx="3">
            <a:schemeClr val="lt1"/>
          </a:lnRef>
          <a:fillRef idx="1">
            <a:schemeClr val="accent4"/>
          </a:fillRef>
          <a:effectRef idx="1">
            <a:schemeClr val="accent4"/>
          </a:effectRef>
          <a:fontRef idx="minor">
            <a:schemeClr val="lt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smtClean="0">
                <a:solidFill>
                  <a:schemeClr val="tx1"/>
                </a:solidFill>
                <a:effectLst>
                  <a:glow rad="88900">
                    <a:schemeClr val="bg1"/>
                  </a:glow>
                </a:effectLst>
                <a:latin typeface="Calibri" panose="020F0502020204030204" pitchFamily="34" charset="0"/>
                <a:ea typeface="+mn-ea"/>
                <a:cs typeface="Calibri" panose="020F0502020204030204" pitchFamily="34" charset="0"/>
              </a:rPr>
              <a:t>* CONSOLIDATION</a:t>
            </a:r>
            <a:endParaRPr sz="3600" b="1" kern="1200" dirty="0">
              <a:solidFill>
                <a:schemeClr val="tx1"/>
              </a:solidFill>
              <a:effectLst>
                <a:glow rad="88900">
                  <a:schemeClr val="bg1"/>
                </a:glow>
              </a:effectLst>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 xmlns:a16="http://schemas.microsoft.com/office/drawing/2014/main" id="{94884AF9-CDB4-BB4E-8A7A-16879EB19243}"/>
              </a:ext>
            </a:extLst>
          </p:cNvPr>
          <p:cNvSpPr/>
          <p:nvPr/>
        </p:nvSpPr>
        <p:spPr>
          <a:xfrm>
            <a:off x="1128576" y="1896217"/>
            <a:ext cx="10735452" cy="2308324"/>
          </a:xfrm>
          <a:prstGeom prst="rect">
            <a:avLst/>
          </a:prstGeom>
        </p:spPr>
        <p:txBody>
          <a:bodyPr wrap="square">
            <a:spAutoFit/>
          </a:bodyPr>
          <a:lstStyle/>
          <a:p>
            <a:pPr marL="76200">
              <a:lnSpc>
                <a:spcPct val="150000"/>
              </a:lnSpc>
              <a:buSzPts val="2400"/>
            </a:pPr>
            <a:r>
              <a:rPr lang="en-US" sz="3200" b="1" dirty="0">
                <a:latin typeface="Calibri" panose="020F0502020204030204" pitchFamily="34" charset="0"/>
                <a:cs typeface="Calibri" panose="020F0502020204030204" pitchFamily="34" charset="0"/>
              </a:rPr>
              <a:t>In this lesson, we have learnt </a:t>
            </a:r>
            <a:r>
              <a:rPr lang="en-US" sz="3200" b="1" dirty="0" smtClean="0">
                <a:latin typeface="Calibri" panose="020F0502020204030204" pitchFamily="34" charset="0"/>
                <a:cs typeface="Calibri" panose="020F0502020204030204" pitchFamily="34" charset="0"/>
              </a:rPr>
              <a:t>to:</a:t>
            </a:r>
            <a:endParaRPr lang="en-US" sz="3200" b="1" dirty="0">
              <a:latin typeface="Calibri" panose="020F0502020204030204" pitchFamily="34" charset="0"/>
              <a:cs typeface="Calibri" panose="020F0502020204030204" pitchFamily="34" charset="0"/>
            </a:endParaRPr>
          </a:p>
          <a:p>
            <a:pPr marL="457200" indent="-457200">
              <a:lnSpc>
                <a:spcPct val="150000"/>
              </a:lnSpc>
              <a:buFont typeface="Wingdings" panose="05000000000000000000" pitchFamily="2" charset="2"/>
              <a:buChar char="ü"/>
            </a:pPr>
            <a:r>
              <a:rPr lang="en-US" sz="3200" dirty="0">
                <a:latin typeface="Calibri" panose="020F0502020204030204" pitchFamily="34" charset="0"/>
                <a:cs typeface="Calibri" panose="020F0502020204030204" pitchFamily="34" charset="0"/>
              </a:rPr>
              <a:t>l</a:t>
            </a:r>
            <a:r>
              <a:rPr lang="en-US" sz="3200" dirty="0" smtClean="0">
                <a:latin typeface="Calibri" panose="020F0502020204030204" pitchFamily="34" charset="0"/>
                <a:cs typeface="Calibri" panose="020F0502020204030204" pitchFamily="34" charset="0"/>
              </a:rPr>
              <a:t>isten </a:t>
            </a:r>
            <a:r>
              <a:rPr lang="en-US" sz="3200" dirty="0">
                <a:latin typeface="Calibri" panose="020F0502020204030204" pitchFamily="34" charset="0"/>
                <a:cs typeface="Calibri" panose="020F0502020204030204" pitchFamily="34" charset="0"/>
              </a:rPr>
              <a:t>for specific information about eating habits</a:t>
            </a:r>
          </a:p>
          <a:p>
            <a:pPr marL="457200" indent="-457200">
              <a:lnSpc>
                <a:spcPct val="150000"/>
              </a:lnSpc>
              <a:buFont typeface="Wingdings" panose="05000000000000000000" pitchFamily="2" charset="2"/>
              <a:buChar char="ü"/>
            </a:pPr>
            <a:r>
              <a:rPr lang="en-US" sz="3200" dirty="0">
                <a:latin typeface="Calibri" panose="020F0502020204030204" pitchFamily="34" charset="0"/>
                <a:cs typeface="Calibri" panose="020F0502020204030204" pitchFamily="34" charset="0"/>
              </a:rPr>
              <a:t>w</a:t>
            </a:r>
            <a:r>
              <a:rPr lang="en-US" sz="3200" dirty="0" smtClean="0">
                <a:latin typeface="Calibri" panose="020F0502020204030204" pitchFamily="34" charset="0"/>
                <a:cs typeface="Calibri" panose="020F0502020204030204" pitchFamily="34" charset="0"/>
              </a:rPr>
              <a:t>rite </a:t>
            </a:r>
            <a:r>
              <a:rPr lang="en-US" sz="3200" dirty="0">
                <a:latin typeface="Calibri" panose="020F0502020204030204" pitchFamily="34" charset="0"/>
                <a:cs typeface="Calibri" panose="020F0502020204030204" pitchFamily="34" charset="0"/>
              </a:rPr>
              <a:t>a paragraph about eating habits in the </a:t>
            </a:r>
            <a:r>
              <a:rPr lang="en-US" sz="3200" dirty="0" smtClean="0">
                <a:latin typeface="Calibri" panose="020F0502020204030204" pitchFamily="34" charset="0"/>
                <a:cs typeface="Calibri" panose="020F0502020204030204" pitchFamily="34" charset="0"/>
              </a:rPr>
              <a:t>area.</a:t>
            </a:r>
            <a:r>
              <a:rPr lang="en-US" sz="3200" b="1" dirty="0">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 xmlns:a16="http://schemas.microsoft.com/office/drawing/2014/main" id="{3681D0E8-09DA-844A-8212-1C2B25214ACB}"/>
              </a:ext>
            </a:extLst>
          </p:cNvPr>
          <p:cNvGrpSpPr/>
          <p:nvPr/>
        </p:nvGrpSpPr>
        <p:grpSpPr>
          <a:xfrm>
            <a:off x="1349491" y="1134060"/>
            <a:ext cx="601731" cy="646331"/>
            <a:chOff x="487066" y="1282946"/>
            <a:chExt cx="582963" cy="694292"/>
          </a:xfrm>
          <a:solidFill>
            <a:srgbClr val="009FA5"/>
          </a:solidFill>
        </p:grpSpPr>
        <p:sp>
          <p:nvSpPr>
            <p:cNvPr id="9" name="Rounded Rectangle 8">
              <a:extLst>
                <a:ext uri="{FF2B5EF4-FFF2-40B4-BE49-F238E27FC236}">
                  <a16:creationId xmlns="" xmlns:a16="http://schemas.microsoft.com/office/drawing/2014/main" id="{E7B17159-C42E-9F4F-8F8C-B48EC369F00A}"/>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0" name="TextBox 9">
              <a:extLst>
                <a:ext uri="{FF2B5EF4-FFF2-40B4-BE49-F238E27FC236}">
                  <a16:creationId xmlns="" xmlns:a16="http://schemas.microsoft.com/office/drawing/2014/main" id="{83BE4FF4-4AEF-A44E-8D99-BA8B864AD6F9}"/>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1</a:t>
              </a:r>
              <a:endParaRPr lang="en-US" sz="3600" b="1" dirty="0">
                <a:solidFill>
                  <a:schemeClr val="bg1"/>
                </a:solidFill>
                <a:latin typeface="Myriad Pro" pitchFamily="34" charset="0"/>
              </a:endParaRPr>
            </a:p>
          </p:txBody>
        </p:sp>
      </p:grpSp>
    </p:spTree>
    <p:extLst>
      <p:ext uri="{BB962C8B-B14F-4D97-AF65-F5344CB8AC3E}">
        <p14:creationId xmlns:p14="http://schemas.microsoft.com/office/powerpoint/2010/main" val="3491905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Free photo School Education Teaching Students Classroom - Max Pix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1249" y="3937819"/>
            <a:ext cx="3901022" cy="274319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83;p15"/>
          <p:cNvSpPr txBox="1"/>
          <p:nvPr/>
        </p:nvSpPr>
        <p:spPr>
          <a:xfrm>
            <a:off x="4894828" y="268928"/>
            <a:ext cx="3143043" cy="52318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smtClean="0">
                <a:solidFill>
                  <a:schemeClr val="dk1"/>
                </a:solidFill>
                <a:latin typeface="Arial"/>
                <a:ea typeface="Arial"/>
                <a:cs typeface="Arial"/>
                <a:sym typeface="Arial"/>
              </a:rPr>
              <a:t>* HOMEWORK</a:t>
            </a:r>
            <a:endParaRPr sz="2800" b="1" i="0" u="none" strike="noStrike" cap="none" dirty="0">
              <a:solidFill>
                <a:schemeClr val="dk1"/>
              </a:solidFill>
              <a:latin typeface="Arial"/>
              <a:ea typeface="Arial"/>
              <a:cs typeface="Arial"/>
              <a:sym typeface="Arial"/>
            </a:endParaRPr>
          </a:p>
        </p:txBody>
      </p:sp>
      <p:sp>
        <p:nvSpPr>
          <p:cNvPr id="6" name="Rectangle 5">
            <a:extLst>
              <a:ext uri="{FF2B5EF4-FFF2-40B4-BE49-F238E27FC236}">
                <a16:creationId xmlns="" xmlns:a16="http://schemas.microsoft.com/office/drawing/2014/main" id="{CA666036-FCC4-AD46-89B4-2B72AAE8C1B1}"/>
              </a:ext>
            </a:extLst>
          </p:cNvPr>
          <p:cNvSpPr/>
          <p:nvPr/>
        </p:nvSpPr>
        <p:spPr>
          <a:xfrm>
            <a:off x="1525712" y="1578692"/>
            <a:ext cx="10356351" cy="2308324"/>
          </a:xfrm>
          <a:prstGeom prst="rect">
            <a:avLst/>
          </a:prstGeom>
        </p:spPr>
        <p:txBody>
          <a:bodyPr wrap="square">
            <a:spAutoFit/>
          </a:bodyPr>
          <a:lstStyle/>
          <a:p>
            <a:pPr marL="457200" indent="-457200">
              <a:lnSpc>
                <a:spcPct val="150000"/>
              </a:lnSpc>
              <a:buFont typeface="Wingdings" panose="05000000000000000000" pitchFamily="2" charset="2"/>
              <a:buChar char="ü"/>
            </a:pPr>
            <a:r>
              <a:rPr lang="en-US" sz="3200" b="1" dirty="0">
                <a:latin typeface="+mj-lt"/>
                <a:cs typeface="Calibri" panose="020F0502020204030204" pitchFamily="34" charset="0"/>
              </a:rPr>
              <a:t>Write a paragraph about your eating habits and upload on the drive link </a:t>
            </a:r>
            <a:r>
              <a:rPr lang="en-US" sz="3200" b="1" dirty="0" smtClean="0">
                <a:latin typeface="+mj-lt"/>
                <a:cs typeface="Calibri" panose="020F0502020204030204" pitchFamily="34" charset="0"/>
              </a:rPr>
              <a:t>given.</a:t>
            </a:r>
            <a:endParaRPr lang="en-US" sz="3200" b="1" dirty="0">
              <a:solidFill>
                <a:schemeClr val="accent2"/>
              </a:solidFill>
              <a:latin typeface="+mj-lt"/>
              <a:cs typeface="Calibri" panose="020F0502020204030204" pitchFamily="34" charset="0"/>
            </a:endParaRPr>
          </a:p>
          <a:p>
            <a:pPr marL="457200" indent="-457200">
              <a:lnSpc>
                <a:spcPct val="150000"/>
              </a:lnSpc>
              <a:buFont typeface="Wingdings" panose="05000000000000000000" pitchFamily="2" charset="2"/>
              <a:buChar char="ü"/>
            </a:pPr>
            <a:r>
              <a:rPr lang="en-US" sz="3200" b="1" dirty="0">
                <a:latin typeface="+mj-lt"/>
              </a:rPr>
              <a:t>- Prepare “ Looking back </a:t>
            </a:r>
            <a:r>
              <a:rPr lang="en-US" sz="3200" b="1" dirty="0" smtClean="0">
                <a:latin typeface="+mj-lt"/>
              </a:rPr>
              <a:t>and project.</a:t>
            </a:r>
            <a:endParaRPr lang="en-US" sz="3200" b="1" dirty="0">
              <a:solidFill>
                <a:schemeClr val="tx1"/>
              </a:solidFill>
              <a:latin typeface="+mj-lt"/>
              <a:cs typeface="Calibri" panose="020F0502020204030204" pitchFamily="34" charset="0"/>
            </a:endParaRPr>
          </a:p>
        </p:txBody>
      </p:sp>
    </p:spTree>
    <p:extLst>
      <p:ext uri="{BB962C8B-B14F-4D97-AF65-F5344CB8AC3E}">
        <p14:creationId xmlns:p14="http://schemas.microsoft.com/office/powerpoint/2010/main" val="952798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2053" name="Bitmap Image" r:id="rId4" imgW="1219370" imgH="1228571" progId="Paint.Picture">
                    <p:embed/>
                  </p:oleObj>
                </mc:Choice>
                <mc:Fallback>
                  <p:oleObj name="Bitmap Image" r:id="rId4" imgW="1219370" imgH="122857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471949"/>
            <a:ext cx="5549900" cy="1337804"/>
          </a:xfrm>
          <a:prstGeom prst="rect">
            <a:avLst/>
          </a:prstGeom>
        </p:spPr>
        <p:txBody>
          <a:bodyPr wrap="none" lIns="121900" tIns="60950" rIns="121900" bIns="60950" fromWordArt="1">
            <a:prstTxWarp prst="textPlain">
              <a:avLst>
                <a:gd name="adj" fmla="val 50000"/>
              </a:avLst>
            </a:prstTxWarp>
          </a:bodyPr>
          <a:lstStyle/>
          <a:p>
            <a:pPr algn="ctr"/>
            <a:r>
              <a:rPr lang="en-GB" sz="4800" b="1" kern="10" dirty="0">
                <a:ln w="12700">
                  <a:solidFill>
                    <a:schemeClr val="tx2">
                      <a:satMod val="155000"/>
                    </a:schemeClr>
                  </a:solidFill>
                  <a:prstDash val="solid"/>
                </a:ln>
                <a:solidFill>
                  <a:srgbClr val="158180"/>
                </a:solidFill>
                <a:effectLst>
                  <a:outerShdw blurRad="41275" dist="20320" dir="1800000" algn="tl" rotWithShape="0">
                    <a:srgbClr val="000000">
                      <a:alpha val="40000"/>
                    </a:srgbClr>
                  </a:outerShdw>
                </a:effectLst>
                <a:latin typeface="Times New Roman"/>
                <a:cs typeface="Times New Roman"/>
              </a:rPr>
              <a:t>Thank you!</a:t>
            </a:r>
          </a:p>
          <a:p>
            <a:pPr algn="ctr"/>
            <a:r>
              <a:rPr lang="en-GB" sz="4800" b="1" kern="10" dirty="0">
                <a:ln w="12700">
                  <a:solidFill>
                    <a:schemeClr val="tx2">
                      <a:satMod val="155000"/>
                    </a:schemeClr>
                  </a:solidFill>
                  <a:prstDash val="solid"/>
                </a:ln>
                <a:solidFill>
                  <a:srgbClr val="158180"/>
                </a:solidFill>
                <a:effectLst>
                  <a:outerShdw blurRad="41275" dist="20320" dir="1800000" algn="tl" rotWithShape="0">
                    <a:srgbClr val="000000">
                      <a:alpha val="40000"/>
                    </a:srgbClr>
                  </a:outerShdw>
                </a:effectLst>
                <a:latin typeface="Times New Roman"/>
                <a:cs typeface="Times New Roman"/>
              </a:rPr>
              <a:t>Goodbye!</a:t>
            </a:r>
          </a:p>
        </p:txBody>
      </p:sp>
    </p:spTree>
    <p:extLst>
      <p:ext uri="{BB962C8B-B14F-4D97-AF65-F5344CB8AC3E}">
        <p14:creationId xmlns:p14="http://schemas.microsoft.com/office/powerpoint/2010/main" val="1520045503"/>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useBgFill="1">
        <p:nvSpPr>
          <p:cNvPr id="93" name="Rectangle 92">
            <a:extLst>
              <a:ext uri="{FF2B5EF4-FFF2-40B4-BE49-F238E27FC236}">
                <a16:creationId xmlns="" xmlns:a16="http://schemas.microsoft.com/office/drawing/2014/main" id="{47942995-B07F-4636-9A06-C6A104B260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083306"/>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 xmlns:a16="http://schemas.microsoft.com/office/drawing/2014/main" id="{032D8612-31EB-44CF-A1D0-14FD4C70542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4068298"/>
            <a:ext cx="731521" cy="673460"/>
            <a:chOff x="3940602" y="308034"/>
            <a:chExt cx="2116791" cy="3428999"/>
          </a:xfrm>
          <a:solidFill>
            <a:schemeClr val="accent4"/>
          </a:solidFill>
        </p:grpSpPr>
        <p:sp>
          <p:nvSpPr>
            <p:cNvPr id="96" name="Rectangle 95">
              <a:extLst>
                <a:ext uri="{FF2B5EF4-FFF2-40B4-BE49-F238E27FC236}">
                  <a16:creationId xmlns="" xmlns:a16="http://schemas.microsoft.com/office/drawing/2014/main" id="{F19A4A0F-1B59-4DB0-9764-D10936E9877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Rectangle 99">
            <a:extLst>
              <a:ext uri="{FF2B5EF4-FFF2-40B4-BE49-F238E27FC236}">
                <a16:creationId xmlns="" xmlns:a16="http://schemas.microsoft.com/office/drawing/2014/main" id="{B81933D1-5615-42C7-9C0B-4EB7105CCE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0697670" y="1083306"/>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685810" y="1475192"/>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7A812BD9-AABA-E540-95C6-3C512DA72E25}"/>
              </a:ext>
            </a:extLst>
          </p:cNvPr>
          <p:cNvPicPr>
            <a:picLocks noChangeAspect="1"/>
          </p:cNvPicPr>
          <p:nvPr/>
        </p:nvPicPr>
        <p:blipFill rotWithShape="1">
          <a:blip r:embed="rId3"/>
          <a:srcRect l="13426" r="13743"/>
          <a:stretch/>
        </p:blipFill>
        <p:spPr>
          <a:xfrm>
            <a:off x="5852981" y="1571150"/>
            <a:ext cx="5616668" cy="5147692"/>
          </a:xfrm>
          <a:prstGeom prst="rect">
            <a:avLst/>
          </a:prstGeom>
        </p:spPr>
      </p:pic>
      <p:pic>
        <p:nvPicPr>
          <p:cNvPr id="150" name="Google Shape;150;p6"/>
          <p:cNvPicPr preferRelativeResize="0"/>
          <p:nvPr/>
        </p:nvPicPr>
        <p:blipFill rotWithShape="1">
          <a:blip r:embed="rId4">
            <a:alphaModFix/>
          </a:blip>
          <a:srcRect/>
          <a:stretch/>
        </p:blipFill>
        <p:spPr>
          <a:xfrm>
            <a:off x="-2" y="1"/>
            <a:ext cx="12192000" cy="1083306"/>
          </a:xfrm>
          <a:prstGeom prst="rect">
            <a:avLst/>
          </a:prstGeom>
          <a:noFill/>
          <a:ln>
            <a:noFill/>
          </a:ln>
        </p:spPr>
      </p:pic>
      <p:sp>
        <p:nvSpPr>
          <p:cNvPr id="152" name="Google Shape;152;p6"/>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5" name="Google Shape;151;p6">
            <a:extLst>
              <a:ext uri="{FF2B5EF4-FFF2-40B4-BE49-F238E27FC236}">
                <a16:creationId xmlns="" xmlns:a16="http://schemas.microsoft.com/office/drawing/2014/main" id="{DBE0DB05-7F4C-0C49-BF12-141A40846657}"/>
              </a:ext>
            </a:extLst>
          </p:cNvPr>
          <p:cNvSpPr txBox="1"/>
          <p:nvPr/>
        </p:nvSpPr>
        <p:spPr>
          <a:xfrm>
            <a:off x="365760" y="261890"/>
            <a:ext cx="2493187" cy="755677"/>
          </a:xfrm>
          <a:prstGeom prst="rect">
            <a:avLst/>
          </a:prstGeom>
        </p:spPr>
        <p:txBody>
          <a:bodyPr spcFirstLastPara="1" vert="horz" lIns="91440" tIns="45720" rIns="91440" bIns="45720" rtlCol="0" anchor="t" anchorCtr="0">
            <a:normAutofit/>
          </a:bodyPr>
          <a:lstStyle/>
          <a:p>
            <a:pPr marL="0" marR="0" lvl="0" indent="0">
              <a:lnSpc>
                <a:spcPct val="90000"/>
              </a:lnSpc>
              <a:spcBef>
                <a:spcPct val="0"/>
              </a:spcBef>
              <a:spcAft>
                <a:spcPts val="600"/>
              </a:spcAft>
              <a:buClr>
                <a:srgbClr val="000000"/>
              </a:buClr>
              <a:buSzPts val="3600"/>
            </a:pPr>
            <a:r>
              <a:rPr lang="en-US" sz="3600" b="1" kern="1200" dirty="0" smtClean="0">
                <a:solidFill>
                  <a:schemeClr val="tx1"/>
                </a:solidFill>
                <a:effectLst>
                  <a:glow rad="88900">
                    <a:schemeClr val="bg1"/>
                  </a:glow>
                </a:effectLst>
                <a:latin typeface="Calibri" panose="020F0502020204030204" pitchFamily="34" charset="0"/>
                <a:ea typeface="+mj-ea"/>
                <a:cs typeface="Calibri" panose="020F0502020204030204" pitchFamily="34" charset="0"/>
              </a:rPr>
              <a:t>MINI GAME</a:t>
            </a:r>
            <a:endParaRPr lang="en-US" sz="3600" b="1" kern="1200" dirty="0">
              <a:solidFill>
                <a:schemeClr val="tx1"/>
              </a:solidFill>
              <a:effectLst>
                <a:glow rad="88900">
                  <a:schemeClr val="bg1"/>
                </a:glow>
              </a:effectLst>
              <a:latin typeface="Calibri" panose="020F0502020204030204" pitchFamily="34" charset="0"/>
              <a:ea typeface="+mj-ea"/>
              <a:cs typeface="Calibri" panose="020F0502020204030204" pitchFamily="34" charset="0"/>
            </a:endParaRPr>
          </a:p>
        </p:txBody>
      </p:sp>
      <p:sp>
        <p:nvSpPr>
          <p:cNvPr id="16" name="Rectangle 15">
            <a:extLst>
              <a:ext uri="{FF2B5EF4-FFF2-40B4-BE49-F238E27FC236}">
                <a16:creationId xmlns="" xmlns:a16="http://schemas.microsoft.com/office/drawing/2014/main" id="{C77DDFED-4C45-6C4E-81B9-FEBCA931ACD8}"/>
              </a:ext>
            </a:extLst>
          </p:cNvPr>
          <p:cNvSpPr/>
          <p:nvPr/>
        </p:nvSpPr>
        <p:spPr>
          <a:xfrm>
            <a:off x="865110" y="3274912"/>
            <a:ext cx="5286354" cy="2123658"/>
          </a:xfrm>
          <a:prstGeom prst="rect">
            <a:avLst/>
          </a:prstGeom>
        </p:spPr>
        <p:txBody>
          <a:bodyPr wrap="square">
            <a:spAutoFit/>
          </a:bodyPr>
          <a:lstStyle/>
          <a:p>
            <a:r>
              <a:rPr lang="en-US" sz="3400" b="1" dirty="0">
                <a:solidFill>
                  <a:srgbClr val="158180"/>
                </a:solidFill>
                <a:latin typeface="Calibri" panose="020F0502020204030204" pitchFamily="34" charset="0"/>
                <a:cs typeface="Calibri" panose="020F0502020204030204" pitchFamily="34" charset="0"/>
              </a:rPr>
              <a:t>In your groups, talk </a:t>
            </a:r>
            <a:r>
              <a:rPr lang="en-US" sz="3400" b="1" dirty="0" smtClean="0">
                <a:solidFill>
                  <a:srgbClr val="158180"/>
                </a:solidFill>
                <a:latin typeface="Calibri" panose="020F0502020204030204" pitchFamily="34" charset="0"/>
                <a:cs typeface="Calibri" panose="020F0502020204030204" pitchFamily="34" charset="0"/>
              </a:rPr>
              <a:t>about: </a:t>
            </a:r>
            <a:endParaRPr lang="en-US" sz="3400" b="1" dirty="0">
              <a:solidFill>
                <a:srgbClr val="15818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What you ate and drank yesterday</a:t>
            </a:r>
          </a:p>
          <a:p>
            <a:pPr marL="457200" indent="-457200">
              <a:buFont typeface="Wingdings" panose="05000000000000000000" pitchFamily="2" charset="2"/>
              <a:buChar char="§"/>
            </a:pPr>
            <a:r>
              <a:rPr lang="en-US" sz="3200" dirty="0" smtClean="0">
                <a:latin typeface="Calibri" panose="020F0502020204030204" pitchFamily="34" charset="0"/>
                <a:cs typeface="Calibri" panose="020F0502020204030204" pitchFamily="34" charset="0"/>
              </a:rPr>
              <a:t>Who </a:t>
            </a:r>
            <a:r>
              <a:rPr lang="en-US" sz="3200" dirty="0">
                <a:latin typeface="Calibri" panose="020F0502020204030204" pitchFamily="34" charset="0"/>
                <a:cs typeface="Calibri" panose="020F0502020204030204" pitchFamily="34" charset="0"/>
              </a:rPr>
              <a:t>had healthy diets </a:t>
            </a:r>
            <a:endParaRPr lang="x-none" sz="3200" dirty="0">
              <a:latin typeface="Calibri" panose="020F0502020204030204" pitchFamily="34" charset="0"/>
              <a:cs typeface="Calibri" panose="020F0502020204030204" pitchFamily="34" charset="0"/>
            </a:endParaRPr>
          </a:p>
        </p:txBody>
      </p:sp>
      <p:sp>
        <p:nvSpPr>
          <p:cNvPr id="14" name="Google Shape;153;p6"/>
          <p:cNvSpPr txBox="1"/>
          <p:nvPr/>
        </p:nvSpPr>
        <p:spPr>
          <a:xfrm>
            <a:off x="3858633" y="132089"/>
            <a:ext cx="5073300" cy="738633"/>
          </a:xfrm>
          <a:prstGeom prst="rect">
            <a:avLst/>
          </a:prstGeom>
          <a:noFill/>
          <a:ln>
            <a:noFill/>
          </a:ln>
        </p:spPr>
        <p:txBody>
          <a:bodyPr spcFirstLastPara="1" wrap="square" lIns="91425" tIns="91425" rIns="91425" bIns="91425" anchor="t" anchorCtr="0">
            <a:spAutoFit/>
          </a:bodyPr>
          <a:lstStyle/>
          <a:p>
            <a:pPr algn="ctr"/>
            <a:r>
              <a:rPr lang="en-US" sz="3600" b="1" kern="1200" dirty="0" smtClean="0">
                <a:solidFill>
                  <a:srgbClr val="11B7BD"/>
                </a:solidFill>
                <a:effectLst>
                  <a:glow rad="88900">
                    <a:schemeClr val="bg1"/>
                  </a:glow>
                </a:effectLst>
                <a:latin typeface="Calibri" panose="020F0502020204030204" pitchFamily="34" charset="0"/>
                <a:ea typeface="+mn-ea"/>
                <a:cs typeface="Calibri" panose="020F0502020204030204" pitchFamily="34" charset="0"/>
              </a:rPr>
              <a:t>Our eating habits</a:t>
            </a:r>
            <a:endParaRPr lang="en-US" sz="3600" b="1" kern="1200" dirty="0">
              <a:solidFill>
                <a:srgbClr val="11B7BD"/>
              </a:solidFill>
              <a:effectLst>
                <a:glow rad="88900">
                  <a:schemeClr val="bg1"/>
                </a:glow>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00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
            <a:ext cx="12090400" cy="6857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68" t="40557" r="25739" b="31857"/>
          <a:stretch/>
        </p:blipFill>
        <p:spPr bwMode="auto">
          <a:xfrm>
            <a:off x="2847458" y="1171131"/>
            <a:ext cx="1567169" cy="137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597" t="12279" r="1915" b="62310"/>
          <a:stretch/>
        </p:blipFill>
        <p:spPr bwMode="auto">
          <a:xfrm>
            <a:off x="4981058" y="781682"/>
            <a:ext cx="1718187" cy="1263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8458" y="1171131"/>
            <a:ext cx="1816100" cy="140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61" t="14645" r="2619"/>
          <a:stretch/>
        </p:blipFill>
        <p:spPr bwMode="auto">
          <a:xfrm>
            <a:off x="7792265" y="2762882"/>
            <a:ext cx="1772674"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71858" y="4624946"/>
            <a:ext cx="1676400" cy="1246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9748" y="2981957"/>
            <a:ext cx="17097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9285" y="4664419"/>
            <a:ext cx="16002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5931" y="4805534"/>
            <a:ext cx="1732527" cy="1230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un 12"/>
          <p:cNvSpPr/>
          <p:nvPr/>
        </p:nvSpPr>
        <p:spPr>
          <a:xfrm>
            <a:off x="4763723" y="2374503"/>
            <a:ext cx="2669464" cy="2245672"/>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Kim’s Game</a:t>
            </a:r>
            <a:endParaRPr lang="en-GB" sz="2000" b="1" dirty="0">
              <a:solidFill>
                <a:srgbClr val="FFFF00"/>
              </a:solidFill>
            </a:endParaRPr>
          </a:p>
        </p:txBody>
      </p:sp>
      <p:sp>
        <p:nvSpPr>
          <p:cNvPr id="4" name="TextBox 3"/>
          <p:cNvSpPr txBox="1"/>
          <p:nvPr/>
        </p:nvSpPr>
        <p:spPr>
          <a:xfrm>
            <a:off x="1333651" y="1337241"/>
            <a:ext cx="1527534" cy="707886"/>
          </a:xfrm>
          <a:prstGeom prst="rect">
            <a:avLst/>
          </a:prstGeom>
          <a:noFill/>
        </p:spPr>
        <p:txBody>
          <a:bodyPr wrap="square" rtlCol="0">
            <a:spAutoFit/>
          </a:bodyPr>
          <a:lstStyle/>
          <a:p>
            <a:pPr algn="ctr"/>
            <a:r>
              <a:rPr lang="en-US" sz="2000" b="1" dirty="0">
                <a:solidFill>
                  <a:srgbClr val="FF0000"/>
                </a:solidFill>
              </a:rPr>
              <a:t>roasted </a:t>
            </a:r>
            <a:endParaRPr lang="en-US" sz="2000" b="1" dirty="0" smtClean="0">
              <a:solidFill>
                <a:srgbClr val="FF0000"/>
              </a:solidFill>
            </a:endParaRPr>
          </a:p>
          <a:p>
            <a:pPr algn="ctr"/>
            <a:r>
              <a:rPr lang="en-US" sz="2000" b="1" dirty="0" smtClean="0">
                <a:solidFill>
                  <a:srgbClr val="FF0000"/>
                </a:solidFill>
              </a:rPr>
              <a:t>chicken </a:t>
            </a:r>
            <a:endParaRPr lang="en-US" sz="2000" b="1" dirty="0">
              <a:solidFill>
                <a:srgbClr val="FF0000"/>
              </a:solidFill>
            </a:endParaRPr>
          </a:p>
        </p:txBody>
      </p:sp>
      <p:sp>
        <p:nvSpPr>
          <p:cNvPr id="14" name="TextBox 13"/>
          <p:cNvSpPr txBox="1"/>
          <p:nvPr/>
        </p:nvSpPr>
        <p:spPr>
          <a:xfrm>
            <a:off x="5143494" y="206476"/>
            <a:ext cx="1393314" cy="400110"/>
          </a:xfrm>
          <a:prstGeom prst="rect">
            <a:avLst/>
          </a:prstGeom>
          <a:noFill/>
        </p:spPr>
        <p:txBody>
          <a:bodyPr wrap="square" rtlCol="0">
            <a:spAutoFit/>
          </a:bodyPr>
          <a:lstStyle/>
          <a:p>
            <a:pPr algn="ctr"/>
            <a:r>
              <a:rPr lang="en-US" sz="2000" b="1" dirty="0">
                <a:solidFill>
                  <a:srgbClr val="FF0000"/>
                </a:solidFill>
              </a:rPr>
              <a:t>Rice </a:t>
            </a:r>
          </a:p>
        </p:txBody>
      </p:sp>
      <p:sp>
        <p:nvSpPr>
          <p:cNvPr id="15" name="TextBox 14"/>
          <p:cNvSpPr txBox="1"/>
          <p:nvPr/>
        </p:nvSpPr>
        <p:spPr>
          <a:xfrm>
            <a:off x="8854558" y="1491129"/>
            <a:ext cx="1106744" cy="400110"/>
          </a:xfrm>
          <a:prstGeom prst="rect">
            <a:avLst/>
          </a:prstGeom>
          <a:noFill/>
        </p:spPr>
        <p:txBody>
          <a:bodyPr wrap="square" rtlCol="0">
            <a:spAutoFit/>
          </a:bodyPr>
          <a:lstStyle/>
          <a:p>
            <a:r>
              <a:rPr lang="en-US" sz="2000" b="1" dirty="0" smtClean="0">
                <a:solidFill>
                  <a:srgbClr val="FF0000"/>
                </a:solidFill>
              </a:rPr>
              <a:t>coffee</a:t>
            </a:r>
            <a:endParaRPr lang="en-US" sz="2000" b="1" dirty="0">
              <a:solidFill>
                <a:srgbClr val="FF0000"/>
              </a:solidFill>
            </a:endParaRPr>
          </a:p>
        </p:txBody>
      </p:sp>
      <p:sp>
        <p:nvSpPr>
          <p:cNvPr id="16" name="TextBox 15"/>
          <p:cNvSpPr txBox="1"/>
          <p:nvPr/>
        </p:nvSpPr>
        <p:spPr>
          <a:xfrm>
            <a:off x="1400017" y="3248627"/>
            <a:ext cx="1394801" cy="400110"/>
          </a:xfrm>
          <a:prstGeom prst="rect">
            <a:avLst/>
          </a:prstGeom>
          <a:noFill/>
        </p:spPr>
        <p:txBody>
          <a:bodyPr wrap="square" rtlCol="0">
            <a:spAutoFit/>
          </a:bodyPr>
          <a:lstStyle/>
          <a:p>
            <a:r>
              <a:rPr lang="en-US" sz="2000" b="1" dirty="0" err="1">
                <a:solidFill>
                  <a:srgbClr val="FF0000"/>
                </a:solidFill>
              </a:rPr>
              <a:t>omelette</a:t>
            </a:r>
            <a:r>
              <a:rPr lang="en-US" sz="2000" b="1" dirty="0">
                <a:solidFill>
                  <a:srgbClr val="FF0000"/>
                </a:solidFill>
              </a:rPr>
              <a:t> </a:t>
            </a:r>
          </a:p>
        </p:txBody>
      </p:sp>
      <p:sp>
        <p:nvSpPr>
          <p:cNvPr id="18" name="TextBox 17"/>
          <p:cNvSpPr txBox="1"/>
          <p:nvPr/>
        </p:nvSpPr>
        <p:spPr>
          <a:xfrm>
            <a:off x="9733936" y="3141406"/>
            <a:ext cx="1209368" cy="707886"/>
          </a:xfrm>
          <a:prstGeom prst="rect">
            <a:avLst/>
          </a:prstGeom>
          <a:noFill/>
        </p:spPr>
        <p:txBody>
          <a:bodyPr wrap="square" rtlCol="0">
            <a:spAutoFit/>
          </a:bodyPr>
          <a:lstStyle/>
          <a:p>
            <a:pPr algn="ctr"/>
            <a:r>
              <a:rPr lang="en-US" sz="2000" b="1" dirty="0">
                <a:solidFill>
                  <a:srgbClr val="FF0000"/>
                </a:solidFill>
              </a:rPr>
              <a:t>Beef noodles </a:t>
            </a:r>
          </a:p>
        </p:txBody>
      </p:sp>
      <p:sp>
        <p:nvSpPr>
          <p:cNvPr id="19" name="TextBox 18"/>
          <p:cNvSpPr txBox="1"/>
          <p:nvPr/>
        </p:nvSpPr>
        <p:spPr>
          <a:xfrm>
            <a:off x="5027347" y="6076339"/>
            <a:ext cx="2289693" cy="400110"/>
          </a:xfrm>
          <a:prstGeom prst="rect">
            <a:avLst/>
          </a:prstGeom>
          <a:noFill/>
        </p:spPr>
        <p:txBody>
          <a:bodyPr wrap="square" rtlCol="0">
            <a:spAutoFit/>
          </a:bodyPr>
          <a:lstStyle/>
          <a:p>
            <a:pPr algn="ctr"/>
            <a:r>
              <a:rPr lang="en-US" sz="2000" b="1" dirty="0">
                <a:solidFill>
                  <a:srgbClr val="FF0000"/>
                </a:solidFill>
              </a:rPr>
              <a:t>Boiled pork</a:t>
            </a:r>
          </a:p>
        </p:txBody>
      </p:sp>
      <p:sp>
        <p:nvSpPr>
          <p:cNvPr id="20" name="TextBox 19"/>
          <p:cNvSpPr txBox="1"/>
          <p:nvPr/>
        </p:nvSpPr>
        <p:spPr>
          <a:xfrm>
            <a:off x="9334190" y="5045389"/>
            <a:ext cx="1402638" cy="400110"/>
          </a:xfrm>
          <a:prstGeom prst="rect">
            <a:avLst/>
          </a:prstGeom>
          <a:noFill/>
        </p:spPr>
        <p:txBody>
          <a:bodyPr wrap="square" rtlCol="0">
            <a:spAutoFit/>
          </a:bodyPr>
          <a:lstStyle/>
          <a:p>
            <a:r>
              <a:rPr lang="en-US" sz="2000" b="1" dirty="0">
                <a:solidFill>
                  <a:srgbClr val="FF0000"/>
                </a:solidFill>
              </a:rPr>
              <a:t>lemonade </a:t>
            </a:r>
          </a:p>
        </p:txBody>
      </p:sp>
      <p:sp>
        <p:nvSpPr>
          <p:cNvPr id="21" name="TextBox 20"/>
          <p:cNvSpPr txBox="1"/>
          <p:nvPr/>
        </p:nvSpPr>
        <p:spPr>
          <a:xfrm>
            <a:off x="1237789" y="5239027"/>
            <a:ext cx="1814050" cy="400110"/>
          </a:xfrm>
          <a:prstGeom prst="rect">
            <a:avLst/>
          </a:prstGeom>
          <a:noFill/>
        </p:spPr>
        <p:txBody>
          <a:bodyPr wrap="square" rtlCol="0">
            <a:spAutoFit/>
          </a:bodyPr>
          <a:lstStyle/>
          <a:p>
            <a:pPr algn="ctr"/>
            <a:r>
              <a:rPr lang="en-US" sz="2000" b="1" dirty="0">
                <a:solidFill>
                  <a:srgbClr val="FF0000"/>
                </a:solidFill>
              </a:rPr>
              <a:t>Spring roll</a:t>
            </a:r>
          </a:p>
        </p:txBody>
      </p:sp>
    </p:spTree>
    <p:extLst>
      <p:ext uri="{BB962C8B-B14F-4D97-AF65-F5344CB8AC3E}">
        <p14:creationId xmlns:p14="http://schemas.microsoft.com/office/powerpoint/2010/main" val="133959026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3" y="0"/>
            <a:ext cx="121772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oogle Shape;95;p2">
            <a:extLst>
              <a:ext uri="{FF2B5EF4-FFF2-40B4-BE49-F238E27FC236}">
                <a16:creationId xmlns="" xmlns:a16="http://schemas.microsoft.com/office/drawing/2014/main" id="{CC210410-2D2F-574D-B83F-5D19ECA97F0E}"/>
              </a:ext>
            </a:extLst>
          </p:cNvPr>
          <p:cNvPicPr preferRelativeResize="0"/>
          <p:nvPr/>
        </p:nvPicPr>
        <p:blipFill rotWithShape="1">
          <a:blip r:embed="rId3">
            <a:alphaModFix/>
          </a:blip>
          <a:srcRect/>
          <a:stretch/>
        </p:blipFill>
        <p:spPr>
          <a:xfrm>
            <a:off x="2627485" y="452752"/>
            <a:ext cx="855823" cy="848808"/>
          </a:xfrm>
          <a:prstGeom prst="rect">
            <a:avLst/>
          </a:prstGeom>
          <a:noFill/>
          <a:ln>
            <a:noFill/>
          </a:ln>
        </p:spPr>
      </p:pic>
      <p:sp>
        <p:nvSpPr>
          <p:cNvPr id="7" name="Google Shape;96;p2">
            <a:extLst>
              <a:ext uri="{FF2B5EF4-FFF2-40B4-BE49-F238E27FC236}">
                <a16:creationId xmlns="" xmlns:a16="http://schemas.microsoft.com/office/drawing/2014/main" id="{13D1FEEE-72A8-9B40-860D-3101107533E2}"/>
              </a:ext>
            </a:extLst>
          </p:cNvPr>
          <p:cNvSpPr txBox="1"/>
          <p:nvPr/>
        </p:nvSpPr>
        <p:spPr>
          <a:xfrm>
            <a:off x="1135764" y="591643"/>
            <a:ext cx="13446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C00000"/>
                </a:solidFill>
                <a:latin typeface="Open Sans"/>
                <a:ea typeface="Open Sans"/>
                <a:cs typeface="Open Sans"/>
                <a:sym typeface="Open Sans"/>
              </a:rPr>
              <a:t>Unit</a:t>
            </a:r>
            <a:endParaRPr sz="1400" b="0" i="0" u="none" strike="noStrike" cap="none">
              <a:solidFill>
                <a:srgbClr val="C00000"/>
              </a:solidFill>
              <a:sym typeface="Arial"/>
            </a:endParaRPr>
          </a:p>
        </p:txBody>
      </p:sp>
      <p:sp>
        <p:nvSpPr>
          <p:cNvPr id="8" name="Google Shape;97;p2">
            <a:extLst>
              <a:ext uri="{FF2B5EF4-FFF2-40B4-BE49-F238E27FC236}">
                <a16:creationId xmlns="" xmlns:a16="http://schemas.microsoft.com/office/drawing/2014/main" id="{5262F939-7EF0-7741-8AC9-782BF0C25A2F}"/>
              </a:ext>
            </a:extLst>
          </p:cNvPr>
          <p:cNvSpPr txBox="1"/>
          <p:nvPr/>
        </p:nvSpPr>
        <p:spPr>
          <a:xfrm>
            <a:off x="3609157" y="580644"/>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C00000"/>
                </a:solidFill>
                <a:latin typeface="Open Sans"/>
                <a:ea typeface="Open Sans"/>
                <a:cs typeface="Open Sans"/>
                <a:sym typeface="Open Sans"/>
              </a:rPr>
              <a:t>FOOD AND DRINK</a:t>
            </a:r>
            <a:endParaRPr sz="4000" b="1" i="0" u="none" strike="noStrike" cap="none" dirty="0">
              <a:solidFill>
                <a:srgbClr val="C00000"/>
              </a:solidFill>
              <a:latin typeface="Open Sans"/>
              <a:ea typeface="Open Sans"/>
              <a:cs typeface="Open Sans"/>
              <a:sym typeface="Open Sans"/>
            </a:endParaRPr>
          </a:p>
        </p:txBody>
      </p:sp>
      <p:sp>
        <p:nvSpPr>
          <p:cNvPr id="9" name="Google Shape;98;p2">
            <a:extLst>
              <a:ext uri="{FF2B5EF4-FFF2-40B4-BE49-F238E27FC236}">
                <a16:creationId xmlns="" xmlns:a16="http://schemas.microsoft.com/office/drawing/2014/main" id="{C4DBA515-6768-494C-962D-E4806B1DAC0F}"/>
              </a:ext>
            </a:extLst>
          </p:cNvPr>
          <p:cNvSpPr txBox="1"/>
          <p:nvPr/>
        </p:nvSpPr>
        <p:spPr>
          <a:xfrm>
            <a:off x="2694177" y="470232"/>
            <a:ext cx="72244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FFFF00"/>
                </a:solidFill>
                <a:latin typeface="Open Sans"/>
                <a:ea typeface="Open Sans"/>
                <a:cs typeface="Open Sans"/>
                <a:sym typeface="Open Sans"/>
              </a:rPr>
              <a:t>5</a:t>
            </a:r>
            <a:endParaRPr sz="4800" b="1" i="0" u="none" strike="noStrike" cap="none">
              <a:solidFill>
                <a:srgbClr val="FFFF00"/>
              </a:solidFill>
              <a:latin typeface="Open Sans"/>
              <a:ea typeface="Open Sans"/>
              <a:cs typeface="Open Sans"/>
              <a:sym typeface="Open Sans"/>
            </a:endParaRPr>
          </a:p>
        </p:txBody>
      </p:sp>
      <p:grpSp>
        <p:nvGrpSpPr>
          <p:cNvPr id="10" name="Group 9">
            <a:extLst>
              <a:ext uri="{FF2B5EF4-FFF2-40B4-BE49-F238E27FC236}">
                <a16:creationId xmlns="" xmlns:a16="http://schemas.microsoft.com/office/drawing/2014/main" id="{0B7EDC08-0CEE-E445-ABEB-C82C64D07C91}"/>
              </a:ext>
            </a:extLst>
          </p:cNvPr>
          <p:cNvGrpSpPr/>
          <p:nvPr/>
        </p:nvGrpSpPr>
        <p:grpSpPr>
          <a:xfrm>
            <a:off x="6067603" y="1379410"/>
            <a:ext cx="5465474" cy="1773527"/>
            <a:chOff x="5698295" y="2086092"/>
            <a:chExt cx="5190840" cy="1773527"/>
          </a:xfrm>
        </p:grpSpPr>
        <p:sp>
          <p:nvSpPr>
            <p:cNvPr id="11" name="Teardrop 10">
              <a:extLst>
                <a:ext uri="{FF2B5EF4-FFF2-40B4-BE49-F238E27FC236}">
                  <a16:creationId xmlns="" xmlns:a16="http://schemas.microsoft.com/office/drawing/2014/main" id="{BBA45F4C-EC20-E74B-A2DF-F8EE3C6005E0}"/>
                </a:ext>
              </a:extLst>
            </p:cNvPr>
            <p:cNvSpPr/>
            <p:nvPr/>
          </p:nvSpPr>
          <p:spPr>
            <a:xfrm>
              <a:off x="5698295" y="2086092"/>
              <a:ext cx="2888092" cy="1773527"/>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Google Shape;100;p2">
              <a:extLst>
                <a:ext uri="{FF2B5EF4-FFF2-40B4-BE49-F238E27FC236}">
                  <a16:creationId xmlns="" xmlns:a16="http://schemas.microsoft.com/office/drawing/2014/main" id="{A43CE2BD-FEDB-6341-86F8-0E2083E3B4FC}"/>
                </a:ext>
              </a:extLst>
            </p:cNvPr>
            <p:cNvSpPr/>
            <p:nvPr/>
          </p:nvSpPr>
          <p:spPr>
            <a:xfrm>
              <a:off x="6151220" y="2553732"/>
              <a:ext cx="4737915" cy="864984"/>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 name="Google Shape;101;p2">
              <a:extLst>
                <a:ext uri="{FF2B5EF4-FFF2-40B4-BE49-F238E27FC236}">
                  <a16:creationId xmlns="" xmlns:a16="http://schemas.microsoft.com/office/drawing/2014/main" id="{A51F643C-7E9A-C34E-871D-ACE1A517AE95}"/>
                </a:ext>
              </a:extLst>
            </p:cNvPr>
            <p:cNvPicPr preferRelativeResize="0"/>
            <p:nvPr/>
          </p:nvPicPr>
          <p:blipFill rotWithShape="1">
            <a:blip r:embed="rId4">
              <a:alphaModFix/>
            </a:blip>
            <a:srcRect/>
            <a:stretch/>
          </p:blipFill>
          <p:spPr>
            <a:xfrm>
              <a:off x="5806619" y="2211676"/>
              <a:ext cx="1608379" cy="1554049"/>
            </a:xfrm>
            <a:prstGeom prst="rect">
              <a:avLst/>
            </a:prstGeom>
            <a:noFill/>
            <a:ln>
              <a:noFill/>
            </a:ln>
          </p:spPr>
        </p:pic>
        <p:sp>
          <p:nvSpPr>
            <p:cNvPr id="14" name="Google Shape;102;p2">
              <a:extLst>
                <a:ext uri="{FF2B5EF4-FFF2-40B4-BE49-F238E27FC236}">
                  <a16:creationId xmlns="" xmlns:a16="http://schemas.microsoft.com/office/drawing/2014/main" id="{FCB92938-B1E8-1542-90DC-914F9CA01688}"/>
                </a:ext>
              </a:extLst>
            </p:cNvPr>
            <p:cNvSpPr txBox="1"/>
            <p:nvPr/>
          </p:nvSpPr>
          <p:spPr>
            <a:xfrm>
              <a:off x="7425383" y="2642917"/>
              <a:ext cx="346375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dirty="0">
                  <a:solidFill>
                    <a:schemeClr val="bg2"/>
                  </a:solidFill>
                  <a:latin typeface="Calibri"/>
                  <a:ea typeface="Calibri"/>
                  <a:cs typeface="Calibri"/>
                  <a:sym typeface="Calibri"/>
                </a:rPr>
                <a:t>Lesson </a:t>
              </a:r>
              <a:r>
                <a:rPr lang="en-US" sz="3200" b="1" i="0" u="none" strike="noStrike" cap="none" dirty="0" smtClean="0">
                  <a:solidFill>
                    <a:schemeClr val="bg2"/>
                  </a:solidFill>
                  <a:latin typeface="Calibri"/>
                  <a:ea typeface="Calibri"/>
                  <a:cs typeface="Calibri"/>
                  <a:sym typeface="Calibri"/>
                </a:rPr>
                <a:t>6: SKILLS 2</a:t>
              </a:r>
              <a:endParaRPr sz="3200" dirty="0">
                <a:solidFill>
                  <a:schemeClr val="bg2"/>
                </a:solidFill>
              </a:endParaRPr>
            </a:p>
          </p:txBody>
        </p:sp>
      </p:grpSp>
      <p:grpSp>
        <p:nvGrpSpPr>
          <p:cNvPr id="15" name="Group 14">
            <a:extLst>
              <a:ext uri="{FF2B5EF4-FFF2-40B4-BE49-F238E27FC236}">
                <a16:creationId xmlns="" xmlns:a16="http://schemas.microsoft.com/office/drawing/2014/main" id="{3924116F-FAF1-054B-9503-C08938E3872F}"/>
              </a:ext>
            </a:extLst>
          </p:cNvPr>
          <p:cNvGrpSpPr/>
          <p:nvPr/>
        </p:nvGrpSpPr>
        <p:grpSpPr>
          <a:xfrm>
            <a:off x="929148" y="2109019"/>
            <a:ext cx="5399041" cy="3894216"/>
            <a:chOff x="-1" y="1321768"/>
            <a:chExt cx="6096001" cy="4462807"/>
          </a:xfrm>
        </p:grpSpPr>
        <p:sp>
          <p:nvSpPr>
            <p:cNvPr id="16" name="Snip Diagonal Corner Rectangle 15">
              <a:extLst>
                <a:ext uri="{FF2B5EF4-FFF2-40B4-BE49-F238E27FC236}">
                  <a16:creationId xmlns="" xmlns:a16="http://schemas.microsoft.com/office/drawing/2014/main" id="{61314C66-35DF-DC4E-94D4-4E5B100B6DE4}"/>
                </a:ext>
              </a:extLst>
            </p:cNvPr>
            <p:cNvSpPr/>
            <p:nvPr/>
          </p:nvSpPr>
          <p:spPr>
            <a:xfrm>
              <a:off x="-1" y="1321769"/>
              <a:ext cx="6096001" cy="4462806"/>
            </a:xfrm>
            <a:prstGeom prst="snip2Diag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7" name="Picture 16">
              <a:extLst>
                <a:ext uri="{FF2B5EF4-FFF2-40B4-BE49-F238E27FC236}">
                  <a16:creationId xmlns="" xmlns:a16="http://schemas.microsoft.com/office/drawing/2014/main" id="{59FCF458-95F4-594E-9E1D-7A73BD744294}"/>
                </a:ext>
              </a:extLst>
            </p:cNvPr>
            <p:cNvPicPr>
              <a:picLocks noChangeAspect="1"/>
            </p:cNvPicPr>
            <p:nvPr/>
          </p:nvPicPr>
          <p:blipFill rotWithShape="1">
            <a:blip r:embed="rId6"/>
            <a:srcRect b="8432"/>
            <a:stretch/>
          </p:blipFill>
          <p:spPr>
            <a:xfrm>
              <a:off x="194823" y="1321768"/>
              <a:ext cx="5288693" cy="3776845"/>
            </a:xfrm>
            <a:prstGeom prst="rect">
              <a:avLst/>
            </a:prstGeom>
          </p:spPr>
        </p:pic>
      </p:grpSp>
    </p:spTree>
    <p:extLst>
      <p:ext uri="{BB962C8B-B14F-4D97-AF65-F5344CB8AC3E}">
        <p14:creationId xmlns:p14="http://schemas.microsoft.com/office/powerpoint/2010/main" val="3685875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descr="Phông Hình Nền Đẹp Nhất - 230 Hình Nền Powerpoint Ý Tưởng - luxury-insid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60;g111ea7f8aa0_0_0"/>
          <p:cNvSpPr txBox="1"/>
          <p:nvPr/>
        </p:nvSpPr>
        <p:spPr>
          <a:xfrm>
            <a:off x="663574" y="202250"/>
            <a:ext cx="325949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smtClean="0">
                <a:solidFill>
                  <a:schemeClr val="bg2"/>
                </a:solidFill>
                <a:effectLst>
                  <a:glow rad="88900">
                    <a:schemeClr val="bg1"/>
                  </a:glow>
                </a:effectLst>
                <a:latin typeface="+mj-lt"/>
                <a:ea typeface="+mj-ea"/>
                <a:cs typeface="+mj-cs"/>
                <a:sym typeface="Calibri"/>
              </a:rPr>
              <a:t>* </a:t>
            </a:r>
            <a:r>
              <a:rPr lang="en-US" sz="3600" b="1" u="sng" kern="1200" dirty="0" smtClean="0">
                <a:solidFill>
                  <a:schemeClr val="bg2"/>
                </a:solidFill>
                <a:effectLst>
                  <a:glow rad="88900">
                    <a:schemeClr val="bg1"/>
                  </a:glow>
                </a:effectLst>
                <a:latin typeface="+mj-lt"/>
                <a:ea typeface="+mj-ea"/>
                <a:cs typeface="+mj-cs"/>
                <a:sym typeface="Calibri"/>
              </a:rPr>
              <a:t>Vocabulary</a:t>
            </a:r>
            <a:endParaRPr sz="3600" b="1" u="sng" kern="1200" dirty="0">
              <a:solidFill>
                <a:schemeClr val="bg2"/>
              </a:solidFill>
              <a:effectLst>
                <a:glow rad="88900">
                  <a:schemeClr val="bg1"/>
                </a:glow>
              </a:effectLst>
              <a:latin typeface="+mj-lt"/>
              <a:ea typeface="+mj-ea"/>
              <a:cs typeface="+mj-cs"/>
              <a:sym typeface="Calibri"/>
            </a:endParaRPr>
          </a:p>
        </p:txBody>
      </p:sp>
      <p:sp>
        <p:nvSpPr>
          <p:cNvPr id="7" name="Google Shape;161;g111ea7f8aa0_0_0"/>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8" name="Google Shape;162;g111ea7f8aa0_0_0"/>
          <p:cNvSpPr txBox="1"/>
          <p:nvPr/>
        </p:nvSpPr>
        <p:spPr>
          <a:xfrm>
            <a:off x="2706663" y="1135931"/>
            <a:ext cx="1216408" cy="615523"/>
          </a:xfrm>
          <a:prstGeom prst="rect">
            <a:avLst/>
          </a:prstGeom>
          <a:noFill/>
          <a:ln>
            <a:noFill/>
          </a:ln>
        </p:spPr>
        <p:txBody>
          <a:bodyPr spcFirstLastPara="1" wrap="square" lIns="91425" tIns="91425" rIns="91425" bIns="91425" anchor="t" anchorCtr="0">
            <a:spAutoFit/>
          </a:bodyPr>
          <a:lstStyle/>
          <a:p>
            <a:pPr marL="144145" lvl="0" indent="-144145" rtl="0">
              <a:spcBef>
                <a:spcPts val="0"/>
              </a:spcBef>
              <a:spcAft>
                <a:spcPts val="0"/>
              </a:spcAft>
              <a:buNone/>
            </a:pPr>
            <a:r>
              <a:rPr lang="en-US" sz="2800" b="1" dirty="0">
                <a:solidFill>
                  <a:srgbClr val="0FB7BD"/>
                </a:solidFill>
                <a:latin typeface="Calibri" panose="020F0502020204030204" pitchFamily="34" charset="0"/>
                <a:ea typeface="Calibri"/>
                <a:cs typeface="Calibri" panose="020F0502020204030204" pitchFamily="34" charset="0"/>
                <a:sym typeface="Calibri"/>
              </a:rPr>
              <a:t>/</a:t>
            </a:r>
            <a:r>
              <a:rPr lang="en-US" sz="2800" b="1" dirty="0" err="1">
                <a:solidFill>
                  <a:srgbClr val="0FB7BD"/>
                </a:solidFill>
                <a:latin typeface="Calibri" panose="020F0502020204030204" pitchFamily="34" charset="0"/>
                <a:ea typeface="Calibri"/>
                <a:cs typeface="Calibri" panose="020F0502020204030204" pitchFamily="34" charset="0"/>
                <a:sym typeface="Calibri"/>
              </a:rPr>
              <a:t>mɪəl</a:t>
            </a:r>
            <a:r>
              <a:rPr lang="en-US" sz="2800" b="1" dirty="0">
                <a:solidFill>
                  <a:srgbClr val="0FB7BD"/>
                </a:solidFill>
                <a:latin typeface="Calibri" panose="020F0502020204030204" pitchFamily="34" charset="0"/>
                <a:ea typeface="Calibri"/>
                <a:cs typeface="Calibri" panose="020F0502020204030204" pitchFamily="34" charset="0"/>
                <a:sym typeface="Calibri"/>
              </a:rPr>
              <a:t>/</a:t>
            </a:r>
            <a:endParaRPr sz="2800" b="1" dirty="0">
              <a:solidFill>
                <a:srgbClr val="0FB7BD"/>
              </a:solidFill>
              <a:latin typeface="Calibri" panose="020F0502020204030204" pitchFamily="34" charset="0"/>
              <a:ea typeface="Calibri"/>
              <a:cs typeface="Calibri" panose="020F0502020204030204" pitchFamily="34" charset="0"/>
              <a:sym typeface="Calibri"/>
            </a:endParaRPr>
          </a:p>
        </p:txBody>
      </p:sp>
      <p:sp>
        <p:nvSpPr>
          <p:cNvPr id="9" name="Google Shape;163;g111ea7f8aa0_0_0"/>
          <p:cNvSpPr txBox="1"/>
          <p:nvPr/>
        </p:nvSpPr>
        <p:spPr>
          <a:xfrm>
            <a:off x="3923072" y="1119902"/>
            <a:ext cx="3008670" cy="677078"/>
          </a:xfrm>
          <a:prstGeom prst="rect">
            <a:avLst/>
          </a:prstGeom>
          <a:noFill/>
          <a:ln>
            <a:noFill/>
          </a:ln>
        </p:spPr>
        <p:txBody>
          <a:bodyPr spcFirstLastPara="1" wrap="square" lIns="91425" tIns="91425" rIns="91425" bIns="91425" anchor="t" anchorCtr="0">
            <a:spAutoFit/>
          </a:bodyPr>
          <a:lstStyle/>
          <a:p>
            <a:pPr marL="144145" lvl="0" indent="-144145" rtl="0">
              <a:spcBef>
                <a:spcPts val="0"/>
              </a:spcBef>
              <a:spcAft>
                <a:spcPts val="0"/>
              </a:spcAft>
              <a:buNone/>
            </a:pPr>
            <a:r>
              <a:rPr lang="en-US" sz="3200" b="1" dirty="0" err="1">
                <a:solidFill>
                  <a:srgbClr val="231F20"/>
                </a:solidFill>
                <a:latin typeface="Calibri" panose="020F0502020204030204" pitchFamily="34" charset="0"/>
                <a:ea typeface="Calibri"/>
                <a:cs typeface="Calibri" panose="020F0502020204030204" pitchFamily="34" charset="0"/>
                <a:sym typeface="Calibri"/>
              </a:rPr>
              <a:t>bữa</a:t>
            </a:r>
            <a:r>
              <a:rPr lang="en-US" sz="3200" b="1" dirty="0">
                <a:solidFill>
                  <a:srgbClr val="231F20"/>
                </a:solidFill>
                <a:latin typeface="Calibri" panose="020F0502020204030204" pitchFamily="34" charset="0"/>
                <a:ea typeface="Calibri"/>
                <a:cs typeface="Calibri" panose="020F0502020204030204" pitchFamily="34" charset="0"/>
                <a:sym typeface="Calibri"/>
              </a:rPr>
              <a:t> </a:t>
            </a:r>
            <a:r>
              <a:rPr lang="en-US" sz="3200" b="1" dirty="0" err="1">
                <a:solidFill>
                  <a:srgbClr val="231F20"/>
                </a:solidFill>
                <a:latin typeface="Calibri" panose="020F0502020204030204" pitchFamily="34" charset="0"/>
                <a:ea typeface="Calibri"/>
                <a:cs typeface="Calibri" panose="020F0502020204030204" pitchFamily="34" charset="0"/>
                <a:sym typeface="Calibri"/>
              </a:rPr>
              <a:t>ăn</a:t>
            </a:r>
            <a:endParaRPr sz="3200" b="1" dirty="0">
              <a:latin typeface="Calibri" panose="020F0502020204030204" pitchFamily="34" charset="0"/>
              <a:ea typeface="Calibri"/>
              <a:cs typeface="Calibri" panose="020F0502020204030204" pitchFamily="34" charset="0"/>
              <a:sym typeface="Calibri"/>
            </a:endParaRPr>
          </a:p>
        </p:txBody>
      </p:sp>
      <p:sp>
        <p:nvSpPr>
          <p:cNvPr id="10" name="Google Shape;164;g111ea7f8aa0_0_0"/>
          <p:cNvSpPr txBox="1"/>
          <p:nvPr/>
        </p:nvSpPr>
        <p:spPr>
          <a:xfrm>
            <a:off x="943807" y="1119902"/>
            <a:ext cx="2005869" cy="677078"/>
          </a:xfrm>
          <a:prstGeom prst="rect">
            <a:avLst/>
          </a:prstGeom>
          <a:noFill/>
          <a:ln>
            <a:noFill/>
          </a:ln>
        </p:spPr>
        <p:txBody>
          <a:bodyPr spcFirstLastPara="1" wrap="square" lIns="91425" tIns="91425" rIns="91425" bIns="91425" anchor="t" anchorCtr="0">
            <a:spAutoFit/>
          </a:bodyPr>
          <a:lstStyle/>
          <a:p>
            <a:pPr marL="144145" lvl="0" indent="-144145" rtl="0">
              <a:spcBef>
                <a:spcPts val="0"/>
              </a:spcBef>
              <a:spcAft>
                <a:spcPts val="0"/>
              </a:spcAft>
              <a:buNone/>
            </a:pPr>
            <a:r>
              <a:rPr lang="en-US" sz="3200" b="1" dirty="0" smtClean="0">
                <a:solidFill>
                  <a:schemeClr val="tx1"/>
                </a:solidFill>
                <a:latin typeface="Calibri" panose="020F0502020204030204" pitchFamily="34" charset="0"/>
                <a:ea typeface="Calibri"/>
                <a:cs typeface="Calibri" panose="020F0502020204030204" pitchFamily="34" charset="0"/>
                <a:sym typeface="Calibri"/>
              </a:rPr>
              <a:t>- meal (n): </a:t>
            </a:r>
            <a:endParaRPr sz="3200" b="1" dirty="0">
              <a:solidFill>
                <a:schemeClr val="tx1"/>
              </a:solidFill>
              <a:latin typeface="Calibri" panose="020F0502020204030204" pitchFamily="34" charset="0"/>
              <a:ea typeface="Calibri"/>
              <a:cs typeface="Calibri" panose="020F0502020204030204" pitchFamily="34" charset="0"/>
              <a:sym typeface="Calibri"/>
            </a:endParaRPr>
          </a:p>
        </p:txBody>
      </p:sp>
      <p:pic>
        <p:nvPicPr>
          <p:cNvPr id="11" name="Google Shape;165;g111ea7f8aa0_0_0"/>
          <p:cNvPicPr preferRelativeResize="0"/>
          <p:nvPr/>
        </p:nvPicPr>
        <p:blipFill>
          <a:blip r:embed="rId3">
            <a:alphaModFix/>
          </a:blip>
          <a:stretch>
            <a:fillRect/>
          </a:stretch>
        </p:blipFill>
        <p:spPr>
          <a:xfrm>
            <a:off x="4208363" y="2170103"/>
            <a:ext cx="5662201" cy="38166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361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ông Hình Nền Đẹp Nhất - 230 Hình Nền Powerpoint Ý Tưởng - luxury-insid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75;g111ea7f8aa0_1_18"/>
          <p:cNvSpPr txBox="1"/>
          <p:nvPr/>
        </p:nvSpPr>
        <p:spPr>
          <a:xfrm>
            <a:off x="2803524" y="742473"/>
            <a:ext cx="2181433" cy="584745"/>
          </a:xfrm>
          <a:prstGeom prst="rect">
            <a:avLst/>
          </a:prstGeom>
          <a:noFill/>
          <a:ln>
            <a:noFill/>
          </a:ln>
        </p:spPr>
        <p:txBody>
          <a:bodyPr spcFirstLastPara="1" wrap="square" lIns="91425" tIns="91425" rIns="91425" bIns="91425" anchor="t" anchorCtr="0">
            <a:spAutoFit/>
          </a:bodyPr>
          <a:lstStyle/>
          <a:p>
            <a:pPr marL="144145" lvl="0" indent="-144145"/>
            <a:r>
              <a:rPr lang="en-US" sz="2600" b="1" dirty="0">
                <a:solidFill>
                  <a:srgbClr val="7DCCE5"/>
                </a:solidFill>
              </a:rPr>
              <a:t>/</a:t>
            </a:r>
            <a:r>
              <a:rPr lang="en-US" sz="2600" b="1" dirty="0" err="1">
                <a:solidFill>
                  <a:srgbClr val="7DCCE5"/>
                </a:solidFill>
              </a:rPr>
              <a:t>təʊst</a:t>
            </a:r>
            <a:r>
              <a:rPr lang="en-US" sz="2600" b="1" dirty="0">
                <a:solidFill>
                  <a:srgbClr val="7DCCE5"/>
                </a:solidFill>
              </a:rPr>
              <a:t>/</a:t>
            </a:r>
            <a:endParaRPr sz="2600" b="1" dirty="0">
              <a:solidFill>
                <a:srgbClr val="7DCCE5"/>
              </a:solidFill>
              <a:latin typeface="Calibri"/>
              <a:ea typeface="Calibri"/>
              <a:cs typeface="Calibri"/>
              <a:sym typeface="Calibri"/>
            </a:endParaRPr>
          </a:p>
        </p:txBody>
      </p:sp>
      <p:sp>
        <p:nvSpPr>
          <p:cNvPr id="7" name="Google Shape;176;g111ea7f8aa0_1_18"/>
          <p:cNvSpPr txBox="1"/>
          <p:nvPr/>
        </p:nvSpPr>
        <p:spPr>
          <a:xfrm>
            <a:off x="4231655" y="672578"/>
            <a:ext cx="3728689" cy="677078"/>
          </a:xfrm>
          <a:prstGeom prst="rect">
            <a:avLst/>
          </a:prstGeom>
          <a:noFill/>
          <a:ln>
            <a:noFill/>
          </a:ln>
        </p:spPr>
        <p:txBody>
          <a:bodyPr spcFirstLastPara="1" wrap="square" lIns="91425" tIns="91425" rIns="91425" bIns="91425" anchor="t" anchorCtr="0">
            <a:spAutoFit/>
          </a:bodyPr>
          <a:lstStyle/>
          <a:p>
            <a:pPr marL="144145" lvl="0" indent="-144145" rtl="0">
              <a:spcBef>
                <a:spcPts val="0"/>
              </a:spcBef>
              <a:spcAft>
                <a:spcPts val="0"/>
              </a:spcAft>
              <a:buNone/>
            </a:pPr>
            <a:r>
              <a:rPr lang="en-US" sz="3200" b="1" dirty="0" err="1">
                <a:solidFill>
                  <a:schemeClr val="tx1"/>
                </a:solidFill>
                <a:latin typeface="Calibri"/>
                <a:ea typeface="Calibri"/>
                <a:cs typeface="Calibri"/>
                <a:sym typeface="Calibri"/>
              </a:rPr>
              <a:t>b</a:t>
            </a:r>
            <a:r>
              <a:rPr lang="en-US" sz="3200" b="1" dirty="0" err="1" smtClean="0">
                <a:solidFill>
                  <a:schemeClr val="tx1"/>
                </a:solidFill>
                <a:latin typeface="Calibri"/>
                <a:ea typeface="Calibri"/>
                <a:cs typeface="Calibri"/>
                <a:sym typeface="Calibri"/>
              </a:rPr>
              <a:t>ánh</a:t>
            </a:r>
            <a:r>
              <a:rPr lang="en-US" sz="3200" b="1" dirty="0" smtClean="0">
                <a:solidFill>
                  <a:schemeClr val="tx1"/>
                </a:solidFill>
                <a:latin typeface="Calibri"/>
                <a:ea typeface="Calibri"/>
                <a:cs typeface="Calibri"/>
                <a:sym typeface="Calibri"/>
              </a:rPr>
              <a:t> </a:t>
            </a:r>
            <a:r>
              <a:rPr lang="en-US" sz="3200" b="1" dirty="0" err="1" smtClean="0">
                <a:solidFill>
                  <a:schemeClr val="tx1"/>
                </a:solidFill>
                <a:latin typeface="Calibri"/>
                <a:ea typeface="Calibri"/>
                <a:cs typeface="Calibri"/>
                <a:sym typeface="Calibri"/>
              </a:rPr>
              <a:t>mì</a:t>
            </a:r>
            <a:r>
              <a:rPr lang="en-US" sz="3200" b="1" dirty="0" smtClean="0">
                <a:solidFill>
                  <a:schemeClr val="tx1"/>
                </a:solidFill>
                <a:latin typeface="Calibri"/>
                <a:ea typeface="Calibri"/>
                <a:cs typeface="Calibri"/>
                <a:sym typeface="Calibri"/>
              </a:rPr>
              <a:t> </a:t>
            </a:r>
            <a:r>
              <a:rPr lang="en-US" sz="3200" b="1" dirty="0" err="1" smtClean="0">
                <a:solidFill>
                  <a:schemeClr val="tx1"/>
                </a:solidFill>
                <a:latin typeface="Calibri"/>
                <a:ea typeface="Calibri"/>
                <a:cs typeface="Calibri"/>
                <a:sym typeface="Calibri"/>
              </a:rPr>
              <a:t>nướng</a:t>
            </a:r>
            <a:endParaRPr sz="3200" b="1" dirty="0">
              <a:solidFill>
                <a:schemeClr val="tx1"/>
              </a:solidFill>
              <a:latin typeface="Calibri"/>
              <a:ea typeface="Calibri"/>
              <a:cs typeface="Calibri"/>
              <a:sym typeface="Calibri"/>
            </a:endParaRPr>
          </a:p>
        </p:txBody>
      </p:sp>
      <p:sp>
        <p:nvSpPr>
          <p:cNvPr id="8" name="Google Shape;177;g111ea7f8aa0_1_18"/>
          <p:cNvSpPr txBox="1"/>
          <p:nvPr/>
        </p:nvSpPr>
        <p:spPr>
          <a:xfrm>
            <a:off x="684523" y="672578"/>
            <a:ext cx="2781348" cy="677078"/>
          </a:xfrm>
          <a:prstGeom prst="rect">
            <a:avLst/>
          </a:prstGeom>
          <a:noFill/>
          <a:ln>
            <a:noFill/>
          </a:ln>
        </p:spPr>
        <p:txBody>
          <a:bodyPr spcFirstLastPara="1" wrap="square" lIns="91425" tIns="91425" rIns="91425" bIns="91425" anchor="t" anchorCtr="0">
            <a:spAutoFit/>
          </a:bodyPr>
          <a:lstStyle/>
          <a:p>
            <a:pPr marL="144145" lvl="0" indent="-144145" rtl="0">
              <a:spcBef>
                <a:spcPts val="0"/>
              </a:spcBef>
              <a:spcAft>
                <a:spcPts val="0"/>
              </a:spcAft>
              <a:buNone/>
            </a:pPr>
            <a:r>
              <a:rPr lang="en-US" sz="3200" b="1" dirty="0" smtClean="0">
                <a:solidFill>
                  <a:schemeClr val="tx1"/>
                </a:solidFill>
                <a:latin typeface="Calibri"/>
                <a:ea typeface="Calibri"/>
                <a:cs typeface="Calibri"/>
                <a:sym typeface="Calibri"/>
              </a:rPr>
              <a:t>- toast (n): </a:t>
            </a:r>
            <a:endParaRPr sz="3200" b="1" dirty="0">
              <a:solidFill>
                <a:schemeClr val="tx1"/>
              </a:solidFill>
              <a:latin typeface="Calibri"/>
              <a:ea typeface="Calibri"/>
              <a:cs typeface="Calibri"/>
              <a:sym typeface="Calibri"/>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676" y="1828799"/>
            <a:ext cx="5899356" cy="4085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5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ông Hình Nền Đẹp Nhất - 230 Hình Nền Powerpoint Ý Tưởng - luxury-insid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85;g111ea7f8aa0_1_6"/>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5" name="Google Shape;186;g111ea7f8aa0_1_6"/>
          <p:cNvSpPr txBox="1"/>
          <p:nvPr/>
        </p:nvSpPr>
        <p:spPr>
          <a:xfrm>
            <a:off x="3579582" y="896848"/>
            <a:ext cx="1818328" cy="584745"/>
          </a:xfrm>
          <a:prstGeom prst="rect">
            <a:avLst/>
          </a:prstGeom>
          <a:noFill/>
          <a:ln>
            <a:noFill/>
          </a:ln>
        </p:spPr>
        <p:txBody>
          <a:bodyPr spcFirstLastPara="1" wrap="square" lIns="91425" tIns="91425" rIns="91425" bIns="91425" anchor="t" anchorCtr="0">
            <a:spAutoFit/>
          </a:bodyPr>
          <a:lstStyle/>
          <a:p>
            <a:pPr marL="144145" lvl="0" indent="-144145"/>
            <a:r>
              <a:rPr lang="en-US" sz="2600" b="1" dirty="0">
                <a:solidFill>
                  <a:srgbClr val="0070C0"/>
                </a:solidFill>
              </a:rPr>
              <a:t>/</a:t>
            </a:r>
            <a:r>
              <a:rPr lang="en-US" sz="2600" b="1" dirty="0" err="1">
                <a:solidFill>
                  <a:srgbClr val="0070C0"/>
                </a:solidFill>
              </a:rPr>
              <a:t>ɡriːn</a:t>
            </a:r>
            <a:r>
              <a:rPr lang="en-US" sz="2600" b="1" dirty="0">
                <a:solidFill>
                  <a:srgbClr val="0070C0"/>
                </a:solidFill>
              </a:rPr>
              <a:t> ˈ</a:t>
            </a:r>
            <a:r>
              <a:rPr lang="en-US" sz="2600" b="1" dirty="0" err="1">
                <a:solidFill>
                  <a:srgbClr val="0070C0"/>
                </a:solidFill>
              </a:rPr>
              <a:t>ti</a:t>
            </a:r>
            <a:r>
              <a:rPr lang="en-US" sz="2600" b="1" dirty="0">
                <a:solidFill>
                  <a:srgbClr val="0070C0"/>
                </a:solidFill>
              </a:rPr>
              <a:t>ː/ </a:t>
            </a:r>
            <a:endParaRPr sz="2600" b="1" dirty="0">
              <a:solidFill>
                <a:srgbClr val="0070C0"/>
              </a:solidFill>
              <a:latin typeface="Calibri"/>
              <a:ea typeface="Calibri"/>
              <a:cs typeface="Calibri"/>
              <a:sym typeface="Calibri"/>
            </a:endParaRPr>
          </a:p>
        </p:txBody>
      </p:sp>
      <p:sp>
        <p:nvSpPr>
          <p:cNvPr id="6" name="Google Shape;187;g111ea7f8aa0_1_6"/>
          <p:cNvSpPr txBox="1"/>
          <p:nvPr/>
        </p:nvSpPr>
        <p:spPr>
          <a:xfrm>
            <a:off x="5142886" y="816700"/>
            <a:ext cx="5717100" cy="677078"/>
          </a:xfrm>
          <a:prstGeom prst="rect">
            <a:avLst/>
          </a:prstGeom>
          <a:noFill/>
          <a:ln>
            <a:noFill/>
          </a:ln>
        </p:spPr>
        <p:txBody>
          <a:bodyPr spcFirstLastPara="1" wrap="square" lIns="91425" tIns="91425" rIns="91425" bIns="91425" anchor="t" anchorCtr="0">
            <a:spAutoFit/>
          </a:bodyPr>
          <a:lstStyle/>
          <a:p>
            <a:pPr marL="144145" lvl="0" indent="-144145" rtl="0">
              <a:spcBef>
                <a:spcPts val="0"/>
              </a:spcBef>
              <a:spcAft>
                <a:spcPts val="0"/>
              </a:spcAft>
              <a:buNone/>
            </a:pPr>
            <a:r>
              <a:rPr lang="en-GB" sz="3200" b="1" dirty="0" err="1">
                <a:solidFill>
                  <a:srgbClr val="231F20"/>
                </a:solidFill>
                <a:latin typeface="Calibri"/>
                <a:ea typeface="Calibri"/>
                <a:cs typeface="Calibri"/>
                <a:sym typeface="Calibri"/>
              </a:rPr>
              <a:t>t</a:t>
            </a:r>
            <a:r>
              <a:rPr lang="en-GB" sz="3200" b="1" dirty="0" err="1" smtClean="0">
                <a:solidFill>
                  <a:srgbClr val="231F20"/>
                </a:solidFill>
                <a:latin typeface="Calibri"/>
                <a:ea typeface="Calibri"/>
                <a:cs typeface="Calibri"/>
                <a:sym typeface="Calibri"/>
              </a:rPr>
              <a:t>rà</a:t>
            </a:r>
            <a:r>
              <a:rPr lang="en-GB" sz="3200" b="1" dirty="0" smtClean="0">
                <a:solidFill>
                  <a:srgbClr val="231F20"/>
                </a:solidFill>
                <a:latin typeface="Calibri"/>
                <a:ea typeface="Calibri"/>
                <a:cs typeface="Calibri"/>
                <a:sym typeface="Calibri"/>
              </a:rPr>
              <a:t> </a:t>
            </a:r>
            <a:r>
              <a:rPr lang="en-GB" sz="3200" b="1" dirty="0" err="1" smtClean="0">
                <a:solidFill>
                  <a:srgbClr val="231F20"/>
                </a:solidFill>
                <a:latin typeface="Calibri"/>
                <a:ea typeface="Calibri"/>
                <a:cs typeface="Calibri"/>
                <a:sym typeface="Calibri"/>
              </a:rPr>
              <a:t>xanh</a:t>
            </a:r>
            <a:endParaRPr sz="3200" b="1" dirty="0">
              <a:latin typeface="Calibri"/>
              <a:ea typeface="Calibri"/>
              <a:cs typeface="Calibri"/>
              <a:sym typeface="Calibri"/>
            </a:endParaRPr>
          </a:p>
        </p:txBody>
      </p:sp>
      <p:sp>
        <p:nvSpPr>
          <p:cNvPr id="7" name="Google Shape;188;g111ea7f8aa0_1_6"/>
          <p:cNvSpPr txBox="1"/>
          <p:nvPr/>
        </p:nvSpPr>
        <p:spPr>
          <a:xfrm>
            <a:off x="906030" y="820545"/>
            <a:ext cx="2958047" cy="677078"/>
          </a:xfrm>
          <a:prstGeom prst="rect">
            <a:avLst/>
          </a:prstGeom>
          <a:noFill/>
          <a:ln>
            <a:noFill/>
          </a:ln>
        </p:spPr>
        <p:txBody>
          <a:bodyPr spcFirstLastPara="1" wrap="square" lIns="91425" tIns="91425" rIns="91425" bIns="91425" anchor="t" anchorCtr="0">
            <a:spAutoFit/>
          </a:bodyPr>
          <a:lstStyle/>
          <a:p>
            <a:pPr marL="144145" lvl="0" indent="-144145" rtl="0">
              <a:spcBef>
                <a:spcPts val="0"/>
              </a:spcBef>
              <a:spcAft>
                <a:spcPts val="0"/>
              </a:spcAft>
              <a:buNone/>
            </a:pPr>
            <a:r>
              <a:rPr lang="en-US" sz="3200" b="1" dirty="0" smtClean="0">
                <a:solidFill>
                  <a:schemeClr val="tx1"/>
                </a:solidFill>
                <a:latin typeface="Calibri"/>
                <a:ea typeface="Calibri"/>
                <a:cs typeface="Calibri"/>
                <a:sym typeface="Calibri"/>
              </a:rPr>
              <a:t>- Green tea(n): </a:t>
            </a:r>
            <a:endParaRPr sz="3200" b="1" dirty="0">
              <a:solidFill>
                <a:schemeClr val="tx1"/>
              </a:solidFill>
              <a:latin typeface="Calibri"/>
              <a:ea typeface="Calibri"/>
              <a:cs typeface="Calibri"/>
              <a:sym typeface="Calibri"/>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312" y="1639161"/>
            <a:ext cx="6211376" cy="4230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999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ông Hình Nền Đẹp Nhất - 230 Hình Nền Powerpoint Ý Tưởng - luxury-insid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97;g111ea7f8aa0_1_30"/>
          <p:cNvSpPr txBox="1"/>
          <p:nvPr/>
        </p:nvSpPr>
        <p:spPr>
          <a:xfrm>
            <a:off x="3175285" y="721848"/>
            <a:ext cx="1834428" cy="584745"/>
          </a:xfrm>
          <a:prstGeom prst="rect">
            <a:avLst/>
          </a:prstGeom>
          <a:noFill/>
          <a:ln>
            <a:noFill/>
          </a:ln>
        </p:spPr>
        <p:txBody>
          <a:bodyPr spcFirstLastPara="1" wrap="square" lIns="91425" tIns="91425" rIns="91425" bIns="91425" anchor="t" anchorCtr="0">
            <a:spAutoFit/>
          </a:bodyPr>
          <a:lstStyle/>
          <a:p>
            <a:pPr marL="144145" lvl="0" indent="-144145"/>
            <a:r>
              <a:rPr lang="en-US" sz="2600" b="1" dirty="0" smtClean="0">
                <a:solidFill>
                  <a:srgbClr val="0070C0"/>
                </a:solidFill>
              </a:rPr>
              <a:t>/</a:t>
            </a:r>
            <a:r>
              <a:rPr lang="en-US" sz="2600" b="1" dirty="0">
                <a:solidFill>
                  <a:srgbClr val="0070C0"/>
                </a:solidFill>
              </a:rPr>
              <a:t>ˈ</a:t>
            </a:r>
            <a:r>
              <a:rPr lang="en-US" sz="2600" b="1" dirty="0" err="1">
                <a:solidFill>
                  <a:srgbClr val="0070C0"/>
                </a:solidFill>
              </a:rPr>
              <a:t>siːfuːd</a:t>
            </a:r>
            <a:r>
              <a:rPr lang="en-US" sz="2600" b="1" dirty="0" smtClean="0">
                <a:solidFill>
                  <a:srgbClr val="0070C0"/>
                </a:solidFill>
              </a:rPr>
              <a:t>/</a:t>
            </a:r>
            <a:endParaRPr sz="2600" b="1" dirty="0">
              <a:solidFill>
                <a:srgbClr val="0070C0"/>
              </a:solidFill>
              <a:latin typeface="Calibri"/>
              <a:cs typeface="Calibri"/>
              <a:sym typeface="Calibri"/>
            </a:endParaRPr>
          </a:p>
        </p:txBody>
      </p:sp>
      <p:sp>
        <p:nvSpPr>
          <p:cNvPr id="5" name="Google Shape;198;g111ea7f8aa0_1_30"/>
          <p:cNvSpPr txBox="1"/>
          <p:nvPr/>
        </p:nvSpPr>
        <p:spPr>
          <a:xfrm>
            <a:off x="4758996" y="666701"/>
            <a:ext cx="2349552" cy="677078"/>
          </a:xfrm>
          <a:prstGeom prst="rect">
            <a:avLst/>
          </a:prstGeom>
          <a:noFill/>
          <a:ln>
            <a:noFill/>
          </a:ln>
        </p:spPr>
        <p:txBody>
          <a:bodyPr spcFirstLastPara="1" wrap="square" lIns="91425" tIns="91425" rIns="91425" bIns="91425" anchor="t" anchorCtr="0">
            <a:spAutoFit/>
          </a:bodyPr>
          <a:lstStyle/>
          <a:p>
            <a:pPr marL="144145" lvl="0" indent="-144145" rtl="0">
              <a:spcBef>
                <a:spcPts val="0"/>
              </a:spcBef>
              <a:spcAft>
                <a:spcPts val="0"/>
              </a:spcAft>
              <a:buNone/>
            </a:pPr>
            <a:r>
              <a:rPr lang="en-US" sz="3200" b="1" dirty="0">
                <a:solidFill>
                  <a:srgbClr val="231F20"/>
                </a:solidFill>
                <a:latin typeface="Calibri"/>
                <a:ea typeface="Calibri"/>
                <a:cs typeface="Calibri"/>
                <a:sym typeface="Calibri"/>
              </a:rPr>
              <a:t> </a:t>
            </a:r>
            <a:r>
              <a:rPr lang="en-US" sz="3200" b="1" dirty="0" err="1" smtClean="0">
                <a:solidFill>
                  <a:srgbClr val="231F20"/>
                </a:solidFill>
                <a:latin typeface="Calibri"/>
                <a:ea typeface="Calibri"/>
                <a:cs typeface="Calibri"/>
                <a:sym typeface="Calibri"/>
              </a:rPr>
              <a:t>hải</a:t>
            </a:r>
            <a:r>
              <a:rPr lang="en-US" sz="3200" b="1" dirty="0" smtClean="0">
                <a:solidFill>
                  <a:srgbClr val="231F20"/>
                </a:solidFill>
                <a:latin typeface="Calibri"/>
                <a:ea typeface="Calibri"/>
                <a:cs typeface="Calibri"/>
                <a:sym typeface="Calibri"/>
              </a:rPr>
              <a:t> </a:t>
            </a:r>
            <a:r>
              <a:rPr lang="en-US" sz="3200" b="1" dirty="0" err="1" smtClean="0">
                <a:solidFill>
                  <a:srgbClr val="231F20"/>
                </a:solidFill>
                <a:latin typeface="Calibri"/>
                <a:ea typeface="Calibri"/>
                <a:cs typeface="Calibri"/>
                <a:sym typeface="Calibri"/>
              </a:rPr>
              <a:t>sản</a:t>
            </a:r>
            <a:endParaRPr sz="3200" b="1" dirty="0">
              <a:latin typeface="Calibri"/>
              <a:ea typeface="Calibri"/>
              <a:cs typeface="Calibri"/>
              <a:sym typeface="Calibri"/>
            </a:endParaRPr>
          </a:p>
        </p:txBody>
      </p:sp>
      <p:sp>
        <p:nvSpPr>
          <p:cNvPr id="6" name="Google Shape;199;g111ea7f8aa0_1_30"/>
          <p:cNvSpPr txBox="1"/>
          <p:nvPr/>
        </p:nvSpPr>
        <p:spPr>
          <a:xfrm>
            <a:off x="868110" y="681449"/>
            <a:ext cx="2553516" cy="677078"/>
          </a:xfrm>
          <a:prstGeom prst="rect">
            <a:avLst/>
          </a:prstGeom>
          <a:noFill/>
          <a:ln>
            <a:noFill/>
          </a:ln>
        </p:spPr>
        <p:txBody>
          <a:bodyPr spcFirstLastPara="1" wrap="square" lIns="91425" tIns="91425" rIns="91425" bIns="91425" anchor="t" anchorCtr="0">
            <a:spAutoFit/>
          </a:bodyPr>
          <a:lstStyle/>
          <a:p>
            <a:pPr marL="144145" lvl="0" indent="-144145" rtl="0">
              <a:spcBef>
                <a:spcPts val="0"/>
              </a:spcBef>
              <a:spcAft>
                <a:spcPts val="0"/>
              </a:spcAft>
              <a:buNone/>
            </a:pPr>
            <a:r>
              <a:rPr lang="en-US" sz="3200" b="1" dirty="0" smtClean="0">
                <a:solidFill>
                  <a:schemeClr val="tx1"/>
                </a:solidFill>
                <a:latin typeface="Calibri"/>
                <a:ea typeface="Calibri"/>
                <a:cs typeface="Calibri"/>
                <a:sym typeface="Calibri"/>
              </a:rPr>
              <a:t>- seafood (n): </a:t>
            </a:r>
            <a:endParaRPr sz="3200" b="1" dirty="0">
              <a:solidFill>
                <a:schemeClr val="tx1"/>
              </a:solidFill>
              <a:latin typeface="Calibri"/>
              <a:ea typeface="Calibri"/>
              <a:cs typeface="Calibri"/>
              <a:sym typeface="Calibri"/>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1472" y="1681315"/>
            <a:ext cx="6135328" cy="4380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99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ông Hình Nền Đẹp Nhất - 230 Hình Nền Powerpoint Ý Tưởng - luxury-insid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08;g111ea7f8aa0_1_43"/>
          <p:cNvSpPr txBox="1"/>
          <p:nvPr/>
        </p:nvSpPr>
        <p:spPr>
          <a:xfrm>
            <a:off x="3566421" y="704566"/>
            <a:ext cx="1926009" cy="615523"/>
          </a:xfrm>
          <a:prstGeom prst="rect">
            <a:avLst/>
          </a:prstGeom>
          <a:noFill/>
          <a:ln>
            <a:noFill/>
          </a:ln>
        </p:spPr>
        <p:txBody>
          <a:bodyPr spcFirstLastPara="1" wrap="square" lIns="91425" tIns="91425" rIns="91425" bIns="91425" anchor="t" anchorCtr="0">
            <a:spAutoFit/>
          </a:bodyPr>
          <a:lstStyle/>
          <a:p>
            <a:pPr marL="144145" lvl="0" indent="-144145"/>
            <a:r>
              <a:rPr lang="en-US" sz="2800" b="1" dirty="0">
                <a:solidFill>
                  <a:srgbClr val="48C0B6"/>
                </a:solidFill>
                <a:latin typeface="Calibri"/>
                <a:cs typeface="Calibri"/>
                <a:sym typeface="Calibri"/>
              </a:rPr>
              <a:t>/</a:t>
            </a:r>
            <a:r>
              <a:rPr lang="en-US" sz="2800" b="1" dirty="0">
                <a:solidFill>
                  <a:srgbClr val="48C0B6"/>
                </a:solidFill>
                <a:latin typeface="Calibri"/>
                <a:cs typeface="Calibri"/>
              </a:rPr>
              <a:t>ˈ</a:t>
            </a:r>
            <a:r>
              <a:rPr lang="en-US" sz="2800" b="1" dirty="0" err="1" smtClean="0">
                <a:solidFill>
                  <a:srgbClr val="48C0B6"/>
                </a:solidFill>
                <a:latin typeface="Calibri"/>
                <a:cs typeface="Calibri"/>
              </a:rPr>
              <a:t>fæbjələs</a:t>
            </a:r>
            <a:r>
              <a:rPr lang="en-US" sz="2800" b="1" dirty="0">
                <a:solidFill>
                  <a:srgbClr val="48C0B6"/>
                </a:solidFill>
                <a:latin typeface="Calibri"/>
                <a:cs typeface="Calibri"/>
                <a:sym typeface="Calibri"/>
              </a:rPr>
              <a:t>/</a:t>
            </a:r>
            <a:endParaRPr sz="2800" b="1" dirty="0">
              <a:solidFill>
                <a:srgbClr val="48C0B6"/>
              </a:solidFill>
              <a:latin typeface="Calibri"/>
              <a:cs typeface="Calibri"/>
              <a:sym typeface="Calibri"/>
            </a:endParaRPr>
          </a:p>
        </p:txBody>
      </p:sp>
      <p:sp>
        <p:nvSpPr>
          <p:cNvPr id="5" name="Google Shape;209;g111ea7f8aa0_1_43"/>
          <p:cNvSpPr txBox="1"/>
          <p:nvPr/>
        </p:nvSpPr>
        <p:spPr>
          <a:xfrm>
            <a:off x="5492430" y="695742"/>
            <a:ext cx="2869905" cy="677078"/>
          </a:xfrm>
          <a:prstGeom prst="rect">
            <a:avLst/>
          </a:prstGeom>
          <a:noFill/>
          <a:ln>
            <a:noFill/>
          </a:ln>
        </p:spPr>
        <p:txBody>
          <a:bodyPr spcFirstLastPara="1" wrap="square" lIns="91425" tIns="91425" rIns="91425" bIns="91425" anchor="t" anchorCtr="0">
            <a:spAutoFit/>
          </a:bodyPr>
          <a:lstStyle/>
          <a:p>
            <a:pPr marL="144145" lvl="0" indent="-144145" rtl="0">
              <a:spcBef>
                <a:spcPts val="0"/>
              </a:spcBef>
              <a:spcAft>
                <a:spcPts val="0"/>
              </a:spcAft>
              <a:buNone/>
            </a:pPr>
            <a:r>
              <a:rPr lang="en-US" sz="3200" b="1" dirty="0">
                <a:solidFill>
                  <a:schemeClr val="tx1"/>
                </a:solidFill>
                <a:latin typeface="Calibri"/>
                <a:ea typeface="Calibri"/>
                <a:cs typeface="Calibri"/>
                <a:sym typeface="Calibri"/>
              </a:rPr>
              <a:t> </a:t>
            </a:r>
            <a:r>
              <a:rPr lang="en-US" sz="3200" b="1" dirty="0" err="1">
                <a:solidFill>
                  <a:schemeClr val="tx1"/>
                </a:solidFill>
                <a:latin typeface="Calibri"/>
                <a:ea typeface="Calibri"/>
                <a:cs typeface="Calibri"/>
                <a:sym typeface="Calibri"/>
              </a:rPr>
              <a:t>rất</a:t>
            </a:r>
            <a:r>
              <a:rPr lang="en-US" sz="3200" b="1" dirty="0">
                <a:solidFill>
                  <a:schemeClr val="tx1"/>
                </a:solidFill>
                <a:latin typeface="Calibri"/>
                <a:ea typeface="Calibri"/>
                <a:cs typeface="Calibri"/>
                <a:sym typeface="Calibri"/>
              </a:rPr>
              <a:t> </a:t>
            </a:r>
            <a:r>
              <a:rPr lang="en-US" sz="3200" b="1" dirty="0" err="1">
                <a:solidFill>
                  <a:schemeClr val="tx1"/>
                </a:solidFill>
                <a:latin typeface="Calibri"/>
                <a:ea typeface="Calibri"/>
                <a:cs typeface="Calibri"/>
                <a:sym typeface="Calibri"/>
              </a:rPr>
              <a:t>tuyệt</a:t>
            </a:r>
            <a:r>
              <a:rPr lang="en-US" sz="3200" b="1" dirty="0">
                <a:solidFill>
                  <a:schemeClr val="tx1"/>
                </a:solidFill>
                <a:latin typeface="Calibri"/>
                <a:ea typeface="Calibri"/>
                <a:cs typeface="Calibri"/>
                <a:sym typeface="Calibri"/>
              </a:rPr>
              <a:t> </a:t>
            </a:r>
            <a:r>
              <a:rPr lang="en-US" sz="3200" b="1" dirty="0" err="1">
                <a:solidFill>
                  <a:schemeClr val="tx1"/>
                </a:solidFill>
                <a:latin typeface="Calibri"/>
                <a:ea typeface="Calibri"/>
                <a:cs typeface="Calibri"/>
                <a:sym typeface="Calibri"/>
              </a:rPr>
              <a:t>vời</a:t>
            </a:r>
            <a:endParaRPr sz="3200" b="1" dirty="0">
              <a:solidFill>
                <a:schemeClr val="tx1"/>
              </a:solidFill>
              <a:latin typeface="Calibri"/>
              <a:ea typeface="Calibri"/>
              <a:cs typeface="Calibri"/>
              <a:sym typeface="Calibri"/>
            </a:endParaRPr>
          </a:p>
        </p:txBody>
      </p:sp>
      <p:sp>
        <p:nvSpPr>
          <p:cNvPr id="6" name="Google Shape;210;g111ea7f8aa0_1_43"/>
          <p:cNvSpPr txBox="1"/>
          <p:nvPr/>
        </p:nvSpPr>
        <p:spPr>
          <a:xfrm>
            <a:off x="1026323" y="670091"/>
            <a:ext cx="2749263" cy="677078"/>
          </a:xfrm>
          <a:prstGeom prst="rect">
            <a:avLst/>
          </a:prstGeom>
          <a:noFill/>
          <a:ln>
            <a:noFill/>
          </a:ln>
        </p:spPr>
        <p:txBody>
          <a:bodyPr spcFirstLastPara="1" wrap="square" lIns="91425" tIns="91425" rIns="91425" bIns="91425" anchor="t" anchorCtr="0">
            <a:spAutoFit/>
          </a:bodyPr>
          <a:lstStyle/>
          <a:p>
            <a:pPr marL="144145" lvl="0" indent="-144145" rtl="0">
              <a:spcBef>
                <a:spcPts val="0"/>
              </a:spcBef>
              <a:spcAft>
                <a:spcPts val="0"/>
              </a:spcAft>
              <a:buNone/>
            </a:pPr>
            <a:r>
              <a:rPr lang="en-US" sz="3200" b="1" dirty="0" smtClean="0">
                <a:solidFill>
                  <a:schemeClr val="tx1"/>
                </a:solidFill>
                <a:latin typeface="Calibri"/>
                <a:ea typeface="Calibri"/>
                <a:cs typeface="Calibri"/>
                <a:sym typeface="Calibri"/>
              </a:rPr>
              <a:t>- Fabulous (n)</a:t>
            </a:r>
            <a:endParaRPr sz="3200" b="1" dirty="0">
              <a:solidFill>
                <a:schemeClr val="tx1"/>
              </a:solidFill>
              <a:latin typeface="Calibri"/>
              <a:ea typeface="Calibri"/>
              <a:cs typeface="Calibri"/>
              <a:sym typeface="Calibri"/>
            </a:endParaRPr>
          </a:p>
        </p:txBody>
      </p:sp>
      <p:pic>
        <p:nvPicPr>
          <p:cNvPr id="7" name="Google Shape;211;g111ea7f8aa0_1_43"/>
          <p:cNvPicPr preferRelativeResize="0"/>
          <p:nvPr/>
        </p:nvPicPr>
        <p:blipFill>
          <a:blip r:embed="rId3">
            <a:alphaModFix/>
          </a:blip>
          <a:stretch>
            <a:fillRect/>
          </a:stretch>
        </p:blipFill>
        <p:spPr>
          <a:xfrm>
            <a:off x="2711392" y="1637071"/>
            <a:ext cx="6572129" cy="42967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999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7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TotalTime>
  <Words>870</Words>
  <Application>Microsoft Office PowerPoint</Application>
  <PresentationFormat>Custom</PresentationFormat>
  <Paragraphs>135</Paragraphs>
  <Slides>23</Slides>
  <Notes>1</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Myriad Pro</vt:lpstr>
      <vt:lpstr>Open Sans</vt:lpstr>
      <vt:lpstr>Times New Roman</vt:lpstr>
      <vt:lpstr>Calibri</vt:lpstr>
      <vt:lpstr>Wingdings</vt:lpstr>
      <vt:lpstr>Tahoma</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THU BA</cp:lastModifiedBy>
  <cp:revision>29</cp:revision>
  <dcterms:modified xsi:type="dcterms:W3CDTF">2022-10-07T13:03:04Z</dcterms:modified>
</cp:coreProperties>
</file>