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3"/>
  </p:notesMasterIdLst>
  <p:sldIdLst>
    <p:sldId id="313" r:id="rId2"/>
    <p:sldId id="297" r:id="rId3"/>
    <p:sldId id="256" r:id="rId4"/>
    <p:sldId id="257" r:id="rId5"/>
    <p:sldId id="267" r:id="rId6"/>
    <p:sldId id="300" r:id="rId7"/>
    <p:sldId id="314" r:id="rId8"/>
    <p:sldId id="445" r:id="rId9"/>
    <p:sldId id="446" r:id="rId10"/>
    <p:sldId id="447" r:id="rId11"/>
    <p:sldId id="448" r:id="rId12"/>
    <p:sldId id="449" r:id="rId13"/>
    <p:sldId id="303" r:id="rId14"/>
    <p:sldId id="304" r:id="rId15"/>
    <p:sldId id="298" r:id="rId16"/>
    <p:sldId id="301" r:id="rId17"/>
    <p:sldId id="302" r:id="rId18"/>
    <p:sldId id="305" r:id="rId19"/>
    <p:sldId id="1136" r:id="rId20"/>
    <p:sldId id="1138" r:id="rId21"/>
    <p:sldId id="1137" r:id="rId22"/>
    <p:sldId id="1139" r:id="rId23"/>
    <p:sldId id="1140" r:id="rId24"/>
    <p:sldId id="306" r:id="rId25"/>
    <p:sldId id="1141" r:id="rId26"/>
    <p:sldId id="1142" r:id="rId27"/>
    <p:sldId id="307" r:id="rId28"/>
    <p:sldId id="309" r:id="rId29"/>
    <p:sldId id="310" r:id="rId30"/>
    <p:sldId id="312" r:id="rId31"/>
    <p:sldId id="259" r:id="rId32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34"/>
    </p:embeddedFont>
    <p:embeddedFont>
      <p:font typeface="Aleo" panose="00000500000000000000" pitchFamily="2" charset="0"/>
      <p:regular r:id="rId35"/>
      <p:bold r:id="rId36"/>
      <p:italic r:id="rId37"/>
      <p:boldItalic r:id="rId38"/>
    </p:embeddedFont>
    <p:embeddedFont>
      <p:font typeface="Amasis MT Pro Black" panose="02040A04050005020304" pitchFamily="18" charset="0"/>
      <p:bold r:id="rId39"/>
      <p:boldItalic r:id="rId40"/>
    </p:embeddedFont>
    <p:embeddedFont>
      <p:font typeface="Sitka Text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F28A00"/>
    <a:srgbClr val="7030A0"/>
    <a:srgbClr val="00A249"/>
    <a:srgbClr val="E8E5DF"/>
    <a:srgbClr val="DEDBD7"/>
    <a:srgbClr val="E6E3DF"/>
    <a:srgbClr val="E6E6E6"/>
    <a:srgbClr val="E4E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2C4B50-63AC-4BF2-AD2F-41D110C69B03}">
  <a:tblStyle styleId="{F52C4B50-63AC-4BF2-AD2F-41D110C69B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3968" autoAdjust="0"/>
  </p:normalViewPr>
  <p:slideViewPr>
    <p:cSldViewPr snapToGrid="0">
      <p:cViewPr>
        <p:scale>
          <a:sx n="66" d="100"/>
          <a:sy n="66" d="100"/>
        </p:scale>
        <p:origin x="542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124f779fa67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124f779fa67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99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124f779fa6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124f779fa6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53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0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124f779fa67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124f779fa67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11b25f6973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11b25f6973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124f779fa6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124f779fa6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B7E29-EAE3-4B9F-AE3F-516F2C475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8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B7E29-EAE3-4B9F-AE3F-516F2C475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03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B7E29-EAE3-4B9F-AE3F-516F2C475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4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B7E29-EAE3-4B9F-AE3F-516F2C475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B7E29-EAE3-4B9F-AE3F-516F2C475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4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550F-EB89-0C8E-640D-5744C4BB4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EC7A6-F2F8-A520-DB51-411EFF296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E0C2D-4885-C826-919C-2B14485B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547B-0DF1-621F-6E6F-15AD38E5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BE2D-2D84-80C7-A49F-EF1A3D39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183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85FD-70E2-9F09-C78C-2078DF87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0A347-5D18-32DE-6A50-55BD9870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5FCB2-89C5-E52E-74EE-35C9D1D9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4DCBC-159A-D13D-D5D3-00EFEFFB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2AFF3-5551-856E-1D8A-293E09D3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87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43C6B-220F-65D5-22D5-5E4A36BEB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70E94-096B-6440-8C53-B43CEB6DA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45616-A505-C2AC-EC02-C8FDAAE5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BF70C-DF26-0638-4681-34E397D6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5B30-6408-BA6E-7344-C66D0ACA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30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32050" y="1591050"/>
            <a:ext cx="3426300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32125" y="2753250"/>
            <a:ext cx="3426300" cy="79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23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20000" y="1181713"/>
            <a:ext cx="7704000" cy="34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60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033775" y="1724300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554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311638" y="3384268"/>
            <a:ext cx="3348300" cy="946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38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86298-6499-AEF0-68E3-48EEF9DC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84AC4-C845-1A7A-2A95-D827854C8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B920D-05E5-3975-0E4B-3DB74571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7A36A-FFAC-5D02-D288-88238922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3DBB-30A7-7F3B-3368-A72B88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6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5405-89DE-86DA-3971-40D29405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82992-7657-F915-A74F-92ADC4C2B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C50FA-70D6-3639-ED1B-D8E0444B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0E655-6E74-F7E6-9CB9-655B8050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5539-1406-3136-C8CD-1CE7652A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70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671D-D143-05A2-D829-2D61BE8C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0D23-A97B-CA74-D01D-F166758BA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3BEDB-B744-DFE3-BB90-B1EAB7B9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DF6BD-8144-2C11-5706-01EE5C2C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F73C9-10F1-6E32-CF22-829B6B2F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2DDF9-E278-24CA-0110-DAC386EB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723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2D8A-70EB-0F23-FF58-01FE1AC8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3600F-1E35-0984-671E-3BA5E42F4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8726A-FFF6-614A-2103-6AD6A47E2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A763D-7F60-48BF-7AC8-A5BB416D7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48391-F292-ED6E-0EF0-CC6DF6EA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A260E2-20B8-0CDC-4E2B-91BE4BF2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FEE06-79B7-01F5-D9FC-4FB3F1F9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572B6-00C4-1A8F-968B-41262DE0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804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5F4E-EC59-CE32-2249-FA299A1B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9F939-1759-B8EE-6F7F-F735244B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5D0A8-05E6-5092-2ADC-1DA99E38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D8C58-0E71-5C6A-0B1C-812DCACE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6394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5B16D-F474-1051-579B-07836006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23CBB-BA29-5080-6500-036D4721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C5739-3BC7-0D4A-2B46-D2CC8555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2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B4EB-C76D-9F83-AB01-F55A965E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02D34-FAA0-D105-EDAE-4665F04B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1EF77-FF36-686E-C05F-FD433E18E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912F2-00FA-8CF2-0DD6-8DBB5653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C7376-8414-2B30-54AC-96819C32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78650-3E2C-2AAA-A665-82A6C664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92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D76F-83CF-4B30-5406-358EE6A1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732842-7C2A-0A00-C537-66E7BD49D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0B937-DB1C-A592-FDF9-57C181CC0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4DBDF-C137-DB43-2F59-255CCE72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D67D5-8EBE-3F7B-C424-C11D4186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56D34-167D-F372-5834-FDCE66E1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007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3B491-4D82-1B07-B9B1-8D803916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FC13-EF95-AFAA-1C1C-E81D2FCD3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487B5-315F-4DFC-C8CA-60D61C30B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CF0DF-7900-424F-AB38-9936E6D4BDD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29179-A46F-5675-262B-2B7F1679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2954F-DA73-A1A2-646E-B98D55F6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AC0FC6-5E4C-4990-9BB1-4B434D27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6unit5.my.canva.site/interactive-quiz-on-prepositions-for-grade-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38"/>
          <p:cNvSpPr txBox="1">
            <a:spLocks noGrp="1"/>
          </p:cNvSpPr>
          <p:nvPr>
            <p:ph type="title"/>
          </p:nvPr>
        </p:nvSpPr>
        <p:spPr>
          <a:xfrm>
            <a:off x="830424" y="2182032"/>
            <a:ext cx="7483151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>
                <a:solidFill>
                  <a:schemeClr val="accent6">
                    <a:lumMod val="75000"/>
                  </a:schemeClr>
                </a:solidFill>
              </a:rPr>
              <a:t>WELCOME TO OUR CLASS!</a:t>
            </a:r>
            <a:endParaRPr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Google Shape;2179;p38">
            <a:extLst>
              <a:ext uri="{FF2B5EF4-FFF2-40B4-BE49-F238E27FC236}">
                <a16:creationId xmlns:a16="http://schemas.microsoft.com/office/drawing/2014/main" id="{5B805EEF-B98F-476E-6DFB-8544734F068B}"/>
              </a:ext>
            </a:extLst>
          </p:cNvPr>
          <p:cNvSpPr txBox="1">
            <a:spLocks/>
          </p:cNvSpPr>
          <p:nvPr/>
        </p:nvSpPr>
        <p:spPr>
          <a:xfrm>
            <a:off x="830424" y="3043559"/>
            <a:ext cx="7483151" cy="1162200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pt-BR" sz="4800" dirty="0"/>
              <a:t>Presented by: ......</a:t>
            </a:r>
          </a:p>
        </p:txBody>
      </p:sp>
    </p:spTree>
    <p:extLst>
      <p:ext uri="{BB962C8B-B14F-4D97-AF65-F5344CB8AC3E}">
        <p14:creationId xmlns:p14="http://schemas.microsoft.com/office/powerpoint/2010/main" val="27134858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93" y="2695672"/>
            <a:ext cx="1607344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67141" y="2450311"/>
            <a:ext cx="6308552" cy="1607344"/>
          </a:xfrm>
          <a:prstGeom prst="wedgeRoundRectCallout">
            <a:avLst>
              <a:gd name="adj1" fmla="val 53359"/>
              <a:gd name="adj2" fmla="val 7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3.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We are going to visit Thang Long Lower Secondary School ______ January.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" y="1120936"/>
            <a:ext cx="900398" cy="904399"/>
          </a:xfrm>
          <a:prstGeom prst="rect">
            <a:avLst/>
          </a:prstGeom>
        </p:spPr>
      </p:pic>
      <p:pic>
        <p:nvPicPr>
          <p:cNvPr id="14" name="Picture 24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63084678-5725-4940-840E-33DAB655B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96" y="0"/>
            <a:ext cx="9286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39EDA-C566-8F07-F525-72422E287A4A}"/>
              </a:ext>
            </a:extLst>
          </p:cNvPr>
          <p:cNvSpPr txBox="1"/>
          <p:nvPr/>
        </p:nvSpPr>
        <p:spPr>
          <a:xfrm>
            <a:off x="993956" y="3499344"/>
            <a:ext cx="16001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January.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F21E2-D5CE-229B-8D06-6DF1328A5F53}"/>
              </a:ext>
            </a:extLst>
          </p:cNvPr>
          <p:cNvSpPr txBox="1"/>
          <p:nvPr/>
        </p:nvSpPr>
        <p:spPr>
          <a:xfrm>
            <a:off x="6096273" y="2853013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27495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87" y="3143542"/>
            <a:ext cx="1607344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73835" y="2898181"/>
            <a:ext cx="6308552" cy="1607344"/>
          </a:xfrm>
          <a:prstGeom prst="wedgeRoundRectCallout">
            <a:avLst>
              <a:gd name="adj1" fmla="val 53359"/>
              <a:gd name="adj2" fmla="val 7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school year usually begins ___________ September 5</a:t>
            </a:r>
            <a:r>
              <a:rPr lang="en-US" sz="2800" baseline="300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 every year.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3" y="2060321"/>
            <a:ext cx="900398" cy="904399"/>
          </a:xfrm>
          <a:prstGeom prst="rect">
            <a:avLst/>
          </a:prstGeom>
        </p:spPr>
      </p:pic>
      <p:pic>
        <p:nvPicPr>
          <p:cNvPr id="14" name="Picture 24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63084678-5725-4940-840E-33DAB655B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96" y="0"/>
            <a:ext cx="9286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39EDA-C566-8F07-F525-72422E287A4A}"/>
              </a:ext>
            </a:extLst>
          </p:cNvPr>
          <p:cNvSpPr txBox="1"/>
          <p:nvPr/>
        </p:nvSpPr>
        <p:spPr>
          <a:xfrm>
            <a:off x="3242148" y="3505658"/>
            <a:ext cx="269701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September 5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th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DB398-E0D2-48EC-9F53-5F63323071CE}"/>
              </a:ext>
            </a:extLst>
          </p:cNvPr>
          <p:cNvSpPr txBox="1"/>
          <p:nvPr/>
        </p:nvSpPr>
        <p:spPr>
          <a:xfrm>
            <a:off x="1593618" y="3315868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27777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40" y="3087559"/>
            <a:ext cx="1607344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20488" y="2842198"/>
            <a:ext cx="6308552" cy="1607344"/>
          </a:xfrm>
          <a:prstGeom prst="wedgeRoundRectCallout">
            <a:avLst>
              <a:gd name="adj1" fmla="val 53359"/>
              <a:gd name="adj2" fmla="val 7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children like playing badminton and football _________ their break time.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3" y="2060321"/>
            <a:ext cx="900398" cy="904399"/>
          </a:xfrm>
          <a:prstGeom prst="rect">
            <a:avLst/>
          </a:prstGeom>
        </p:spPr>
      </p:pic>
      <p:pic>
        <p:nvPicPr>
          <p:cNvPr id="14" name="Picture 24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63084678-5725-4940-840E-33DAB655B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96" y="0"/>
            <a:ext cx="9286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39EDA-C566-8F07-F525-72422E287A4A}"/>
              </a:ext>
            </a:extLst>
          </p:cNvPr>
          <p:cNvSpPr txBox="1"/>
          <p:nvPr/>
        </p:nvSpPr>
        <p:spPr>
          <a:xfrm>
            <a:off x="1853393" y="3808071"/>
            <a:ext cx="212137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break time.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A75B8-8BF4-7460-173D-51DEE325B779}"/>
              </a:ext>
            </a:extLst>
          </p:cNvPr>
          <p:cNvSpPr txBox="1"/>
          <p:nvPr/>
        </p:nvSpPr>
        <p:spPr>
          <a:xfrm>
            <a:off x="5716120" y="3244900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52021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98717" y="-24663"/>
            <a:ext cx="6119308" cy="66962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 at the answers again.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58141" y="644966"/>
            <a:ext cx="7627717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In England, schools usually starts ______ 9 a.m. and finish ______ 4 p.m.</a:t>
            </a:r>
          </a:p>
          <a:p>
            <a:pPr lvl="0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They built our school a long time ago, maybe ______ 1990.</a:t>
            </a:r>
          </a:p>
          <a:p>
            <a:pPr lvl="0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We are going to visit Thang Long Lower Secondary School ______ January.</a:t>
            </a:r>
          </a:p>
          <a:p>
            <a:pPr lvl="0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school year usually begins ___________ September 5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 every year.</a:t>
            </a:r>
          </a:p>
          <a:p>
            <a:pPr lvl="0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children like playing badminton and football _________ their break time.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09114" y="523187"/>
            <a:ext cx="73616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7703" y="965174"/>
            <a:ext cx="73616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4939" y="1651501"/>
            <a:ext cx="73616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1727" y="2404821"/>
            <a:ext cx="73616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5435" y="2759028"/>
            <a:ext cx="127279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1638" y="3857518"/>
            <a:ext cx="127279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1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;p10"/>
          <p:cNvSpPr/>
          <p:nvPr/>
        </p:nvSpPr>
        <p:spPr>
          <a:xfrm>
            <a:off x="727179" y="1972914"/>
            <a:ext cx="680794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does your school year start?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 you have English lessons?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 you usually celebrate Teachers’ Day?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are you going to finish the school year?</a:t>
            </a:r>
            <a:endParaRPr sz="2600" dirty="0">
              <a:solidFill>
                <a:schemeClr val="bg1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351" y="583686"/>
            <a:ext cx="8312649" cy="47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5"/>
              </a:buClr>
              <a:buSzPts val="2800"/>
            </a:pPr>
            <a:r>
              <a:rPr lang="en-US" sz="3200" b="1" dirty="0">
                <a:solidFill>
                  <a:srgbClr val="FF0000"/>
                </a:solidFill>
                <a:latin typeface="Aleo"/>
                <a:ea typeface="Aleo"/>
                <a:cs typeface="Aleo"/>
                <a:sym typeface="Aleo"/>
              </a:rPr>
              <a:t>2. Work in pairs. Ask and answer the questions about your school.</a:t>
            </a:r>
          </a:p>
        </p:txBody>
      </p:sp>
      <p:pic>
        <p:nvPicPr>
          <p:cNvPr id="7" name="4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4103" y="1924110"/>
            <a:ext cx="2302718" cy="1295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p46"/>
          <p:cNvSpPr/>
          <p:nvPr/>
        </p:nvSpPr>
        <p:spPr>
          <a:xfrm rot="-1305443">
            <a:off x="7027798" y="146735"/>
            <a:ext cx="419808" cy="296288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8" name="Google Shape;5298;p46"/>
          <p:cNvSpPr txBox="1">
            <a:spLocks noGrp="1"/>
          </p:cNvSpPr>
          <p:nvPr>
            <p:ph type="title"/>
          </p:nvPr>
        </p:nvSpPr>
        <p:spPr>
          <a:xfrm>
            <a:off x="993900" y="2571750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 dirty="0">
                <a:solidFill>
                  <a:srgbClr val="00B050"/>
                </a:solidFill>
              </a:rPr>
              <a:t>Prepositions </a:t>
            </a:r>
            <a:br>
              <a:rPr lang="pt-BR" sz="8800" b="1" dirty="0">
                <a:solidFill>
                  <a:srgbClr val="00B050"/>
                </a:solidFill>
              </a:rPr>
            </a:br>
            <a:r>
              <a:rPr lang="pt-BR" sz="8800" b="1" dirty="0">
                <a:solidFill>
                  <a:srgbClr val="00B050"/>
                </a:solidFill>
              </a:rPr>
              <a:t>of place</a:t>
            </a:r>
            <a:endParaRPr sz="8800" b="1" dirty="0">
              <a:solidFill>
                <a:srgbClr val="00B050"/>
              </a:solidFill>
            </a:endParaRPr>
          </a:p>
        </p:txBody>
      </p:sp>
      <p:sp>
        <p:nvSpPr>
          <p:cNvPr id="2" name="Google Shape;1363;p35">
            <a:extLst>
              <a:ext uri="{FF2B5EF4-FFF2-40B4-BE49-F238E27FC236}">
                <a16:creationId xmlns:a16="http://schemas.microsoft.com/office/drawing/2014/main" id="{CCBC8760-911F-83DD-E281-928103B0BCBA}"/>
              </a:ext>
            </a:extLst>
          </p:cNvPr>
          <p:cNvSpPr txBox="1">
            <a:spLocks/>
          </p:cNvSpPr>
          <p:nvPr/>
        </p:nvSpPr>
        <p:spPr>
          <a:xfrm>
            <a:off x="1408153" y="585311"/>
            <a:ext cx="6327694" cy="50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15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2305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ECF30-1DDF-99E8-0634-05A8ED704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4"/>
          <a:stretch/>
        </p:blipFill>
        <p:spPr>
          <a:xfrm>
            <a:off x="597088" y="917477"/>
            <a:ext cx="8099238" cy="40361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767840" y="640478"/>
            <a:ext cx="560832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4800" b="1" dirty="0">
                <a:solidFill>
                  <a:srgbClr val="00B050"/>
                </a:solidFill>
                <a:latin typeface="Aleo"/>
                <a:ea typeface="Aleo"/>
                <a:cs typeface="Aleo"/>
                <a:sym typeface="Aleo"/>
              </a:rPr>
              <a:t>Preposition of place</a:t>
            </a:r>
          </a:p>
        </p:txBody>
      </p:sp>
    </p:spTree>
    <p:extLst>
      <p:ext uri="{BB962C8B-B14F-4D97-AF65-F5344CB8AC3E}">
        <p14:creationId xmlns:p14="http://schemas.microsoft.com/office/powerpoint/2010/main" val="4366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467097" y="19989"/>
            <a:ext cx="56083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3600" b="1" dirty="0">
                <a:solidFill>
                  <a:srgbClr val="00B0F0"/>
                </a:solidFill>
                <a:latin typeface="Aleo"/>
                <a:ea typeface="Aleo"/>
                <a:cs typeface="Aleo"/>
                <a:sym typeface="Aleo"/>
              </a:rPr>
              <a:t>Preposition of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BBAED-1C46-30EA-4449-028F2B958383}"/>
              </a:ext>
            </a:extLst>
          </p:cNvPr>
          <p:cNvSpPr txBox="1"/>
          <p:nvPr/>
        </p:nvSpPr>
        <p:spPr>
          <a:xfrm>
            <a:off x="1655429" y="696093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classroom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F71D9-6421-BA66-D2EC-25FBB274075D}"/>
              </a:ext>
            </a:extLst>
          </p:cNvPr>
          <p:cNvSpPr txBox="1"/>
          <p:nvPr/>
        </p:nvSpPr>
        <p:spPr>
          <a:xfrm>
            <a:off x="1655429" y="1080920"/>
            <a:ext cx="3097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school 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897367" y="725804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9C6E67-1CF4-143B-AD0D-5DDFB346DF31}"/>
              </a:ext>
            </a:extLst>
          </p:cNvPr>
          <p:cNvSpPr/>
          <p:nvPr/>
        </p:nvSpPr>
        <p:spPr>
          <a:xfrm>
            <a:off x="4438650" y="857531"/>
            <a:ext cx="4630250" cy="858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in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means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inside something/ a place.</a:t>
            </a:r>
            <a:endParaRPr lang="en-US" sz="2300" kern="1200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5CCBF-0D3B-3D3C-7C42-6AB7E6EACFBA}"/>
              </a:ext>
            </a:extLst>
          </p:cNvPr>
          <p:cNvSpPr txBox="1"/>
          <p:nvPr/>
        </p:nvSpPr>
        <p:spPr>
          <a:xfrm>
            <a:off x="1663895" y="1480673"/>
            <a:ext cx="4432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play 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6775B-CD7A-27D3-475E-27E8A42F028E}"/>
              </a:ext>
            </a:extLst>
          </p:cNvPr>
          <p:cNvSpPr txBox="1"/>
          <p:nvPr/>
        </p:nvSpPr>
        <p:spPr>
          <a:xfrm>
            <a:off x="1655429" y="2145226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A770C-E669-EA73-0CA8-E66EB8A3E18A}"/>
              </a:ext>
            </a:extLst>
          </p:cNvPr>
          <p:cNvSpPr txBox="1"/>
          <p:nvPr/>
        </p:nvSpPr>
        <p:spPr>
          <a:xfrm>
            <a:off x="1663896" y="2802367"/>
            <a:ext cx="3565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second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B7871-258F-919D-2822-B0C639F35B12}"/>
              </a:ext>
            </a:extLst>
          </p:cNvPr>
          <p:cNvSpPr txBox="1"/>
          <p:nvPr/>
        </p:nvSpPr>
        <p:spPr>
          <a:xfrm>
            <a:off x="1655429" y="2459467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wall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29F2A-ED24-3F40-4D2A-3D18373CE0D4}"/>
              </a:ext>
            </a:extLst>
          </p:cNvPr>
          <p:cNvSpPr txBox="1"/>
          <p:nvPr/>
        </p:nvSpPr>
        <p:spPr>
          <a:xfrm>
            <a:off x="883550" y="217600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7F9ACE-534B-9553-5677-2B894596C487}"/>
              </a:ext>
            </a:extLst>
          </p:cNvPr>
          <p:cNvSpPr/>
          <p:nvPr/>
        </p:nvSpPr>
        <p:spPr>
          <a:xfrm>
            <a:off x="4438650" y="2332523"/>
            <a:ext cx="4630250" cy="8583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on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means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on the surface of something.</a:t>
            </a:r>
            <a:endParaRPr lang="en-US" sz="2300" kern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43860-DB2A-4D0C-3380-70E1358A6D15}"/>
              </a:ext>
            </a:extLst>
          </p:cNvPr>
          <p:cNvSpPr txBox="1"/>
          <p:nvPr/>
        </p:nvSpPr>
        <p:spPr>
          <a:xfrm>
            <a:off x="1655430" y="34861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home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BD9A8-1F48-0B95-3652-88B50E06C8B7}"/>
              </a:ext>
            </a:extLst>
          </p:cNvPr>
          <p:cNvSpPr txBox="1"/>
          <p:nvPr/>
        </p:nvSpPr>
        <p:spPr>
          <a:xfrm>
            <a:off x="1655430" y="3829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school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376F1-A1C6-F2A3-35CC-2EB529F6C70B}"/>
              </a:ext>
            </a:extLst>
          </p:cNvPr>
          <p:cNvSpPr txBox="1"/>
          <p:nvPr/>
        </p:nvSpPr>
        <p:spPr>
          <a:xfrm>
            <a:off x="883550" y="3515861"/>
            <a:ext cx="47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9FFA25-E010-749D-8E71-882C44105104}"/>
              </a:ext>
            </a:extLst>
          </p:cNvPr>
          <p:cNvSpPr/>
          <p:nvPr/>
        </p:nvSpPr>
        <p:spPr>
          <a:xfrm>
            <a:off x="4438650" y="3731304"/>
            <a:ext cx="4630250" cy="692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at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uses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a certain point.</a:t>
            </a:r>
            <a:endParaRPr lang="en-US" sz="2300" kern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14CFC-A46B-106F-FB0C-676315312550}"/>
              </a:ext>
            </a:extLst>
          </p:cNvPr>
          <p:cNvSpPr txBox="1"/>
          <p:nvPr/>
        </p:nvSpPr>
        <p:spPr>
          <a:xfrm>
            <a:off x="1663896" y="4187220"/>
            <a:ext cx="2517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work	</a:t>
            </a:r>
          </a:p>
        </p:txBody>
      </p:sp>
    </p:spTree>
    <p:extLst>
      <p:ext uri="{BB962C8B-B14F-4D97-AF65-F5344CB8AC3E}">
        <p14:creationId xmlns:p14="http://schemas.microsoft.com/office/powerpoint/2010/main" val="17286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85" y="0"/>
            <a:ext cx="9020175" cy="47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5"/>
              </a:buClr>
              <a:buSzPts val="2800"/>
            </a:pPr>
            <a:r>
              <a:rPr lang="en-US" sz="3200" b="1" dirty="0">
                <a:solidFill>
                  <a:srgbClr val="FF0000"/>
                </a:solidFill>
                <a:latin typeface="Aleo"/>
                <a:ea typeface="Aleo"/>
                <a:cs typeface="Aleo"/>
                <a:sym typeface="Aleo"/>
              </a:rPr>
              <a:t>3. Complete the sentences with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Aleo"/>
                <a:ea typeface="Aleo"/>
                <a:cs typeface="Aleo"/>
                <a:sym typeface="Aleo"/>
              </a:rPr>
              <a:t>at</a:t>
            </a:r>
            <a:r>
              <a:rPr lang="en-US" sz="3200" b="1" i="1" dirty="0">
                <a:solidFill>
                  <a:srgbClr val="FF0000"/>
                </a:solidFill>
                <a:latin typeface="Aleo"/>
                <a:ea typeface="Aleo"/>
                <a:cs typeface="Aleo"/>
                <a:sym typeface="Aleo"/>
              </a:rPr>
              <a:t>,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Aleo"/>
                <a:ea typeface="Aleo"/>
                <a:cs typeface="Aleo"/>
                <a:sym typeface="Aleo"/>
              </a:rPr>
              <a:t>in,</a:t>
            </a:r>
            <a:r>
              <a:rPr lang="en-US" sz="3200" b="1" i="1" dirty="0">
                <a:solidFill>
                  <a:srgbClr val="FF0000"/>
                </a:solidFill>
                <a:latin typeface="Aleo"/>
                <a:ea typeface="Aleo"/>
                <a:cs typeface="Aleo"/>
                <a:sym typeface="Aleo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leo"/>
                <a:ea typeface="Aleo"/>
                <a:cs typeface="Aleo"/>
                <a:sym typeface="Aleo"/>
              </a:rPr>
              <a:t>or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Aleo"/>
                <a:ea typeface="Aleo"/>
                <a:cs typeface="Aleo"/>
                <a:sym typeface="Aleo"/>
              </a:rPr>
              <a:t>on.</a:t>
            </a:r>
          </a:p>
        </p:txBody>
      </p:sp>
      <p:sp>
        <p:nvSpPr>
          <p:cNvPr id="4" name="Google Shape;258;p13"/>
          <p:cNvSpPr/>
          <p:nvPr/>
        </p:nvSpPr>
        <p:spPr>
          <a:xfrm>
            <a:off x="652881" y="477600"/>
            <a:ext cx="8380071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Her classroom is ___ the third floor  of that building.</a:t>
            </a:r>
            <a:endParaRPr sz="28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When I’m at school, my parents are ___ work.</a:t>
            </a:r>
            <a:endParaRPr sz="28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Look! The students are playing football ___ the classroom.</a:t>
            </a:r>
            <a:endParaRPr sz="28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My little sister usually has lunch ___ school.</a:t>
            </a:r>
            <a:endParaRPr sz="28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The most beautiful posters are ___  the wall   ___ the staffroom.</a:t>
            </a:r>
            <a:endParaRPr sz="28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12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712760" y="398306"/>
            <a:ext cx="4364542" cy="246365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Her classroom is ___ the third floor  of that building.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615081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996754" y="2985458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996754" y="3546351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on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D1A3E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BBA25DDB-E19E-E164-D2D9-C4CE930B9B50}"/>
              </a:ext>
            </a:extLst>
          </p:cNvPr>
          <p:cNvSpPr/>
          <p:nvPr/>
        </p:nvSpPr>
        <p:spPr>
          <a:xfrm>
            <a:off x="4996754" y="4117427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at</a:t>
            </a:r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4776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Watch video and complete the phrases.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477600"/>
            <a:ext cx="3122665" cy="1035951"/>
          </a:xfrm>
        </p:spPr>
        <p:txBody>
          <a:bodyPr/>
          <a:lstStyle/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______ college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______ Christmas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______ December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______ summer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______ Tuesday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______the early evening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______ 5 o’clock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______ half past four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______ Moscow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______ Monday evening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______ midnight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 ______a few minutes</a:t>
            </a:r>
          </a:p>
        </p:txBody>
      </p:sp>
      <p:pic>
        <p:nvPicPr>
          <p:cNvPr id="5" name="prepositio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3710" y="679938"/>
            <a:ext cx="6021337" cy="4088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152130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485528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13326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11955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4104717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477600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766913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469489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81474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803307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457733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806629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7109" y="4564050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CAN YOU ADD MORE?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637051" y="398306"/>
            <a:ext cx="3849548" cy="246365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When I’m at school, my parents are ___ work.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615081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996754" y="2975275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996754" y="4073338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at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D1A3E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BBA25DDB-E19E-E164-D2D9-C4CE930B9B50}"/>
              </a:ext>
            </a:extLst>
          </p:cNvPr>
          <p:cNvSpPr/>
          <p:nvPr/>
        </p:nvSpPr>
        <p:spPr>
          <a:xfrm>
            <a:off x="4996754" y="3517526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on</a:t>
            </a:r>
          </a:p>
        </p:txBody>
      </p:sp>
    </p:spTree>
    <p:extLst>
      <p:ext uri="{BB962C8B-B14F-4D97-AF65-F5344CB8AC3E}">
        <p14:creationId xmlns:p14="http://schemas.microsoft.com/office/powerpoint/2010/main" val="3978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637051" y="398306"/>
            <a:ext cx="3849548" cy="246365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Look! The students are playing football ___ the classroom.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615081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939384" y="3546351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on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930240" y="3015135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D1A3E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BBA25DDB-E19E-E164-D2D9-C4CE930B9B50}"/>
              </a:ext>
            </a:extLst>
          </p:cNvPr>
          <p:cNvSpPr/>
          <p:nvPr/>
        </p:nvSpPr>
        <p:spPr>
          <a:xfrm>
            <a:off x="4974269" y="4094942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at</a:t>
            </a:r>
          </a:p>
        </p:txBody>
      </p:sp>
    </p:spTree>
    <p:extLst>
      <p:ext uri="{BB962C8B-B14F-4D97-AF65-F5344CB8AC3E}">
        <p14:creationId xmlns:p14="http://schemas.microsoft.com/office/powerpoint/2010/main" val="11093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637051" y="398306"/>
            <a:ext cx="3849548" cy="246365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My little sister usually has lunch ___ school.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Abadi Extra Light" panose="020B02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615081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939384" y="3546351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on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930240" y="3015135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at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D1A3E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BBA25DDB-E19E-E164-D2D9-C4CE930B9B50}"/>
              </a:ext>
            </a:extLst>
          </p:cNvPr>
          <p:cNvSpPr/>
          <p:nvPr/>
        </p:nvSpPr>
        <p:spPr>
          <a:xfrm>
            <a:off x="4974269" y="4094942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in</a:t>
            </a:r>
          </a:p>
        </p:txBody>
      </p:sp>
    </p:spTree>
    <p:extLst>
      <p:ext uri="{BB962C8B-B14F-4D97-AF65-F5344CB8AC3E}">
        <p14:creationId xmlns:p14="http://schemas.microsoft.com/office/powerpoint/2010/main" val="34749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637051" y="398306"/>
            <a:ext cx="3849548" cy="246365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cs typeface="Calibri" panose="020F0502020204030204" pitchFamily="34" charset="0"/>
                <a:sym typeface="Arial"/>
              </a:rPr>
              <a:t>The most beautiful posters are ___  the wall   ___ the staffroom.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615081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996754" y="2975275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at / in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996754" y="4073338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on / in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D1A3E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BBA25DDB-E19E-E164-D2D9-C4CE930B9B50}"/>
              </a:ext>
            </a:extLst>
          </p:cNvPr>
          <p:cNvSpPr/>
          <p:nvPr/>
        </p:nvSpPr>
        <p:spPr>
          <a:xfrm>
            <a:off x="4996754" y="3516128"/>
            <a:ext cx="3418700" cy="4373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in / on</a:t>
            </a:r>
          </a:p>
        </p:txBody>
      </p:sp>
    </p:spTree>
    <p:extLst>
      <p:ext uri="{BB962C8B-B14F-4D97-AF65-F5344CB8AC3E}">
        <p14:creationId xmlns:p14="http://schemas.microsoft.com/office/powerpoint/2010/main" val="20445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76"/>
            <a:ext cx="9144000" cy="47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4. Work in pairs. Look at the pictures and answer the questions.</a:t>
            </a:r>
          </a:p>
        </p:txBody>
      </p:sp>
      <p:sp>
        <p:nvSpPr>
          <p:cNvPr id="3" name="Google Shape;276;p14"/>
          <p:cNvSpPr/>
          <p:nvPr/>
        </p:nvSpPr>
        <p:spPr>
          <a:xfrm>
            <a:off x="2028602" y="458646"/>
            <a:ext cx="8757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does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Hien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teach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Google Shape;277;p14"/>
          <p:cNvSpPr/>
          <p:nvPr/>
        </p:nvSpPr>
        <p:spPr>
          <a:xfrm>
            <a:off x="2028602" y="1642724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 the students water the flowers?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Google Shape;278;p14"/>
          <p:cNvSpPr/>
          <p:nvPr/>
        </p:nvSpPr>
        <p:spPr>
          <a:xfrm>
            <a:off x="2028602" y="2747931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is the boy writing?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79;p14"/>
          <p:cNvSpPr/>
          <p:nvPr/>
        </p:nvSpPr>
        <p:spPr>
          <a:xfrm>
            <a:off x="2072933" y="4099413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 they sing English songs on Teachers’ Day?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1" name="Google Shape;28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4481"/>
            <a:ext cx="1759971" cy="103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oogle Shape;2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73" y="1668061"/>
            <a:ext cx="1748700" cy="103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28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73" y="2879087"/>
            <a:ext cx="1759972" cy="10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oogle Shape;28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73" y="4099413"/>
            <a:ext cx="1778339" cy="104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112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76"/>
            <a:ext cx="9144000" cy="4776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+mn-lt"/>
              </a:rPr>
              <a:t>4. Work in pairs. Look at the pictures and answer the questions.</a:t>
            </a:r>
          </a:p>
        </p:txBody>
      </p:sp>
      <p:sp>
        <p:nvSpPr>
          <p:cNvPr id="3" name="Google Shape;276;p14"/>
          <p:cNvSpPr/>
          <p:nvPr/>
        </p:nvSpPr>
        <p:spPr>
          <a:xfrm>
            <a:off x="3655924" y="511237"/>
            <a:ext cx="548807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1.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Where does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Mrs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 Hien teach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Maths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?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Google Shape;277;p14"/>
          <p:cNvSpPr/>
          <p:nvPr/>
        </p:nvSpPr>
        <p:spPr>
          <a:xfrm>
            <a:off x="3655924" y="2882315"/>
            <a:ext cx="547680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Where do the students water the flowers?</a:t>
            </a:r>
            <a:endParaRPr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Google Shape;280;p14"/>
          <p:cNvSpPr/>
          <p:nvPr/>
        </p:nvSpPr>
        <p:spPr>
          <a:xfrm>
            <a:off x="4143854" y="1687093"/>
            <a:ext cx="60204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At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school. 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</a:pP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In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the classroom.</a:t>
            </a:r>
            <a:endParaRPr sz="2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81;p14"/>
          <p:cNvSpPr/>
          <p:nvPr/>
        </p:nvSpPr>
        <p:spPr>
          <a:xfrm>
            <a:off x="4143854" y="4027459"/>
            <a:ext cx="67977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ea typeface="Calibri"/>
                <a:cs typeface="Calibri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In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the school garden.</a:t>
            </a:r>
            <a:endParaRPr sz="2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8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4481"/>
            <a:ext cx="3468098" cy="230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oogle Shape;2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1" y="2749321"/>
            <a:ext cx="3468098" cy="233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9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76"/>
            <a:ext cx="9144000" cy="4776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+mn-lt"/>
              </a:rPr>
              <a:t>4. Work in pairs. Look at the pictures and answer the questions.</a:t>
            </a:r>
          </a:p>
        </p:txBody>
      </p:sp>
      <p:sp>
        <p:nvSpPr>
          <p:cNvPr id="5" name="Google Shape;278;p14"/>
          <p:cNvSpPr/>
          <p:nvPr/>
        </p:nvSpPr>
        <p:spPr>
          <a:xfrm>
            <a:off x="3598251" y="549651"/>
            <a:ext cx="534740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Where is the boy writing?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79;p14"/>
          <p:cNvSpPr/>
          <p:nvPr/>
        </p:nvSpPr>
        <p:spPr>
          <a:xfrm>
            <a:off x="3598251" y="2021568"/>
            <a:ext cx="475071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a typeface="Calibri"/>
                <a:cs typeface="Calibri"/>
                <a:sym typeface="Calibri"/>
              </a:rPr>
              <a:t>Where do they sing English songs on Teachers’ Day?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Google Shape;282;p14"/>
          <p:cNvSpPr/>
          <p:nvPr/>
        </p:nvSpPr>
        <p:spPr>
          <a:xfrm>
            <a:off x="4393281" y="1281474"/>
            <a:ext cx="47507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On 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the board.</a:t>
            </a:r>
            <a:endParaRPr sz="2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4"/>
          <p:cNvSpPr/>
          <p:nvPr/>
        </p:nvSpPr>
        <p:spPr>
          <a:xfrm>
            <a:off x="4393281" y="3310139"/>
            <a:ext cx="48127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On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the stage.</a:t>
            </a:r>
            <a:endParaRPr sz="2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28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461350"/>
            <a:ext cx="3374107" cy="228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oogle Shape;28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73" y="2747931"/>
            <a:ext cx="3374107" cy="239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3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823"/>
            <a:ext cx="9525965" cy="477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5. Complete the passage with at, on, or in.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Discuss which prepositions express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time</a:t>
            </a:r>
            <a:r>
              <a:rPr lang="en-US" sz="2400" b="1" dirty="0">
                <a:solidFill>
                  <a:srgbClr val="FF0000"/>
                </a:solidFill>
              </a:rPr>
              <a:t> and which ones express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place</a:t>
            </a:r>
            <a:r>
              <a:rPr lang="en-US" sz="2400" b="1" dirty="0">
                <a:solidFill>
                  <a:srgbClr val="FF0000"/>
                </a:solidFill>
              </a:rPr>
              <a:t>.  </a:t>
            </a:r>
          </a:p>
        </p:txBody>
      </p:sp>
      <p:sp>
        <p:nvSpPr>
          <p:cNvPr id="3" name="Google Shape;317;p16"/>
          <p:cNvSpPr/>
          <p:nvPr/>
        </p:nvSpPr>
        <p:spPr>
          <a:xfrm>
            <a:off x="415364" y="804341"/>
            <a:ext cx="8145706" cy="41883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mother is at home, but she is not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(1)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kitchen. She usually waters the vegetables in the garden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(2) _______ </a:t>
            </a:r>
          </a:p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morning.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father is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(3)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work, but he isn’t in his office at the moment. It is lunch break and he is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(4)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travel agent’s, looking at holiday brochures.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 is usually at school this time, but he has a bad cold today. He has nothing to do but lying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(5)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sofa and looking at the posters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(6)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wall.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188C1-EC24-3F94-8BD7-2826BA291301}"/>
              </a:ext>
            </a:extLst>
          </p:cNvPr>
          <p:cNvSpPr/>
          <p:nvPr/>
        </p:nvSpPr>
        <p:spPr>
          <a:xfrm>
            <a:off x="5848581" y="977343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786D0-CCAF-16E9-3573-CEBD98F4F918}"/>
              </a:ext>
            </a:extLst>
          </p:cNvPr>
          <p:cNvSpPr/>
          <p:nvPr/>
        </p:nvSpPr>
        <p:spPr>
          <a:xfrm>
            <a:off x="6629693" y="1430016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18AD5-A013-6656-3D42-66F09C91B5D2}"/>
              </a:ext>
            </a:extLst>
          </p:cNvPr>
          <p:cNvSpPr/>
          <p:nvPr/>
        </p:nvSpPr>
        <p:spPr>
          <a:xfrm>
            <a:off x="2973582" y="2230856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892FF0-1DBE-77BB-6192-F92E5AB4408F}"/>
              </a:ext>
            </a:extLst>
          </p:cNvPr>
          <p:cNvSpPr/>
          <p:nvPr/>
        </p:nvSpPr>
        <p:spPr>
          <a:xfrm>
            <a:off x="5343842" y="2672172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at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E0DEC-24D4-E45F-8C2C-AFF5D5BB5CF1}"/>
              </a:ext>
            </a:extLst>
          </p:cNvPr>
          <p:cNvSpPr/>
          <p:nvPr/>
        </p:nvSpPr>
        <p:spPr>
          <a:xfrm>
            <a:off x="4372425" y="3827414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D285E4-2967-9487-B4AE-171CBF8038C6}"/>
              </a:ext>
            </a:extLst>
          </p:cNvPr>
          <p:cNvSpPr/>
          <p:nvPr/>
        </p:nvSpPr>
        <p:spPr>
          <a:xfrm>
            <a:off x="2020699" y="4279839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3BA24-5B0A-7AA1-C532-51ADE0E0AB5A}"/>
              </a:ext>
            </a:extLst>
          </p:cNvPr>
          <p:cNvSpPr txBox="1"/>
          <p:nvPr/>
        </p:nvSpPr>
        <p:spPr>
          <a:xfrm>
            <a:off x="6810075" y="1029906"/>
            <a:ext cx="157061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kitchen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42994-C3C4-89D2-917F-8E6F4A69D3BA}"/>
              </a:ext>
            </a:extLst>
          </p:cNvPr>
          <p:cNvSpPr txBox="1"/>
          <p:nvPr/>
        </p:nvSpPr>
        <p:spPr>
          <a:xfrm>
            <a:off x="599128" y="1891317"/>
            <a:ext cx="157061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morning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82C2-274B-D691-EC49-EB0E2272EC18}"/>
              </a:ext>
            </a:extLst>
          </p:cNvPr>
          <p:cNvSpPr txBox="1"/>
          <p:nvPr/>
        </p:nvSpPr>
        <p:spPr>
          <a:xfrm>
            <a:off x="3854370" y="2257137"/>
            <a:ext cx="78111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work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D5C0E-1419-2BDF-EFEB-7CC067E3A7B9}"/>
              </a:ext>
            </a:extLst>
          </p:cNvPr>
          <p:cNvSpPr txBox="1"/>
          <p:nvPr/>
        </p:nvSpPr>
        <p:spPr>
          <a:xfrm>
            <a:off x="6350326" y="2718802"/>
            <a:ext cx="1985372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a travel agent’s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6421E-713B-9708-16B8-DBC4CE525854}"/>
              </a:ext>
            </a:extLst>
          </p:cNvPr>
          <p:cNvSpPr txBox="1"/>
          <p:nvPr/>
        </p:nvSpPr>
        <p:spPr>
          <a:xfrm>
            <a:off x="5146863" y="3891304"/>
            <a:ext cx="106778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the sofa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CF354-224E-1B9B-F4D3-F571C0EBE0B9}"/>
              </a:ext>
            </a:extLst>
          </p:cNvPr>
          <p:cNvSpPr txBox="1"/>
          <p:nvPr/>
        </p:nvSpPr>
        <p:spPr>
          <a:xfrm>
            <a:off x="2948626" y="4350734"/>
            <a:ext cx="106778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the wall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5037" y="1243727"/>
            <a:ext cx="6731023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1. What grammar have you learnt today?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747987" y="541726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sz="4400" b="1" dirty="0">
                <a:solidFill>
                  <a:srgbClr val="00B050"/>
                </a:solidFill>
                <a:latin typeface="+mn-lt"/>
              </a:rPr>
              <a:t>Choose the best answer.</a:t>
            </a:r>
          </a:p>
        </p:txBody>
      </p:sp>
      <p:sp>
        <p:nvSpPr>
          <p:cNvPr id="6" name="Google Shape;280;p14"/>
          <p:cNvSpPr/>
          <p:nvPr/>
        </p:nvSpPr>
        <p:spPr>
          <a:xfrm>
            <a:off x="2291788" y="2571750"/>
            <a:ext cx="525465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a typeface="Calibri"/>
                <a:cs typeface="Calibri"/>
                <a:sym typeface="Calibri"/>
              </a:rPr>
              <a:t>A. Preposition of time.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a typeface="Calibri"/>
                <a:cs typeface="Calibri"/>
                <a:sym typeface="Calibri"/>
              </a:rPr>
              <a:t>B. Preposition of place.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a typeface="Calibri"/>
                <a:cs typeface="Calibri"/>
                <a:sym typeface="Calibri"/>
              </a:rPr>
              <a:t>C. Both A and B</a:t>
            </a:r>
          </a:p>
        </p:txBody>
      </p:sp>
      <p:pic>
        <p:nvPicPr>
          <p:cNvPr id="4098" name="Picture 2" descr="https://tse4.mm.bing.net/th?id=OIP.TG4V75CXHUMmeTbWjYWw6wHaHa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414" y1="4430" x2="13502" y2="2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77">
            <a:off x="2264984" y="4215038"/>
            <a:ext cx="546328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822722" y="462987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4400" b="1" i="0" u="none" strike="noStrike" cap="none">
                <a:solidFill>
                  <a:srgbClr val="00B050"/>
                </a:solidFill>
                <a:ea typeface="Aleo"/>
                <a:cs typeface="Aleo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</a:defRPr>
            </a:lvl9pPr>
          </a:lstStyle>
          <a:p>
            <a:r>
              <a:rPr lang="en-US" sz="3200" dirty="0"/>
              <a:t>DO A QUIZ ON LINK:</a:t>
            </a:r>
          </a:p>
          <a:p>
            <a:r>
              <a:rPr lang="en-US" sz="3200" dirty="0">
                <a:hlinkClick r:id="rId3"/>
              </a:rPr>
              <a:t>https://english6unit5.my.canva.site/interactive-quiz-on-prepositions-for-grade-7</a:t>
            </a:r>
            <a:r>
              <a:rPr lang="en-US" sz="3200" dirty="0"/>
              <a:t>  </a:t>
            </a:r>
          </a:p>
          <a:p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2C2A62-9BF5-9AC7-11D4-49BBDCC4D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900" y="2078772"/>
            <a:ext cx="5440200" cy="30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35"/>
          <p:cNvSpPr txBox="1">
            <a:spLocks noGrp="1"/>
          </p:cNvSpPr>
          <p:nvPr>
            <p:ph type="ctrTitle"/>
          </p:nvPr>
        </p:nvSpPr>
        <p:spPr>
          <a:xfrm>
            <a:off x="1078800" y="2450452"/>
            <a:ext cx="6986400" cy="91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chemeClr val="bg1">
                    <a:lumMod val="10000"/>
                  </a:schemeClr>
                </a:solidFill>
              </a:rPr>
              <a:t>Unit 6.</a:t>
            </a:r>
            <a:br>
              <a:rPr lang="pt-BR" sz="60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pt-BR" sz="7200" dirty="0">
                <a:solidFill>
                  <a:srgbClr val="FF0000"/>
                </a:solidFill>
              </a:rPr>
              <a:t>A visit to a school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1363" name="Google Shape;1363;p35"/>
          <p:cNvSpPr txBox="1">
            <a:spLocks noGrp="1"/>
          </p:cNvSpPr>
          <p:nvPr>
            <p:ph type="subTitle" idx="1"/>
          </p:nvPr>
        </p:nvSpPr>
        <p:spPr>
          <a:xfrm>
            <a:off x="1659019" y="3563335"/>
            <a:ext cx="5971697" cy="500332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Lesson 3. A Closer Look 2</a:t>
            </a:r>
            <a:endParaRPr sz="4400" b="1" dirty="0">
              <a:solidFill>
                <a:srgbClr val="00B05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Google Shape;1363;p35">
            <a:extLst>
              <a:ext uri="{FF2B5EF4-FFF2-40B4-BE49-F238E27FC236}">
                <a16:creationId xmlns:a16="http://schemas.microsoft.com/office/drawing/2014/main" id="{9C5AE2FA-9679-94C7-6B21-8C11FF346F4D}"/>
              </a:ext>
            </a:extLst>
          </p:cNvPr>
          <p:cNvSpPr txBox="1">
            <a:spLocks/>
          </p:cNvSpPr>
          <p:nvPr/>
        </p:nvSpPr>
        <p:spPr>
          <a:xfrm>
            <a:off x="1408153" y="734601"/>
            <a:ext cx="6327694" cy="50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…., December …..</a:t>
            </a:r>
            <a:r>
              <a:rPr lang="en-US" sz="4400" b="1" baseline="30000" dirty="0" err="1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th</a:t>
            </a:r>
            <a:r>
              <a:rPr lang="en-US" sz="4400" b="1" baseline="30000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20..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719999" y="876964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HOMEWORK</a:t>
            </a:r>
          </a:p>
        </p:txBody>
      </p:sp>
      <p:sp>
        <p:nvSpPr>
          <p:cNvPr id="6" name="Google Shape;280;p14"/>
          <p:cNvSpPr/>
          <p:nvPr/>
        </p:nvSpPr>
        <p:spPr>
          <a:xfrm>
            <a:off x="1006997" y="2072579"/>
            <a:ext cx="713000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ea typeface="Calibri"/>
                <a:cs typeface="Calibri"/>
                <a:sym typeface="Calibri"/>
              </a:rPr>
              <a:t>Review the preposition of time and place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ea typeface="Calibri"/>
                <a:cs typeface="Calibri"/>
                <a:sym typeface="Calibri"/>
              </a:rPr>
              <a:t>Do more exercise on this grammar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ea typeface="Calibri"/>
                <a:cs typeface="Calibri"/>
                <a:sym typeface="Calibri"/>
              </a:rPr>
              <a:t>Prepare for the next lesson</a:t>
            </a:r>
          </a:p>
        </p:txBody>
      </p:sp>
    </p:spTree>
    <p:extLst>
      <p:ext uri="{BB962C8B-B14F-4D97-AF65-F5344CB8AC3E}">
        <p14:creationId xmlns:p14="http://schemas.microsoft.com/office/powerpoint/2010/main" val="22615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38"/>
          <p:cNvSpPr txBox="1">
            <a:spLocks noGrp="1"/>
          </p:cNvSpPr>
          <p:nvPr>
            <p:ph type="title"/>
          </p:nvPr>
        </p:nvSpPr>
        <p:spPr>
          <a:xfrm>
            <a:off x="1215342" y="2131913"/>
            <a:ext cx="6713316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dirty="0">
                <a:solidFill>
                  <a:schemeClr val="accent6">
                    <a:lumMod val="75000"/>
                  </a:schemeClr>
                </a:solidFill>
              </a:rPr>
              <a:t>Thank you!</a:t>
            </a:r>
            <a:endParaRPr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36"/>
          <p:cNvSpPr txBox="1">
            <a:spLocks noGrp="1"/>
          </p:cNvSpPr>
          <p:nvPr>
            <p:ph type="title"/>
          </p:nvPr>
        </p:nvSpPr>
        <p:spPr>
          <a:xfrm>
            <a:off x="720000" y="833799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>
                <a:solidFill>
                  <a:srgbClr val="00B050"/>
                </a:solidFill>
              </a:rPr>
              <a:t>Objectives</a:t>
            </a:r>
            <a:endParaRPr sz="6600" b="1" dirty="0">
              <a:solidFill>
                <a:srgbClr val="00B050"/>
              </a:solidFill>
            </a:endParaRPr>
          </a:p>
        </p:txBody>
      </p:sp>
      <p:sp>
        <p:nvSpPr>
          <p:cNvPr id="1379" name="Google Shape;1379;p36"/>
          <p:cNvSpPr txBox="1"/>
          <p:nvPr/>
        </p:nvSpPr>
        <p:spPr>
          <a:xfrm>
            <a:off x="719988" y="1484400"/>
            <a:ext cx="8098932" cy="243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By the end of the lesson, students will be able to use the prepositions of </a:t>
            </a:r>
            <a:r>
              <a:rPr lang="en-US" sz="4000" b="1" dirty="0">
                <a:solidFill>
                  <a:srgbClr val="FF0000"/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time</a:t>
            </a:r>
            <a:r>
              <a:rPr lang="en-US" sz="4000" b="1" dirty="0">
                <a:solidFill>
                  <a:schemeClr val="dk1"/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 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and</a:t>
            </a:r>
            <a:r>
              <a:rPr lang="en-US" sz="4000" b="1" dirty="0">
                <a:solidFill>
                  <a:schemeClr val="dk1"/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place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  <a:ea typeface="Questrial"/>
                <a:cs typeface="Questrial"/>
                <a:sym typeface="Calibri"/>
              </a:rPr>
              <a:t>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dk1"/>
              </a:solidFill>
              <a:latin typeface="Abadi Extra Light" panose="020B0204020104020204" pitchFamily="34" charset="0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p46"/>
          <p:cNvSpPr/>
          <p:nvPr/>
        </p:nvSpPr>
        <p:spPr>
          <a:xfrm rot="-1305443">
            <a:off x="7027798" y="146735"/>
            <a:ext cx="419808" cy="296288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04" name="Google Shape;530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71" y="4387500"/>
            <a:ext cx="44446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8" name="Google Shape;5298;p46"/>
          <p:cNvSpPr txBox="1">
            <a:spLocks noGrp="1"/>
          </p:cNvSpPr>
          <p:nvPr>
            <p:ph type="title"/>
          </p:nvPr>
        </p:nvSpPr>
        <p:spPr>
          <a:xfrm>
            <a:off x="809840" y="2586912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 dirty="0">
                <a:solidFill>
                  <a:srgbClr val="00B050"/>
                </a:solidFill>
              </a:rPr>
              <a:t>Prepositions </a:t>
            </a:r>
            <a:br>
              <a:rPr lang="pt-BR" sz="8800" b="1" dirty="0">
                <a:solidFill>
                  <a:srgbClr val="00B050"/>
                </a:solidFill>
              </a:rPr>
            </a:br>
            <a:r>
              <a:rPr lang="pt-BR" sz="8800" b="1" dirty="0">
                <a:solidFill>
                  <a:srgbClr val="00B050"/>
                </a:solidFill>
              </a:rPr>
              <a:t>of time</a:t>
            </a:r>
            <a:endParaRPr sz="8800" b="1" dirty="0">
              <a:solidFill>
                <a:srgbClr val="00B050"/>
              </a:solidFill>
            </a:endParaRPr>
          </a:p>
        </p:txBody>
      </p:sp>
      <p:sp>
        <p:nvSpPr>
          <p:cNvPr id="2" name="Google Shape;1363;p35">
            <a:extLst>
              <a:ext uri="{FF2B5EF4-FFF2-40B4-BE49-F238E27FC236}">
                <a16:creationId xmlns:a16="http://schemas.microsoft.com/office/drawing/2014/main" id="{5C53F05A-2E06-0C5A-3BC8-2FDE09702A04}"/>
              </a:ext>
            </a:extLst>
          </p:cNvPr>
          <p:cNvSpPr txBox="1">
            <a:spLocks/>
          </p:cNvSpPr>
          <p:nvPr/>
        </p:nvSpPr>
        <p:spPr>
          <a:xfrm>
            <a:off x="1408153" y="585311"/>
            <a:ext cx="6327694" cy="50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1500" b="1" dirty="0">
                <a:solidFill>
                  <a:schemeClr val="bg1">
                    <a:lumMod val="10000"/>
                  </a:schemeClr>
                </a:solidFill>
                <a:latin typeface="Abadi Extra Light" panose="020B0204020104020204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767840" y="-4245"/>
            <a:ext cx="560832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3600" b="1" dirty="0">
                <a:solidFill>
                  <a:srgbClr val="00B050"/>
                </a:solidFill>
                <a:latin typeface="Aleo"/>
                <a:ea typeface="Aleo"/>
                <a:cs typeface="Aleo"/>
                <a:sym typeface="Aleo"/>
              </a:rPr>
              <a:t>Preposition of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BBAED-1C46-30EA-4449-028F2B958383}"/>
              </a:ext>
            </a:extLst>
          </p:cNvPr>
          <p:cNvSpPr txBox="1"/>
          <p:nvPr/>
        </p:nvSpPr>
        <p:spPr>
          <a:xfrm>
            <a:off x="1655430" y="696093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F71D9-6421-BA66-D2EC-25FBB274075D}"/>
              </a:ext>
            </a:extLst>
          </p:cNvPr>
          <p:cNvSpPr txBox="1"/>
          <p:nvPr/>
        </p:nvSpPr>
        <p:spPr>
          <a:xfrm>
            <a:off x="1655430" y="108092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December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897367" y="725804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9C6E67-1CF4-143B-AD0D-5DDFB346DF31}"/>
              </a:ext>
            </a:extLst>
          </p:cNvPr>
          <p:cNvSpPr/>
          <p:nvPr/>
        </p:nvSpPr>
        <p:spPr>
          <a:xfrm>
            <a:off x="4138759" y="649843"/>
            <a:ext cx="4930141" cy="858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in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longer periods 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(</a:t>
            </a:r>
            <a:r>
              <a:rPr lang="en-US" sz="2300" kern="1200" dirty="0" err="1">
                <a:solidFill>
                  <a:schemeClr val="bg1">
                    <a:lumMod val="10000"/>
                  </a:schemeClr>
                </a:solidFill>
                <a:latin typeface="Calibri"/>
              </a:rPr>
              <a:t>e.g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months/ years/ seasons).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5CCBF-0D3B-3D3C-7C42-6AB7E6EACFBA}"/>
              </a:ext>
            </a:extLst>
          </p:cNvPr>
          <p:cNvSpPr txBox="1"/>
          <p:nvPr/>
        </p:nvSpPr>
        <p:spPr>
          <a:xfrm>
            <a:off x="1663895" y="1480673"/>
            <a:ext cx="4432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morning        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summer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6775B-CD7A-27D3-475E-27E8A42F028E}"/>
              </a:ext>
            </a:extLst>
          </p:cNvPr>
          <p:cNvSpPr txBox="1"/>
          <p:nvPr/>
        </p:nvSpPr>
        <p:spPr>
          <a:xfrm>
            <a:off x="1655430" y="1924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Monday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A770C-E669-EA73-0CA8-E66EB8A3E18A}"/>
              </a:ext>
            </a:extLst>
          </p:cNvPr>
          <p:cNvSpPr txBox="1"/>
          <p:nvPr/>
        </p:nvSpPr>
        <p:spPr>
          <a:xfrm>
            <a:off x="1663897" y="2581191"/>
            <a:ext cx="2474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Chrismas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B7871-258F-919D-2822-B0C639F35B12}"/>
              </a:ext>
            </a:extLst>
          </p:cNvPr>
          <p:cNvSpPr txBox="1"/>
          <p:nvPr/>
        </p:nvSpPr>
        <p:spPr>
          <a:xfrm>
            <a:off x="1655430" y="2238291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January 18</a:t>
            </a:r>
            <a:r>
              <a:rPr lang="en-US" sz="2400" kern="1200" baseline="300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29F2A-ED24-3F40-4D2A-3D18373CE0D4}"/>
              </a:ext>
            </a:extLst>
          </p:cNvPr>
          <p:cNvSpPr txBox="1"/>
          <p:nvPr/>
        </p:nvSpPr>
        <p:spPr>
          <a:xfrm>
            <a:off x="839658" y="1953761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7F9ACE-534B-9553-5677-2B894596C487}"/>
              </a:ext>
            </a:extLst>
          </p:cNvPr>
          <p:cNvSpPr/>
          <p:nvPr/>
        </p:nvSpPr>
        <p:spPr>
          <a:xfrm>
            <a:off x="4169263" y="2248155"/>
            <a:ext cx="4899637" cy="6924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on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days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and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dates</a:t>
            </a:r>
            <a:r>
              <a:rPr lang="en-US" sz="2300" kern="1200" dirty="0">
                <a:solidFill>
                  <a:srgbClr val="00B0F0"/>
                </a:solidFill>
                <a:latin typeface="Calibri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43860-DB2A-4D0C-3380-70E1358A6D15}"/>
              </a:ext>
            </a:extLst>
          </p:cNvPr>
          <p:cNvSpPr txBox="1"/>
          <p:nvPr/>
        </p:nvSpPr>
        <p:spPr>
          <a:xfrm>
            <a:off x="1655430" y="34861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six o’clock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BD9A8-1F48-0B95-3652-88B50E06C8B7}"/>
              </a:ext>
            </a:extLst>
          </p:cNvPr>
          <p:cNvSpPr txBox="1"/>
          <p:nvPr/>
        </p:nvSpPr>
        <p:spPr>
          <a:xfrm>
            <a:off x="1655430" y="3829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noon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376F1-A1C6-F2A3-35CC-2EB529F6C70B}"/>
              </a:ext>
            </a:extLst>
          </p:cNvPr>
          <p:cNvSpPr txBox="1"/>
          <p:nvPr/>
        </p:nvSpPr>
        <p:spPr>
          <a:xfrm>
            <a:off x="883550" y="3515861"/>
            <a:ext cx="47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9FFA25-E010-749D-8E71-882C44105104}"/>
              </a:ext>
            </a:extLst>
          </p:cNvPr>
          <p:cNvSpPr/>
          <p:nvPr/>
        </p:nvSpPr>
        <p:spPr>
          <a:xfrm>
            <a:off x="4199768" y="3503437"/>
            <a:ext cx="4869132" cy="6924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at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the time of day</a:t>
            </a:r>
            <a:r>
              <a:rPr lang="en-US" sz="2300" kern="1200" dirty="0">
                <a:solidFill>
                  <a:srgbClr val="00B0F0"/>
                </a:solidFill>
                <a:latin typeface="Calibri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14CFC-A46B-106F-FB0C-676315312550}"/>
              </a:ext>
            </a:extLst>
          </p:cNvPr>
          <p:cNvSpPr txBox="1"/>
          <p:nvPr/>
        </p:nvSpPr>
        <p:spPr>
          <a:xfrm>
            <a:off x="1663895" y="4187220"/>
            <a:ext cx="7680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break time		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weekend(s) </a:t>
            </a:r>
          </a:p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Christmas 		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moment/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present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C51F08-EEA0-6939-FE1B-2926A2CE98E8}"/>
              </a:ext>
            </a:extLst>
          </p:cNvPr>
          <p:cNvSpPr txBox="1"/>
          <p:nvPr/>
        </p:nvSpPr>
        <p:spPr>
          <a:xfrm>
            <a:off x="1663895" y="2895432"/>
            <a:ext cx="5400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Saturday night</a:t>
            </a:r>
          </a:p>
        </p:txBody>
      </p:sp>
    </p:spTree>
    <p:extLst>
      <p:ext uri="{BB962C8B-B14F-4D97-AF65-F5344CB8AC3E}">
        <p14:creationId xmlns:p14="http://schemas.microsoft.com/office/powerpoint/2010/main" val="1712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5943" y="0"/>
            <a:ext cx="9918700" cy="47783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Complete the sentences, using suitable prepositions of time.</a:t>
            </a:r>
          </a:p>
        </p:txBody>
      </p:sp>
      <p:pic>
        <p:nvPicPr>
          <p:cNvPr id="10" name="Google Shape;5300;p46">
            <a:extLst>
              <a:ext uri="{FF2B5EF4-FFF2-40B4-BE49-F238E27FC236}">
                <a16:creationId xmlns:a16="http://schemas.microsoft.com/office/drawing/2014/main" id="{4A34281D-B99B-F738-C712-0CFFEFB716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0394" y="4056626"/>
            <a:ext cx="756150" cy="102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3142" y="371147"/>
            <a:ext cx="7667252" cy="44012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In England, schools usually starts ______ 9 a.m. and finish ______ 4 p.m.</a:t>
            </a:r>
          </a:p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They built our school a long time ago, maybe ______ 1990.</a:t>
            </a:r>
          </a:p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3.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We are going to visit Thang Long Lower Secondary School ______ January.</a:t>
            </a:r>
          </a:p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school year usually begins ___________ September 5</a:t>
            </a:r>
            <a:r>
              <a:rPr lang="en-US" sz="2800" baseline="300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 every year.</a:t>
            </a:r>
          </a:p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 children like playing badminton and football _________ their break time.</a:t>
            </a:r>
          </a:p>
        </p:txBody>
      </p:sp>
    </p:spTree>
    <p:extLst>
      <p:ext uri="{BB962C8B-B14F-4D97-AF65-F5344CB8AC3E}">
        <p14:creationId xmlns:p14="http://schemas.microsoft.com/office/powerpoint/2010/main" val="421891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16" y="3089522"/>
            <a:ext cx="1607344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04464" y="2848088"/>
            <a:ext cx="6308552" cy="1607344"/>
          </a:xfrm>
          <a:prstGeom prst="wedgeRoundRectCallout">
            <a:avLst>
              <a:gd name="adj1" fmla="val 53359"/>
              <a:gd name="adj2" fmla="val 7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In England, schools usually starts ______ 9 a.m. and finish ______ 4 p.m.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" y="49379"/>
            <a:ext cx="900398" cy="904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39EDA-C566-8F07-F525-72422E287A4A}"/>
              </a:ext>
            </a:extLst>
          </p:cNvPr>
          <p:cNvSpPr txBox="1"/>
          <p:nvPr/>
        </p:nvSpPr>
        <p:spPr>
          <a:xfrm>
            <a:off x="3686203" y="3447793"/>
            <a:ext cx="136410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9  a.m.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71C9-B038-717F-614B-6656C81432EC}"/>
              </a:ext>
            </a:extLst>
          </p:cNvPr>
          <p:cNvSpPr txBox="1"/>
          <p:nvPr/>
        </p:nvSpPr>
        <p:spPr>
          <a:xfrm>
            <a:off x="2322097" y="3897412"/>
            <a:ext cx="136410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4 p.m.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635B0-DE0A-984A-4894-B35BEF3A4D5C}"/>
              </a:ext>
            </a:extLst>
          </p:cNvPr>
          <p:cNvSpPr txBox="1"/>
          <p:nvPr/>
        </p:nvSpPr>
        <p:spPr>
          <a:xfrm>
            <a:off x="2626797" y="3241930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8C5C50-6E42-4FC2-1465-26554A8013A1}"/>
              </a:ext>
            </a:extLst>
          </p:cNvPr>
          <p:cNvSpPr txBox="1"/>
          <p:nvPr/>
        </p:nvSpPr>
        <p:spPr>
          <a:xfrm>
            <a:off x="1350260" y="3700522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723169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17" y="3143542"/>
            <a:ext cx="1607344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83165" y="2898181"/>
            <a:ext cx="6308552" cy="1607344"/>
          </a:xfrm>
          <a:prstGeom prst="wedgeRoundRectCallout">
            <a:avLst>
              <a:gd name="adj1" fmla="val 53359"/>
              <a:gd name="adj2" fmla="val 7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They built our school a long time ago, maybe ______ 1990.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3" y="2060321"/>
            <a:ext cx="900398" cy="904399"/>
          </a:xfrm>
          <a:prstGeom prst="rect">
            <a:avLst/>
          </a:prstGeom>
        </p:spPr>
      </p:pic>
      <p:pic>
        <p:nvPicPr>
          <p:cNvPr id="14" name="Picture 24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63084678-5725-4940-840E-33DAB655B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96" y="0"/>
            <a:ext cx="9286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39EDA-C566-8F07-F525-72422E287A4A}"/>
              </a:ext>
            </a:extLst>
          </p:cNvPr>
          <p:cNvSpPr txBox="1"/>
          <p:nvPr/>
        </p:nvSpPr>
        <p:spPr>
          <a:xfrm>
            <a:off x="4120267" y="3670614"/>
            <a:ext cx="136410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Sitka Text" panose="02000505000000020004" pitchFamily="2" charset="0"/>
              </a:rPr>
              <a:t>1990.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A76FD-9E8B-A095-F300-C5C83704D943}"/>
              </a:ext>
            </a:extLst>
          </p:cNvPr>
          <p:cNvSpPr txBox="1"/>
          <p:nvPr/>
        </p:nvSpPr>
        <p:spPr>
          <a:xfrm>
            <a:off x="3252053" y="3547503"/>
            <a:ext cx="8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itka Text" panose="02000505000000020004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56043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</TotalTime>
  <Words>1200</Words>
  <Application>Microsoft Office PowerPoint</Application>
  <PresentationFormat>On-screen Show (16:9)</PresentationFormat>
  <Paragraphs>188</Paragraphs>
  <Slides>31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Amasis MT Pro Black</vt:lpstr>
      <vt:lpstr>Arial</vt:lpstr>
      <vt:lpstr>Aptos Display</vt:lpstr>
      <vt:lpstr>Calibri</vt:lpstr>
      <vt:lpstr>Abadi Extra Light</vt:lpstr>
      <vt:lpstr>Aptos</vt:lpstr>
      <vt:lpstr>Aleo</vt:lpstr>
      <vt:lpstr>Sitka Text</vt:lpstr>
      <vt:lpstr>Wingdings</vt:lpstr>
      <vt:lpstr>Office Theme</vt:lpstr>
      <vt:lpstr>WELCOME TO OUR CLASS!</vt:lpstr>
      <vt:lpstr>Watch video and complete the phrases.</vt:lpstr>
      <vt:lpstr>Unit 6. A visit to a school</vt:lpstr>
      <vt:lpstr>Objectives</vt:lpstr>
      <vt:lpstr>Prepositions  of time</vt:lpstr>
      <vt:lpstr>PowerPoint Presentation</vt:lpstr>
      <vt:lpstr>1. Complete the sentences, using suitable prepositions of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answers again. </vt:lpstr>
      <vt:lpstr>PowerPoint Presentation</vt:lpstr>
      <vt:lpstr>Prepositions  of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Work in pairs. Look at the pictures and answer the questions.</vt:lpstr>
      <vt:lpstr>4. Work in pairs. Look at the pictures and answer the questions.</vt:lpstr>
      <vt:lpstr>4. Work in pairs. Look at the pictures and answer the questions.</vt:lpstr>
      <vt:lpstr>5. Complete the passage with at, on, or in. Discuss which prepositions express time and which ones express place.  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A visit to a school</dc:title>
  <dc:creator>Admin</dc:creator>
  <cp:lastModifiedBy>Duyên Lương</cp:lastModifiedBy>
  <cp:revision>201</cp:revision>
  <dcterms:modified xsi:type="dcterms:W3CDTF">2025-09-01T02:09:04Z</dcterms:modified>
</cp:coreProperties>
</file>