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19"/>
  </p:notesMasterIdLst>
  <p:sldIdLst>
    <p:sldId id="319" r:id="rId2"/>
    <p:sldId id="320" r:id="rId3"/>
    <p:sldId id="256" r:id="rId4"/>
    <p:sldId id="308" r:id="rId5"/>
    <p:sldId id="259" r:id="rId6"/>
    <p:sldId id="309" r:id="rId7"/>
    <p:sldId id="310" r:id="rId8"/>
    <p:sldId id="316" r:id="rId9"/>
    <p:sldId id="321" r:id="rId10"/>
    <p:sldId id="317" r:id="rId11"/>
    <p:sldId id="318" r:id="rId12"/>
    <p:sldId id="311" r:id="rId13"/>
    <p:sldId id="313" r:id="rId14"/>
    <p:sldId id="314" r:id="rId15"/>
    <p:sldId id="312" r:id="rId16"/>
    <p:sldId id="322" r:id="rId17"/>
    <p:sldId id="262" r:id="rId18"/>
  </p:sldIdLst>
  <p:sldSz cx="9144000" cy="5143500" type="screen16x9"/>
  <p:notesSz cx="6858000" cy="9144000"/>
  <p:embeddedFontLst>
    <p:embeddedFont>
      <p:font typeface="Fredoka One" panose="02000000000000000000" pitchFamily="2" charset="0"/>
      <p:regular r:id="rId20"/>
    </p:embeddedFont>
    <p:embeddedFont>
      <p:font typeface="Nunito" panose="00000500000000000000" pitchFamily="2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DEB279-6BF0-42FD-AFB6-F6CF0851D1A8}">
  <a:tblStyle styleId="{5EDEB279-6BF0-42FD-AFB6-F6CF0851D1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56" autoAdjust="0"/>
  </p:normalViewPr>
  <p:slideViewPr>
    <p:cSldViewPr snapToGrid="0">
      <p:cViewPr varScale="1">
        <p:scale>
          <a:sx n="104" d="100"/>
          <a:sy n="104" d="100"/>
        </p:scale>
        <p:origin x="29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77156BD6-9E6A-98F0-395D-34C906962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>
            <a:extLst>
              <a:ext uri="{FF2B5EF4-FFF2-40B4-BE49-F238E27FC236}">
                <a16:creationId xmlns:a16="http://schemas.microsoft.com/office/drawing/2014/main" id="{786077A8-BE01-2D13-98D7-AD4F2DA0F0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>
            <a:extLst>
              <a:ext uri="{FF2B5EF4-FFF2-40B4-BE49-F238E27FC236}">
                <a16:creationId xmlns:a16="http://schemas.microsoft.com/office/drawing/2014/main" id="{919C58CB-03E7-11D2-1D75-7CFF1E70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255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>
          <a:extLst>
            <a:ext uri="{FF2B5EF4-FFF2-40B4-BE49-F238E27FC236}">
              <a16:creationId xmlns:a16="http://schemas.microsoft.com/office/drawing/2014/main" id="{8F74B55D-233A-BAC6-F267-D7E45A342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>
            <a:extLst>
              <a:ext uri="{FF2B5EF4-FFF2-40B4-BE49-F238E27FC236}">
                <a16:creationId xmlns:a16="http://schemas.microsoft.com/office/drawing/2014/main" id="{F906ABF9-617E-38D3-8C62-D0E2EFBBF5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>
            <a:extLst>
              <a:ext uri="{FF2B5EF4-FFF2-40B4-BE49-F238E27FC236}">
                <a16:creationId xmlns:a16="http://schemas.microsoft.com/office/drawing/2014/main" id="{7C5C04AB-D104-0F46-DC2A-B9D98B61D7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0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7ED2FACC-E8EB-0EEE-0CEB-B17CDBDAC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>
            <a:extLst>
              <a:ext uri="{FF2B5EF4-FFF2-40B4-BE49-F238E27FC236}">
                <a16:creationId xmlns:a16="http://schemas.microsoft.com/office/drawing/2014/main" id="{CEAFCDB5-857C-561B-726A-05EC1516EB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>
            <a:extLst>
              <a:ext uri="{FF2B5EF4-FFF2-40B4-BE49-F238E27FC236}">
                <a16:creationId xmlns:a16="http://schemas.microsoft.com/office/drawing/2014/main" id="{A0A7EB04-790C-63B1-6244-DC62189009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16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47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96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>
          <a:extLst>
            <a:ext uri="{FF2B5EF4-FFF2-40B4-BE49-F238E27FC236}">
              <a16:creationId xmlns:a16="http://schemas.microsoft.com/office/drawing/2014/main" id="{2F5F1970-9317-726C-314D-00076076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>
            <a:extLst>
              <a:ext uri="{FF2B5EF4-FFF2-40B4-BE49-F238E27FC236}">
                <a16:creationId xmlns:a16="http://schemas.microsoft.com/office/drawing/2014/main" id="{8EB0BE71-E595-981B-597D-74EBACE4E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>
            <a:extLst>
              <a:ext uri="{FF2B5EF4-FFF2-40B4-BE49-F238E27FC236}">
                <a16:creationId xmlns:a16="http://schemas.microsoft.com/office/drawing/2014/main" id="{F86A6D81-F81D-4F01-12EB-D6A0C09440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801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60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1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B758-8DC2-EBAB-2152-A40F6AA87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42BE2-E09C-0833-BAB9-ABD72C5B3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5E83-4757-B5F6-EC31-B1CEBEE4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2A92-A5B2-7C94-7809-09F7C28D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C55BA-8680-D985-35F1-C2F05FF0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526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032FF-AD63-5B00-69C5-CF39757C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6D483-16D5-66EF-EEB7-D0387712D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BD50-0DDE-79C8-8683-E49536AD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22897-5CDC-721E-E431-F3F50D4E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8EB5-EE35-3E8F-3CF0-C1145CB5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837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56FE5-8191-505A-A167-463061605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C3C9D-2402-EE7A-D571-8EE8BF268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1E2A7-F884-8FE4-DC6D-0D67CDA9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39C8-7979-349C-CCB1-4A84CDA1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57FD-7F84-A3D8-2389-C5BC4310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33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2"/>
          </p:nvPr>
        </p:nvSpPr>
        <p:spPr>
          <a:xfrm>
            <a:off x="84777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71322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3"/>
          </p:nvPr>
        </p:nvSpPr>
        <p:spPr>
          <a:xfrm>
            <a:off x="3429000" y="2021932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4"/>
          </p:nvPr>
        </p:nvSpPr>
        <p:spPr>
          <a:xfrm>
            <a:off x="3294450" y="2235157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ctrTitle" idx="5"/>
          </p:nvPr>
        </p:nvSpPr>
        <p:spPr>
          <a:xfrm>
            <a:off x="601022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6"/>
          </p:nvPr>
        </p:nvSpPr>
        <p:spPr>
          <a:xfrm>
            <a:off x="587567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ctrTitle" idx="7"/>
          </p:nvPr>
        </p:nvSpPr>
        <p:spPr>
          <a:xfrm>
            <a:off x="2139696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8"/>
          </p:nvPr>
        </p:nvSpPr>
        <p:spPr>
          <a:xfrm>
            <a:off x="2005146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ctrTitle" idx="9"/>
          </p:nvPr>
        </p:nvSpPr>
        <p:spPr>
          <a:xfrm>
            <a:off x="4718304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3"/>
          </p:nvPr>
        </p:nvSpPr>
        <p:spPr>
          <a:xfrm>
            <a:off x="4583754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9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2692950" y="2942597"/>
            <a:ext cx="3758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1863000" y="1647025"/>
            <a:ext cx="5418000" cy="12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111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300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ctrTitle" idx="2"/>
          </p:nvPr>
        </p:nvSpPr>
        <p:spPr>
          <a:xfrm>
            <a:off x="1499625" y="2010914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1365075" y="2224165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ctrTitle" idx="3"/>
          </p:nvPr>
        </p:nvSpPr>
        <p:spPr>
          <a:xfrm>
            <a:off x="5358384" y="2012502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ubTitle" idx="4"/>
          </p:nvPr>
        </p:nvSpPr>
        <p:spPr>
          <a:xfrm>
            <a:off x="5223834" y="2220786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489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ctrTitle" idx="2"/>
          </p:nvPr>
        </p:nvSpPr>
        <p:spPr>
          <a:xfrm>
            <a:off x="1114790" y="2681977"/>
            <a:ext cx="20118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"/>
          </p:nvPr>
        </p:nvSpPr>
        <p:spPr>
          <a:xfrm>
            <a:off x="996375" y="2893924"/>
            <a:ext cx="22488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ctrTitle" idx="3"/>
          </p:nvPr>
        </p:nvSpPr>
        <p:spPr>
          <a:xfrm>
            <a:off x="6016692" y="2683565"/>
            <a:ext cx="20118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4"/>
          </p:nvPr>
        </p:nvSpPr>
        <p:spPr>
          <a:xfrm>
            <a:off x="5898197" y="2891851"/>
            <a:ext cx="22488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ctrTitle" idx="5"/>
          </p:nvPr>
        </p:nvSpPr>
        <p:spPr>
          <a:xfrm>
            <a:off x="3565780" y="2683554"/>
            <a:ext cx="20118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6"/>
          </p:nvPr>
        </p:nvSpPr>
        <p:spPr>
          <a:xfrm>
            <a:off x="3447282" y="2891844"/>
            <a:ext cx="22488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931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1749450" y="2059425"/>
            <a:ext cx="56451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5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982150" y="2999950"/>
            <a:ext cx="3179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227950" y="1462125"/>
            <a:ext cx="46881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150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5124-7637-57B8-B23A-D5608FDA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08DB-BF13-A820-AB98-06786D5B8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71EB-8E3E-26F0-2035-1288EC6F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3CAF0-BAA6-4963-3210-62E13832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CB1A8-4D32-62FF-6274-30D94AF2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42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67C6-6932-5736-B66E-2DD0039A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F2FEB-42A1-86AB-6F60-BBD25AA64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99C2D-EF8E-D993-5BB2-9560D988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2BF17-75F4-368E-060E-B5A49177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59180-F1ED-703B-B79E-1A3058D1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54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6178-260A-F657-ACFA-AD4C942F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37AE3-13A3-E566-3943-25EF5FF9C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47A62-271A-5B69-6F0E-39F7ED7B1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CA36D-8271-F93F-AD9F-B783A315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A579D-5EDB-86E9-CD5D-3F946D7A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A64D6-B31E-46BC-E4A4-7B77C7D4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572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9498-77CE-383E-E40A-98595EB4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3E3F-A069-9C68-E583-E787F3067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1682B-3388-9560-585D-C9CD7E256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C8E08-F8DB-F984-6178-3D344DAC7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CBA8C8-739E-79C0-5B6C-036CD4563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CDAC4-F7B2-698D-91C2-B30DA21D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F6709-CBA0-8E84-AE7C-72EC7CA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2F38B-3818-AA3B-5E1B-29870FA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74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C4BC-1C27-4BEF-D02C-FB2250E3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F1E1D-A7C3-EA09-F7E9-47918DB7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2FA1A-548C-CE41-9696-A474213A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C3F22-A1F4-1231-D535-7AC51595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22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688DD-11A3-4276-8789-280A7D6E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165F82-B6A8-D701-3679-5117313D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659C9-6FC0-94AD-D69A-8695CF09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5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9FEA-D0F5-71BC-7980-97600D1D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1D3B0-44F8-F6CE-DF32-DFFAC218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D949E-6CAC-A47E-F311-458BFF661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7F094-5557-DE91-F6C5-DD86D5BF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6AE72-AA83-9841-C8F5-07419877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5399C-D0D0-0804-03D8-DFA0C30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25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271F-1BE1-4EAD-F344-8A151896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EEB79-D32F-8D98-77A7-00C7053B9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2944E-5C0D-E74F-B294-B6BC3CCF2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3A06D-6F03-A988-174C-7E061729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4F23A-64A3-3896-1AC4-D967A838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0939C-4E12-6F8E-45FF-239EB7B4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08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018D2C-1810-4E27-683A-6A5479DA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23504-7170-8F75-25F4-215C6F8C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E8FC-5E91-CC7A-D9E3-AAFE47282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24C77C-E6BE-4BA4-88C9-B8D0D6BF1F4A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B2F62-15CD-F55E-96DA-3907DE2B0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2F9EE-EF5D-B8A9-7AE5-1D988C684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60342-F1A6-4CFF-9426-5E62702D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6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386">
          <a:extLst>
            <a:ext uri="{FF2B5EF4-FFF2-40B4-BE49-F238E27FC236}">
              <a16:creationId xmlns:a16="http://schemas.microsoft.com/office/drawing/2014/main" id="{60D773CC-446D-7333-C777-E3BBB986D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>
            <a:extLst>
              <a:ext uri="{FF2B5EF4-FFF2-40B4-BE49-F238E27FC236}">
                <a16:creationId xmlns:a16="http://schemas.microsoft.com/office/drawing/2014/main" id="{4BDF77AF-6C49-2680-6634-6BD8BB4B90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84195" y="1498357"/>
            <a:ext cx="7513218" cy="1926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Fredoka One"/>
                <a:ea typeface="Fredoka One"/>
                <a:cs typeface="Fredoka One"/>
                <a:sym typeface="Fredoka One"/>
              </a:rPr>
              <a:t>WELCOME TO</a:t>
            </a:r>
            <a:br>
              <a:rPr lang="en" sz="7200" dirty="0"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7200" dirty="0">
                <a:solidFill>
                  <a:srgbClr val="C00000"/>
                </a:solidFill>
                <a:latin typeface="Fredoka One"/>
                <a:ea typeface="Fredoka One"/>
                <a:cs typeface="Fredoka One"/>
                <a:sym typeface="Fredoka One"/>
              </a:rPr>
              <a:t>OUR CLASS!</a:t>
            </a:r>
            <a:endParaRPr sz="9600" dirty="0">
              <a:solidFill>
                <a:srgbClr val="C0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15" name="Google Shape;415;p36">
            <a:extLst>
              <a:ext uri="{FF2B5EF4-FFF2-40B4-BE49-F238E27FC236}">
                <a16:creationId xmlns:a16="http://schemas.microsoft.com/office/drawing/2014/main" id="{C3559B25-9F0A-4EBE-E54C-1F0C0D2FAA5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8207" y="4277157"/>
            <a:ext cx="666625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Presented by:…………….</a:t>
            </a:r>
            <a:endParaRPr sz="36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7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 txBox="1">
            <a:spLocks noGrp="1"/>
          </p:cNvSpPr>
          <p:nvPr>
            <p:ph type="ctrTitle"/>
          </p:nvPr>
        </p:nvSpPr>
        <p:spPr>
          <a:xfrm>
            <a:off x="692123" y="1535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Grammar </a:t>
            </a:r>
            <a:endParaRPr sz="4800" dirty="0"/>
          </a:p>
        </p:txBody>
      </p:sp>
      <p:grpSp>
        <p:nvGrpSpPr>
          <p:cNvPr id="620" name="Google Shape;620;p40"/>
          <p:cNvGrpSpPr/>
          <p:nvPr/>
        </p:nvGrpSpPr>
        <p:grpSpPr>
          <a:xfrm rot="148811">
            <a:off x="8174552" y="998366"/>
            <a:ext cx="371396" cy="375435"/>
            <a:chOff x="2079900" y="3077638"/>
            <a:chExt cx="367775" cy="382800"/>
          </a:xfrm>
        </p:grpSpPr>
        <p:sp>
          <p:nvSpPr>
            <p:cNvPr id="621" name="Google Shape;621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1D2339-3C5E-5004-5EEC-3E7D2A796119}"/>
              </a:ext>
            </a:extLst>
          </p:cNvPr>
          <p:cNvSpPr txBox="1"/>
          <p:nvPr/>
        </p:nvSpPr>
        <p:spPr>
          <a:xfrm>
            <a:off x="323557" y="870260"/>
            <a:ext cx="8434914" cy="395001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Prepositions of time: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In: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vi-VN" sz="1600" b="0" i="0" dirty="0">
                <a:solidFill>
                  <a:schemeClr val="tx1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Ta đặt “in” trước các từ chỉ thời gian dài như: năm, tháng, tuần, mùa, …</a:t>
            </a:r>
            <a:endParaRPr lang="en-US" sz="1600" b="0" i="0" dirty="0">
              <a:solidFill>
                <a:schemeClr val="tx1"/>
              </a:solidFill>
              <a:effectLst/>
              <a:latin typeface="Nunito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VD: in summer, in 1980, in this week, in 1945s, in the morning, in May, ….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On: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vi-VN" sz="1600" b="0" i="0" dirty="0">
                <a:solidFill>
                  <a:schemeClr val="tx1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Ta đặt “on” trước những từ chỉ những ngày trong tuần, hoặc một dịp nào đó.</a:t>
            </a:r>
            <a:endParaRPr lang="en-US" sz="1600" b="0" i="0" dirty="0">
              <a:solidFill>
                <a:schemeClr val="tx1"/>
              </a:solidFill>
              <a:effectLst/>
              <a:latin typeface="Nunito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VD: on Sunday, on 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this occasion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, on 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this opportunity, on my birthday, on 6 March,… </a:t>
            </a:r>
          </a:p>
          <a:p>
            <a:pPr>
              <a:lnSpc>
                <a:spcPct val="150000"/>
              </a:lnSpc>
            </a:pPr>
            <a:endParaRPr lang="en-US" sz="1600" b="0" i="0" dirty="0">
              <a:solidFill>
                <a:schemeClr val="tx1"/>
              </a:solidFill>
              <a:effectLst/>
              <a:latin typeface="Nunito" pitchFamily="2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At: </a:t>
            </a:r>
            <a:r>
              <a:rPr lang="vi-VN" sz="1600" b="0" i="0" dirty="0">
                <a:solidFill>
                  <a:schemeClr val="tx1"/>
                </a:solidFill>
                <a:effectLst/>
                <a:latin typeface="Nunito" pitchFamily="2" charset="0"/>
                <a:cs typeface="Calibri" panose="020F0502020204030204" pitchFamily="34" charset="0"/>
              </a:rPr>
              <a:t>Ta đặt “at” trước từ chỉ mốc thời gian rất ngắn cụ thể như giờ giấc trong ngày.</a:t>
            </a:r>
            <a:endParaRPr lang="en-US" sz="1600" dirty="0">
              <a:solidFill>
                <a:schemeClr val="tx1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VD: At the moment, at 5 o’clock, at time , at sunset, at bedtime, at night, ….</a:t>
            </a:r>
          </a:p>
        </p:txBody>
      </p:sp>
    </p:spTree>
    <p:extLst>
      <p:ext uri="{BB962C8B-B14F-4D97-AF65-F5344CB8AC3E}">
        <p14:creationId xmlns:p14="http://schemas.microsoft.com/office/powerpoint/2010/main" val="33862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 txBox="1">
            <a:spLocks noGrp="1"/>
          </p:cNvSpPr>
          <p:nvPr>
            <p:ph type="ctrTitle"/>
          </p:nvPr>
        </p:nvSpPr>
        <p:spPr>
          <a:xfrm>
            <a:off x="692123" y="-19567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Grammar </a:t>
            </a:r>
            <a:endParaRPr sz="4800" dirty="0"/>
          </a:p>
        </p:txBody>
      </p:sp>
      <p:grpSp>
        <p:nvGrpSpPr>
          <p:cNvPr id="620" name="Google Shape;620;p40"/>
          <p:cNvGrpSpPr/>
          <p:nvPr/>
        </p:nvGrpSpPr>
        <p:grpSpPr>
          <a:xfrm rot="148811">
            <a:off x="8174552" y="998366"/>
            <a:ext cx="371396" cy="375435"/>
            <a:chOff x="2079900" y="3077638"/>
            <a:chExt cx="367775" cy="382800"/>
          </a:xfrm>
        </p:grpSpPr>
        <p:sp>
          <p:nvSpPr>
            <p:cNvPr id="621" name="Google Shape;621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1D2339-3C5E-5004-5EEC-3E7D2A796119}"/>
              </a:ext>
            </a:extLst>
          </p:cNvPr>
          <p:cNvSpPr txBox="1"/>
          <p:nvPr/>
        </p:nvSpPr>
        <p:spPr>
          <a:xfrm>
            <a:off x="233875" y="501094"/>
            <a:ext cx="8676249" cy="4642406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2. Prepositions of place: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In: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Nunito" pitchFamily="2" charset="0"/>
              </a:rPr>
              <a:t>Ta đặt “in” trước từ chỉ khu vực địa lý rộng lớn, hoặc từ chỉ vị trí lọt lòng, ở trong lòng một cái gì đó</a:t>
            </a:r>
            <a:r>
              <a:rPr lang="vi-VN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20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VD: in the bed, in a box, in New York, in Asia, in this house, in the North of </a:t>
            </a:r>
            <a:r>
              <a:rPr lang="en-US" sz="1600" dirty="0" err="1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VietNam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,…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On: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Nunito" pitchFamily="2" charset="0"/>
              </a:rPr>
              <a:t>Ta đặt “on” trước từ chỉ đồ vật để chỉ vị trí tiếp xúc trên mặt phẳng của đồ vật đó.</a:t>
            </a:r>
            <a:endParaRPr lang="en-US" sz="1600" b="0" i="0" dirty="0">
              <a:solidFill>
                <a:srgbClr val="333333"/>
              </a:solidFill>
              <a:effectLst/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VD: on table, on the left, on the bus, …. </a:t>
            </a:r>
            <a:endParaRPr lang="en-US" sz="1600" b="0" i="0" dirty="0">
              <a:solidFill>
                <a:schemeClr val="tx1"/>
              </a:solidFill>
              <a:effectLst/>
              <a:latin typeface="Nunito" pitchFamily="2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600" b="0" i="0" dirty="0">
              <a:solidFill>
                <a:schemeClr val="tx1"/>
              </a:solidFill>
              <a:effectLst/>
              <a:latin typeface="Nunito" pitchFamily="2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At: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Nunito" pitchFamily="2" charset="0"/>
              </a:rPr>
              <a:t>Ta đặt “at” trước từ chỉ nơi chốn để chỉ vị trí một cách chung chung.</a:t>
            </a:r>
            <a:endParaRPr lang="en-US" sz="1600" b="0" i="0" dirty="0">
              <a:solidFill>
                <a:srgbClr val="333333"/>
              </a:solidFill>
              <a:effectLst/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Nunito" pitchFamily="2" charset="0"/>
                <a:cs typeface="Calibri" panose="020F0502020204030204" pitchFamily="34" charset="0"/>
              </a:rPr>
              <a:t>VD: at home, at school, at work, ….</a:t>
            </a:r>
          </a:p>
        </p:txBody>
      </p:sp>
    </p:spTree>
    <p:extLst>
      <p:ext uri="{BB962C8B-B14F-4D97-AF65-F5344CB8AC3E}">
        <p14:creationId xmlns:p14="http://schemas.microsoft.com/office/powerpoint/2010/main" val="39653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4AA-67F8-5161-2E93-4C74F9A7A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409" y="561504"/>
            <a:ext cx="7285591" cy="65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  <a:t>3. Complete the sentences with appropriate prepositions of place or time.</a:t>
            </a: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4BDFA-5B00-DD15-F9D2-02ADD5766EE5}"/>
              </a:ext>
            </a:extLst>
          </p:cNvPr>
          <p:cNvSpPr txBox="1"/>
          <p:nvPr/>
        </p:nvSpPr>
        <p:spPr>
          <a:xfrm>
            <a:off x="245683" y="1147080"/>
            <a:ext cx="8770620" cy="34894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members of the club clean the school playground ___ Saturday mornings.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students have to sit for the final exam ___ June.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Chu Van An Lower Secondary School is one of the most famous schools ___ Ha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Nunito" pitchFamily="2" charset="0"/>
              </a:rPr>
              <a:t>Noi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school canteen is ___ the second floor.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Which subjects do you like to study ___ school?</a:t>
            </a:r>
          </a:p>
        </p:txBody>
      </p:sp>
    </p:spTree>
    <p:extLst>
      <p:ext uri="{BB962C8B-B14F-4D97-AF65-F5344CB8AC3E}">
        <p14:creationId xmlns:p14="http://schemas.microsoft.com/office/powerpoint/2010/main" val="359592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4AA-67F8-5161-2E93-4C74F9A7A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89" y="612011"/>
            <a:ext cx="7424091" cy="65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  <a:t>3. Complete the sentences with appropriate prepositions of place or time.</a:t>
            </a: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4BDFA-5B00-DD15-F9D2-02ADD5766EE5}"/>
              </a:ext>
            </a:extLst>
          </p:cNvPr>
          <p:cNvSpPr txBox="1"/>
          <p:nvPr/>
        </p:nvSpPr>
        <p:spPr>
          <a:xfrm>
            <a:off x="236220" y="1283851"/>
            <a:ext cx="8770620" cy="34586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members of the club clean the school playground ___ Saturday mornings.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Nunito" pitchFamily="2" charset="0"/>
            </a:endParaRP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The students have to sit for the final exam ___ June.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Nunito" pitchFamily="2" charset="0"/>
            </a:endParaRP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Nuni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5A035-DC34-D2AF-4829-612B98C12A6E}"/>
              </a:ext>
            </a:extLst>
          </p:cNvPr>
          <p:cNvSpPr txBox="1"/>
          <p:nvPr/>
        </p:nvSpPr>
        <p:spPr>
          <a:xfrm flipH="1">
            <a:off x="7345680" y="140970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Nunito" pitchFamily="2" charset="0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DC059-756D-A02D-A38F-86CC2FC6E9F3}"/>
              </a:ext>
            </a:extLst>
          </p:cNvPr>
          <p:cNvSpPr txBox="1"/>
          <p:nvPr/>
        </p:nvSpPr>
        <p:spPr>
          <a:xfrm>
            <a:off x="1653541" y="2404110"/>
            <a:ext cx="601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On: </a:t>
            </a:r>
            <a:r>
              <a:rPr lang="vi-VN" sz="1800" i="0" dirty="0">
                <a:solidFill>
                  <a:srgbClr val="FF0000"/>
                </a:solidFill>
                <a:effectLst/>
                <a:latin typeface="Nunito" pitchFamily="2" charset="0"/>
              </a:rPr>
              <a:t>thường được sử dụng khi nói tới thứ trong tuần, ngày kèm tháng, ngày tháng năm và các ngày cụ thể.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E3925-4FD5-A24A-7EE4-63C36D420A3C}"/>
              </a:ext>
            </a:extLst>
          </p:cNvPr>
          <p:cNvSpPr txBox="1"/>
          <p:nvPr/>
        </p:nvSpPr>
        <p:spPr>
          <a:xfrm flipH="1">
            <a:off x="5455920" y="3336667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Nunito" pitchFamily="2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75C8B-E37E-162F-F165-C33521BDE55D}"/>
              </a:ext>
            </a:extLst>
          </p:cNvPr>
          <p:cNvSpPr txBox="1"/>
          <p:nvPr/>
        </p:nvSpPr>
        <p:spPr>
          <a:xfrm>
            <a:off x="1272540" y="3848130"/>
            <a:ext cx="672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In: </a:t>
            </a:r>
            <a:r>
              <a:rPr lang="vi-VN" sz="1800" i="0" dirty="0">
                <a:solidFill>
                  <a:srgbClr val="FF0000"/>
                </a:solidFill>
                <a:effectLst/>
                <a:latin typeface="Nunito" pitchFamily="2" charset="0"/>
              </a:rPr>
              <a:t>thường được sử dụng khi nói về buổi trong ngày, khoảng thời gian, tháng, năm cụ thể, các mùa, thế kỷ và những thời kỳ dài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884BDFA-5B00-DD15-F9D2-02ADD5766EE5}"/>
              </a:ext>
            </a:extLst>
          </p:cNvPr>
          <p:cNvSpPr txBox="1"/>
          <p:nvPr/>
        </p:nvSpPr>
        <p:spPr>
          <a:xfrm>
            <a:off x="236220" y="1253371"/>
            <a:ext cx="8770620" cy="3458639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Chu Van An Lower Secondary School is one of the most famous schools ___ Ha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Nunito" pitchFamily="2" charset="0"/>
              </a:rPr>
              <a:t>Noi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The school canteen is ___ the second floor.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Which subjects do you like to study ___ school?</a:t>
            </a:r>
          </a:p>
          <a:p>
            <a:pPr algn="just" rtl="0" fontAlgn="base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1A835-3911-37CE-FD8B-4EAC83D258B7}"/>
              </a:ext>
            </a:extLst>
          </p:cNvPr>
          <p:cNvSpPr txBox="1"/>
          <p:nvPr/>
        </p:nvSpPr>
        <p:spPr>
          <a:xfrm flipH="1">
            <a:off x="312420" y="1866007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Nunito" pitchFamily="2" charset="0"/>
              </a:rPr>
              <a:t>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555E9-AA81-F393-9240-D574981B86E8}"/>
              </a:ext>
            </a:extLst>
          </p:cNvPr>
          <p:cNvSpPr txBox="1"/>
          <p:nvPr/>
        </p:nvSpPr>
        <p:spPr>
          <a:xfrm>
            <a:off x="1531620" y="2362200"/>
            <a:ext cx="606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In: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gian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biên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giới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(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thành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phố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đất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Nunito" pitchFamily="2" charset="0"/>
              </a:rPr>
              <a:t>nước</a:t>
            </a:r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87155-39E9-8C96-1B8D-B4F00B019F05}"/>
              </a:ext>
            </a:extLst>
          </p:cNvPr>
          <p:cNvSpPr txBox="1"/>
          <p:nvPr/>
        </p:nvSpPr>
        <p:spPr>
          <a:xfrm flipH="1">
            <a:off x="3086100" y="2833523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Nunito" pitchFamily="2" charset="0"/>
              </a:rPr>
              <a:t>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541B4-5848-6B2A-241E-AD8000FF0BC6}"/>
              </a:ext>
            </a:extLst>
          </p:cNvPr>
          <p:cNvSpPr txBox="1"/>
          <p:nvPr/>
        </p:nvSpPr>
        <p:spPr>
          <a:xfrm>
            <a:off x="449580" y="3378115"/>
            <a:ext cx="832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On: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Dùng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để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diễn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tả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1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vật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ở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trên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1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vật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khác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.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Giữa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chúng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sự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tiếp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xúc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với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1800" b="0" i="0" dirty="0" err="1">
                <a:solidFill>
                  <a:srgbClr val="FF0000"/>
                </a:solidFill>
                <a:effectLst/>
                <a:latin typeface="Nunito" pitchFamily="2" charset="0"/>
              </a:rPr>
              <a:t>nhau</a:t>
            </a:r>
            <a:r>
              <a:rPr lang="en-US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.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9B62D-D8D6-1AB3-71B5-FAADEEE08388}"/>
              </a:ext>
            </a:extLst>
          </p:cNvPr>
          <p:cNvSpPr txBox="1"/>
          <p:nvPr/>
        </p:nvSpPr>
        <p:spPr>
          <a:xfrm flipH="1">
            <a:off x="4686300" y="3794641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Nunito" pitchFamily="2" charset="0"/>
              </a:rPr>
              <a:t>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E6E7A-1513-F06A-A9F1-3F754365A51C}"/>
              </a:ext>
            </a:extLst>
          </p:cNvPr>
          <p:cNvSpPr txBox="1"/>
          <p:nvPr/>
        </p:nvSpPr>
        <p:spPr>
          <a:xfrm>
            <a:off x="2400300" y="4342678"/>
            <a:ext cx="385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Nunito" pitchFamily="2" charset="0"/>
              </a:rPr>
              <a:t>At: </a:t>
            </a:r>
            <a:r>
              <a:rPr lang="vi-VN" sz="1800" b="0" i="0" dirty="0">
                <a:solidFill>
                  <a:srgbClr val="FF0000"/>
                </a:solidFill>
                <a:effectLst/>
                <a:latin typeface="Nunito" pitchFamily="2" charset="0"/>
              </a:rPr>
              <a:t>dùng khi nói về 1 vị trí tương đối</a:t>
            </a:r>
            <a:endParaRPr lang="en-US" sz="18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9CD5E7-606F-EE82-1C84-30C973A46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89" y="612011"/>
            <a:ext cx="7424091" cy="65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  <a:t>3. Complete the sentences with appropriate prepositions of place or time.</a:t>
            </a: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65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5" grpId="0"/>
      <p:bldP spid="9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9D00-5CB1-750B-A8B2-82E176714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930" y="382973"/>
            <a:ext cx="6941925" cy="65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  <a:t>4. Read the passage and fill in the gaps with prepositions of time or place.</a:t>
            </a:r>
            <a:b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C2A96-747F-FAC4-888F-5566D0F6F477}"/>
              </a:ext>
            </a:extLst>
          </p:cNvPr>
          <p:cNvSpPr txBox="1"/>
          <p:nvPr/>
        </p:nvSpPr>
        <p:spPr>
          <a:xfrm>
            <a:off x="240030" y="1106940"/>
            <a:ext cx="8663940" cy="32855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Tom is a student (1) </a:t>
            </a:r>
            <a:r>
              <a:rPr lang="en-US" sz="2000" b="0" i="0" u="none" strike="noStrike" dirty="0">
                <a:solidFill>
                  <a:srgbClr val="7F7F7F"/>
                </a:solidFill>
                <a:effectLst/>
                <a:latin typeface="Nunito" pitchFamily="2" charset="0"/>
              </a:rPr>
              <a:t>______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a private school in the suburbs of Manchester. He lives with his parents (2) </a:t>
            </a:r>
            <a:r>
              <a:rPr lang="en-US" sz="2000" b="0" i="0" u="none" strike="noStrike" dirty="0">
                <a:solidFill>
                  <a:srgbClr val="7F7F7F"/>
                </a:solidFill>
                <a:effectLst/>
                <a:latin typeface="Nunito" pitchFamily="2" charset="0"/>
              </a:rPr>
              <a:t>______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a small house near his school. He usually studies at school (3) </a:t>
            </a:r>
            <a:r>
              <a:rPr lang="en-US" sz="2000" b="0" i="0" u="none" strike="noStrike" dirty="0">
                <a:solidFill>
                  <a:srgbClr val="7F7F7F"/>
                </a:solidFill>
                <a:effectLst/>
                <a:latin typeface="Nunito" pitchFamily="2" charset="0"/>
              </a:rPr>
              <a:t>______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mornings. (4) </a:t>
            </a:r>
            <a:r>
              <a:rPr lang="en-US" sz="2000" b="0" i="0" u="none" strike="noStrike" dirty="0">
                <a:solidFill>
                  <a:srgbClr val="7F7F7F"/>
                </a:solidFill>
                <a:effectLst/>
                <a:latin typeface="Nunito" pitchFamily="2" charset="0"/>
              </a:rPr>
              <a:t>______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Monday and Thursday afternoons, he joins different outdoor activities with his schoolmates. He sings (5) </a:t>
            </a:r>
            <a:r>
              <a:rPr lang="en-US" sz="2000" b="0" i="0" u="none" strike="noStrike" dirty="0">
                <a:solidFill>
                  <a:srgbClr val="7F7F7F"/>
                </a:solidFill>
                <a:effectLst/>
                <a:latin typeface="Nunito" pitchFamily="2" charset="0"/>
              </a:rPr>
              <a:t>______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Little Bees’ Club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on Tuesdays and Fridays. He goes to the cinema with his friends (6) </a:t>
            </a:r>
            <a:r>
              <a:rPr lang="en-US" sz="2000" b="0" i="0" u="none" strike="noStrike" dirty="0">
                <a:solidFill>
                  <a:srgbClr val="7F7F7F"/>
                </a:solidFill>
                <a:effectLst/>
                <a:latin typeface="Nunito" pitchFamily="2" charset="0"/>
              </a:rPr>
              <a:t>______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weekend. He finds his studies and outdoor activities enjoyable. 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DC5E5-B886-0365-7C80-B72FDFFB48E1}"/>
              </a:ext>
            </a:extLst>
          </p:cNvPr>
          <p:cNvSpPr txBox="1"/>
          <p:nvPr/>
        </p:nvSpPr>
        <p:spPr>
          <a:xfrm>
            <a:off x="3385282" y="1197995"/>
            <a:ext cx="18900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private school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7DF2C-6BC9-E279-F739-3C609C10C947}"/>
              </a:ext>
            </a:extLst>
          </p:cNvPr>
          <p:cNvSpPr txBox="1"/>
          <p:nvPr/>
        </p:nvSpPr>
        <p:spPr>
          <a:xfrm>
            <a:off x="4330320" y="1645065"/>
            <a:ext cx="158738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unito" pitchFamily="2" charset="0"/>
              </a:rPr>
              <a:t>a small house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75169-928F-6563-E151-9866B772372B}"/>
              </a:ext>
            </a:extLst>
          </p:cNvPr>
          <p:cNvSpPr txBox="1"/>
          <p:nvPr/>
        </p:nvSpPr>
        <p:spPr>
          <a:xfrm>
            <a:off x="4330320" y="2104903"/>
            <a:ext cx="158738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unito" pitchFamily="2" charset="0"/>
              </a:rPr>
              <a:t>the mornings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D5794-F420-5972-FD11-34B620A63CA6}"/>
              </a:ext>
            </a:extLst>
          </p:cNvPr>
          <p:cNvSpPr txBox="1"/>
          <p:nvPr/>
        </p:nvSpPr>
        <p:spPr>
          <a:xfrm>
            <a:off x="7099418" y="2114550"/>
            <a:ext cx="10269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unito" pitchFamily="2" charset="0"/>
              </a:rPr>
              <a:t>Monday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4A14F-357A-467B-1C0A-AF4E411D7DDF}"/>
              </a:ext>
            </a:extLst>
          </p:cNvPr>
          <p:cNvSpPr txBox="1"/>
          <p:nvPr/>
        </p:nvSpPr>
        <p:spPr>
          <a:xfrm>
            <a:off x="4111640" y="3077466"/>
            <a:ext cx="2302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unito" pitchFamily="2" charset="0"/>
              </a:rPr>
              <a:t>the </a:t>
            </a:r>
            <a:r>
              <a:rPr lang="en-US" i="1" dirty="0">
                <a:solidFill>
                  <a:srgbClr val="C00000"/>
                </a:solidFill>
                <a:latin typeface="Nunito" pitchFamily="2" charset="0"/>
              </a:rPr>
              <a:t>Little Bees’ Club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2BABA-4813-7840-A86A-0E696FE3BA25}"/>
              </a:ext>
            </a:extLst>
          </p:cNvPr>
          <p:cNvSpPr txBox="1"/>
          <p:nvPr/>
        </p:nvSpPr>
        <p:spPr>
          <a:xfrm>
            <a:off x="6840179" y="3526010"/>
            <a:ext cx="154541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unito" pitchFamily="2" charset="0"/>
              </a:rPr>
              <a:t>the weekend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A4B92-1FE9-5101-5CF7-32A7DD47B765}"/>
              </a:ext>
            </a:extLst>
          </p:cNvPr>
          <p:cNvSpPr txBox="1"/>
          <p:nvPr/>
        </p:nvSpPr>
        <p:spPr>
          <a:xfrm flipH="1">
            <a:off x="2762900" y="1106940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E47D7-BCAD-C076-613F-721D052E9929}"/>
              </a:ext>
            </a:extLst>
          </p:cNvPr>
          <p:cNvSpPr txBox="1"/>
          <p:nvPr/>
        </p:nvSpPr>
        <p:spPr>
          <a:xfrm flipH="1">
            <a:off x="3651314" y="1633694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A49683-4AE2-59A2-C3F3-CCBC7B31B3E0}"/>
              </a:ext>
            </a:extLst>
          </p:cNvPr>
          <p:cNvSpPr txBox="1"/>
          <p:nvPr/>
        </p:nvSpPr>
        <p:spPr>
          <a:xfrm flipH="1">
            <a:off x="3651314" y="2066262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37793B-0AEB-B5A4-A896-5AC47BD7C9C0}"/>
              </a:ext>
            </a:extLst>
          </p:cNvPr>
          <p:cNvSpPr txBox="1"/>
          <p:nvPr/>
        </p:nvSpPr>
        <p:spPr>
          <a:xfrm flipH="1">
            <a:off x="6374955" y="2039476"/>
            <a:ext cx="72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CD7E56-0037-83FD-0D3F-D2779143164E}"/>
              </a:ext>
            </a:extLst>
          </p:cNvPr>
          <p:cNvSpPr txBox="1"/>
          <p:nvPr/>
        </p:nvSpPr>
        <p:spPr>
          <a:xfrm flipH="1">
            <a:off x="3385282" y="2978293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FF0BCA-09F3-8284-63AA-19CA3BFF7699}"/>
              </a:ext>
            </a:extLst>
          </p:cNvPr>
          <p:cNvSpPr txBox="1"/>
          <p:nvPr/>
        </p:nvSpPr>
        <p:spPr>
          <a:xfrm flipH="1">
            <a:off x="6139824" y="3433677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" pitchFamily="2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2878682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74">
          <a:extLst>
            <a:ext uri="{FF2B5EF4-FFF2-40B4-BE49-F238E27FC236}">
              <a16:creationId xmlns:a16="http://schemas.microsoft.com/office/drawing/2014/main" id="{10F68777-4EFB-6E4C-0871-A32C6457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2">
            <a:extLst>
              <a:ext uri="{FF2B5EF4-FFF2-40B4-BE49-F238E27FC236}">
                <a16:creationId xmlns:a16="http://schemas.microsoft.com/office/drawing/2014/main" id="{3D2DC7A4-A8D2-F670-6F1F-13E7DD5197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04308" y="1941437"/>
            <a:ext cx="6627634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00000"/>
                </a:solidFill>
              </a:rPr>
              <a:t>HOMEWORK</a:t>
            </a:r>
            <a:endParaRPr sz="8000" dirty="0">
              <a:solidFill>
                <a:srgbClr val="C00000"/>
              </a:solidFill>
            </a:endParaRPr>
          </a:p>
        </p:txBody>
      </p:sp>
      <p:sp>
        <p:nvSpPr>
          <p:cNvPr id="677" name="Google Shape;677;p42">
            <a:extLst>
              <a:ext uri="{FF2B5EF4-FFF2-40B4-BE49-F238E27FC236}">
                <a16:creationId xmlns:a16="http://schemas.microsoft.com/office/drawing/2014/main" id="{77A3936E-EE33-9051-5754-DC99B3C0F0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04621" y="2999950"/>
            <a:ext cx="6427321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Review the vocabulary and grammar of unit 6</a:t>
            </a:r>
          </a:p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Prepare for the first-term exam</a:t>
            </a:r>
            <a:endParaRPr sz="3200" dirty="0">
              <a:solidFill>
                <a:schemeClr val="tx1"/>
              </a:solidFill>
            </a:endParaRPr>
          </a:p>
        </p:txBody>
      </p:sp>
      <p:grpSp>
        <p:nvGrpSpPr>
          <p:cNvPr id="684" name="Google Shape;684;p42">
            <a:extLst>
              <a:ext uri="{FF2B5EF4-FFF2-40B4-BE49-F238E27FC236}">
                <a16:creationId xmlns:a16="http://schemas.microsoft.com/office/drawing/2014/main" id="{B8DFF55C-3DA3-7FC2-43BD-CE1EFC975694}"/>
              </a:ext>
            </a:extLst>
          </p:cNvPr>
          <p:cNvGrpSpPr/>
          <p:nvPr/>
        </p:nvGrpSpPr>
        <p:grpSpPr>
          <a:xfrm rot="-632919" flipH="1">
            <a:off x="665356" y="852037"/>
            <a:ext cx="641652" cy="668105"/>
            <a:chOff x="2079900" y="3077638"/>
            <a:chExt cx="367775" cy="382800"/>
          </a:xfrm>
        </p:grpSpPr>
        <p:sp>
          <p:nvSpPr>
            <p:cNvPr id="685" name="Google Shape;685;p42">
              <a:extLst>
                <a:ext uri="{FF2B5EF4-FFF2-40B4-BE49-F238E27FC236}">
                  <a16:creationId xmlns:a16="http://schemas.microsoft.com/office/drawing/2014/main" id="{066EAD03-537E-1714-FA0A-12FABEB7D0F1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6" name="Google Shape;686;p42">
              <a:extLst>
                <a:ext uri="{FF2B5EF4-FFF2-40B4-BE49-F238E27FC236}">
                  <a16:creationId xmlns:a16="http://schemas.microsoft.com/office/drawing/2014/main" id="{2DD1C834-011C-5E15-51BF-73C6F5D7F415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7" name="Google Shape;687;p42">
              <a:extLst>
                <a:ext uri="{FF2B5EF4-FFF2-40B4-BE49-F238E27FC236}">
                  <a16:creationId xmlns:a16="http://schemas.microsoft.com/office/drawing/2014/main" id="{F7396141-12AD-2AF0-2D2F-F25DF18BBA4B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8" name="Google Shape;688;p42">
              <a:extLst>
                <a:ext uri="{FF2B5EF4-FFF2-40B4-BE49-F238E27FC236}">
                  <a16:creationId xmlns:a16="http://schemas.microsoft.com/office/drawing/2014/main" id="{D6C7D892-68D9-9DCA-A0DD-FE8E72082EC6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2"/>
          <p:cNvSpPr txBox="1">
            <a:spLocks noGrp="1"/>
          </p:cNvSpPr>
          <p:nvPr>
            <p:ph type="ctrTitle"/>
          </p:nvPr>
        </p:nvSpPr>
        <p:spPr>
          <a:xfrm>
            <a:off x="1904308" y="1941437"/>
            <a:ext cx="6627634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rgbClr val="C00000"/>
                </a:solidFill>
              </a:rPr>
              <a:t>Thank you!</a:t>
            </a:r>
            <a:endParaRPr sz="8800" dirty="0">
              <a:solidFill>
                <a:srgbClr val="C00000"/>
              </a:solidFill>
            </a:endParaRPr>
          </a:p>
        </p:txBody>
      </p:sp>
      <p:sp>
        <p:nvSpPr>
          <p:cNvPr id="677" name="Google Shape;677;p42"/>
          <p:cNvSpPr txBox="1">
            <a:spLocks noGrp="1"/>
          </p:cNvSpPr>
          <p:nvPr>
            <p:ph type="subTitle" idx="1"/>
          </p:nvPr>
        </p:nvSpPr>
        <p:spPr>
          <a:xfrm>
            <a:off x="2982150" y="2999950"/>
            <a:ext cx="4251934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C00000"/>
                </a:solidFill>
              </a:rPr>
              <a:t>S</a:t>
            </a:r>
            <a:r>
              <a:rPr lang="en" sz="3200" dirty="0">
                <a:solidFill>
                  <a:srgbClr val="C00000"/>
                </a:solidFill>
              </a:rPr>
              <a:t>ee you next time. </a:t>
            </a:r>
            <a:endParaRPr sz="3200" dirty="0">
              <a:solidFill>
                <a:srgbClr val="C00000"/>
              </a:solidFill>
            </a:endParaRPr>
          </a:p>
        </p:txBody>
      </p:sp>
      <p:grpSp>
        <p:nvGrpSpPr>
          <p:cNvPr id="684" name="Google Shape;684;p42"/>
          <p:cNvGrpSpPr/>
          <p:nvPr/>
        </p:nvGrpSpPr>
        <p:grpSpPr>
          <a:xfrm rot="-632919" flipH="1">
            <a:off x="665356" y="85203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386">
          <a:extLst>
            <a:ext uri="{FF2B5EF4-FFF2-40B4-BE49-F238E27FC236}">
              <a16:creationId xmlns:a16="http://schemas.microsoft.com/office/drawing/2014/main" id="{AD4AA9E5-37F3-E627-A259-DC7BCB05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>
            <a:extLst>
              <a:ext uri="{FF2B5EF4-FFF2-40B4-BE49-F238E27FC236}">
                <a16:creationId xmlns:a16="http://schemas.microsoft.com/office/drawing/2014/main" id="{3A45C00D-C18D-E99B-6A8A-3576B6CBE2A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40527" y="1260171"/>
            <a:ext cx="3295179" cy="1926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Fredoka One"/>
                <a:ea typeface="Fredoka One"/>
                <a:cs typeface="Fredoka One"/>
                <a:sym typeface="Fredoka One"/>
              </a:rPr>
              <a:t>Let’s do</a:t>
            </a:r>
            <a:r>
              <a:rPr lang="en-US" sz="60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en-US" sz="6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 QUIZ</a:t>
            </a:r>
            <a:endParaRPr lang="en-US" sz="80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4" name="QUIZ- Prepositions of Time - at, in, on - YouTube">
            <a:hlinkClick r:id="" action="ppaction://media"/>
            <a:extLst>
              <a:ext uri="{FF2B5EF4-FFF2-40B4-BE49-F238E27FC236}">
                <a16:creationId xmlns:a16="http://schemas.microsoft.com/office/drawing/2014/main" id="{209E2343-E0F3-4076-B69F-7798493AC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7246" y="0"/>
            <a:ext cx="28940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>
            <a:spLocks noGrp="1"/>
          </p:cNvSpPr>
          <p:nvPr>
            <p:ph type="ctrTitle"/>
          </p:nvPr>
        </p:nvSpPr>
        <p:spPr>
          <a:xfrm>
            <a:off x="1284195" y="1498357"/>
            <a:ext cx="7151883" cy="1926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Fredoka One"/>
                <a:ea typeface="Fredoka One"/>
                <a:cs typeface="Fredoka One"/>
                <a:sym typeface="Fredoka One"/>
              </a:rPr>
              <a:t>Unit 6: </a:t>
            </a:r>
            <a:br>
              <a:rPr lang="en" sz="60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88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A visit to a school</a:t>
            </a:r>
            <a:endParaRPr sz="80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15" name="Google Shape;415;p36"/>
          <p:cNvSpPr txBox="1">
            <a:spLocks noGrp="1"/>
          </p:cNvSpPr>
          <p:nvPr>
            <p:ph type="subTitle" idx="1"/>
          </p:nvPr>
        </p:nvSpPr>
        <p:spPr>
          <a:xfrm>
            <a:off x="1718207" y="4277157"/>
            <a:ext cx="666625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Lesson 7: Looking back</a:t>
            </a:r>
            <a:endParaRPr sz="36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 txBox="1">
            <a:spLocks noGrp="1"/>
          </p:cNvSpPr>
          <p:nvPr>
            <p:ph type="ctrTitle"/>
          </p:nvPr>
        </p:nvSpPr>
        <p:spPr>
          <a:xfrm>
            <a:off x="762228" y="454943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C00000"/>
                </a:solidFill>
              </a:rPr>
              <a:t>Pronunciation</a:t>
            </a:r>
            <a:endParaRPr sz="6600" dirty="0">
              <a:solidFill>
                <a:srgbClr val="C00000"/>
              </a:solidFill>
            </a:endParaRPr>
          </a:p>
        </p:txBody>
      </p:sp>
      <p:grpSp>
        <p:nvGrpSpPr>
          <p:cNvPr id="620" name="Google Shape;620;p40"/>
          <p:cNvGrpSpPr/>
          <p:nvPr/>
        </p:nvGrpSpPr>
        <p:grpSpPr>
          <a:xfrm rot="148811">
            <a:off x="8174552" y="998366"/>
            <a:ext cx="371396" cy="375435"/>
            <a:chOff x="2079900" y="3077638"/>
            <a:chExt cx="367775" cy="382800"/>
          </a:xfrm>
        </p:grpSpPr>
        <p:sp>
          <p:nvSpPr>
            <p:cNvPr id="621" name="Google Shape;621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F90F9D1-711D-CAF6-E491-D6D1EB5B5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07243"/>
              </p:ext>
            </p:extLst>
          </p:nvPr>
        </p:nvGraphicFramePr>
        <p:xfrm>
          <a:off x="980768" y="1539212"/>
          <a:ext cx="7271420" cy="3042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36952">
                  <a:extLst>
                    <a:ext uri="{9D8B030D-6E8A-4147-A177-3AD203B41FA5}">
                      <a16:colId xmlns:a16="http://schemas.microsoft.com/office/drawing/2014/main" val="3553042891"/>
                    </a:ext>
                  </a:extLst>
                </a:gridCol>
                <a:gridCol w="3634468">
                  <a:extLst>
                    <a:ext uri="{9D8B030D-6E8A-4147-A177-3AD203B41FA5}">
                      <a16:colId xmlns:a16="http://schemas.microsoft.com/office/drawing/2014/main" val="21496611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60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tʃ</a:t>
                      </a:r>
                      <a:r>
                        <a:rPr lang="en-US" sz="6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60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dʒ</a:t>
                      </a:r>
                      <a:r>
                        <a:rPr lang="en-US" sz="6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62825"/>
                  </a:ext>
                </a:extLst>
              </a:tr>
              <a:tr h="2036400">
                <a:tc>
                  <a:txBody>
                    <a:bodyPr/>
                    <a:lstStyle/>
                    <a:p>
                      <a:endParaRPr lang="en-US" sz="2400" dirty="0"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2400" b="0" i="0" u="sng" strike="noStrike" cap="none" dirty="0">
                        <a:solidFill>
                          <a:schemeClr val="tx1"/>
                        </a:solidFill>
                        <a:latin typeface="Nunito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8760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3A8486-44E3-7DF5-14B1-7D5D1DF995E6}"/>
              </a:ext>
            </a:extLst>
          </p:cNvPr>
          <p:cNvSpPr txBox="1"/>
          <p:nvPr/>
        </p:nvSpPr>
        <p:spPr>
          <a:xfrm>
            <a:off x="980768" y="2571750"/>
            <a:ext cx="35912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latin typeface="Nunito" pitchFamily="2" charset="0"/>
              </a:rPr>
              <a:t>Ch</a:t>
            </a:r>
            <a:r>
              <a:rPr lang="en-US" sz="2400" dirty="0">
                <a:latin typeface="Nunito" pitchFamily="2" charset="0"/>
              </a:rPr>
              <a:t>eap, </a:t>
            </a:r>
            <a:r>
              <a:rPr lang="en-US" sz="2400" u="sng" dirty="0">
                <a:latin typeface="Nunito" pitchFamily="2" charset="0"/>
              </a:rPr>
              <a:t>ch</a:t>
            </a:r>
            <a:r>
              <a:rPr lang="en-US" sz="2400" dirty="0">
                <a:latin typeface="Nunito" pitchFamily="2" charset="0"/>
              </a:rPr>
              <a:t>icken, ea</a:t>
            </a:r>
            <a:r>
              <a:rPr lang="en-US" sz="2400" u="sng" dirty="0">
                <a:latin typeface="Nunito" pitchFamily="2" charset="0"/>
              </a:rPr>
              <a:t>ch</a:t>
            </a:r>
            <a:r>
              <a:rPr lang="en-US" sz="2400" dirty="0">
                <a:latin typeface="Nunito" pitchFamily="2" charset="0"/>
              </a:rPr>
              <a:t>, na</a:t>
            </a:r>
            <a:r>
              <a:rPr lang="en-US" sz="2400" u="sng" dirty="0">
                <a:latin typeface="Nunito" pitchFamily="2" charset="0"/>
              </a:rPr>
              <a:t>t</a:t>
            </a:r>
            <a:r>
              <a:rPr lang="en-US" sz="2400" dirty="0">
                <a:latin typeface="Nunito" pitchFamily="2" charset="0"/>
              </a:rPr>
              <a:t>ural, </a:t>
            </a:r>
            <a:r>
              <a:rPr lang="en-US" sz="2400" u="sng" dirty="0">
                <a:latin typeface="Nunito" pitchFamily="2" charset="0"/>
              </a:rPr>
              <a:t>ch</a:t>
            </a:r>
            <a:r>
              <a:rPr lang="en-US" sz="2400" dirty="0">
                <a:latin typeface="Nunito" pitchFamily="2" charset="0"/>
              </a:rPr>
              <a:t>oose, </a:t>
            </a:r>
            <a:r>
              <a:rPr lang="en-US" sz="2400" u="sng" dirty="0">
                <a:latin typeface="Nunito" pitchFamily="2" charset="0"/>
              </a:rPr>
              <a:t>ch</a:t>
            </a:r>
            <a:r>
              <a:rPr lang="en-US" sz="2400" dirty="0">
                <a:latin typeface="Nunito" pitchFamily="2" charset="0"/>
              </a:rPr>
              <a:t>eck, </a:t>
            </a:r>
            <a:r>
              <a:rPr lang="en-US" sz="2400" u="sng" dirty="0">
                <a:latin typeface="Nunito" pitchFamily="2" charset="0"/>
              </a:rPr>
              <a:t>ch</a:t>
            </a:r>
            <a:r>
              <a:rPr lang="en-US" sz="2400" dirty="0">
                <a:latin typeface="Nunito" pitchFamily="2" charset="0"/>
              </a:rPr>
              <a:t>ampion, ca</a:t>
            </a:r>
            <a:r>
              <a:rPr lang="en-US" sz="2400" u="sng" dirty="0">
                <a:latin typeface="Nunito" pitchFamily="2" charset="0"/>
              </a:rPr>
              <a:t>tch</a:t>
            </a:r>
            <a:r>
              <a:rPr lang="en-US" sz="2400" dirty="0">
                <a:latin typeface="Nunito" pitchFamily="2" charset="0"/>
              </a:rPr>
              <a:t>, wa</a:t>
            </a:r>
            <a:r>
              <a:rPr lang="en-US" sz="2400" u="sng" dirty="0">
                <a:latin typeface="Nunito" pitchFamily="2" charset="0"/>
              </a:rPr>
              <a:t>tch</a:t>
            </a:r>
            <a:r>
              <a:rPr lang="en-US" sz="2400" dirty="0">
                <a:latin typeface="Nunito" pitchFamily="2" charset="0"/>
              </a:rPr>
              <a:t>, ques</a:t>
            </a:r>
            <a:r>
              <a:rPr lang="en-US" sz="2400" u="sng" dirty="0">
                <a:latin typeface="Nunito" pitchFamily="2" charset="0"/>
              </a:rPr>
              <a:t>t</a:t>
            </a:r>
            <a:r>
              <a:rPr lang="en-US" sz="2400" dirty="0">
                <a:latin typeface="Nunito" pitchFamily="2" charset="0"/>
              </a:rPr>
              <a:t>ion, pic</a:t>
            </a:r>
            <a:r>
              <a:rPr lang="en-US" sz="2400" u="sng" dirty="0">
                <a:latin typeface="Nunito" pitchFamily="2" charset="0"/>
              </a:rPr>
              <a:t>t</a:t>
            </a:r>
            <a:r>
              <a:rPr lang="en-US" sz="2400" dirty="0">
                <a:latin typeface="Nunito" pitchFamily="2" charset="0"/>
              </a:rPr>
              <a:t>ure, ac</a:t>
            </a:r>
            <a:r>
              <a:rPr lang="en-US" sz="2400" u="sng" dirty="0">
                <a:latin typeface="Nunito" pitchFamily="2" charset="0"/>
              </a:rPr>
              <a:t>t</a:t>
            </a:r>
            <a:r>
              <a:rPr lang="en-US" sz="2400" dirty="0">
                <a:latin typeface="Nunito" pitchFamily="2" charset="0"/>
              </a:rPr>
              <a:t>ual, ma</a:t>
            </a:r>
            <a:r>
              <a:rPr lang="en-US" sz="2400" u="sng" dirty="0">
                <a:latin typeface="Nunito" pitchFamily="2" charset="0"/>
              </a:rPr>
              <a:t>t</a:t>
            </a:r>
            <a:r>
              <a:rPr lang="en-US" sz="2400" dirty="0">
                <a:latin typeface="Nunito" pitchFamily="2" charset="0"/>
              </a:rPr>
              <a:t>ch, ki</a:t>
            </a:r>
            <a:r>
              <a:rPr lang="en-US" sz="2400" u="sng" dirty="0">
                <a:latin typeface="Nunito" pitchFamily="2" charset="0"/>
              </a:rPr>
              <a:t>t</a:t>
            </a:r>
            <a:r>
              <a:rPr lang="en-US" sz="2400" dirty="0">
                <a:latin typeface="Nunito" pitchFamily="2" charset="0"/>
              </a:rPr>
              <a:t>chen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7CAF6-9CE5-C8FD-13C2-2118FD9D2939}"/>
              </a:ext>
            </a:extLst>
          </p:cNvPr>
          <p:cNvSpPr txBox="1"/>
          <p:nvPr/>
        </p:nvSpPr>
        <p:spPr>
          <a:xfrm>
            <a:off x="4616478" y="2599403"/>
            <a:ext cx="3546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J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ob,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j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am,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j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acket,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j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eans, en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j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oy,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j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ust,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entle,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ene, 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eography, a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ge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, colle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ge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, dama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ge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, mana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ge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, chan</a:t>
            </a:r>
            <a:r>
              <a:rPr lang="en-US" sz="2400" b="0" i="0" u="sng" strike="noStrike" cap="none" dirty="0">
                <a:solidFill>
                  <a:schemeClr val="tx1"/>
                </a:solidFill>
                <a:latin typeface="Nunito" pitchFamily="2" charset="0"/>
                <a:ea typeface="+mn-ea"/>
                <a:cs typeface="+mn-cs"/>
                <a:sym typeface="Arial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22702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39"/>
          <p:cNvSpPr txBox="1">
            <a:spLocks noGrp="1"/>
          </p:cNvSpPr>
          <p:nvPr>
            <p:ph type="subTitle" idx="1"/>
          </p:nvPr>
        </p:nvSpPr>
        <p:spPr>
          <a:xfrm>
            <a:off x="1066800" y="1676742"/>
            <a:ext cx="6962764" cy="13447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rgbClr val="C00000"/>
                </a:solidFill>
              </a:rPr>
              <a:t>Vocabulary </a:t>
            </a:r>
            <a:endParaRPr sz="8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6CC9-C269-5037-EBED-0E4A193E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71" y="185507"/>
            <a:ext cx="7155155" cy="657600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1. Find the words and phrases from this unit that match these definitions.</a:t>
            </a:r>
            <a:endParaRPr lang="en-US" sz="44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8CF578-FBF9-7802-2226-9A9F7626B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76648"/>
              </p:ext>
            </p:extLst>
          </p:nvPr>
        </p:nvGraphicFramePr>
        <p:xfrm>
          <a:off x="311150" y="1222193"/>
          <a:ext cx="8521700" cy="3665178"/>
        </p:xfrm>
        <a:graphic>
          <a:graphicData uri="http://schemas.openxmlformats.org/drawingml/2006/table">
            <a:tbl>
              <a:tblPr/>
              <a:tblGrid>
                <a:gridCol w="5304246">
                  <a:extLst>
                    <a:ext uri="{9D8B030D-6E8A-4147-A177-3AD203B41FA5}">
                      <a16:colId xmlns:a16="http://schemas.microsoft.com/office/drawing/2014/main" val="2052284406"/>
                    </a:ext>
                  </a:extLst>
                </a:gridCol>
                <a:gridCol w="3217454">
                  <a:extLst>
                    <a:ext uri="{9D8B030D-6E8A-4147-A177-3AD203B41FA5}">
                      <a16:colId xmlns:a16="http://schemas.microsoft.com/office/drawing/2014/main" val="1588745284"/>
                    </a:ext>
                  </a:extLst>
                </a:gridCol>
              </a:tblGrid>
              <a:tr h="553948">
                <a:tc>
                  <a:txBody>
                    <a:bodyPr/>
                    <a:lstStyle/>
                    <a:p>
                      <a:pPr marL="0" indent="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1.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known by many people</a:t>
                      </a: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2000">
                        <a:solidFill>
                          <a:srgbClr val="FF0000"/>
                        </a:solidFill>
                        <a:effectLst/>
                        <a:latin typeface="Nunito" pitchFamily="2" charset="0"/>
                      </a:endParaRPr>
                    </a:p>
                    <a:p>
                      <a:pPr algn="ctr" rtl="0"/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Nunito" pitchFamily="2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252426"/>
                  </a:ext>
                </a:extLst>
              </a:tr>
              <a:tr h="80436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2.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buildings, services, equipment, etc. at a school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Nunito" pitchFamily="2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89093"/>
                  </a:ext>
                </a:extLst>
              </a:tr>
              <a:tr h="54636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3.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an exam taken to enter a school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  <a:p>
                      <a:pPr algn="ctr" rtl="0"/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466064"/>
                  </a:ext>
                </a:extLst>
              </a:tr>
              <a:tr h="54636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4.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intelligent and / or talented students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  <a:p>
                      <a:pPr algn="ctr" rtl="0"/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90312"/>
                  </a:ext>
                </a:extLst>
              </a:tr>
              <a:tr h="80436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5.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</a:rPr>
                        <a:t>extra activities that students do at school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75883" marR="75883" marT="37942" marB="379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00829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929AAE1-9AC2-7CA3-6E4F-FE09472F04F0}"/>
              </a:ext>
            </a:extLst>
          </p:cNvPr>
          <p:cNvSpPr txBox="1"/>
          <p:nvPr/>
        </p:nvSpPr>
        <p:spPr>
          <a:xfrm>
            <a:off x="6233159" y="1205240"/>
            <a:ext cx="1800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0" i="1" u="none" strike="noStrike" cap="none" dirty="0">
                <a:solidFill>
                  <a:srgbClr val="FF0000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well-known</a:t>
            </a:r>
          </a:p>
          <a:p>
            <a:pPr algn="ctr" rtl="0"/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(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Nổi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tiếng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) </a:t>
            </a:r>
            <a:endParaRPr lang="en-US" sz="2000" b="0" dirty="0">
              <a:solidFill>
                <a:schemeClr val="tx1"/>
              </a:solidFill>
              <a:effectLst/>
              <a:latin typeface="Nuni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97590-C72A-DD71-93DB-CC304900ED65}"/>
              </a:ext>
            </a:extLst>
          </p:cNvPr>
          <p:cNvSpPr txBox="1"/>
          <p:nvPr/>
        </p:nvSpPr>
        <p:spPr>
          <a:xfrm>
            <a:off x="5913119" y="1932312"/>
            <a:ext cx="2440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 </a:t>
            </a:r>
            <a:r>
              <a:rPr lang="en-US" sz="2000" b="0" i="1" u="none" strike="noStrike" cap="none" dirty="0">
                <a:solidFill>
                  <a:srgbClr val="FF0000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(school) facilities</a:t>
            </a:r>
          </a:p>
          <a:p>
            <a:pPr algn="ctr" rtl="0"/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(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Cơ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sở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vật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chất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)</a:t>
            </a:r>
            <a:endParaRPr lang="en-US" sz="2000" b="0" dirty="0">
              <a:solidFill>
                <a:schemeClr val="tx1"/>
              </a:solidFill>
              <a:effectLst/>
              <a:latin typeface="Nunit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75799B-688F-A240-3350-D8D26A7E9EFA}"/>
              </a:ext>
            </a:extLst>
          </p:cNvPr>
          <p:cNvSpPr txBox="1"/>
          <p:nvPr/>
        </p:nvSpPr>
        <p:spPr>
          <a:xfrm>
            <a:off x="5774529" y="2700839"/>
            <a:ext cx="2717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0" i="1" u="none" strike="noStrike" cap="none" dirty="0">
                <a:solidFill>
                  <a:srgbClr val="FF0000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an entrance exam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 </a:t>
            </a:r>
          </a:p>
          <a:p>
            <a:pPr algn="ctr" rtl="0"/>
            <a:r>
              <a:rPr lang="en-US" sz="2000" dirty="0">
                <a:solidFill>
                  <a:schemeClr val="tx1"/>
                </a:solidFill>
                <a:effectLst/>
                <a:latin typeface="Nunito" pitchFamily="2" charset="0"/>
              </a:rPr>
              <a:t>( </a:t>
            </a:r>
            <a:r>
              <a:rPr lang="en-US" sz="2000" dirty="0" err="1">
                <a:solidFill>
                  <a:schemeClr val="tx1"/>
                </a:solidFill>
                <a:effectLst/>
                <a:latin typeface="Nunito" pitchFamily="2" charset="0"/>
              </a:rPr>
              <a:t>thi</a:t>
            </a:r>
            <a:r>
              <a:rPr lang="en-US" sz="2000" dirty="0">
                <a:solidFill>
                  <a:schemeClr val="tx1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Nunito" pitchFamily="2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Nunito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effectLst/>
                <a:latin typeface="Nunito" pitchFamily="2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1AB160-6912-AB9B-4AEC-C4C4102242DE}"/>
              </a:ext>
            </a:extLst>
          </p:cNvPr>
          <p:cNvSpPr txBox="1"/>
          <p:nvPr/>
        </p:nvSpPr>
        <p:spPr>
          <a:xfrm>
            <a:off x="6103617" y="3408725"/>
            <a:ext cx="2059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0" i="1" u="none" strike="noStrike" cap="none" dirty="0">
                <a:solidFill>
                  <a:srgbClr val="FF0000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gifted students</a:t>
            </a:r>
          </a:p>
          <a:p>
            <a:pPr algn="ctr" rtl="0"/>
            <a:r>
              <a:rPr lang="en-US" sz="2000" b="0" dirty="0">
                <a:solidFill>
                  <a:schemeClr val="tx1"/>
                </a:solidFill>
                <a:effectLst/>
                <a:latin typeface="Nunito" pitchFamily="2" charset="0"/>
              </a:rPr>
              <a:t>(</a:t>
            </a:r>
            <a:r>
              <a:rPr lang="en-US" sz="2000" b="0" dirty="0" err="1">
                <a:solidFill>
                  <a:schemeClr val="tx1"/>
                </a:solidFill>
                <a:effectLst/>
                <a:latin typeface="Nunito" pitchFamily="2" charset="0"/>
              </a:rPr>
              <a:t>Học</a:t>
            </a:r>
            <a:r>
              <a:rPr lang="en-US" sz="2000" b="0" dirty="0">
                <a:solidFill>
                  <a:schemeClr val="tx1"/>
                </a:solidFill>
                <a:effectLst/>
                <a:latin typeface="Nunito" pitchFamily="2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  <a:latin typeface="Nunito" pitchFamily="2" charset="0"/>
              </a:rPr>
              <a:t>sinh</a:t>
            </a:r>
            <a:r>
              <a:rPr lang="en-US" sz="2000" b="0" dirty="0">
                <a:solidFill>
                  <a:schemeClr val="tx1"/>
                </a:solidFill>
                <a:effectLst/>
                <a:latin typeface="Nunito" pitchFamily="2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  <a:latin typeface="Nunito" pitchFamily="2" charset="0"/>
              </a:rPr>
              <a:t>ưu</a:t>
            </a:r>
            <a:r>
              <a:rPr lang="en-US" sz="2000" b="0" dirty="0">
                <a:solidFill>
                  <a:schemeClr val="tx1"/>
                </a:solidFill>
                <a:effectLst/>
                <a:latin typeface="Nunito" pitchFamily="2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effectLst/>
                <a:latin typeface="Nunito" pitchFamily="2" charset="0"/>
              </a:rPr>
              <a:t>tú</a:t>
            </a:r>
            <a:r>
              <a:rPr lang="en-US" sz="2000" b="0" dirty="0">
                <a:solidFill>
                  <a:schemeClr val="tx1"/>
                </a:solidFill>
                <a:effectLst/>
                <a:latin typeface="Nunito" pitchFamily="2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58F47-0FF8-70BC-69C2-F2054687DEED}"/>
              </a:ext>
            </a:extLst>
          </p:cNvPr>
          <p:cNvSpPr txBox="1"/>
          <p:nvPr/>
        </p:nvSpPr>
        <p:spPr>
          <a:xfrm>
            <a:off x="5513067" y="4146931"/>
            <a:ext cx="3240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 </a:t>
            </a:r>
            <a:r>
              <a:rPr lang="en-US" sz="2000" b="0" i="1" u="none" strike="noStrike" cap="none" dirty="0">
                <a:solidFill>
                  <a:srgbClr val="FF0000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outdoor activities</a:t>
            </a:r>
          </a:p>
          <a:p>
            <a:pPr algn="ctr" rtl="0"/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(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Các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hoạt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động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ngoài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trời</a:t>
            </a:r>
            <a:r>
              <a:rPr lang="en-US" sz="2000" b="0" i="1" u="none" strike="noStrike" cap="none" dirty="0">
                <a:solidFill>
                  <a:schemeClr val="tx1"/>
                </a:solidFill>
                <a:effectLst/>
                <a:latin typeface="Nunito" pitchFamily="2" charset="0"/>
                <a:ea typeface="+mn-ea"/>
                <a:cs typeface="+mn-cs"/>
                <a:sym typeface="Arial"/>
              </a:rPr>
              <a:t>)</a:t>
            </a:r>
            <a:endParaRPr lang="en-US" sz="2000" b="0" dirty="0">
              <a:solidFill>
                <a:schemeClr val="tx1"/>
              </a:solidFill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00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A4464A-3D73-0193-19A5-8E883795F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550" y="163018"/>
            <a:ext cx="7708500" cy="65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+mj-cs"/>
              </a:rPr>
              <a:t>2. Complete the sentences with the words and phrases in Task 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5E751-8630-0DE1-755D-220739DF98EB}"/>
              </a:ext>
            </a:extLst>
          </p:cNvPr>
          <p:cNvSpPr txBox="1"/>
          <p:nvPr/>
        </p:nvSpPr>
        <p:spPr>
          <a:xfrm>
            <a:off x="198120" y="1227386"/>
            <a:ext cx="8770620" cy="334707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school is free for _________________ who pass some exams.</a:t>
            </a:r>
          </a:p>
          <a:p>
            <a:pPr algn="just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students in the school find _______________ useful and enjoyable.</a:t>
            </a:r>
          </a:p>
          <a:p>
            <a:pPr algn="just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Chu Van An Lower Secondary School is famous for its intelligent students and modern ______________.</a:t>
            </a:r>
          </a:p>
          <a:p>
            <a:pPr algn="just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Students have to pass a difficult _______________ to attend that school.</a:t>
            </a:r>
          </a:p>
          <a:p>
            <a:pPr algn="just" rtl="0" fontAlgn="base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most ____________ teacher of Van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Nunito" pitchFamily="2" charset="0"/>
              </a:rPr>
              <a:t>Mieu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– Quoc Tu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Nunito" pitchFamily="2" charset="0"/>
              </a:rPr>
              <a:t>Giam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was Chu Van An.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7ED3C-A454-598C-F475-D05F83D14992}"/>
              </a:ext>
            </a:extLst>
          </p:cNvPr>
          <p:cNvSpPr txBox="1"/>
          <p:nvPr/>
        </p:nvSpPr>
        <p:spPr>
          <a:xfrm>
            <a:off x="2697480" y="1417558"/>
            <a:ext cx="1767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gifted students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A216B-5BBB-3DB2-9B66-5EC946F73A89}"/>
              </a:ext>
            </a:extLst>
          </p:cNvPr>
          <p:cNvSpPr txBox="1"/>
          <p:nvPr/>
        </p:nvSpPr>
        <p:spPr>
          <a:xfrm>
            <a:off x="3566160" y="1969301"/>
            <a:ext cx="2072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outdoor activities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C09E5-2237-AA55-6077-7C25C804D51A}"/>
              </a:ext>
            </a:extLst>
          </p:cNvPr>
          <p:cNvSpPr txBox="1"/>
          <p:nvPr/>
        </p:nvSpPr>
        <p:spPr>
          <a:xfrm>
            <a:off x="975360" y="3055858"/>
            <a:ext cx="199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(school) facilities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FD8FC-9C16-3D30-2B18-18D3D605E804}"/>
              </a:ext>
            </a:extLst>
          </p:cNvPr>
          <p:cNvSpPr txBox="1"/>
          <p:nvPr/>
        </p:nvSpPr>
        <p:spPr>
          <a:xfrm>
            <a:off x="3825240" y="3608337"/>
            <a:ext cx="174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entrance exam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656C5-7D65-AE83-F1EB-7B1EC8BB312B}"/>
              </a:ext>
            </a:extLst>
          </p:cNvPr>
          <p:cNvSpPr txBox="1"/>
          <p:nvPr/>
        </p:nvSpPr>
        <p:spPr>
          <a:xfrm>
            <a:off x="1440180" y="4160758"/>
            <a:ext cx="164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FF0000"/>
                </a:solidFill>
                <a:effectLst/>
                <a:latin typeface="Nunito" pitchFamily="2" charset="0"/>
              </a:rPr>
              <a:t>well-known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grpSp>
        <p:nvGrpSpPr>
          <p:cNvPr id="17" name="Google Shape;436;p36">
            <a:extLst>
              <a:ext uri="{FF2B5EF4-FFF2-40B4-BE49-F238E27FC236}">
                <a16:creationId xmlns:a16="http://schemas.microsoft.com/office/drawing/2014/main" id="{210C14B7-EB31-DC38-0178-C02A1119CF07}"/>
              </a:ext>
            </a:extLst>
          </p:cNvPr>
          <p:cNvGrpSpPr/>
          <p:nvPr/>
        </p:nvGrpSpPr>
        <p:grpSpPr>
          <a:xfrm rot="533694">
            <a:off x="8484642" y="3673745"/>
            <a:ext cx="968195" cy="1570552"/>
            <a:chOff x="3035825" y="238150"/>
            <a:chExt cx="3118850" cy="5059225"/>
          </a:xfrm>
        </p:grpSpPr>
        <p:sp>
          <p:nvSpPr>
            <p:cNvPr id="18" name="Google Shape;437;p36">
              <a:extLst>
                <a:ext uri="{FF2B5EF4-FFF2-40B4-BE49-F238E27FC236}">
                  <a16:creationId xmlns:a16="http://schemas.microsoft.com/office/drawing/2014/main" id="{A4E92A09-EC12-9C74-0690-0B50DF4E36BF}"/>
                </a:ext>
              </a:extLst>
            </p:cNvPr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38;p36">
              <a:extLst>
                <a:ext uri="{FF2B5EF4-FFF2-40B4-BE49-F238E27FC236}">
                  <a16:creationId xmlns:a16="http://schemas.microsoft.com/office/drawing/2014/main" id="{B1833E0D-C4A2-8964-3B7B-DE73761B8249}"/>
                </a:ext>
              </a:extLst>
            </p:cNvPr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39;p36">
              <a:extLst>
                <a:ext uri="{FF2B5EF4-FFF2-40B4-BE49-F238E27FC236}">
                  <a16:creationId xmlns:a16="http://schemas.microsoft.com/office/drawing/2014/main" id="{E37C47FB-FF77-5A50-372A-62225C2E78E4}"/>
                </a:ext>
              </a:extLst>
            </p:cNvPr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0;p36">
              <a:extLst>
                <a:ext uri="{FF2B5EF4-FFF2-40B4-BE49-F238E27FC236}">
                  <a16:creationId xmlns:a16="http://schemas.microsoft.com/office/drawing/2014/main" id="{F7B5DBA0-52E2-14FD-1949-E10C587B6DC7}"/>
                </a:ext>
              </a:extLst>
            </p:cNvPr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1;p36">
              <a:extLst>
                <a:ext uri="{FF2B5EF4-FFF2-40B4-BE49-F238E27FC236}">
                  <a16:creationId xmlns:a16="http://schemas.microsoft.com/office/drawing/2014/main" id="{86867897-02B6-93A8-9A0A-F86C3FB6C23D}"/>
                </a:ext>
              </a:extLst>
            </p:cNvPr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2;p36">
              <a:extLst>
                <a:ext uri="{FF2B5EF4-FFF2-40B4-BE49-F238E27FC236}">
                  <a16:creationId xmlns:a16="http://schemas.microsoft.com/office/drawing/2014/main" id="{94644DA8-D405-2C9C-CDF4-07C5BD6F7998}"/>
                </a:ext>
              </a:extLst>
            </p:cNvPr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3;p36">
              <a:extLst>
                <a:ext uri="{FF2B5EF4-FFF2-40B4-BE49-F238E27FC236}">
                  <a16:creationId xmlns:a16="http://schemas.microsoft.com/office/drawing/2014/main" id="{C8BFF74F-8A56-F61D-0EBD-FA80058ED62C}"/>
                </a:ext>
              </a:extLst>
            </p:cNvPr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4;p36">
              <a:extLst>
                <a:ext uri="{FF2B5EF4-FFF2-40B4-BE49-F238E27FC236}">
                  <a16:creationId xmlns:a16="http://schemas.microsoft.com/office/drawing/2014/main" id="{AEBD2DF5-8B28-897A-D52E-6A0AFDB568DC}"/>
                </a:ext>
              </a:extLst>
            </p:cNvPr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45;p36">
              <a:extLst>
                <a:ext uri="{FF2B5EF4-FFF2-40B4-BE49-F238E27FC236}">
                  <a16:creationId xmlns:a16="http://schemas.microsoft.com/office/drawing/2014/main" id="{87FBB237-4B26-47D0-1DA7-79C3DA52A259}"/>
                </a:ext>
              </a:extLst>
            </p:cNvPr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46;p36">
              <a:extLst>
                <a:ext uri="{FF2B5EF4-FFF2-40B4-BE49-F238E27FC236}">
                  <a16:creationId xmlns:a16="http://schemas.microsoft.com/office/drawing/2014/main" id="{18264E04-D338-1131-A7D1-05D31588E56D}"/>
                </a:ext>
              </a:extLst>
            </p:cNvPr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47;p36">
              <a:extLst>
                <a:ext uri="{FF2B5EF4-FFF2-40B4-BE49-F238E27FC236}">
                  <a16:creationId xmlns:a16="http://schemas.microsoft.com/office/drawing/2014/main" id="{E162457A-73E9-3D34-96F5-FA4878D27B46}"/>
                </a:ext>
              </a:extLst>
            </p:cNvPr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48;p36">
              <a:extLst>
                <a:ext uri="{FF2B5EF4-FFF2-40B4-BE49-F238E27FC236}">
                  <a16:creationId xmlns:a16="http://schemas.microsoft.com/office/drawing/2014/main" id="{C6F0ECB4-D06B-3C7D-6558-F607A0691F86}"/>
                </a:ext>
              </a:extLst>
            </p:cNvPr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9;p36">
              <a:extLst>
                <a:ext uri="{FF2B5EF4-FFF2-40B4-BE49-F238E27FC236}">
                  <a16:creationId xmlns:a16="http://schemas.microsoft.com/office/drawing/2014/main" id="{34D4C82B-37BE-E14C-9DC5-42AA7C7FE705}"/>
                </a:ext>
              </a:extLst>
            </p:cNvPr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0;p36">
              <a:extLst>
                <a:ext uri="{FF2B5EF4-FFF2-40B4-BE49-F238E27FC236}">
                  <a16:creationId xmlns:a16="http://schemas.microsoft.com/office/drawing/2014/main" id="{C9C9ABB0-1268-510C-2CEF-C1B49ECD4112}"/>
                </a:ext>
              </a:extLst>
            </p:cNvPr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1;p36">
              <a:extLst>
                <a:ext uri="{FF2B5EF4-FFF2-40B4-BE49-F238E27FC236}">
                  <a16:creationId xmlns:a16="http://schemas.microsoft.com/office/drawing/2014/main" id="{A1B149B8-024A-47A9-A278-186675472829}"/>
                </a:ext>
              </a:extLst>
            </p:cNvPr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2;p36">
              <a:extLst>
                <a:ext uri="{FF2B5EF4-FFF2-40B4-BE49-F238E27FC236}">
                  <a16:creationId xmlns:a16="http://schemas.microsoft.com/office/drawing/2014/main" id="{E37CA4F7-0E0D-F879-06AC-126D90510D66}"/>
                </a:ext>
              </a:extLst>
            </p:cNvPr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4015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39"/>
          <p:cNvSpPr txBox="1">
            <a:spLocks noGrp="1"/>
          </p:cNvSpPr>
          <p:nvPr>
            <p:ph type="subTitle" idx="1"/>
          </p:nvPr>
        </p:nvSpPr>
        <p:spPr>
          <a:xfrm>
            <a:off x="1950892" y="1617030"/>
            <a:ext cx="6962764" cy="1448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rgbClr val="C00000"/>
                </a:solidFill>
              </a:rPr>
              <a:t>Grammar </a:t>
            </a:r>
            <a:endParaRPr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41">
          <a:extLst>
            <a:ext uri="{FF2B5EF4-FFF2-40B4-BE49-F238E27FC236}">
              <a16:creationId xmlns:a16="http://schemas.microsoft.com/office/drawing/2014/main" id="{BB4D098A-B571-26AE-6607-909A3384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9">
            <a:extLst>
              <a:ext uri="{FF2B5EF4-FFF2-40B4-BE49-F238E27FC236}">
                <a16:creationId xmlns:a16="http://schemas.microsoft.com/office/drawing/2014/main" id="{185CE440-C2A1-E842-8BDC-6E0FE6DAB458}"/>
              </a:ext>
            </a:extLst>
          </p:cNvPr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>
              <a:extLst>
                <a:ext uri="{FF2B5EF4-FFF2-40B4-BE49-F238E27FC236}">
                  <a16:creationId xmlns:a16="http://schemas.microsoft.com/office/drawing/2014/main" id="{02EA8FEB-C603-CFD8-D188-F547A4D126EE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6" name="Google Shape;566;p39">
              <a:extLst>
                <a:ext uri="{FF2B5EF4-FFF2-40B4-BE49-F238E27FC236}">
                  <a16:creationId xmlns:a16="http://schemas.microsoft.com/office/drawing/2014/main" id="{F9F66095-3539-D678-7CF3-355C90C31D66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7" name="Google Shape;567;p39">
              <a:extLst>
                <a:ext uri="{FF2B5EF4-FFF2-40B4-BE49-F238E27FC236}">
                  <a16:creationId xmlns:a16="http://schemas.microsoft.com/office/drawing/2014/main" id="{BBD9AF7C-10F1-4809-3CA5-D405D0BCB5D6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8" name="Google Shape;568;p39">
              <a:extLst>
                <a:ext uri="{FF2B5EF4-FFF2-40B4-BE49-F238E27FC236}">
                  <a16:creationId xmlns:a16="http://schemas.microsoft.com/office/drawing/2014/main" id="{8CD43D40-4EF1-CC9B-B5D3-E3FE022E65CF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79" name="Google Shape;579;p39">
            <a:extLst>
              <a:ext uri="{FF2B5EF4-FFF2-40B4-BE49-F238E27FC236}">
                <a16:creationId xmlns:a16="http://schemas.microsoft.com/office/drawing/2014/main" id="{19AEB59C-2054-2CDA-61C0-E2B25C0804B1}"/>
              </a:ext>
            </a:extLst>
          </p:cNvPr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>
              <a:extLst>
                <a:ext uri="{FF2B5EF4-FFF2-40B4-BE49-F238E27FC236}">
                  <a16:creationId xmlns:a16="http://schemas.microsoft.com/office/drawing/2014/main" id="{C8641E44-734B-438A-F6C3-285C42D0991A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1" name="Google Shape;581;p39">
              <a:extLst>
                <a:ext uri="{FF2B5EF4-FFF2-40B4-BE49-F238E27FC236}">
                  <a16:creationId xmlns:a16="http://schemas.microsoft.com/office/drawing/2014/main" id="{7DEF935C-6D25-D9B4-5621-36AA8BF93E34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2" name="Google Shape;582;p39">
              <a:extLst>
                <a:ext uri="{FF2B5EF4-FFF2-40B4-BE49-F238E27FC236}">
                  <a16:creationId xmlns:a16="http://schemas.microsoft.com/office/drawing/2014/main" id="{D7E491BA-8C94-713B-3F86-40072DC532C3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3" name="Google Shape;583;p39">
              <a:extLst>
                <a:ext uri="{FF2B5EF4-FFF2-40B4-BE49-F238E27FC236}">
                  <a16:creationId xmlns:a16="http://schemas.microsoft.com/office/drawing/2014/main" id="{825C30C2-D5A2-306E-03C8-E640A0574287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84" name="Google Shape;584;p39">
            <a:extLst>
              <a:ext uri="{FF2B5EF4-FFF2-40B4-BE49-F238E27FC236}">
                <a16:creationId xmlns:a16="http://schemas.microsoft.com/office/drawing/2014/main" id="{B939E790-D157-EB84-6407-504A6F9857C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69052" y="-131493"/>
            <a:ext cx="6962764" cy="1448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C00000"/>
                </a:solidFill>
              </a:rPr>
              <a:t>The song is about….</a:t>
            </a:r>
            <a:endParaRPr sz="5400" dirty="0">
              <a:solidFill>
                <a:srgbClr val="C00000"/>
              </a:solidFill>
            </a:endParaRPr>
          </a:p>
        </p:txBody>
      </p:sp>
      <p:pic>
        <p:nvPicPr>
          <p:cNvPr id="2" name="PREPOSITIONS OF TIME SONG (for teachers or young learners) - YouTube">
            <a:hlinkClick r:id="" action="ppaction://media"/>
            <a:extLst>
              <a:ext uri="{FF2B5EF4-FFF2-40B4-BE49-F238E27FC236}">
                <a16:creationId xmlns:a16="http://schemas.microsoft.com/office/drawing/2014/main" id="{20463D39-C9D6-7FB5-F95D-094C40AE4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4949" y="956406"/>
            <a:ext cx="7443722" cy="41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1027</Words>
  <Application>Microsoft Office PowerPoint</Application>
  <PresentationFormat>On-screen Show (16:9)</PresentationFormat>
  <Paragraphs>109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Nunito</vt:lpstr>
      <vt:lpstr>Fredoka One</vt:lpstr>
      <vt:lpstr>Arial</vt:lpstr>
      <vt:lpstr>Aptos Display</vt:lpstr>
      <vt:lpstr>Calibri</vt:lpstr>
      <vt:lpstr>Aptos</vt:lpstr>
      <vt:lpstr>Roboto</vt:lpstr>
      <vt:lpstr>Office Theme</vt:lpstr>
      <vt:lpstr>WELCOME TO OUR CLASS!</vt:lpstr>
      <vt:lpstr>Let’s do A QUIZ</vt:lpstr>
      <vt:lpstr>Unit 6:  A visit to a school</vt:lpstr>
      <vt:lpstr>Pronunciation</vt:lpstr>
      <vt:lpstr>PowerPoint Presentation</vt:lpstr>
      <vt:lpstr>1. Find the words and phrases from this unit that match these definitions.</vt:lpstr>
      <vt:lpstr>2. Complete the sentences with the words and phrases in Task 1.</vt:lpstr>
      <vt:lpstr>PowerPoint Presentation</vt:lpstr>
      <vt:lpstr>PowerPoint Presentation</vt:lpstr>
      <vt:lpstr>Grammar </vt:lpstr>
      <vt:lpstr>Grammar </vt:lpstr>
      <vt:lpstr>3. Complete the sentences with appropriate prepositions of place or time.  </vt:lpstr>
      <vt:lpstr>3. Complete the sentences with appropriate prepositions of place or time.  </vt:lpstr>
      <vt:lpstr>3. Complete the sentences with appropriate prepositions of place or time.  </vt:lpstr>
      <vt:lpstr>4. Read the passage and fill in the gaps with prepositions of time or place. 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 A visit to a school</dc:title>
  <dc:creator>nhi tran</dc:creator>
  <cp:lastModifiedBy>Duyên Lương</cp:lastModifiedBy>
  <cp:revision>9</cp:revision>
  <dcterms:modified xsi:type="dcterms:W3CDTF">2025-09-01T03:17:29Z</dcterms:modified>
</cp:coreProperties>
</file>