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76" r:id="rId2"/>
    <p:sldId id="277" r:id="rId3"/>
    <p:sldId id="275" r:id="rId4"/>
    <p:sldId id="278" r:id="rId5"/>
    <p:sldId id="279" r:id="rId6"/>
    <p:sldId id="280" r:id="rId7"/>
    <p:sldId id="258" r:id="rId8"/>
    <p:sldId id="259" r:id="rId9"/>
    <p:sldId id="260" r:id="rId10"/>
    <p:sldId id="261" r:id="rId11"/>
    <p:sldId id="274" r:id="rId12"/>
    <p:sldId id="273" r:id="rId13"/>
    <p:sldId id="282" r:id="rId14"/>
    <p:sldId id="283" r:id="rId15"/>
    <p:sldId id="284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3016"/>
    <a:srgbClr val="3BBEF3"/>
    <a:srgbClr val="EF5F88"/>
    <a:srgbClr val="F47A69"/>
    <a:srgbClr val="92DBF8"/>
    <a:srgbClr val="6ECFF6"/>
    <a:srgbClr val="FAC5BE"/>
    <a:srgbClr val="F8ACA2"/>
    <a:srgbClr val="F09456"/>
    <a:srgbClr val="F490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5501" autoAdjust="0"/>
  </p:normalViewPr>
  <p:slideViewPr>
    <p:cSldViewPr snapToGrid="0" showGuides="1">
      <p:cViewPr varScale="1">
        <p:scale>
          <a:sx n="76" d="100"/>
          <a:sy n="76" d="100"/>
        </p:scale>
        <p:origin x="954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8682D8D-8A7F-4BA7-B7DD-DADB53CDF430}" type="slidenum">
              <a:rPr lang="en-US" smtClean="0"/>
              <a:pPr eaLnBrk="1" hangingPunct="1"/>
              <a:t>1</a:t>
            </a:fld>
            <a:endParaRPr lang="en-US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Thiếu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13" Type="http://schemas.openxmlformats.org/officeDocument/2006/relationships/image" Target="../media/image9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gif"/><Relationship Id="rId12" Type="http://schemas.openxmlformats.org/officeDocument/2006/relationships/image" Target="../media/image8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gif"/><Relationship Id="rId11" Type="http://schemas.openxmlformats.org/officeDocument/2006/relationships/image" Target="../media/image7.gif"/><Relationship Id="rId5" Type="http://schemas.openxmlformats.org/officeDocument/2006/relationships/image" Target="../media/image1.jpeg"/><Relationship Id="rId10" Type="http://schemas.openxmlformats.org/officeDocument/2006/relationships/image" Target="../media/image6.gi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gif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11" Type="http://schemas.openxmlformats.org/officeDocument/2006/relationships/image" Target="../media/image50.jpeg"/><Relationship Id="rId5" Type="http://schemas.openxmlformats.org/officeDocument/2006/relationships/image" Target="../media/image17.png"/><Relationship Id="rId10" Type="http://schemas.openxmlformats.org/officeDocument/2006/relationships/image" Target="../media/image49.jpeg"/><Relationship Id="rId4" Type="http://schemas.openxmlformats.org/officeDocument/2006/relationships/image" Target="../media/image46.png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051" name="Picture 3" descr="4a54840a_686827f4_1110386_182317034_2_resiz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91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Butterfly 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572000"/>
            <a:ext cx="18288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 descr="AG00130_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577523">
            <a:off x="2532063" y="5324475"/>
            <a:ext cx="4857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 descr="AG00130_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18755">
            <a:off x="5000625" y="5591175"/>
            <a:ext cx="4095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 descr="AG00130_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759841">
            <a:off x="1873251" y="4852987"/>
            <a:ext cx="7556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4" descr="AG00130_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18755">
            <a:off x="7210425" y="28575"/>
            <a:ext cx="4095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9" descr="images_15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57800"/>
            <a:ext cx="2057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Musi1034.wav">
            <a:hlinkClick r:id="" action="ppaction://media"/>
          </p:cNvPr>
          <p:cNvPicPr>
            <a:picLocks noGrp="1" noChangeAspect="1" noChangeArrowheads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400800"/>
            <a:ext cx="304800" cy="304800"/>
          </a:xfrm>
        </p:spPr>
      </p:pic>
      <p:pic>
        <p:nvPicPr>
          <p:cNvPr id="2060" name="Picture 18" descr="Picture2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725" y="0"/>
            <a:ext cx="4105275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20" descr="Bồ câu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6206">
            <a:off x="-152400" y="304800"/>
            <a:ext cx="2797175" cy="164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62" name="Group 21"/>
          <p:cNvGrpSpPr>
            <a:grpSpLocks/>
          </p:cNvGrpSpPr>
          <p:nvPr/>
        </p:nvGrpSpPr>
        <p:grpSpPr bwMode="auto">
          <a:xfrm>
            <a:off x="0" y="0"/>
            <a:ext cx="9220200" cy="6858000"/>
            <a:chOff x="0" y="0"/>
            <a:chExt cx="5760" cy="4333"/>
          </a:xfrm>
        </p:grpSpPr>
        <p:pic>
          <p:nvPicPr>
            <p:cNvPr id="2065" name="Picture 22" descr="N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4214"/>
              <a:ext cx="5747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6" name="Picture 23" descr="N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3562" y="2109"/>
              <a:ext cx="4283" cy="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7" name="Picture 24" descr="N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-2085" y="2122"/>
              <a:ext cx="4283" cy="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8" name="Picture 25" descr="N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0"/>
              <a:ext cx="5747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63" name="Picture 26" descr="WINGS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486400"/>
            <a:ext cx="1676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4" name="Text Box 6"/>
          <p:cNvSpPr txBox="1">
            <a:spLocks noChangeArrowheads="1"/>
          </p:cNvSpPr>
          <p:nvPr/>
        </p:nvSpPr>
        <p:spPr bwMode="auto">
          <a:xfrm>
            <a:off x="914400" y="1295400"/>
            <a:ext cx="7467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>
                <a:solidFill>
                  <a:srgbClr val="FFFF00"/>
                </a:solidFill>
                <a:latin typeface="Forte" pitchFamily="66" charset="0"/>
              </a:rPr>
              <a:t>WELCOME TO OUR CLASS</a:t>
            </a:r>
          </a:p>
        </p:txBody>
      </p:sp>
    </p:spTree>
    <p:extLst>
      <p:ext uri="{BB962C8B-B14F-4D97-AF65-F5344CB8AC3E}">
        <p14:creationId xmlns:p14="http://schemas.microsoft.com/office/powerpoint/2010/main" val="38537711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232" fill="hold"/>
                                        <p:tgtEl>
                                          <p:spTgt spid="30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53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56637" y="97101"/>
            <a:ext cx="78047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about </a:t>
            </a:r>
            <a:r>
              <a:rPr lang="en-US" sz="2400" b="1" spc="-50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Tet</a:t>
            </a:r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with the information from the conversation in </a:t>
            </a:r>
            <a:r>
              <a:rPr lang="en-US" sz="2400" b="1" spc="-50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26" y="1340619"/>
            <a:ext cx="7642081" cy="94297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74" y="2265914"/>
            <a:ext cx="7644384" cy="102814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74" y="3364930"/>
            <a:ext cx="7644384" cy="85001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74" y="4288836"/>
            <a:ext cx="7644384" cy="106930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74" y="5359213"/>
            <a:ext cx="7644384" cy="1069304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1232980" y="1618416"/>
            <a:ext cx="6973597" cy="470318"/>
            <a:chOff x="363373" y="1262747"/>
            <a:chExt cx="6973597" cy="470318"/>
          </a:xfrm>
        </p:grpSpPr>
        <p:sp>
          <p:nvSpPr>
            <p:cNvPr id="30" name="TextBox 29"/>
            <p:cNvSpPr txBox="1"/>
            <p:nvPr/>
          </p:nvSpPr>
          <p:spPr>
            <a:xfrm>
              <a:off x="363373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27313" y="1271400"/>
              <a:ext cx="65096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This year Tet is in</a:t>
              </a:r>
              <a:endParaRPr lang="en-US" sz="2400" i="1" dirty="0"/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1232980" y="256285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696920" y="2571506"/>
            <a:ext cx="6509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 decorate our</a:t>
            </a:r>
            <a:endParaRPr lang="en-US" sz="2400" i="1" dirty="0"/>
          </a:p>
        </p:txBody>
      </p:sp>
      <p:sp>
        <p:nvSpPr>
          <p:cNvPr id="51" name="TextBox 50"/>
          <p:cNvSpPr txBox="1"/>
          <p:nvPr/>
        </p:nvSpPr>
        <p:spPr>
          <a:xfrm>
            <a:off x="1232980" y="359108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696920" y="3599740"/>
            <a:ext cx="3022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Tet is a time for family</a:t>
            </a:r>
            <a:endParaRPr lang="en-US" sz="2400" i="1" dirty="0"/>
          </a:p>
        </p:txBody>
      </p:sp>
      <p:sp>
        <p:nvSpPr>
          <p:cNvPr id="56" name="TextBox 55"/>
          <p:cNvSpPr txBox="1"/>
          <p:nvPr/>
        </p:nvSpPr>
        <p:spPr>
          <a:xfrm>
            <a:off x="1232980" y="458170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696920" y="4590357"/>
            <a:ext cx="1702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Children get</a:t>
            </a:r>
            <a:endParaRPr lang="en-US" sz="2400" i="1" dirty="0"/>
          </a:p>
        </p:txBody>
      </p:sp>
      <p:sp>
        <p:nvSpPr>
          <p:cNvPr id="61" name="TextBox 60"/>
          <p:cNvSpPr txBox="1"/>
          <p:nvPr/>
        </p:nvSpPr>
        <p:spPr>
          <a:xfrm>
            <a:off x="1232980" y="566833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696921" y="5676992"/>
            <a:ext cx="2533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People shouldn’t</a:t>
            </a:r>
            <a:endParaRPr lang="en-US" sz="2400" i="1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2371E8F-24DE-4BE6-A083-735F5CEA8B2A}"/>
              </a:ext>
            </a:extLst>
          </p:cNvPr>
          <p:cNvGrpSpPr/>
          <p:nvPr/>
        </p:nvGrpSpPr>
        <p:grpSpPr>
          <a:xfrm>
            <a:off x="3930070" y="1613318"/>
            <a:ext cx="1314940" cy="466763"/>
            <a:chOff x="3826156" y="1108898"/>
            <a:chExt cx="1314940" cy="46676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38515F8-594A-4327-8EE1-50B91C0837AF}"/>
                </a:ext>
              </a:extLst>
            </p:cNvPr>
            <p:cNvSpPr txBox="1"/>
            <p:nvPr/>
          </p:nvSpPr>
          <p:spPr>
            <a:xfrm>
              <a:off x="3826156" y="1108898"/>
              <a:ext cx="11495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effectLst>
                    <a:glow rad="63500">
                      <a:schemeClr val="bg1"/>
                    </a:glow>
                  </a:effectLst>
                </a:rPr>
                <a:t>January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C4226AD-C1B5-48A7-A560-8B862CFB29B8}"/>
                </a:ext>
              </a:extLst>
            </p:cNvPr>
            <p:cNvSpPr txBox="1"/>
            <p:nvPr/>
          </p:nvSpPr>
          <p:spPr>
            <a:xfrm>
              <a:off x="4803969" y="1113996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F5D5672-C3D6-4564-9E10-895D35A03A72}"/>
              </a:ext>
            </a:extLst>
          </p:cNvPr>
          <p:cNvGrpSpPr/>
          <p:nvPr/>
        </p:nvGrpSpPr>
        <p:grpSpPr>
          <a:xfrm>
            <a:off x="3930070" y="1628611"/>
            <a:ext cx="1937597" cy="461665"/>
            <a:chOff x="3782291" y="1822567"/>
            <a:chExt cx="1937597" cy="461665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3782291" y="2156903"/>
              <a:ext cx="169371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6338CDB-F9A2-47D8-982E-842A496C6B49}"/>
                </a:ext>
              </a:extLst>
            </p:cNvPr>
            <p:cNvSpPr txBox="1"/>
            <p:nvPr/>
          </p:nvSpPr>
          <p:spPr>
            <a:xfrm>
              <a:off x="5382761" y="1822567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3FD39E3-2508-4A37-94C1-150B687AA7EA}"/>
              </a:ext>
            </a:extLst>
          </p:cNvPr>
          <p:cNvGrpSpPr/>
          <p:nvPr/>
        </p:nvGrpSpPr>
        <p:grpSpPr>
          <a:xfrm>
            <a:off x="3876203" y="2580159"/>
            <a:ext cx="1937597" cy="461665"/>
            <a:chOff x="3782291" y="1822567"/>
            <a:chExt cx="1937597" cy="461665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1144345-4FF9-4993-B2BC-249F652DF71E}"/>
                </a:ext>
              </a:extLst>
            </p:cNvPr>
            <p:cNvCxnSpPr/>
            <p:nvPr/>
          </p:nvCxnSpPr>
          <p:spPr>
            <a:xfrm>
              <a:off x="3782291" y="2156903"/>
              <a:ext cx="169371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EC72D40-4AC3-4A5F-A3EB-F8A68331DBB7}"/>
                </a:ext>
              </a:extLst>
            </p:cNvPr>
            <p:cNvSpPr txBox="1"/>
            <p:nvPr/>
          </p:nvSpPr>
          <p:spPr>
            <a:xfrm>
              <a:off x="5382761" y="1822567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F5B5C645-7A2A-4CC2-A2EA-5EE0E8C9C061}"/>
              </a:ext>
            </a:extLst>
          </p:cNvPr>
          <p:cNvGrpSpPr/>
          <p:nvPr/>
        </p:nvGrpSpPr>
        <p:grpSpPr>
          <a:xfrm>
            <a:off x="3854495" y="2575760"/>
            <a:ext cx="1194872" cy="466763"/>
            <a:chOff x="3826156" y="1108898"/>
            <a:chExt cx="1194872" cy="466763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803468AF-A6A6-4AFF-B92C-CF1F5401D0B8}"/>
                </a:ext>
              </a:extLst>
            </p:cNvPr>
            <p:cNvSpPr txBox="1"/>
            <p:nvPr/>
          </p:nvSpPr>
          <p:spPr>
            <a:xfrm>
              <a:off x="3826156" y="1108898"/>
              <a:ext cx="10278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effectLst>
                    <a:glow rad="63500">
                      <a:schemeClr val="bg1"/>
                    </a:glow>
                  </a:effectLst>
                </a:rPr>
                <a:t>homes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FFB502B9-8E2A-4CEE-BC99-41046AEB8F1A}"/>
                </a:ext>
              </a:extLst>
            </p:cNvPr>
            <p:cNvSpPr txBox="1"/>
            <p:nvPr/>
          </p:nvSpPr>
          <p:spPr>
            <a:xfrm>
              <a:off x="4683901" y="1113996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.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4EFC65A9-34F9-4409-AD32-2C0BE36DBC3E}"/>
              </a:ext>
            </a:extLst>
          </p:cNvPr>
          <p:cNvGrpSpPr/>
          <p:nvPr/>
        </p:nvGrpSpPr>
        <p:grpSpPr>
          <a:xfrm>
            <a:off x="4536166" y="3623283"/>
            <a:ext cx="1937597" cy="461665"/>
            <a:chOff x="3782291" y="1822567"/>
            <a:chExt cx="1937597" cy="461665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D2069FF5-6C9C-4717-8CC0-F8992BECFEAA}"/>
                </a:ext>
              </a:extLst>
            </p:cNvPr>
            <p:cNvCxnSpPr/>
            <p:nvPr/>
          </p:nvCxnSpPr>
          <p:spPr>
            <a:xfrm>
              <a:off x="3782291" y="2156903"/>
              <a:ext cx="169371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2E36FE78-D264-4573-B6D2-DDE837DB5DFA}"/>
                </a:ext>
              </a:extLst>
            </p:cNvPr>
            <p:cNvSpPr txBox="1"/>
            <p:nvPr/>
          </p:nvSpPr>
          <p:spPr>
            <a:xfrm>
              <a:off x="5382761" y="1822567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BD2DFD7A-D3D2-4FE7-9858-33982C407E32}"/>
              </a:ext>
            </a:extLst>
          </p:cNvPr>
          <p:cNvGrpSpPr/>
          <p:nvPr/>
        </p:nvGrpSpPr>
        <p:grpSpPr>
          <a:xfrm>
            <a:off x="4494995" y="3600323"/>
            <a:ext cx="1628977" cy="466763"/>
            <a:chOff x="3826156" y="1108898"/>
            <a:chExt cx="1628977" cy="466763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59EC3C7D-C85A-4EC3-A2BF-BB50EF8B844F}"/>
                </a:ext>
              </a:extLst>
            </p:cNvPr>
            <p:cNvSpPr txBox="1"/>
            <p:nvPr/>
          </p:nvSpPr>
          <p:spPr>
            <a:xfrm>
              <a:off x="3826156" y="1108898"/>
              <a:ext cx="14905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effectLst>
                    <a:glow rad="63500">
                      <a:schemeClr val="bg1"/>
                    </a:glow>
                  </a:effectLst>
                </a:rPr>
                <a:t>gatherings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BBCB40E8-C461-4DB2-95BF-294E4E4BD94D}"/>
                </a:ext>
              </a:extLst>
            </p:cNvPr>
            <p:cNvSpPr txBox="1"/>
            <p:nvPr/>
          </p:nvSpPr>
          <p:spPr>
            <a:xfrm>
              <a:off x="5118006" y="1113996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.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62713885-C4D5-4E8F-BBB3-8510D69FC8D0}"/>
              </a:ext>
            </a:extLst>
          </p:cNvPr>
          <p:cNvGrpSpPr/>
          <p:nvPr/>
        </p:nvGrpSpPr>
        <p:grpSpPr>
          <a:xfrm>
            <a:off x="3362035" y="4590357"/>
            <a:ext cx="1937597" cy="461665"/>
            <a:chOff x="3782291" y="1822567"/>
            <a:chExt cx="1937597" cy="461665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565965C2-4E85-4F11-8F0A-F10859282808}"/>
                </a:ext>
              </a:extLst>
            </p:cNvPr>
            <p:cNvCxnSpPr/>
            <p:nvPr/>
          </p:nvCxnSpPr>
          <p:spPr>
            <a:xfrm>
              <a:off x="3782291" y="2156903"/>
              <a:ext cx="169371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4FC39D79-88F1-4292-BBDB-5ED2A98E2E6E}"/>
                </a:ext>
              </a:extLst>
            </p:cNvPr>
            <p:cNvSpPr txBox="1"/>
            <p:nvPr/>
          </p:nvSpPr>
          <p:spPr>
            <a:xfrm>
              <a:off x="5382761" y="1822567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8C6C57A0-F3A8-46DF-BB39-3ED097BCC137}"/>
              </a:ext>
            </a:extLst>
          </p:cNvPr>
          <p:cNvGrpSpPr/>
          <p:nvPr/>
        </p:nvGrpSpPr>
        <p:grpSpPr>
          <a:xfrm>
            <a:off x="3274684" y="4585869"/>
            <a:ext cx="1887592" cy="466763"/>
            <a:chOff x="3826156" y="1108898"/>
            <a:chExt cx="1887592" cy="466763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E007575C-BDF4-46CE-927A-4EE697221AF0}"/>
                </a:ext>
              </a:extLst>
            </p:cNvPr>
            <p:cNvSpPr txBox="1"/>
            <p:nvPr/>
          </p:nvSpPr>
          <p:spPr>
            <a:xfrm>
              <a:off x="3826156" y="1108898"/>
              <a:ext cx="18145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effectLst>
                    <a:glow rad="63500">
                      <a:schemeClr val="bg1"/>
                    </a:glow>
                  </a:effectLst>
                </a:rPr>
                <a:t>lucky money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3F10E900-07A6-4B67-A0BA-EC20A8E38264}"/>
                </a:ext>
              </a:extLst>
            </p:cNvPr>
            <p:cNvSpPr txBox="1"/>
            <p:nvPr/>
          </p:nvSpPr>
          <p:spPr>
            <a:xfrm>
              <a:off x="5376621" y="1113996"/>
              <a:ext cx="33712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.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9DF59803-A2A3-422C-8F5C-FEAF0B720B68}"/>
              </a:ext>
            </a:extLst>
          </p:cNvPr>
          <p:cNvGrpSpPr/>
          <p:nvPr/>
        </p:nvGrpSpPr>
        <p:grpSpPr>
          <a:xfrm>
            <a:off x="3941846" y="5672244"/>
            <a:ext cx="3631969" cy="461665"/>
            <a:chOff x="3782291" y="1822567"/>
            <a:chExt cx="3631969" cy="461665"/>
          </a:xfrm>
        </p:grpSpPr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85439AF6-5B80-4387-961C-1C418FB97044}"/>
                </a:ext>
              </a:extLst>
            </p:cNvPr>
            <p:cNvCxnSpPr/>
            <p:nvPr/>
          </p:nvCxnSpPr>
          <p:spPr>
            <a:xfrm>
              <a:off x="3782291" y="2156903"/>
              <a:ext cx="169371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2B0650B2-F003-4C07-AA9E-74488639C3E1}"/>
                </a:ext>
              </a:extLst>
            </p:cNvPr>
            <p:cNvSpPr txBox="1"/>
            <p:nvPr/>
          </p:nvSpPr>
          <p:spPr>
            <a:xfrm>
              <a:off x="5382761" y="1822567"/>
              <a:ext cx="203149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anything.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12E563D8-8350-4153-8474-54E32CF2B586}"/>
              </a:ext>
            </a:extLst>
          </p:cNvPr>
          <p:cNvGrpSpPr/>
          <p:nvPr/>
        </p:nvGrpSpPr>
        <p:grpSpPr>
          <a:xfrm>
            <a:off x="3863731" y="5672850"/>
            <a:ext cx="2241503" cy="465803"/>
            <a:chOff x="3826156" y="1104760"/>
            <a:chExt cx="2241503" cy="465803"/>
          </a:xfrm>
        </p:grpSpPr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0492F88F-C235-4C88-8770-73517795953D}"/>
                </a:ext>
              </a:extLst>
            </p:cNvPr>
            <p:cNvSpPr txBox="1"/>
            <p:nvPr/>
          </p:nvSpPr>
          <p:spPr>
            <a:xfrm>
              <a:off x="3826156" y="1108898"/>
              <a:ext cx="8907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effectLst>
                    <a:glow rad="63500">
                      <a:schemeClr val="bg1"/>
                    </a:glow>
                  </a:effectLst>
                </a:rPr>
                <a:t>break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EE6F3DB9-4D7F-4A74-95DD-9252255E74DD}"/>
                </a:ext>
              </a:extLst>
            </p:cNvPr>
            <p:cNvSpPr txBox="1"/>
            <p:nvPr/>
          </p:nvSpPr>
          <p:spPr>
            <a:xfrm>
              <a:off x="4591531" y="1104760"/>
              <a:ext cx="147612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anything.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56636" y="202250"/>
            <a:ext cx="8238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words / phrases in the box with the pictures.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265382" y="1184563"/>
            <a:ext cx="6650182" cy="1101436"/>
          </a:xfrm>
          <a:prstGeom prst="roundRect">
            <a:avLst/>
          </a:prstGeom>
          <a:solidFill>
            <a:schemeClr val="accent6">
              <a:lumMod val="60000"/>
              <a:lumOff val="4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60877" y="1261652"/>
            <a:ext cx="24626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a.  </a:t>
            </a:r>
            <a:r>
              <a:rPr lang="en-US" sz="2200" dirty="0"/>
              <a:t>lucky money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60876" y="1685500"/>
            <a:ext cx="22647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b.  </a:t>
            </a:r>
            <a:r>
              <a:rPr lang="en-US" sz="2200" dirty="0"/>
              <a:t>peach flowers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07574" y="1280696"/>
            <a:ext cx="36079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c.  </a:t>
            </a:r>
            <a:r>
              <a:rPr lang="en-US" sz="2200" i="1" dirty="0"/>
              <a:t>banh </a:t>
            </a:r>
            <a:r>
              <a:rPr lang="en-US" sz="2200" i="1" dirty="0" err="1"/>
              <a:t>chung</a:t>
            </a:r>
            <a:r>
              <a:rPr lang="en-US" sz="2200" i="1" dirty="0"/>
              <a:t> </a:t>
            </a:r>
            <a:r>
              <a:rPr lang="en-US" sz="2200" dirty="0"/>
              <a:t>and </a:t>
            </a:r>
            <a:r>
              <a:rPr lang="en-US" sz="2200" i="1" dirty="0"/>
              <a:t>banh </a:t>
            </a:r>
            <a:r>
              <a:rPr lang="en-US" sz="2200" i="1" dirty="0" err="1"/>
              <a:t>tet</a:t>
            </a:r>
            <a:endParaRPr lang="en-US" sz="2200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4307574" y="1704544"/>
            <a:ext cx="30945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d.  </a:t>
            </a:r>
            <a:r>
              <a:rPr lang="en-US" sz="2200" dirty="0"/>
              <a:t>family gathering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130" y="2441421"/>
            <a:ext cx="2419297" cy="1612864"/>
          </a:xfrm>
          <a:prstGeom prst="round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926" y="2341157"/>
            <a:ext cx="2614244" cy="1742829"/>
          </a:xfrm>
          <a:prstGeom prst="round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130" y="4727495"/>
            <a:ext cx="2519495" cy="1576681"/>
          </a:xfrm>
          <a:prstGeom prst="round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774" y="4612805"/>
            <a:ext cx="2416637" cy="1612864"/>
          </a:xfrm>
          <a:prstGeom prst="roundRect">
            <a:avLst/>
          </a:prstGeom>
        </p:spPr>
      </p:pic>
      <p:sp>
        <p:nvSpPr>
          <p:cNvPr id="5" name="Flowchart: Connector 4"/>
          <p:cNvSpPr/>
          <p:nvPr/>
        </p:nvSpPr>
        <p:spPr>
          <a:xfrm>
            <a:off x="1039091" y="2403094"/>
            <a:ext cx="365760" cy="36576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20" name="Flowchart: Connector 19"/>
          <p:cNvSpPr/>
          <p:nvPr/>
        </p:nvSpPr>
        <p:spPr>
          <a:xfrm>
            <a:off x="5330564" y="2435901"/>
            <a:ext cx="365760" cy="36576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21" name="Flowchart: Connector 20"/>
          <p:cNvSpPr/>
          <p:nvPr/>
        </p:nvSpPr>
        <p:spPr>
          <a:xfrm>
            <a:off x="1040421" y="4560022"/>
            <a:ext cx="365760" cy="36576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22" name="Flowchart: Connector 21"/>
          <p:cNvSpPr/>
          <p:nvPr/>
        </p:nvSpPr>
        <p:spPr>
          <a:xfrm>
            <a:off x="5331894" y="4514321"/>
            <a:ext cx="365760" cy="365760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35B3F40-451E-453B-9A11-2ECA3244694B}"/>
              </a:ext>
            </a:extLst>
          </p:cNvPr>
          <p:cNvSpPr txBox="1"/>
          <p:nvPr/>
        </p:nvSpPr>
        <p:spPr>
          <a:xfrm>
            <a:off x="1558205" y="1261652"/>
            <a:ext cx="24626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a.  </a:t>
            </a:r>
            <a:r>
              <a:rPr lang="en-US" sz="2200" dirty="0"/>
              <a:t>lucky money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C035D79-A65C-4C42-96CA-94400EAAB83E}"/>
              </a:ext>
            </a:extLst>
          </p:cNvPr>
          <p:cNvSpPr txBox="1"/>
          <p:nvPr/>
        </p:nvSpPr>
        <p:spPr>
          <a:xfrm>
            <a:off x="1558204" y="1685500"/>
            <a:ext cx="22647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b.  </a:t>
            </a:r>
            <a:r>
              <a:rPr lang="en-US" sz="2200" dirty="0"/>
              <a:t>peach flowers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8B384FB-26C6-43DD-B025-43DE6E51E2A5}"/>
              </a:ext>
            </a:extLst>
          </p:cNvPr>
          <p:cNvSpPr txBox="1"/>
          <p:nvPr/>
        </p:nvSpPr>
        <p:spPr>
          <a:xfrm>
            <a:off x="4304902" y="1280696"/>
            <a:ext cx="36079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c.  </a:t>
            </a:r>
            <a:r>
              <a:rPr lang="en-US" sz="2200" i="1" dirty="0"/>
              <a:t>banh </a:t>
            </a:r>
            <a:r>
              <a:rPr lang="en-US" sz="2200" i="1" dirty="0" err="1"/>
              <a:t>chung</a:t>
            </a:r>
            <a:r>
              <a:rPr lang="en-US" sz="2200" i="1" dirty="0"/>
              <a:t> </a:t>
            </a:r>
            <a:r>
              <a:rPr lang="en-US" sz="2200" dirty="0"/>
              <a:t>and </a:t>
            </a:r>
            <a:r>
              <a:rPr lang="en-US" sz="2200" i="1" dirty="0"/>
              <a:t>banh </a:t>
            </a:r>
            <a:r>
              <a:rPr lang="en-US" sz="2200" i="1" dirty="0" err="1"/>
              <a:t>tet</a:t>
            </a:r>
            <a:endParaRPr lang="en-US" sz="2200" i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58903F0-A7EA-4524-B153-6494F1ADFE75}"/>
              </a:ext>
            </a:extLst>
          </p:cNvPr>
          <p:cNvSpPr txBox="1"/>
          <p:nvPr/>
        </p:nvSpPr>
        <p:spPr>
          <a:xfrm>
            <a:off x="4304902" y="1704544"/>
            <a:ext cx="30945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70C0"/>
                </a:solidFill>
              </a:rPr>
              <a:t>d.  </a:t>
            </a:r>
            <a:r>
              <a:rPr lang="en-US" sz="2200" dirty="0"/>
              <a:t>family gathering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C578EA4-C57D-40B9-B455-48CA3B62E4C7}"/>
              </a:ext>
            </a:extLst>
          </p:cNvPr>
          <p:cNvSpPr txBox="1"/>
          <p:nvPr/>
        </p:nvSpPr>
        <p:spPr>
          <a:xfrm>
            <a:off x="5544727" y="4073738"/>
            <a:ext cx="246264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a.  </a:t>
            </a:r>
            <a:r>
              <a:rPr lang="en-US" sz="2200" dirty="0">
                <a:solidFill>
                  <a:srgbClr val="FF0000"/>
                </a:solidFill>
              </a:rPr>
              <a:t>lucky money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19178F7-807D-47D0-B647-DC12DB5FDFC6}"/>
              </a:ext>
            </a:extLst>
          </p:cNvPr>
          <p:cNvSpPr txBox="1"/>
          <p:nvPr/>
        </p:nvSpPr>
        <p:spPr>
          <a:xfrm>
            <a:off x="1334477" y="4155018"/>
            <a:ext cx="22647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b.  </a:t>
            </a:r>
            <a:r>
              <a:rPr lang="en-US" sz="2200" dirty="0">
                <a:solidFill>
                  <a:srgbClr val="FF0000"/>
                </a:solidFill>
              </a:rPr>
              <a:t>peach flowers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BBFB499-000E-47CA-87EF-29DB3AA5F6B9}"/>
              </a:ext>
            </a:extLst>
          </p:cNvPr>
          <p:cNvSpPr txBox="1"/>
          <p:nvPr/>
        </p:nvSpPr>
        <p:spPr>
          <a:xfrm>
            <a:off x="662881" y="6193627"/>
            <a:ext cx="36079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c.  </a:t>
            </a:r>
            <a:r>
              <a:rPr lang="en-US" sz="2200" i="1" dirty="0">
                <a:solidFill>
                  <a:srgbClr val="FF0000"/>
                </a:solidFill>
              </a:rPr>
              <a:t>banh </a:t>
            </a:r>
            <a:r>
              <a:rPr lang="en-US" sz="2200" i="1" dirty="0" err="1">
                <a:solidFill>
                  <a:srgbClr val="FF0000"/>
                </a:solidFill>
              </a:rPr>
              <a:t>chung</a:t>
            </a:r>
            <a:r>
              <a:rPr lang="en-US" sz="2200" i="1" dirty="0">
                <a:solidFill>
                  <a:srgbClr val="FF0000"/>
                </a:solidFill>
              </a:rPr>
              <a:t> </a:t>
            </a:r>
            <a:r>
              <a:rPr lang="en-US" sz="2200" dirty="0">
                <a:solidFill>
                  <a:srgbClr val="FF0000"/>
                </a:solidFill>
              </a:rPr>
              <a:t>and </a:t>
            </a:r>
            <a:r>
              <a:rPr lang="en-US" sz="2200" i="1" dirty="0">
                <a:solidFill>
                  <a:srgbClr val="FF0000"/>
                </a:solidFill>
              </a:rPr>
              <a:t>banh </a:t>
            </a:r>
            <a:r>
              <a:rPr lang="en-US" sz="2200" i="1" dirty="0" err="1">
                <a:solidFill>
                  <a:srgbClr val="FF0000"/>
                </a:solidFill>
              </a:rPr>
              <a:t>tet</a:t>
            </a:r>
            <a:endParaRPr lang="en-US" sz="2200" i="1" dirty="0">
              <a:solidFill>
                <a:srgbClr val="FF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F96B815-1683-422F-A92D-25CDB99585CA}"/>
              </a:ext>
            </a:extLst>
          </p:cNvPr>
          <p:cNvSpPr txBox="1"/>
          <p:nvPr/>
        </p:nvSpPr>
        <p:spPr>
          <a:xfrm>
            <a:off x="5314539" y="6225669"/>
            <a:ext cx="28171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d.  </a:t>
            </a:r>
            <a:r>
              <a:rPr lang="en-US" sz="2200" dirty="0">
                <a:solidFill>
                  <a:srgbClr val="FF0000"/>
                </a:solidFill>
              </a:rPr>
              <a:t>family gathering</a:t>
            </a:r>
          </a:p>
        </p:txBody>
      </p:sp>
    </p:spTree>
    <p:extLst>
      <p:ext uri="{BB962C8B-B14F-4D97-AF65-F5344CB8AC3E}">
        <p14:creationId xmlns:p14="http://schemas.microsoft.com/office/powerpoint/2010/main" val="161861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-0.01597 0.3601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" y="1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2.22222E-6 L 0.46407 0.41065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94" y="2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44444E-6 L -0.38334 0.716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67" y="3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3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11111E-6 L 0.13524 0.65949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3" y="3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  <p:bldP spid="15" grpId="0"/>
      <p:bldP spid="28" grpId="0"/>
      <p:bldP spid="28" grpId="1"/>
      <p:bldP spid="28" grpId="2"/>
      <p:bldP spid="29" grpId="0"/>
      <p:bldP spid="29" grpId="1"/>
      <p:bldP spid="29" grpId="2"/>
      <p:bldP spid="30" grpId="0"/>
      <p:bldP spid="30" grpId="1"/>
      <p:bldP spid="30" grpId="2"/>
      <p:bldP spid="31" grpId="0"/>
      <p:bldP spid="31" grpId="1"/>
      <p:bldP spid="31" grpId="2"/>
      <p:bldP spid="32" grpId="0"/>
      <p:bldP spid="33" grpId="0"/>
      <p:bldP spid="34" grpId="0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42" y="161816"/>
            <a:ext cx="538313" cy="5075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9" name="TextBox 8"/>
          <p:cNvSpPr txBox="1"/>
          <p:nvPr/>
        </p:nvSpPr>
        <p:spPr>
          <a:xfrm>
            <a:off x="467591" y="669368"/>
            <a:ext cx="82399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two things or activities and share them with the class. The class listen and decide whether they are about or not about </a:t>
            </a:r>
            <a:r>
              <a:rPr lang="en-US" sz="2000" b="1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Tet</a:t>
            </a:r>
            <a:r>
              <a:rPr lang="en-US" sz="20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19" y="152743"/>
            <a:ext cx="1829210" cy="534692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2759229" y="207703"/>
            <a:ext cx="5850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 it about Tet?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7590" y="1686638"/>
            <a:ext cx="23899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Example 1: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7364" y="2344705"/>
            <a:ext cx="60994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1" dirty="0"/>
              <a:t>Student: </a:t>
            </a:r>
            <a:r>
              <a:rPr lang="en-US" sz="2800" i="1" dirty="0" err="1"/>
              <a:t>banh</a:t>
            </a:r>
            <a:r>
              <a:rPr lang="en-US" sz="2800" i="1" dirty="0"/>
              <a:t> </a:t>
            </a:r>
            <a:r>
              <a:rPr lang="en-US" sz="2800" i="1" dirty="0" err="1"/>
              <a:t>chung</a:t>
            </a:r>
            <a:r>
              <a:rPr lang="en-US" sz="2800" i="1" dirty="0"/>
              <a:t>  </a:t>
            </a:r>
          </a:p>
          <a:p>
            <a:pPr>
              <a:lnSpc>
                <a:spcPct val="150000"/>
              </a:lnSpc>
            </a:pPr>
            <a:r>
              <a:rPr lang="en-US" sz="2800" b="1" i="1" dirty="0"/>
              <a:t>Class: </a:t>
            </a:r>
            <a:r>
              <a:rPr lang="en-US" sz="2800" dirty="0"/>
              <a:t>It’s about </a:t>
            </a:r>
            <a:r>
              <a:rPr lang="en-US" sz="2800" dirty="0" err="1"/>
              <a:t>Tet</a:t>
            </a:r>
            <a:r>
              <a:rPr lang="en-US" sz="2800" dirty="0"/>
              <a:t>. </a:t>
            </a:r>
          </a:p>
          <a:p>
            <a:pPr>
              <a:lnSpc>
                <a:spcPct val="150000"/>
              </a:lnSpc>
            </a:pPr>
            <a:r>
              <a:rPr lang="en-US" sz="2800" b="1" i="1" dirty="0"/>
              <a:t>Student: </a:t>
            </a:r>
            <a:r>
              <a:rPr lang="en-US" sz="2800" dirty="0"/>
              <a:t>flying a kite.</a:t>
            </a:r>
          </a:p>
          <a:p>
            <a:pPr>
              <a:lnSpc>
                <a:spcPct val="150000"/>
              </a:lnSpc>
            </a:pPr>
            <a:r>
              <a:rPr lang="en-US" sz="2800" b="1" i="1" dirty="0"/>
              <a:t>Class: </a:t>
            </a:r>
            <a:r>
              <a:rPr lang="en-US" sz="2800" dirty="0"/>
              <a:t>It’s not about </a:t>
            </a:r>
            <a:r>
              <a:rPr lang="en-US" sz="2800" dirty="0" err="1"/>
              <a:t>Tet</a:t>
            </a:r>
            <a:r>
              <a:rPr lang="en-US" sz="2800" dirty="0"/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41598"/>
            <a:ext cx="4141466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55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3340100"/>
            <a:ext cx="2516675" cy="3244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900" y="5016501"/>
            <a:ext cx="2890294" cy="1568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6771787" y="5209726"/>
            <a:ext cx="2267920" cy="1375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647587" y="404173"/>
            <a:ext cx="3124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Fill in the blanks.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026" y="1373982"/>
            <a:ext cx="6657101" cy="3198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324605" y="1450182"/>
            <a:ext cx="2285999" cy="378619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876800" y="1983582"/>
            <a:ext cx="914400" cy="378619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810000" y="2516982"/>
            <a:ext cx="914400" cy="378619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257800" y="2516982"/>
            <a:ext cx="914400" cy="378619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105404" y="3050382"/>
            <a:ext cx="1143001" cy="378619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733804" y="3583782"/>
            <a:ext cx="1302899" cy="378619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6019800" y="3583782"/>
            <a:ext cx="1600200" cy="378619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724400" y="4114800"/>
            <a:ext cx="2189775" cy="378619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65100" y="221908"/>
            <a:ext cx="3105154" cy="1008855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b="1" dirty="0" smtClean="0"/>
              <a:t>* </a:t>
            </a:r>
            <a:r>
              <a:rPr lang="en-US" b="1" u="sng" dirty="0" smtClean="0"/>
              <a:t>Production</a:t>
            </a:r>
            <a:endParaRPr lang="en-GB" b="1" u="sng" dirty="0"/>
          </a:p>
        </p:txBody>
      </p:sp>
    </p:spTree>
    <p:extLst>
      <p:ext uri="{BB962C8B-B14F-4D97-AF65-F5344CB8AC3E}">
        <p14:creationId xmlns:p14="http://schemas.microsoft.com/office/powerpoint/2010/main" val="236281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  <p:bldP spid="18" grpId="0" animBg="1"/>
      <p:bldP spid="19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609603" y="1371600"/>
            <a:ext cx="8380413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2800" b="1" dirty="0">
                <a:latin typeface="Times New Roman" pitchFamily="18" charset="0"/>
              </a:rPr>
              <a:t> Learn by heart all new words.</a:t>
            </a:r>
          </a:p>
          <a:p>
            <a:pPr eaLnBrk="1" hangingPunct="1">
              <a:spcBef>
                <a:spcPts val="600"/>
              </a:spcBef>
              <a:buFontTx/>
              <a:buChar char="-"/>
            </a:pPr>
            <a:r>
              <a:rPr lang="en-US" altLang="en-US" sz="2800" b="1" dirty="0">
                <a:latin typeface="Times New Roman" pitchFamily="18" charset="0"/>
              </a:rPr>
              <a:t> Read the dialogue again.</a:t>
            </a:r>
          </a:p>
          <a:p>
            <a:pPr eaLnBrk="1" hangingPunct="1">
              <a:spcBef>
                <a:spcPts val="600"/>
              </a:spcBef>
              <a:buFontTx/>
              <a:buChar char="-"/>
            </a:pPr>
            <a:r>
              <a:rPr lang="en-US" altLang="en-US" sz="2800" b="1" dirty="0" smtClean="0">
                <a:latin typeface="Times New Roman" pitchFamily="18" charset="0"/>
              </a:rPr>
              <a:t> Do exercises on workbook.</a:t>
            </a:r>
            <a:endParaRPr lang="en-US" altLang="en-US" sz="2800" b="1" dirty="0">
              <a:latin typeface="Times New Roman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2800" b="1" dirty="0">
                <a:latin typeface="Times New Roman" pitchFamily="18" charset="0"/>
              </a:rPr>
              <a:t> Prepare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</a:rPr>
              <a:t>A closer look 1</a:t>
            </a:r>
            <a:r>
              <a:rPr lang="en-US" altLang="en-US" sz="2800" b="1" dirty="0">
                <a:latin typeface="Times New Roman" pitchFamily="18" charset="0"/>
              </a:rPr>
              <a:t>.</a:t>
            </a:r>
            <a:endParaRPr lang="en-US" altLang="en-US" sz="2800" b="1" dirty="0">
              <a:solidFill>
                <a:srgbClr val="0000FF"/>
              </a:solidFill>
              <a:latin typeface=".VnVogue" pitchFamily="34" charset="0"/>
            </a:endParaRPr>
          </a:p>
        </p:txBody>
      </p:sp>
      <p:pic>
        <p:nvPicPr>
          <p:cNvPr id="17415" name="Picture 8" descr="http://1.bp.blogspot.com/-HkSgouNeQmA/URMbtBrzBMI/AAAAAAAAAkg/biR29V7u7ec/s400/3+kids+vietnames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052" y="4786315"/>
            <a:ext cx="3952875" cy="179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774" y="304800"/>
            <a:ext cx="46474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Homework</a:t>
            </a:r>
            <a:endParaRPr lang="en-US" sz="5400" b="1" cap="all" spc="0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6499090" y="5257802"/>
            <a:ext cx="2644909" cy="160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4937750"/>
            <a:ext cx="2133599" cy="1906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-4763"/>
            <a:ext cx="3429000" cy="4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752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Happy New Year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31151" y="524753"/>
            <a:ext cx="609600" cy="609600"/>
          </a:xfrm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91001"/>
            <a:ext cx="3872552" cy="21768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647" y="1066803"/>
            <a:ext cx="1723020" cy="23378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3" y="1121655"/>
            <a:ext cx="1238731" cy="23378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348" y="1384300"/>
            <a:ext cx="2799607" cy="20447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082" y="3741956"/>
            <a:ext cx="4073874" cy="30017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741956"/>
            <a:ext cx="4368800" cy="28671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D:\ptvt\7_HWQU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0775" y="1121653"/>
            <a:ext cx="1852613" cy="22830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3" name="Rectangle 12"/>
          <p:cNvSpPr/>
          <p:nvPr/>
        </p:nvSpPr>
        <p:spPr>
          <a:xfrm>
            <a:off x="847968" y="355600"/>
            <a:ext cx="6683183" cy="5969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</a:rPr>
              <a:t>HAPPY NEW YEAR</a:t>
            </a:r>
            <a:endParaRPr lang="en-GB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40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1300" y="127000"/>
            <a:ext cx="1587500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/>
              <a:t>* Chatting:</a:t>
            </a:r>
            <a:endParaRPr lang="en-GB" sz="2400" b="1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981200" y="172709"/>
            <a:ext cx="5308600" cy="27252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Times New Roman" pitchFamily="18" charset="0"/>
                <a:cs typeface="Times New Roman" pitchFamily="18" charset="0"/>
              </a:rPr>
              <a:t>1.What holiday are these pictures about?</a:t>
            </a:r>
            <a:r>
              <a:rPr kumimoji="0" lang="en-US" sz="2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1854200" y="884366"/>
            <a:ext cx="70993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3. What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do you think about when talking about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Tet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GB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66900" y="508168"/>
            <a:ext cx="34710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2. What are there in the picture?</a:t>
            </a:r>
            <a:endParaRPr lang="en-GB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8800" y="5239601"/>
            <a:ext cx="210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holiday.</a:t>
            </a:r>
            <a:endParaRPr lang="en-GB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645896" y="5806474"/>
            <a:ext cx="7685303" cy="272522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2. Cherry flower and apricot flowers , firework, lucky money, </a:t>
            </a:r>
            <a:r>
              <a:rPr lang="en-GB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Tet</a:t>
            </a:r>
            <a:r>
              <a:rPr lang="en-GB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greetings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647" y="1739470"/>
            <a:ext cx="2700553" cy="1233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418424" y="1500093"/>
            <a:ext cx="2248576" cy="1473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58" y="3137023"/>
            <a:ext cx="1718084" cy="2086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758" y="3340100"/>
            <a:ext cx="2876800" cy="3473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746" y="1574800"/>
            <a:ext cx="2762024" cy="15622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647" y="3311759"/>
            <a:ext cx="2705100" cy="17368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661272" y="6238273"/>
            <a:ext cx="7669927" cy="272522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. funny, </a:t>
            </a:r>
            <a:r>
              <a:rPr kumimoji="0" lang="en-US" sz="2000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delicous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food, get lucky money,</a:t>
            </a:r>
            <a:r>
              <a:rPr kumimoji="0" lang="en-US" sz="2000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visit </a:t>
            </a:r>
            <a:r>
              <a:rPr kumimoji="0" lang="en-US" sz="2000" b="0" i="0" u="none" strike="noStrike" cap="none" normalizeH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relatves</a:t>
            </a:r>
            <a:r>
              <a:rPr kumimoji="0" lang="en-US" sz="2000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,…..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37118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/>
      <p:bldP spid="11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-1304468"/>
            <a:ext cx="5758543" cy="3895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3124200" y="2133600"/>
            <a:ext cx="6705600" cy="457200"/>
          </a:xfrm>
        </p:spPr>
        <p:txBody>
          <a:bodyPr>
            <a:noAutofit/>
          </a:bodyPr>
          <a:lstStyle/>
          <a:p>
            <a:r>
              <a:rPr lang="en-US" alt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altLang="en-US" sz="3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5562600" y="4152900"/>
            <a:ext cx="3581400" cy="2708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109" y="291206"/>
            <a:ext cx="3048000" cy="1993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3304309" y="3008531"/>
            <a:ext cx="5638800" cy="645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en-US" alt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43" y="4005277"/>
            <a:ext cx="1921331" cy="2606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Bevel 3"/>
          <p:cNvSpPr/>
          <p:nvPr/>
        </p:nvSpPr>
        <p:spPr>
          <a:xfrm>
            <a:off x="1774375" y="2564509"/>
            <a:ext cx="6144491" cy="132080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en-US" sz="36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Unit </a:t>
            </a:r>
            <a:r>
              <a:rPr lang="en-US" sz="3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6: </a:t>
            </a:r>
            <a:r>
              <a:rPr lang="en-US" sz="36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oUR</a:t>
            </a:r>
            <a:r>
              <a:rPr lang="en-US" sz="3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TET HOLIDAY</a:t>
            </a:r>
          </a:p>
          <a:p>
            <a:pPr algn="ctr"/>
            <a:endParaRPr lang="en-GB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78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770" y="4131109"/>
            <a:ext cx="4491358" cy="8308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542" y="4157705"/>
            <a:ext cx="961782" cy="7776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29414" y="5114099"/>
            <a:ext cx="351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Happy New Year!</a:t>
            </a:r>
          </a:p>
        </p:txBody>
      </p:sp>
      <p:sp>
        <p:nvSpPr>
          <p:cNvPr id="7" name="Bevel 6"/>
          <p:cNvSpPr/>
          <p:nvPr/>
        </p:nvSpPr>
        <p:spPr>
          <a:xfrm>
            <a:off x="127000" y="342009"/>
            <a:ext cx="8733158" cy="132080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cap="all" dirty="0" smtClean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  <a:p>
            <a:pPr algn="ctr"/>
            <a:r>
              <a:rPr lang="en-US" sz="36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Unit </a:t>
            </a:r>
            <a:r>
              <a:rPr lang="en-US" sz="3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6: </a:t>
            </a:r>
            <a:r>
              <a:rPr lang="en-US" sz="3600" b="1" cap="all" dirty="0" err="1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oUR</a:t>
            </a:r>
            <a:r>
              <a:rPr lang="en-US" sz="3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TET HOLIDAY</a:t>
            </a:r>
          </a:p>
          <a:p>
            <a:pPr algn="ctr"/>
            <a:endParaRPr lang="en-GB" sz="36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32470" y="2708543"/>
            <a:ext cx="3103938" cy="646331"/>
          </a:xfrm>
          <a:prstGeom prst="rect">
            <a:avLst/>
          </a:prstGeom>
          <a:solidFill>
            <a:schemeClr val="accent1">
              <a:alpha val="76000"/>
            </a:schemeClr>
          </a:solidFill>
          <a:ln>
            <a:solidFill>
              <a:srgbClr val="00B0F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BodoniH" pitchFamily="34" charset="0"/>
              </a:rPr>
              <a:t>LESSON 1</a:t>
            </a:r>
            <a:endParaRPr lang="en-GB" sz="3600" b="1" dirty="0">
              <a:solidFill>
                <a:srgbClr val="FF0000"/>
              </a:solidFill>
              <a:latin typeface=".VnBodoni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58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550" y="228599"/>
            <a:ext cx="3003550" cy="711201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b="1" dirty="0" smtClean="0"/>
              <a:t>* Vocabulary</a:t>
            </a:r>
            <a:endParaRPr lang="en-GB" b="1" dirty="0"/>
          </a:p>
        </p:txBody>
      </p:sp>
      <p:sp>
        <p:nvSpPr>
          <p:cNvPr id="5" name="Rectangle 4"/>
          <p:cNvSpPr/>
          <p:nvPr/>
        </p:nvSpPr>
        <p:spPr>
          <a:xfrm>
            <a:off x="670370" y="1142305"/>
            <a:ext cx="19931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- celebrate </a:t>
            </a:r>
            <a:r>
              <a:rPr lang="en-US" sz="2400" dirty="0"/>
              <a:t>(v</a:t>
            </a:r>
            <a:r>
              <a:rPr lang="en-US" sz="2400" dirty="0" smtClean="0"/>
              <a:t>):</a:t>
            </a:r>
            <a:endParaRPr lang="en-GB" sz="2400" dirty="0"/>
          </a:p>
        </p:txBody>
      </p:sp>
      <p:sp>
        <p:nvSpPr>
          <p:cNvPr id="6" name="Rectangle 5"/>
          <p:cNvSpPr/>
          <p:nvPr/>
        </p:nvSpPr>
        <p:spPr>
          <a:xfrm>
            <a:off x="599758" y="1656834"/>
            <a:ext cx="19280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- decorate </a:t>
            </a:r>
            <a:r>
              <a:rPr lang="en-US" sz="2400" dirty="0"/>
              <a:t>(v</a:t>
            </a:r>
            <a:r>
              <a:rPr lang="en-US" sz="2400" dirty="0" smtClean="0"/>
              <a:t>):</a:t>
            </a:r>
            <a:endParaRPr lang="en-GB" sz="2400" dirty="0"/>
          </a:p>
        </p:txBody>
      </p:sp>
      <p:sp>
        <p:nvSpPr>
          <p:cNvPr id="7" name="Rectangle 6"/>
          <p:cNvSpPr/>
          <p:nvPr/>
        </p:nvSpPr>
        <p:spPr>
          <a:xfrm>
            <a:off x="577338" y="2114034"/>
            <a:ext cx="38041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- family </a:t>
            </a:r>
            <a:r>
              <a:rPr lang="en-US" sz="2400" dirty="0"/>
              <a:t>gathering (N. phr</a:t>
            </a:r>
            <a:r>
              <a:rPr lang="en-US" sz="2400" dirty="0" smtClean="0"/>
              <a:t>.): </a:t>
            </a:r>
            <a:endParaRPr lang="en-GB" sz="2400" dirty="0"/>
          </a:p>
        </p:txBody>
      </p:sp>
      <p:sp>
        <p:nvSpPr>
          <p:cNvPr id="8" name="Rectangle 7"/>
          <p:cNvSpPr/>
          <p:nvPr/>
        </p:nvSpPr>
        <p:spPr>
          <a:xfrm>
            <a:off x="590038" y="2584432"/>
            <a:ext cx="29955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- lucky </a:t>
            </a:r>
            <a:r>
              <a:rPr lang="en-US" sz="2400" dirty="0"/>
              <a:t>money (N. phr.)</a:t>
            </a:r>
            <a:endParaRPr lang="en-GB" sz="2400" dirty="0"/>
          </a:p>
        </p:txBody>
      </p:sp>
      <p:pic>
        <p:nvPicPr>
          <p:cNvPr id="9" name="Picture 8"/>
          <p:cNvPicPr/>
          <p:nvPr/>
        </p:nvPicPr>
        <p:blipFill>
          <a:blip r:embed="rId2"/>
          <a:stretch>
            <a:fillRect/>
          </a:stretch>
        </p:blipFill>
        <p:spPr>
          <a:xfrm>
            <a:off x="5246639" y="123565"/>
            <a:ext cx="3529258" cy="3171203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324" y="977509"/>
            <a:ext cx="3699230" cy="25019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839" y="1199634"/>
            <a:ext cx="3496237" cy="2330432"/>
          </a:xfrm>
          <a:prstGeom prst="round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183" y="437078"/>
            <a:ext cx="4263512" cy="2651766"/>
          </a:xfrm>
          <a:prstGeom prst="roundRect">
            <a:avLst/>
          </a:prstGeom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132" y="690525"/>
            <a:ext cx="4174668" cy="27889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572459" y="3017770"/>
            <a:ext cx="2091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/>
              <a:t>- peach </a:t>
            </a:r>
            <a:r>
              <a:rPr lang="en-US" sz="2400" dirty="0"/>
              <a:t>flowers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749038" y="1199634"/>
            <a:ext cx="11641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 </a:t>
            </a:r>
            <a:r>
              <a:rPr lang="en-US" sz="2400" dirty="0" err="1" smtClean="0"/>
              <a:t>kỉ</a:t>
            </a:r>
            <a:r>
              <a:rPr lang="en-US" sz="2400" dirty="0" smtClean="0"/>
              <a:t> </a:t>
            </a:r>
            <a:r>
              <a:rPr lang="en-US" sz="2400" dirty="0" err="1" smtClean="0"/>
              <a:t>niệm</a:t>
            </a:r>
            <a:endParaRPr lang="en-GB" sz="2400" dirty="0"/>
          </a:p>
        </p:txBody>
      </p:sp>
      <p:sp>
        <p:nvSpPr>
          <p:cNvPr id="17" name="Rectangle 16"/>
          <p:cNvSpPr/>
          <p:nvPr/>
        </p:nvSpPr>
        <p:spPr>
          <a:xfrm>
            <a:off x="4129344" y="2123132"/>
            <a:ext cx="2667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um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685101" y="1661467"/>
            <a:ext cx="2667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735339" y="2596401"/>
            <a:ext cx="2667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iền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lì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xì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331088" y="2986992"/>
            <a:ext cx="2667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oa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207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25427"/>
            <a:ext cx="4311650" cy="688973"/>
          </a:xfr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EE3016"/>
                </a:solidFill>
              </a:rPr>
              <a:t>* Checking vocab:</a:t>
            </a:r>
            <a:endParaRPr lang="en-GB" b="1" dirty="0">
              <a:solidFill>
                <a:srgbClr val="EE3016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2301" y="4183811"/>
            <a:ext cx="19931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- celebrate </a:t>
            </a:r>
            <a:r>
              <a:rPr lang="en-US" sz="2400" dirty="0"/>
              <a:t>(v</a:t>
            </a:r>
            <a:r>
              <a:rPr lang="en-US" sz="2400" dirty="0" smtClean="0"/>
              <a:t>):</a:t>
            </a:r>
            <a:endParaRPr lang="en-GB" sz="2400" dirty="0"/>
          </a:p>
        </p:txBody>
      </p:sp>
      <p:sp>
        <p:nvSpPr>
          <p:cNvPr id="5" name="Rectangle 4"/>
          <p:cNvSpPr/>
          <p:nvPr/>
        </p:nvSpPr>
        <p:spPr>
          <a:xfrm>
            <a:off x="660242" y="2487525"/>
            <a:ext cx="19280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- decorate </a:t>
            </a:r>
            <a:r>
              <a:rPr lang="en-US" sz="2400" dirty="0"/>
              <a:t>(v</a:t>
            </a:r>
            <a:r>
              <a:rPr lang="en-US" sz="2400" dirty="0" smtClean="0"/>
              <a:t>):</a:t>
            </a:r>
            <a:endParaRPr lang="en-GB" sz="2400" dirty="0"/>
          </a:p>
        </p:txBody>
      </p:sp>
      <p:sp>
        <p:nvSpPr>
          <p:cNvPr id="6" name="Rectangle 5"/>
          <p:cNvSpPr/>
          <p:nvPr/>
        </p:nvSpPr>
        <p:spPr>
          <a:xfrm>
            <a:off x="597864" y="3057227"/>
            <a:ext cx="38041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- family </a:t>
            </a:r>
            <a:r>
              <a:rPr lang="en-US" sz="2400" dirty="0"/>
              <a:t>gathering (N. phr</a:t>
            </a:r>
            <a:r>
              <a:rPr lang="en-US" sz="2400" dirty="0" smtClean="0"/>
              <a:t>.): </a:t>
            </a:r>
            <a:endParaRPr lang="en-GB" sz="2400" dirty="0"/>
          </a:p>
        </p:txBody>
      </p:sp>
      <p:sp>
        <p:nvSpPr>
          <p:cNvPr id="7" name="Rectangle 6"/>
          <p:cNvSpPr/>
          <p:nvPr/>
        </p:nvSpPr>
        <p:spPr>
          <a:xfrm>
            <a:off x="558642" y="3587645"/>
            <a:ext cx="29955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- lucky </a:t>
            </a:r>
            <a:r>
              <a:rPr lang="en-US" sz="2400" dirty="0"/>
              <a:t>money (N. phr.)</a:t>
            </a:r>
            <a:endParaRPr lang="en-GB" sz="2400" dirty="0"/>
          </a:p>
        </p:txBody>
      </p:sp>
      <p:sp>
        <p:nvSpPr>
          <p:cNvPr id="8" name="Rectangle 7"/>
          <p:cNvSpPr/>
          <p:nvPr/>
        </p:nvSpPr>
        <p:spPr>
          <a:xfrm>
            <a:off x="627701" y="1965511"/>
            <a:ext cx="2091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/>
              <a:t>- peach </a:t>
            </a:r>
            <a:r>
              <a:rPr lang="en-US" sz="2400" dirty="0"/>
              <a:t>flowers</a:t>
            </a:r>
          </a:p>
        </p:txBody>
      </p:sp>
      <p:sp>
        <p:nvSpPr>
          <p:cNvPr id="9" name="Rectangle 8"/>
          <p:cNvSpPr/>
          <p:nvPr/>
        </p:nvSpPr>
        <p:spPr>
          <a:xfrm>
            <a:off x="4300426" y="4247312"/>
            <a:ext cx="11641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 </a:t>
            </a:r>
            <a:r>
              <a:rPr lang="en-US" sz="2400" dirty="0" err="1" smtClean="0"/>
              <a:t>kỉ</a:t>
            </a:r>
            <a:r>
              <a:rPr lang="en-US" sz="2400" dirty="0" smtClean="0"/>
              <a:t> </a:t>
            </a:r>
            <a:r>
              <a:rPr lang="en-US" sz="2400" dirty="0" err="1" smtClean="0"/>
              <a:t>niệm</a:t>
            </a:r>
            <a:endParaRPr lang="en-GB" sz="2400" dirty="0"/>
          </a:p>
        </p:txBody>
      </p:sp>
      <p:sp>
        <p:nvSpPr>
          <p:cNvPr id="10" name="Rectangle 9"/>
          <p:cNvSpPr/>
          <p:nvPr/>
        </p:nvSpPr>
        <p:spPr>
          <a:xfrm>
            <a:off x="4236926" y="3092836"/>
            <a:ext cx="2667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um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58638" y="2471621"/>
            <a:ext cx="2667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236926" y="3613646"/>
            <a:ext cx="2667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iền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lì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xì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58638" y="1950123"/>
            <a:ext cx="2667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oa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69994" y="1155700"/>
            <a:ext cx="5189188" cy="523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RUB OUT AND REMEMBER</a:t>
            </a:r>
            <a:endParaRPr lang="en-GB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77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1199479"/>
            <a:ext cx="5205186" cy="29160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12" name="TextBox 11"/>
          <p:cNvSpPr txBox="1"/>
          <p:nvPr/>
        </p:nvSpPr>
        <p:spPr>
          <a:xfrm>
            <a:off x="913486" y="119486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65486" y="667448"/>
            <a:ext cx="5277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Happy New Year!</a:t>
            </a:r>
          </a:p>
        </p:txBody>
      </p:sp>
      <p:pic>
        <p:nvPicPr>
          <p:cNvPr id="2" name="Bản sao của B1_38">
            <a:hlinkClick r:id="" action="ppaction://media"/>
            <a:extLst>
              <a:ext uri="{FF2B5EF4-FFF2-40B4-BE49-F238E27FC236}">
                <a16:creationId xmlns:a16="http://schemas.microsoft.com/office/drawing/2014/main" id="{4A18434B-39AF-4ACC-83AF-6CF60E5174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95886" y="74839"/>
            <a:ext cx="487363" cy="4873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13486" y="3948817"/>
            <a:ext cx="77860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/>
              <a:t>1. What </a:t>
            </a:r>
            <a:r>
              <a:rPr lang="en-GB" sz="2000" dirty="0"/>
              <a:t>do you think they are talking about?</a:t>
            </a:r>
          </a:p>
          <a:p>
            <a:r>
              <a:rPr lang="en-GB" sz="2000" dirty="0"/>
              <a:t>2. When is </a:t>
            </a:r>
            <a:r>
              <a:rPr lang="en-GB" sz="2000" dirty="0" err="1"/>
              <a:t>Tet</a:t>
            </a:r>
            <a:r>
              <a:rPr lang="en-GB" sz="2000" dirty="0"/>
              <a:t>?</a:t>
            </a:r>
          </a:p>
          <a:p>
            <a:r>
              <a:rPr lang="en-GB" sz="2000" dirty="0"/>
              <a:t>3. Is it a holiday?</a:t>
            </a:r>
          </a:p>
          <a:p>
            <a:r>
              <a:rPr lang="en-GB" sz="2000" dirty="0"/>
              <a:t>4. What do we do at </a:t>
            </a:r>
            <a:r>
              <a:rPr lang="en-GB" sz="2000" dirty="0" err="1"/>
              <a:t>Tet</a:t>
            </a:r>
            <a:r>
              <a:rPr lang="en-GB" sz="2000" dirty="0" smtClean="0"/>
              <a:t>?</a:t>
            </a:r>
            <a:endParaRPr lang="en-GB" sz="2000" dirty="0"/>
          </a:p>
        </p:txBody>
      </p:sp>
      <p:sp>
        <p:nvSpPr>
          <p:cNvPr id="4" name="Rectangle 3"/>
          <p:cNvSpPr/>
          <p:nvPr/>
        </p:nvSpPr>
        <p:spPr>
          <a:xfrm>
            <a:off x="2443386" y="5316190"/>
            <a:ext cx="3990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1. They are talking about </a:t>
            </a:r>
            <a:r>
              <a:rPr lang="en-GB" b="1" dirty="0" err="1">
                <a:solidFill>
                  <a:srgbClr val="FF0000"/>
                </a:solidFill>
              </a:rPr>
              <a:t>Tet</a:t>
            </a:r>
            <a:r>
              <a:rPr lang="en-GB" b="1" dirty="0">
                <a:solidFill>
                  <a:srgbClr val="FF0000"/>
                </a:solidFill>
              </a:rPr>
              <a:t>/ New Year.</a:t>
            </a:r>
          </a:p>
        </p:txBody>
      </p:sp>
      <p:sp>
        <p:nvSpPr>
          <p:cNvPr id="5" name="Rectangle 4"/>
          <p:cNvSpPr/>
          <p:nvPr/>
        </p:nvSpPr>
        <p:spPr>
          <a:xfrm>
            <a:off x="2452716" y="5685522"/>
            <a:ext cx="27801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2. It’s in January/ February.</a:t>
            </a:r>
          </a:p>
        </p:txBody>
      </p:sp>
      <p:sp>
        <p:nvSpPr>
          <p:cNvPr id="6" name="Rectangle 5"/>
          <p:cNvSpPr/>
          <p:nvPr/>
        </p:nvSpPr>
        <p:spPr>
          <a:xfrm>
            <a:off x="2410874" y="6394708"/>
            <a:ext cx="57930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4. We </a:t>
            </a:r>
            <a:r>
              <a:rPr lang="en-GB" b="1" dirty="0">
                <a:solidFill>
                  <a:srgbClr val="FF0000"/>
                </a:solidFill>
              </a:rPr>
              <a:t>clean our houses, decorate them, meet relatives,… </a:t>
            </a:r>
          </a:p>
        </p:txBody>
      </p:sp>
      <p:sp>
        <p:nvSpPr>
          <p:cNvPr id="8" name="Rectangle 7"/>
          <p:cNvSpPr/>
          <p:nvPr/>
        </p:nvSpPr>
        <p:spPr>
          <a:xfrm>
            <a:off x="220213" y="5316190"/>
            <a:ext cx="22231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</a:rPr>
              <a:t>*</a:t>
            </a:r>
            <a:r>
              <a:rPr lang="en-GB" b="1" u="sng" dirty="0">
                <a:solidFill>
                  <a:srgbClr val="7030A0"/>
                </a:solidFill>
              </a:rPr>
              <a:t> Suggested answers:</a:t>
            </a:r>
          </a:p>
        </p:txBody>
      </p:sp>
      <p:sp>
        <p:nvSpPr>
          <p:cNvPr id="9" name="Rectangle 8"/>
          <p:cNvSpPr/>
          <p:nvPr/>
        </p:nvSpPr>
        <p:spPr>
          <a:xfrm>
            <a:off x="2452716" y="6047988"/>
            <a:ext cx="12866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3. Yes</a:t>
            </a:r>
            <a:r>
              <a:rPr lang="en-GB" b="1" dirty="0">
                <a:solidFill>
                  <a:srgbClr val="FF0000"/>
                </a:solidFill>
              </a:rPr>
              <a:t>, it is. </a:t>
            </a: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5662" y="841935"/>
            <a:ext cx="8695211" cy="578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i="1" dirty="0"/>
              <a:t>Linda: </a:t>
            </a:r>
            <a:r>
              <a:rPr lang="en-US" sz="2200" dirty="0" err="1"/>
              <a:t>Phong</a:t>
            </a:r>
            <a:r>
              <a:rPr lang="en-US" sz="2200" dirty="0"/>
              <a:t>, does Viet Nam celebrate New Years?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Yes, we do. We have </a:t>
            </a:r>
            <a:r>
              <a:rPr lang="en-US" sz="2200" dirty="0" err="1"/>
              <a:t>Tet</a:t>
            </a:r>
            <a:r>
              <a:rPr lang="en-US" sz="2200" dirty="0"/>
              <a:t>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Linda: </a:t>
            </a:r>
            <a:r>
              <a:rPr lang="en-US" sz="2200" dirty="0"/>
              <a:t>When is </a:t>
            </a:r>
            <a:r>
              <a:rPr lang="en-US" sz="2200" dirty="0" err="1"/>
              <a:t>Tet</a:t>
            </a:r>
            <a:r>
              <a:rPr lang="en-US" sz="2200" dirty="0"/>
              <a:t>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At different times. This year, it’s in January.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Linda: </a:t>
            </a:r>
            <a:r>
              <a:rPr lang="en-US" sz="2200" dirty="0"/>
              <a:t>What do you do at </a:t>
            </a:r>
            <a:r>
              <a:rPr lang="en-US" sz="2200" dirty="0" err="1"/>
              <a:t>Tet</a:t>
            </a:r>
            <a:r>
              <a:rPr lang="en-US" sz="2200" dirty="0"/>
              <a:t>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We clean our homes and decorate them  with ﬂowers.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Linda: </a:t>
            </a:r>
            <a:r>
              <a:rPr lang="en-US" sz="2200" dirty="0"/>
              <a:t>Is </a:t>
            </a:r>
            <a:r>
              <a:rPr lang="en-US" sz="2200" dirty="0" err="1"/>
              <a:t>Tet</a:t>
            </a:r>
            <a:r>
              <a:rPr lang="en-US" sz="2200" dirty="0"/>
              <a:t> a time for family gatherings?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Yes. It’s a happy time for everybody.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Linda: </a:t>
            </a:r>
            <a:r>
              <a:rPr lang="en-US" sz="2200" dirty="0"/>
              <a:t>Great.  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Yes, and another good thing about </a:t>
            </a:r>
            <a:r>
              <a:rPr lang="en-US" sz="2200" dirty="0" err="1"/>
              <a:t>Tet</a:t>
            </a:r>
            <a:r>
              <a:rPr lang="en-US" sz="2200" dirty="0"/>
              <a:t> is that children get lucky money.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Linda: </a:t>
            </a:r>
            <a:r>
              <a:rPr lang="en-US" sz="2200" dirty="0"/>
              <a:t>That sounds interesting. Is there anything special people should do?</a:t>
            </a:r>
          </a:p>
          <a:p>
            <a:pPr>
              <a:lnSpc>
                <a:spcPct val="120000"/>
              </a:lnSpc>
            </a:pPr>
            <a:r>
              <a:rPr lang="en-US" sz="2200" b="1" i="1" dirty="0" err="1"/>
              <a:t>Phong</a:t>
            </a:r>
            <a:r>
              <a:rPr lang="en-US" sz="2200" b="1" i="1" dirty="0"/>
              <a:t>: </a:t>
            </a:r>
            <a:r>
              <a:rPr lang="en-US" sz="2200" dirty="0"/>
              <a:t>We should say “Happy New Year” when we meet people, and we shouldn’t break anything.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55551" y="305236"/>
            <a:ext cx="5277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Happy New Year!</a:t>
            </a:r>
          </a:p>
        </p:txBody>
      </p:sp>
      <p:pic>
        <p:nvPicPr>
          <p:cNvPr id="5" name="Bản sao của B1_38">
            <a:hlinkClick r:id="" action="ppaction://media"/>
            <a:extLst>
              <a:ext uri="{FF2B5EF4-FFF2-40B4-BE49-F238E27FC236}">
                <a16:creationId xmlns:a16="http://schemas.microsoft.com/office/drawing/2014/main" id="{6A41B368-5F79-44E7-82A4-D54669CFEF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50231" y="110261"/>
            <a:ext cx="487363" cy="4873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6586" y="43286"/>
            <a:ext cx="4369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Listen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 read.</a:t>
            </a:r>
          </a:p>
        </p:txBody>
      </p:sp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850059"/>
            <a:ext cx="627229" cy="621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947625" y="712028"/>
            <a:ext cx="75461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are Linda and </a:t>
            </a:r>
            <a:r>
              <a:rPr lang="en-US" sz="2600" b="1" spc="-50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26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talking </a:t>
            </a:r>
            <a:r>
              <a:rPr lang="en-US" sz="20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about</a:t>
            </a:r>
            <a:r>
              <a:rPr lang="en-US" sz="26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916454" y="1511794"/>
            <a:ext cx="7396275" cy="826165"/>
            <a:chOff x="363373" y="1262747"/>
            <a:chExt cx="6973597" cy="954107"/>
          </a:xfrm>
        </p:grpSpPr>
        <p:sp>
          <p:nvSpPr>
            <p:cNvPr id="33" name="TextBox 32"/>
            <p:cNvSpPr txBox="1"/>
            <p:nvPr/>
          </p:nvSpPr>
          <p:spPr>
            <a:xfrm>
              <a:off x="363373" y="1262747"/>
              <a:ext cx="47483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27313" y="1271400"/>
              <a:ext cx="65096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New Years in the world</a:t>
              </a:r>
              <a:endParaRPr lang="en-US" sz="2800" i="1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916454" y="2464694"/>
            <a:ext cx="7396275" cy="530713"/>
            <a:chOff x="363373" y="1262747"/>
            <a:chExt cx="6973597" cy="612900"/>
          </a:xfrm>
        </p:grpSpPr>
        <p:sp>
          <p:nvSpPr>
            <p:cNvPr id="36" name="TextBox 35"/>
            <p:cNvSpPr txBox="1"/>
            <p:nvPr/>
          </p:nvSpPr>
          <p:spPr>
            <a:xfrm>
              <a:off x="363373" y="1262747"/>
              <a:ext cx="474830" cy="604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27313" y="1271400"/>
              <a:ext cx="6509657" cy="604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Tet in Viet Nam</a:t>
              </a:r>
              <a:endParaRPr lang="en-US" sz="2800" i="1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916454" y="3417593"/>
            <a:ext cx="7396275" cy="530713"/>
            <a:chOff x="363373" y="1262747"/>
            <a:chExt cx="6973597" cy="612900"/>
          </a:xfrm>
        </p:grpSpPr>
        <p:sp>
          <p:nvSpPr>
            <p:cNvPr id="39" name="TextBox 38"/>
            <p:cNvSpPr txBox="1"/>
            <p:nvPr/>
          </p:nvSpPr>
          <p:spPr>
            <a:xfrm>
              <a:off x="363373" y="1262747"/>
              <a:ext cx="474830" cy="604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27313" y="1271400"/>
              <a:ext cx="6509657" cy="604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/>
                <a:t>What to eat and wear during tet</a:t>
              </a:r>
              <a:endParaRPr lang="en-US" sz="2800" i="1"/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F5A3D6ED-DAC9-484C-843E-ABC385C4ACE1}"/>
              </a:ext>
            </a:extLst>
          </p:cNvPr>
          <p:cNvSpPr/>
          <p:nvPr/>
        </p:nvSpPr>
        <p:spPr>
          <a:xfrm>
            <a:off x="827313" y="2472187"/>
            <a:ext cx="548640" cy="5486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1701</TotalTime>
  <Words>682</Words>
  <Application>Microsoft Office PowerPoint</Application>
  <PresentationFormat>On-screen Show (4:3)</PresentationFormat>
  <Paragraphs>132</Paragraphs>
  <Slides>15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.VnBodoniH</vt:lpstr>
      <vt:lpstr>.VnVogue</vt:lpstr>
      <vt:lpstr>Arial</vt:lpstr>
      <vt:lpstr>Calibri</vt:lpstr>
      <vt:lpstr>Calibri Light</vt:lpstr>
      <vt:lpstr>Forte</vt:lpstr>
      <vt:lpstr>Times New Roman</vt:lpstr>
      <vt:lpstr>Office Theme</vt:lpstr>
      <vt:lpstr>PowerPoint Presentation</vt:lpstr>
      <vt:lpstr>PowerPoint Presentation</vt:lpstr>
      <vt:lpstr> </vt:lpstr>
      <vt:lpstr>PowerPoint Presentation</vt:lpstr>
      <vt:lpstr>* Vocabulary</vt:lpstr>
      <vt:lpstr>* Checking vocab: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* Production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90</cp:revision>
  <dcterms:created xsi:type="dcterms:W3CDTF">2020-12-09T02:04:09Z</dcterms:created>
  <dcterms:modified xsi:type="dcterms:W3CDTF">2021-12-20T07:52:54Z</dcterms:modified>
</cp:coreProperties>
</file>