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sldIdLst>
    <p:sldId id="291" r:id="rId2"/>
    <p:sldId id="293" r:id="rId3"/>
    <p:sldId id="295" r:id="rId4"/>
    <p:sldId id="294" r:id="rId5"/>
    <p:sldId id="296" r:id="rId6"/>
    <p:sldId id="258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06" r:id="rId17"/>
    <p:sldId id="307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16649"/>
    <a:srgbClr val="AFDDFF"/>
    <a:srgbClr val="FFE89F"/>
    <a:srgbClr val="FFE07D"/>
    <a:srgbClr val="FFD13F"/>
    <a:srgbClr val="E1EFD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17" autoAdjust="0"/>
    <p:restoredTop sz="95501" autoAdjust="0"/>
  </p:normalViewPr>
  <p:slideViewPr>
    <p:cSldViewPr snapToGrid="0" showGuides="1">
      <p:cViewPr varScale="1">
        <p:scale>
          <a:sx n="87" d="100"/>
          <a:sy n="87" d="100"/>
        </p:scale>
        <p:origin x="66" y="51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6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1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0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3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4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3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B526A92-8AAF-4BF0-85FE-B336BF0F8D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5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309134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32144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6. </a:t>
            </a:r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7. </a:t>
            </a:r>
            <a:r>
              <a:rPr lang="en-US" sz="2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36238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8. </a:t>
            </a:r>
            <a:r>
              <a:rPr lang="en-US" sz="2600" b="1" dirty="0">
                <a:solidFill>
                  <a:srgbClr val="FF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05598"/>
              </p:ext>
            </p:extLst>
          </p:nvPr>
        </p:nvGraphicFramePr>
        <p:xfrm>
          <a:off x="991377" y="2594547"/>
          <a:ext cx="7306461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845398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886957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886957"/>
            <a:ext cx="204701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886957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1345281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7412"/>
              </p:ext>
            </p:extLst>
          </p:nvPr>
        </p:nvGraphicFramePr>
        <p:xfrm>
          <a:off x="640952" y="15501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49078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55116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11527" y="3280339"/>
            <a:ext cx="92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72489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77062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42599" y="480427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68181" y="232108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28393" y="280071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25833" y="328033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84318" y="375996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00685" y="4274415"/>
            <a:ext cx="989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37191" y="480427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11067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17105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73516" y="328033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34478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39051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0393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6296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364709" y="4820228"/>
            <a:ext cx="5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add more words to each group?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40146"/>
              </p:ext>
            </p:extLst>
          </p:nvPr>
        </p:nvGraphicFramePr>
        <p:xfrm>
          <a:off x="807403" y="1042150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2846221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370161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1886967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366594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2846221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32584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3840297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370161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2846221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8403" y="5004895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842" y="5466560"/>
            <a:ext cx="600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14013" y="5051061"/>
            <a:ext cx="116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envelope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98512" y="5393097"/>
            <a:ext cx="13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carton box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3519" y="5751131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85633" y="5047228"/>
            <a:ext cx="136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newspaper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67779" y="5416560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5152" y="5751131"/>
            <a:ext cx="194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plastic container</a:t>
            </a:r>
          </a:p>
        </p:txBody>
      </p:sp>
    </p:spTree>
    <p:extLst>
      <p:ext uri="{BB962C8B-B14F-4D97-AF65-F5344CB8AC3E}">
        <p14:creationId xmlns:p14="http://schemas.microsoft.com/office/powerpoint/2010/main" val="1561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00955" y="214725"/>
            <a:ext cx="5369966" cy="604783"/>
            <a:chOff x="2218639" y="2835991"/>
            <a:chExt cx="4931326" cy="7607568"/>
          </a:xfrm>
        </p:grpSpPr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* Pronunciation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18639" y="9100096"/>
              <a:ext cx="4931326" cy="13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sentences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3674" y="1855511"/>
            <a:ext cx="7438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1"/>
                </a:solidFill>
              </a:rPr>
              <a:t>In a sentence, the stressed and unstressed syllables combine to make rhythm.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3494" y="126116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(</a:t>
            </a:r>
            <a:r>
              <a:rPr lang="vi-VN" sz="2000" b="1" i="1" dirty="0">
                <a:solidFill>
                  <a:srgbClr val="FF0000"/>
                </a:solidFill>
              </a:rPr>
              <a:t>Nhịp điệu của câu)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0992" y="3402052"/>
            <a:ext cx="7183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/>
              <a:t>Trong một câu, các âm tiết được nhấn trọng âm và không được nhấn trọng âm kết hợp với nhau để tạo thành nhịp điệu.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85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07659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370" y="1624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200" y="1617545"/>
            <a:ext cx="609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</a:t>
            </a:r>
            <a:r>
              <a:rPr lang="en-US" sz="2800" b="1" dirty="0"/>
              <a:t>cy</a:t>
            </a:r>
            <a:r>
              <a:rPr lang="en-US" sz="2800" dirty="0"/>
              <a:t>cle, it’ll </a:t>
            </a:r>
            <a:r>
              <a:rPr lang="en-US" sz="2800" b="1" dirty="0"/>
              <a:t>help</a:t>
            </a:r>
            <a:r>
              <a:rPr lang="en-US" sz="2800" dirty="0"/>
              <a:t> the </a:t>
            </a:r>
            <a:r>
              <a:rPr lang="en-US" sz="2800" b="1" dirty="0"/>
              <a:t>Earth</a:t>
            </a:r>
            <a:r>
              <a:rPr lang="en-US" sz="2800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370" y="2264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162" y="3000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992" y="2991480"/>
            <a:ext cx="644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b="1" dirty="0"/>
              <a:t>stu</a:t>
            </a:r>
            <a:r>
              <a:rPr lang="en-US" sz="2800" dirty="0"/>
              <a:t>dents are </a:t>
            </a:r>
            <a:r>
              <a:rPr lang="en-US" sz="2800" b="1" dirty="0"/>
              <a:t>plan</a:t>
            </a:r>
            <a:r>
              <a:rPr lang="en-US" sz="2800" dirty="0"/>
              <a:t>ting </a:t>
            </a:r>
            <a:r>
              <a:rPr lang="en-US" sz="2800" b="1" dirty="0"/>
              <a:t>trees</a:t>
            </a:r>
            <a:r>
              <a:rPr lang="en-US" sz="2800" dirty="0"/>
              <a:t> in the </a:t>
            </a:r>
            <a:r>
              <a:rPr lang="en-US" sz="2800" b="1" dirty="0"/>
              <a:t>gar</a:t>
            </a:r>
            <a:r>
              <a:rPr lang="en-US" sz="2800" dirty="0"/>
              <a:t>den.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0" y="42389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99" y="4162123"/>
            <a:ext cx="560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it </a:t>
            </a:r>
            <a:r>
              <a:rPr lang="en-US" sz="2800" b="1" dirty="0"/>
              <a:t>bet</a:t>
            </a:r>
            <a:r>
              <a:rPr lang="en-US" sz="2800" dirty="0"/>
              <a:t>ter to </a:t>
            </a:r>
            <a:r>
              <a:rPr lang="en-US" sz="2800" b="1" dirty="0"/>
              <a:t>use</a:t>
            </a:r>
            <a:r>
              <a:rPr lang="en-US" sz="2800" dirty="0"/>
              <a:t> </a:t>
            </a:r>
            <a:r>
              <a:rPr lang="en-US" sz="2800" b="1" dirty="0"/>
              <a:t>pa</a:t>
            </a:r>
            <a:r>
              <a:rPr lang="en-US" sz="2800" dirty="0"/>
              <a:t>per </a:t>
            </a:r>
            <a:r>
              <a:rPr lang="en-US" sz="2800" b="1" dirty="0"/>
              <a:t>bags</a:t>
            </a:r>
            <a:r>
              <a:rPr lang="en-US" sz="2800" dirty="0"/>
              <a:t>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370" y="506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00" y="4993916"/>
            <a:ext cx="5603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</a:t>
            </a:r>
            <a:r>
              <a:rPr lang="en-US" sz="2800" b="1" dirty="0"/>
              <a:t>hap</a:t>
            </a:r>
            <a:r>
              <a:rPr lang="en-US" sz="2800" dirty="0"/>
              <a:t>py to </a:t>
            </a:r>
            <a:r>
              <a:rPr lang="en-US" sz="2800" b="1" dirty="0"/>
              <a:t>walk</a:t>
            </a:r>
            <a:r>
              <a:rPr lang="en-US" sz="2800" dirty="0"/>
              <a:t> to </a:t>
            </a:r>
            <a:r>
              <a:rPr lang="en-US" sz="2800" b="1" dirty="0"/>
              <a:t>school</a:t>
            </a:r>
            <a:r>
              <a:rPr lang="en-US" sz="2800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200" y="2273130"/>
            <a:ext cx="5603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</a:t>
            </a:r>
            <a:r>
              <a:rPr lang="en-US" sz="2800" dirty="0"/>
              <a:t>ter is </a:t>
            </a:r>
            <a:r>
              <a:rPr lang="en-US" sz="2800" b="1" dirty="0"/>
              <a:t>good</a:t>
            </a:r>
            <a:r>
              <a:rPr lang="en-US" sz="2800" dirty="0"/>
              <a:t> for your </a:t>
            </a:r>
            <a:r>
              <a:rPr lang="en-US" sz="2800" b="1" dirty="0"/>
              <a:t>bo</a:t>
            </a:r>
            <a:r>
              <a:rPr lang="en-US" sz="2800" dirty="0"/>
              <a:t>dy.</a:t>
            </a:r>
          </a:p>
        </p:txBody>
      </p:sp>
      <p:pic>
        <p:nvPicPr>
          <p:cNvPr id="17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8327" y="48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8036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conversation with a classmate.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659" y="1664059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b="1" dirty="0"/>
              <a:t>What</a:t>
            </a:r>
            <a:r>
              <a:rPr lang="en-US" sz="2600" dirty="0"/>
              <a:t> are you </a:t>
            </a:r>
            <a:r>
              <a:rPr lang="en-US" sz="2600" b="1" dirty="0"/>
              <a:t>do</a:t>
            </a:r>
            <a:r>
              <a:rPr lang="en-US" sz="2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</a:t>
            </a:r>
            <a:r>
              <a:rPr lang="en-US" sz="2600" b="1" dirty="0"/>
              <a:t>wri</a:t>
            </a:r>
            <a:r>
              <a:rPr lang="en-US" sz="2600" dirty="0"/>
              <a:t>ting an </a:t>
            </a:r>
            <a:r>
              <a:rPr lang="en-US" sz="2600" b="1" dirty="0"/>
              <a:t>ar</a:t>
            </a:r>
            <a:r>
              <a:rPr lang="en-US" sz="2600" dirty="0"/>
              <a:t>ticle about </a:t>
            </a:r>
            <a:r>
              <a:rPr lang="en-US" sz="2600" b="1" dirty="0"/>
              <a:t>go</a:t>
            </a:r>
            <a:r>
              <a:rPr lang="en-US" sz="2600" dirty="0"/>
              <a:t>ing </a:t>
            </a:r>
            <a:r>
              <a:rPr lang="en-US" sz="2600" b="1" dirty="0"/>
              <a:t>green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 </a:t>
            </a:r>
            <a:r>
              <a:rPr lang="en-US" sz="2600" b="1" dirty="0"/>
              <a:t>Great</a:t>
            </a:r>
            <a:r>
              <a:rPr lang="en-US" sz="2600" dirty="0"/>
              <a:t>! I’m </a:t>
            </a:r>
            <a:r>
              <a:rPr lang="en-US" sz="2600" b="1" dirty="0"/>
              <a:t>wri</a:t>
            </a:r>
            <a:r>
              <a:rPr lang="en-US" sz="2600" dirty="0"/>
              <a:t>ting a </a:t>
            </a:r>
            <a:r>
              <a:rPr lang="en-US" sz="2600" b="1" dirty="0"/>
              <a:t>po</a:t>
            </a:r>
            <a:r>
              <a:rPr lang="en-US" sz="2600" dirty="0"/>
              <a:t>em about the </a:t>
            </a:r>
            <a:r>
              <a:rPr lang="en-US" sz="2600" b="1" dirty="0"/>
              <a:t>3Rs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 </a:t>
            </a:r>
            <a:r>
              <a:rPr lang="en-US" sz="2600" b="1" dirty="0"/>
              <a:t>Let</a:t>
            </a:r>
            <a:r>
              <a:rPr lang="en-US" sz="2600" dirty="0"/>
              <a:t> me </a:t>
            </a:r>
            <a:r>
              <a:rPr lang="en-US" sz="2600" b="1" dirty="0"/>
              <a:t>read</a:t>
            </a:r>
            <a:r>
              <a:rPr lang="en-US" sz="2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still </a:t>
            </a:r>
            <a:r>
              <a:rPr lang="en-US" sz="2600" b="1" dirty="0"/>
              <a:t>wri</a:t>
            </a:r>
            <a:r>
              <a:rPr lang="en-US" sz="2600" dirty="0"/>
              <a:t>ting. </a:t>
            </a:r>
            <a:r>
              <a:rPr lang="en-US" sz="2600" b="1" dirty="0"/>
              <a:t>Wait</a:t>
            </a:r>
            <a:r>
              <a:rPr lang="en-US" sz="2600" dirty="0"/>
              <a:t> for a </a:t>
            </a:r>
            <a:r>
              <a:rPr lang="en-US" sz="2600" b="1" dirty="0"/>
              <a:t>mi</a:t>
            </a:r>
            <a:r>
              <a:rPr lang="en-US" sz="2600" dirty="0"/>
              <a:t>nute.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9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976" y="942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6168"/>
            <a:ext cx="7560859" cy="341630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</a:rPr>
              <a:t>Learn by heart all the new words.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</a:rPr>
              <a:t>Create a poem and read</a:t>
            </a:r>
            <a:r>
              <a:rPr lang="en-US" sz="3600" b="1" dirty="0">
                <a:solidFill>
                  <a:schemeClr val="bg1"/>
                </a:solidFill>
              </a:rPr>
              <a:t> it with </a:t>
            </a:r>
            <a:r>
              <a:rPr lang="en-US" sz="3600" b="1" i="1" dirty="0">
                <a:solidFill>
                  <a:schemeClr val="bg1"/>
                </a:solidFill>
              </a:rPr>
              <a:t>correct rhythm</a:t>
            </a:r>
            <a:endParaRPr lang="en-US" sz="3600" i="1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</a:rPr>
              <a:t>Prepare  lesson 3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( A closer look 2)</a:t>
            </a:r>
            <a:r>
              <a:rPr lang="en-US" sz="3600" i="1" dirty="0">
                <a:solidFill>
                  <a:schemeClr val="bg1"/>
                </a:solidFill>
              </a:rPr>
              <a:t>.</a:t>
            </a:r>
          </a:p>
          <a:p>
            <a:pPr marL="571500" indent="-571500" algn="ctr">
              <a:buFontTx/>
              <a:buChar char="-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886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6" y="674280"/>
            <a:ext cx="5108692" cy="34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13772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16649"/>
                </a:solidFill>
                <a:latin typeface="Source Sans Pro Black" pitchFamily="34" charset="0"/>
                <a:ea typeface="Times New Roman"/>
                <a:cs typeface="Times New Roman"/>
              </a:rPr>
              <a:t>*  Chatting:</a:t>
            </a:r>
            <a:endParaRPr lang="en-US" sz="3200" dirty="0">
              <a:solidFill>
                <a:srgbClr val="F16649"/>
              </a:solidFill>
              <a:latin typeface="Source Sans Pro Black" pitchFamily="34" charset="0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484" y="67606"/>
            <a:ext cx="22909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WARM –UP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9782" y="4170975"/>
            <a:ext cx="5204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- What should we do with this bottle?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2011" y="4578048"/>
            <a:ext cx="516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i="1" dirty="0">
                <a:solidFill>
                  <a:srgbClr val="FF0000"/>
                </a:solidFill>
              </a:rPr>
              <a:t>We should  reuse  (recycle, </a:t>
            </a:r>
            <a:r>
              <a:rPr lang="en-US" sz="2400" b="1" i="1" u="sng" dirty="0">
                <a:solidFill>
                  <a:srgbClr val="FF0000"/>
                </a:solidFill>
              </a:rPr>
              <a:t>reduce</a:t>
            </a:r>
            <a:r>
              <a:rPr lang="en-US" sz="2400" b="1" i="1" dirty="0">
                <a:solidFill>
                  <a:srgbClr val="FF0000"/>
                </a:solidFill>
              </a:rPr>
              <a:t>) 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235" y="4992084"/>
            <a:ext cx="589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What advantages does a green world have?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8235" y="5414325"/>
            <a:ext cx="6236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Fresh air, healthy food, live longer, and so 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535"/>
            <a:ext cx="9144001" cy="227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9" y="3096339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6" y="3183511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8244" y="2415284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2: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94" y="265377"/>
            <a:ext cx="3519770" cy="28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474" y="1187405"/>
            <a:ext cx="3182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recycle (v) 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saɪkl</a:t>
            </a:r>
            <a:r>
              <a:rPr lang="en-US" sz="2400" b="1" dirty="0"/>
              <a:t>/: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4501" y="1168701"/>
            <a:ext cx="103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tái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92" y="75196"/>
            <a:ext cx="3519770" cy="293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474" y="605118"/>
            <a:ext cx="3241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- reuse 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juːs</a:t>
            </a:r>
            <a:r>
              <a:rPr lang="en-US" sz="2400" b="1" dirty="0"/>
              <a:t>/ (v) 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20" y="444049"/>
            <a:ext cx="3608387" cy="30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09169" y="1689592"/>
            <a:ext cx="287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/>
              <a:t>giảm</a:t>
            </a:r>
            <a:r>
              <a:rPr lang="en-GB" sz="2400" b="1" dirty="0"/>
              <a:t>, </a:t>
            </a:r>
            <a:r>
              <a:rPr lang="en-GB" sz="2400" b="1" dirty="0" err="1"/>
              <a:t>dùng</a:t>
            </a:r>
            <a:r>
              <a:rPr lang="en-GB" sz="2400" b="1" dirty="0"/>
              <a:t> </a:t>
            </a:r>
            <a:r>
              <a:rPr lang="en-GB" sz="2400" b="1" dirty="0" err="1"/>
              <a:t>ít</a:t>
            </a:r>
            <a:r>
              <a:rPr lang="en-GB" sz="2400" b="1" dirty="0"/>
              <a:t> </a:t>
            </a:r>
            <a:r>
              <a:rPr lang="en-GB" sz="2400" b="1" dirty="0" err="1"/>
              <a:t>lại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95494" y="1675678"/>
            <a:ext cx="3273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- reduce /</a:t>
            </a:r>
            <a:r>
              <a:rPr lang="en-GB" sz="2400" b="1" dirty="0" err="1"/>
              <a:t>rɪˈdjuːs</a:t>
            </a:r>
            <a:r>
              <a:rPr lang="en-GB" sz="2400" b="1" dirty="0"/>
              <a:t>/ (v):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5" y="2121667"/>
            <a:ext cx="3710692" cy="28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21" y="2250186"/>
            <a:ext cx="3530186" cy="27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81" y="4604394"/>
            <a:ext cx="3431642" cy="47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9" y="2424553"/>
            <a:ext cx="3371887" cy="25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4547" y="2142724"/>
            <a:ext cx="274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- glass /</a:t>
            </a:r>
            <a:r>
              <a:rPr lang="en-US" sz="2400" b="1" dirty="0" err="1"/>
              <a:t>ɡlɑːs</a:t>
            </a:r>
            <a:r>
              <a:rPr lang="en-US" sz="2400" b="1" dirty="0"/>
              <a:t>/ (n):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547" y="2696911"/>
            <a:ext cx="23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400" b="1" dirty="0">
                <a:latin typeface="Calibri" pitchFamily="34" charset="0"/>
                <a:cs typeface="Calibri" pitchFamily="34" charset="0"/>
              </a:rPr>
              <a:t>can /kæn/</a:t>
            </a:r>
            <a:r>
              <a:rPr lang="en-GB" sz="2400" b="1" dirty="0">
                <a:latin typeface="Calibri" pitchFamily="34" charset="0"/>
                <a:cs typeface="Calibri" pitchFamily="34" charset="0"/>
              </a:rPr>
              <a:t> (n):</a:t>
            </a:r>
            <a:endParaRPr lang="vi-VN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51" y="2324413"/>
            <a:ext cx="3838869" cy="274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0944" y="3810179"/>
            <a:ext cx="340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- rubbish /ˈ</a:t>
            </a:r>
            <a:r>
              <a:rPr lang="en-US" sz="2400" b="1" dirty="0" err="1"/>
              <a:t>rʌbɪʃ</a:t>
            </a:r>
            <a:r>
              <a:rPr lang="en-US" sz="2400" b="1" dirty="0"/>
              <a:t>/ (n):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4547" y="3232814"/>
            <a:ext cx="2772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- noise: </a:t>
            </a:r>
            <a:r>
              <a:rPr lang="en-US" sz="2400" b="1" dirty="0" err="1"/>
              <a:t>noiz</a:t>
            </a:r>
            <a:r>
              <a:rPr lang="en-US" sz="2400" b="1" dirty="0"/>
              <a:t>/ (n):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7604" y="26876"/>
            <a:ext cx="2058094" cy="448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.VnBahamasB" pitchFamily="34" charset="0"/>
              </a:rPr>
              <a:t>* Vocabulary: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6029" y="634527"/>
            <a:ext cx="253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3954501" y="2182730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thủy</a:t>
            </a:r>
            <a:r>
              <a:rPr lang="en-US" sz="2400" b="1" dirty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44273" y="2665232"/>
            <a:ext cx="2089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vỏ đồ hộp, lon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95784" y="3810179"/>
            <a:ext cx="143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rác</a:t>
            </a:r>
            <a:r>
              <a:rPr lang="en-US" sz="2400" b="1" dirty="0"/>
              <a:t> </a:t>
            </a:r>
            <a:r>
              <a:rPr lang="en-US" sz="2400" b="1" dirty="0" err="1"/>
              <a:t>thải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907887" y="3222755"/>
            <a:ext cx="167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err="1"/>
              <a:t>tiếng</a:t>
            </a:r>
            <a:r>
              <a:rPr lang="en-US" sz="2400" b="1" dirty="0"/>
              <a:t> </a:t>
            </a:r>
            <a:r>
              <a:rPr lang="en-US" sz="2400" b="1" dirty="0" err="1"/>
              <a:t>ồn</a:t>
            </a:r>
            <a:endParaRPr lang="en-US" sz="2400" b="1" dirty="0"/>
          </a:p>
        </p:txBody>
      </p:sp>
      <p:pic>
        <p:nvPicPr>
          <p:cNvPr id="18" name="ttsMP3.com_VoiceText_2022-2-27_14_27_26.mp3" descr="ttsMP3.com_VoiceText_2022-2-27_14_27_26.mp3">
            <a:hlinkClick r:id="" action="ppaction://media"/>
            <a:extLst>
              <a:ext uri="{FF2B5EF4-FFF2-40B4-BE49-F238E27FC236}">
                <a16:creationId xmlns:a16="http://schemas.microsoft.com/office/drawing/2014/main" id="{4CE0F5E1-41E3-0848-89CA-F5FBD86F0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40" y="1673074"/>
            <a:ext cx="519761" cy="519761"/>
          </a:xfrm>
          <a:prstGeom prst="rect">
            <a:avLst/>
          </a:prstGeom>
        </p:spPr>
      </p:pic>
      <p:pic>
        <p:nvPicPr>
          <p:cNvPr id="19" name="reuse.mp3" descr="reuse.mp3">
            <a:hlinkClick r:id="" action="ppaction://media"/>
            <a:extLst>
              <a:ext uri="{FF2B5EF4-FFF2-40B4-BE49-F238E27FC236}">
                <a16:creationId xmlns:a16="http://schemas.microsoft.com/office/drawing/2014/main" id="{D4A3EE0F-8FF8-5D4A-9C0B-973C7FF716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9962" y="606961"/>
            <a:ext cx="533090" cy="533090"/>
          </a:xfrm>
          <a:prstGeom prst="rect">
            <a:avLst/>
          </a:prstGeom>
        </p:spPr>
      </p:pic>
      <p:pic>
        <p:nvPicPr>
          <p:cNvPr id="20" name="can.mp3" descr="can.mp3">
            <a:hlinkClick r:id="" action="ppaction://media"/>
            <a:extLst>
              <a:ext uri="{FF2B5EF4-FFF2-40B4-BE49-F238E27FC236}">
                <a16:creationId xmlns:a16="http://schemas.microsoft.com/office/drawing/2014/main" id="{E5BE5679-8733-1748-8CE0-FA655D2A6D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40" y="2698771"/>
            <a:ext cx="546112" cy="546112"/>
          </a:xfrm>
          <a:prstGeom prst="rect">
            <a:avLst/>
          </a:prstGeom>
        </p:spPr>
      </p:pic>
      <p:pic>
        <p:nvPicPr>
          <p:cNvPr id="21" name="recycle.mp3" descr="recycle.mp3">
            <a:hlinkClick r:id="" action="ppaction://media"/>
            <a:extLst>
              <a:ext uri="{FF2B5EF4-FFF2-40B4-BE49-F238E27FC236}">
                <a16:creationId xmlns:a16="http://schemas.microsoft.com/office/drawing/2014/main" id="{5B24F913-D790-0449-B106-327AE0F042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169" y="1232572"/>
            <a:ext cx="533090" cy="533090"/>
          </a:xfrm>
          <a:prstGeom prst="rect">
            <a:avLst/>
          </a:prstGeom>
        </p:spPr>
      </p:pic>
      <p:pic>
        <p:nvPicPr>
          <p:cNvPr id="22" name="glass.mp3" descr="glass.mp3">
            <a:hlinkClick r:id="" action="ppaction://media"/>
            <a:extLst>
              <a:ext uri="{FF2B5EF4-FFF2-40B4-BE49-F238E27FC236}">
                <a16:creationId xmlns:a16="http://schemas.microsoft.com/office/drawing/2014/main" id="{71B5AA5B-86D4-7447-8F8E-80F6231F4C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29" y="2133181"/>
            <a:ext cx="582744" cy="582744"/>
          </a:xfrm>
          <a:prstGeom prst="rect">
            <a:avLst/>
          </a:prstGeom>
        </p:spPr>
      </p:pic>
      <p:pic>
        <p:nvPicPr>
          <p:cNvPr id="24" name="noise.mp3" descr="noise.mp3">
            <a:hlinkClick r:id="" action="ppaction://media"/>
            <a:extLst>
              <a:ext uri="{FF2B5EF4-FFF2-40B4-BE49-F238E27FC236}">
                <a16:creationId xmlns:a16="http://schemas.microsoft.com/office/drawing/2014/main" id="{1D4F3CEC-1489-FD40-A74A-54E66B72D4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47" y="3203422"/>
            <a:ext cx="546112" cy="546112"/>
          </a:xfrm>
          <a:prstGeom prst="rect">
            <a:avLst/>
          </a:prstGeom>
        </p:spPr>
      </p:pic>
      <p:pic>
        <p:nvPicPr>
          <p:cNvPr id="25" name="rubbish.mp3" descr="rubbish.mp3">
            <a:hlinkClick r:id="" action="ppaction://media"/>
            <a:extLst>
              <a:ext uri="{FF2B5EF4-FFF2-40B4-BE49-F238E27FC236}">
                <a16:creationId xmlns:a16="http://schemas.microsoft.com/office/drawing/2014/main" id="{4E3106CC-51E4-2041-B58A-9371EFE4DE2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70" y="3775196"/>
            <a:ext cx="549989" cy="5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5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8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6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8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3495" y="5693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81666"/>
            <a:ext cx="280416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74869" y="116699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rubbish </a:t>
            </a: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309360" y="398873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reuse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051560" y="3988730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glass 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574869" y="2845586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27" tIns="45714" rIns="91427" bIns="45714" anchor="ctr"/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14400" y="1836550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27" tIns="45714" rIns="91427" bIns="45714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</a:t>
            </a:r>
            <a:endParaRPr lang="en-US" sz="3200" b="1" dirty="0">
              <a:solidFill>
                <a:schemeClr val="bg1"/>
              </a:solidFill>
              <a:latin typeface=".VnBodon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24152" y="4429178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.VnArabia" pitchFamily="34" charset="0"/>
              </a:rPr>
              <a:t>noise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65668" y="212168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02236"/>
              </p:ext>
            </p:extLst>
          </p:nvPr>
        </p:nvGraphicFramePr>
        <p:xfrm>
          <a:off x="409433" y="1547090"/>
          <a:ext cx="8229599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5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creating new products from used</a:t>
                      </a:r>
                    </a:p>
                    <a:p>
                      <a:r>
                        <a:rPr lang="en-US" sz="2400" baseline="0" dirty="0"/>
                        <a:t>      </a:t>
                      </a:r>
                      <a:r>
                        <a:rPr lang="en-US" sz="2400" dirty="0"/>
                        <a:t>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 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9" y="2992049"/>
            <a:ext cx="1416042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4032906"/>
            <a:ext cx="1547198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3" y="5459846"/>
            <a:ext cx="1162282" cy="1029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30A426-9EBD-4ED6-8512-E57B1E07C76D}"/>
              </a:ext>
            </a:extLst>
          </p:cNvPr>
          <p:cNvCxnSpPr/>
          <p:nvPr/>
        </p:nvCxnSpPr>
        <p:spPr>
          <a:xfrm>
            <a:off x="1704983" y="3638970"/>
            <a:ext cx="1296838" cy="97409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ACA4ED-5513-4EC0-8203-3E01B2228E7F}"/>
              </a:ext>
            </a:extLst>
          </p:cNvPr>
          <p:cNvCxnSpPr>
            <a:cxnSpLocks/>
          </p:cNvCxnSpPr>
          <p:nvPr/>
        </p:nvCxnSpPr>
        <p:spPr>
          <a:xfrm flipV="1">
            <a:off x="3776756" y="3638970"/>
            <a:ext cx="808892" cy="97409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972CFB-30B3-482D-A7B6-9E2F66BF207E}"/>
              </a:ext>
            </a:extLst>
          </p:cNvPr>
          <p:cNvCxnSpPr>
            <a:cxnSpLocks/>
          </p:cNvCxnSpPr>
          <p:nvPr/>
        </p:nvCxnSpPr>
        <p:spPr>
          <a:xfrm flipV="1">
            <a:off x="1945748" y="3502490"/>
            <a:ext cx="855950" cy="98445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9916EE-A8F0-45A8-8D15-C123996F49C3}"/>
              </a:ext>
            </a:extLst>
          </p:cNvPr>
          <p:cNvCxnSpPr>
            <a:cxnSpLocks/>
          </p:cNvCxnSpPr>
          <p:nvPr/>
        </p:nvCxnSpPr>
        <p:spPr>
          <a:xfrm>
            <a:off x="3630304" y="3598026"/>
            <a:ext cx="857898" cy="203301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2A24AA-27EA-40A4-B175-B937EB81E00D}"/>
              </a:ext>
            </a:extLst>
          </p:cNvPr>
          <p:cNvCxnSpPr>
            <a:cxnSpLocks/>
          </p:cNvCxnSpPr>
          <p:nvPr/>
        </p:nvCxnSpPr>
        <p:spPr>
          <a:xfrm>
            <a:off x="1942556" y="5912690"/>
            <a:ext cx="1059265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C8AA24-304C-4E4C-B336-27FF55D6A3B2}"/>
              </a:ext>
            </a:extLst>
          </p:cNvPr>
          <p:cNvCxnSpPr>
            <a:cxnSpLocks/>
          </p:cNvCxnSpPr>
          <p:nvPr/>
        </p:nvCxnSpPr>
        <p:spPr>
          <a:xfrm flipV="1">
            <a:off x="3457867" y="4669926"/>
            <a:ext cx="1030335" cy="1093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50401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5963" y="819786"/>
            <a:ext cx="6920346" cy="1527463"/>
            <a:chOff x="955963" y="1433946"/>
            <a:chExt cx="6920346" cy="15274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10000"/>
                    </a:schemeClr>
                  </a:solidFill>
                </a:rPr>
                <a:t>rubbish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10000"/>
                    </a:schemeClr>
                  </a:solidFill>
                </a:rPr>
                <a:t>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tx2">
                      <a:lumMod val="10000"/>
                    </a:schemeClr>
                  </a:solidFill>
                </a:rPr>
                <a:t>water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10000"/>
                    </a:schemeClr>
                  </a:solidFill>
                </a:rPr>
                <a:t>plastic bottle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tx2">
                      <a:lumMod val="10000"/>
                    </a:schemeClr>
                  </a:solidFill>
                </a:rPr>
                <a:t>plastic bag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tx2">
                      <a:lumMod val="10000"/>
                    </a:schemeClr>
                  </a:solidFill>
                </a:rPr>
                <a:t>clothes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tx2">
                      <a:lumMod val="10000"/>
                    </a:schemeClr>
                  </a:solidFill>
                </a:rPr>
                <a:t>glass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tx2">
                      <a:lumMod val="10000"/>
                    </a:schemeClr>
                  </a:solidFill>
                </a:rPr>
                <a:t>paper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2599113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2512005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2447621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2513899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" y="4301501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7" y="4360204"/>
            <a:ext cx="1817891" cy="124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4394289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9" y="4360204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19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rubbish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plastic bottle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plastic bag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clothes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glass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paper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350078"/>
            <a:ext cx="2329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5869943" y="5350078"/>
            <a:ext cx="2782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6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1239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tx2">
                    <a:lumMod val="10000"/>
                  </a:schemeClr>
                </a:solidFill>
              </a:rPr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254542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5914347" y="5266848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600" b="1" dirty="0">
                <a:solidFill>
                  <a:srgbClr val="FF000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{85733367-35F0-0641-A241-DD0AD73137A2}tf16401378</Template>
  <TotalTime>2333</TotalTime>
  <Words>689</Words>
  <Application>Microsoft Office PowerPoint</Application>
  <PresentationFormat>On-screen Show (4:3)</PresentationFormat>
  <Paragraphs>190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.VnArabia</vt:lpstr>
      <vt:lpstr>.VnArial</vt:lpstr>
      <vt:lpstr>.VnBahamasB</vt:lpstr>
      <vt:lpstr>.VnBlack</vt:lpstr>
      <vt:lpstr>.VnBodoni</vt:lpstr>
      <vt:lpstr>Arial</vt:lpstr>
      <vt:lpstr>Calibri</vt:lpstr>
      <vt:lpstr>MS Shell Dlg 2</vt:lpstr>
      <vt:lpstr>Source Sans Pro Black</vt:lpstr>
      <vt:lpstr>Times New Roman</vt:lpstr>
      <vt:lpstr>VNI-Ariston</vt:lpstr>
      <vt:lpstr>Wingdings</vt:lpstr>
      <vt:lpstr>Wingdings 3</vt:lpstr>
      <vt:lpstr>Madison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113</cp:revision>
  <dcterms:created xsi:type="dcterms:W3CDTF">2020-12-09T02:04:09Z</dcterms:created>
  <dcterms:modified xsi:type="dcterms:W3CDTF">2022-04-14T03:28:26Z</dcterms:modified>
</cp:coreProperties>
</file>