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84" r:id="rId3"/>
    <p:sldId id="280" r:id="rId4"/>
    <p:sldId id="279" r:id="rId5"/>
    <p:sldId id="281" r:id="rId6"/>
    <p:sldId id="258" r:id="rId7"/>
    <p:sldId id="259" r:id="rId8"/>
    <p:sldId id="260" r:id="rId9"/>
    <p:sldId id="277" r:id="rId10"/>
    <p:sldId id="261" r:id="rId11"/>
    <p:sldId id="274" r:id="rId12"/>
    <p:sldId id="276" r:id="rId13"/>
    <p:sldId id="275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BF8"/>
    <a:srgbClr val="6ECFF6"/>
    <a:srgbClr val="FAC5BE"/>
    <a:srgbClr val="F8ACA2"/>
    <a:srgbClr val="F47A69"/>
    <a:srgbClr val="F09456"/>
    <a:srgbClr val="F490AD"/>
    <a:srgbClr val="EF5F88"/>
    <a:srgbClr val="3BBEF3"/>
    <a:srgbClr val="0E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86" d="100"/>
          <a:sy n="86" d="100"/>
        </p:scale>
        <p:origin x="65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thanhdoanhanoi.gov.vn/uploads/anhcoso/hadong/hadong1.jpg&amp;imgrefurl=http://www.thanhdoanhanoi.gov.vn/hoat-dong-doan-hoi-co-so/chi-tiet-quan-doan-ha-dong-to-chuc-ra-quan-tinh-nguyen-vi-moi-truong-%E2%80%9Cxanh---sach---dep%E2%80%9D.html&amp;h=333&amp;w=500&amp;tbnid=P5l9gHG3WcVraM:&amp;zoom=1&amp;docid=w_jt0kD7rUTClM&amp;ei=kX0yU43ACIPkoASs6YKYAg&amp;tbm=isch&amp;ved=0CN0CEIQcMFY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www.google.com.vn/imgres?imgurl=http://datastore1.vicongdong.vn/Uploads/ProjectUpload/576435/500_303239e3-f275-4f30-a316-368f067281d3.jpg&amp;imgrefurl=http://vicongdong.vn/duan/?code%3DCDJTSY&amp;h=320&amp;w=375&amp;tbnid=EZ6pRAcFHGaiuM:&amp;zoom=1&amp;docid=5bQZSbOXg2rNAM&amp;ei=m30yU5TaBYLpoASB44CQAg&amp;tbm=isch&amp;ved=0CDMQhBwwDjjIAQ" TargetMode="External"/><Relationship Id="rId2" Type="http://schemas.openxmlformats.org/officeDocument/2006/relationships/hyperlink" Target="http://www.google.com.vn/imgres?imgurl=http://www.vea.gov.vn/vn/truyenthong/tuoitrevamoitruong/PublishingImages/C4ehanoi123%20(2).jpg&amp;imgrefurl=http://www.vea.gov.vn/VN/truyenthong/tuoitrevamoitruong/Pages/Kh%E1%BB%9Fi%C4%91%E1%BB%99ngh%C3%A0nhtr%C3%ACnh%C4%91%E1%BA%A1pxexuy%C3%AAnVi%E1%BB%87tv%C3%ACM%C3%B4itr%C6%B0%E1%BB%9Dng2011.aspx&amp;h=322&amp;w=547&amp;tbnid=Tezvygn6OaOTfM:&amp;zoom=1&amp;docid=d-3RQZDs33XoNM&amp;ei=kX0yU43ACIPkoASs6YKYAg&amp;tbm=isch&amp;ved=0CKQCEIQcME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vn/imgres?imgurl=http://datastore1.vicongdong.vn/Uploads/NewsUpload/38269887/500_712ab2b5-f732-4b30-bca9-e86b4cf41f3a.jpg&amp;imgrefurl=http://hyac.vicongdong.vn/news/view.aspx?newsId%3D41044262&amp;h=313&amp;w=300&amp;tbnid=ESbHZKRuQzIwHM:&amp;zoom=1&amp;docid=_L9okhjgTK7BYM&amp;ei=kX0yU43ACIPkoASs6YKYAg&amp;tbm=isch&amp;ved=0CM4CEIQcMFE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com.vn/imgres?imgurl=http://www.baoxaydung.com.vn/stores/news_dataimages/leminh/082011/14/17/medium/tk_6.jpg&amp;imgrefurl=http://www.baoxaydung.com.vn/news/vn/xa-hoi/thu-khoa-tham-gia-ve-sinh-moi-truong-tai-cong-vien-thu-le.html&amp;h=302&amp;w=400&amp;tbnid=7WUDaoa-aX0AzM:&amp;zoom=1&amp;docid=ZsEhJ-NelWkw0M&amp;ei=mH0yU_-5Fo7qoASv7YGoAg&amp;tbm=isch&amp;ved=0CHsQhBwwJjhk" TargetMode="External"/><Relationship Id="rId4" Type="http://schemas.openxmlformats.org/officeDocument/2006/relationships/hyperlink" Target="http://www.google.com.vn/imgres?imgurl=http://www.quangninh.gov.vn/vi-VN/bannganh/tinhdoan/PublishingImages/000003.jpg&amp;imgrefurl=http://www.quangninh.gov.vn/vi-VN/bannganh/tinhdoan/Trang/Tin%20chi%20ti%E1%BA%BFt.aspx?newsid%3D1754%26dt%3D2014-01-07%26cid%3D5&amp;h=768&amp;w=1024&amp;tbnid=H0FcOtymM9mtBM:&amp;zoom=1&amp;docid=Rec5XPCbO3G2UM&amp;ei=kX0yU43ACIPkoASs6YKYAg&amp;tbm=isch&amp;ved=0CMUCEIQcME4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Nd9GcQ39PDNUX36p7ftPJqugdWGG8NLJ2gfRrZ8ccAGu60JETm3_8bZC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2790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ANd9GcQkc22jz7iCYhd0GW1_bV33CXl0hHgGllGkJz6hvPs0Z5geOtV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89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ANd9GcRqUQBb2Y-lAk2hYLEklaclI6REiIuVybGLWczUvLGO2Ms2AHg8j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ANd9GcTFGYVFn1CW9bhsMTsWgHWQ54tRw53MdiSVDwYDgVK-rwkR0Epz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ANd9GcRx937qS8GhIx9rXV5MAKK9nD8AKrXhR3aniM7TVOnpOdCrpAqpnQ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ANd9GcQgp6LpFYE5FiV9-iM7ULVDSm1LUE3hDGcgEdu94BfLRLHyWPGA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8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392536C-2EBA-45FA-8A1A-0BB1DE717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48186"/>
              </p:ext>
            </p:extLst>
          </p:nvPr>
        </p:nvGraphicFramePr>
        <p:xfrm>
          <a:off x="4571998" y="1861127"/>
          <a:ext cx="3896591" cy="42668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5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</a:t>
                      </a:r>
                      <a:r>
                        <a:rPr lang="en-US" sz="2400" dirty="0"/>
                        <a:t> than plastic bags.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</a:t>
                      </a:r>
                      <a:r>
                        <a:rPr lang="en-US" sz="2400" dirty="0"/>
                        <a:t> if</a:t>
                      </a:r>
                      <a:r>
                        <a:rPr lang="en-US" sz="2400" baseline="0" dirty="0"/>
                        <a:t> more people cycle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</a:t>
                      </a:r>
                      <a:r>
                        <a:rPr lang="en-US" sz="2400" dirty="0"/>
                        <a:t> they will</a:t>
                      </a:r>
                      <a:r>
                        <a:rPr lang="en-US" sz="2400" baseline="0" dirty="0"/>
                        <a:t> help the environment.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54736"/>
            <a:ext cx="9144000" cy="1569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36921"/>
            <a:ext cx="78897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 on the ideas in the conversation, match the  first half of the sentence in column A with its second half in column B.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98904"/>
              </p:ext>
            </p:extLst>
          </p:nvPr>
        </p:nvGraphicFramePr>
        <p:xfrm>
          <a:off x="547254" y="1854200"/>
          <a:ext cx="3193473" cy="42669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573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Green bags are</a:t>
                      </a:r>
                      <a:r>
                        <a:rPr lang="en-US" sz="2400" baseline="0"/>
                        <a:t> better</a:t>
                      </a: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The air</a:t>
                      </a:r>
                      <a:r>
                        <a:rPr lang="en-US" sz="2400" baseline="0"/>
                        <a:t> will be cleaner</a:t>
                      </a: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60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If</a:t>
                      </a:r>
                      <a:r>
                        <a:rPr lang="en-US" sz="2400" baseline="0" dirty="0"/>
                        <a:t> people use reusable bags for shopping.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31559"/>
              </p:ext>
            </p:extLst>
          </p:nvPr>
        </p:nvGraphicFramePr>
        <p:xfrm>
          <a:off x="4571999" y="1861127"/>
          <a:ext cx="3896591" cy="701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15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CF57944-181B-450F-A446-75C7F7773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87822"/>
              </p:ext>
            </p:extLst>
          </p:nvPr>
        </p:nvGraphicFramePr>
        <p:xfrm>
          <a:off x="4571998" y="2555355"/>
          <a:ext cx="3896591" cy="1188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60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0" dirty="0"/>
                        <a:t>they will</a:t>
                      </a:r>
                      <a:r>
                        <a:rPr lang="en-US" sz="2400" b="0" baseline="0" dirty="0"/>
                        <a:t> help the environment.</a:t>
                      </a:r>
                      <a:endParaRPr lang="en-US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AD2C14B-99F6-40A8-BE91-FEDF436C7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57858"/>
              </p:ext>
            </p:extLst>
          </p:nvPr>
        </p:nvGraphicFramePr>
        <p:xfrm>
          <a:off x="4571998" y="3742864"/>
          <a:ext cx="3896591" cy="1188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60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0" dirty="0"/>
                        <a:t>than plastic bags.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BEF5ADC-EF26-4BFE-A3BB-09BC3AEA3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3232"/>
              </p:ext>
            </p:extLst>
          </p:nvPr>
        </p:nvGraphicFramePr>
        <p:xfrm>
          <a:off x="4571997" y="4932988"/>
          <a:ext cx="3896591" cy="11886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9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60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if more people cycle.</a:t>
                      </a:r>
                      <a:endParaRPr lang="en-US" sz="24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D4938F-973F-4FF7-BA56-BA72CB9B53C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740725" y="3108653"/>
            <a:ext cx="83127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95CA40-62EB-4A46-9155-84C5DC26700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740724" y="4337166"/>
            <a:ext cx="83127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FC86D1-6BDB-4E4E-8A0B-E4C00268FBB7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740725" y="5527290"/>
            <a:ext cx="83127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3.61111E-6 0.34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2.95987E-17 -0.173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8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2.95987E-17 -0.1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pictures with the ways to help the environment.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9396" y="1765669"/>
            <a:ext cx="2494997" cy="1663331"/>
            <a:chOff x="399396" y="1765669"/>
            <a:chExt cx="2494997" cy="16633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96" y="1765669"/>
              <a:ext cx="2494997" cy="16633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Oval 3"/>
            <p:cNvSpPr/>
            <p:nvPr/>
          </p:nvSpPr>
          <p:spPr>
            <a:xfrm>
              <a:off x="509155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61457" y="1765568"/>
            <a:ext cx="2495366" cy="1663331"/>
            <a:chOff x="3361457" y="1765568"/>
            <a:chExt cx="2495366" cy="166333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457" y="1765568"/>
              <a:ext cx="2495366" cy="16633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Oval 56"/>
            <p:cNvSpPr/>
            <p:nvPr/>
          </p:nvSpPr>
          <p:spPr>
            <a:xfrm>
              <a:off x="3457444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24296" y="1765569"/>
            <a:ext cx="2493248" cy="1663432"/>
            <a:chOff x="6324296" y="1765569"/>
            <a:chExt cx="2493248" cy="166343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296" y="1765569"/>
              <a:ext cx="2493248" cy="16634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8" name="Oval 57"/>
            <p:cNvSpPr/>
            <p:nvPr/>
          </p:nvSpPr>
          <p:spPr>
            <a:xfrm>
              <a:off x="6428509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46894" y="3925929"/>
            <a:ext cx="2176310" cy="2038453"/>
            <a:chOff x="1646894" y="3925929"/>
            <a:chExt cx="2176310" cy="203845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00" y="4014354"/>
              <a:ext cx="2071704" cy="19500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9" name="Oval 58"/>
            <p:cNvSpPr/>
            <p:nvPr/>
          </p:nvSpPr>
          <p:spPr>
            <a:xfrm>
              <a:off x="1646894" y="3925929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20883" y="4107770"/>
            <a:ext cx="2780902" cy="1856612"/>
            <a:chOff x="5120883" y="4107770"/>
            <a:chExt cx="2780902" cy="185661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83" y="4107872"/>
              <a:ext cx="2780902" cy="18565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0" name="Oval 59"/>
            <p:cNvSpPr/>
            <p:nvPr/>
          </p:nvSpPr>
          <p:spPr>
            <a:xfrm>
              <a:off x="5120883" y="4107770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25983" y="1221941"/>
            <a:ext cx="2494997" cy="1663331"/>
            <a:chOff x="399396" y="1765669"/>
            <a:chExt cx="2494997" cy="16633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96" y="1765669"/>
              <a:ext cx="2494997" cy="16633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" name="Oval 36"/>
            <p:cNvSpPr/>
            <p:nvPr/>
          </p:nvSpPr>
          <p:spPr>
            <a:xfrm>
              <a:off x="509155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8863" y="1232252"/>
            <a:ext cx="2495366" cy="1663331"/>
            <a:chOff x="3361457" y="1765568"/>
            <a:chExt cx="2495366" cy="166333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457" y="1765568"/>
              <a:ext cx="2495366" cy="16633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Oval 39"/>
            <p:cNvSpPr/>
            <p:nvPr/>
          </p:nvSpPr>
          <p:spPr>
            <a:xfrm>
              <a:off x="3457444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72112" y="1232252"/>
            <a:ext cx="2495366" cy="1611549"/>
            <a:chOff x="6324296" y="1765569"/>
            <a:chExt cx="2493248" cy="166343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296" y="1765569"/>
              <a:ext cx="2493248" cy="16634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3" name="Oval 42"/>
            <p:cNvSpPr/>
            <p:nvPr/>
          </p:nvSpPr>
          <p:spPr>
            <a:xfrm>
              <a:off x="6428509" y="1849582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48555" y="3950521"/>
            <a:ext cx="1963350" cy="1856612"/>
            <a:chOff x="1646894" y="3925929"/>
            <a:chExt cx="2176310" cy="203845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500" y="4014354"/>
              <a:ext cx="2071704" cy="19500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6" name="Oval 45"/>
            <p:cNvSpPr/>
            <p:nvPr/>
          </p:nvSpPr>
          <p:spPr>
            <a:xfrm>
              <a:off x="1646894" y="3925929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23083" y="3996701"/>
            <a:ext cx="2780902" cy="1856612"/>
            <a:chOff x="5120883" y="4107770"/>
            <a:chExt cx="2780902" cy="185661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83" y="4107872"/>
              <a:ext cx="2780902" cy="18565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9" name="Oval 48"/>
            <p:cNvSpPr/>
            <p:nvPr/>
          </p:nvSpPr>
          <p:spPr>
            <a:xfrm>
              <a:off x="5120883" y="4107770"/>
              <a:ext cx="365760" cy="36368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796" y="169447"/>
            <a:ext cx="2395346" cy="804210"/>
            <a:chOff x="270164" y="4509655"/>
            <a:chExt cx="2395346" cy="804210"/>
          </a:xfrm>
        </p:grpSpPr>
        <p:sp>
          <p:nvSpPr>
            <p:cNvPr id="50" name="Rounded Rectangle 49"/>
            <p:cNvSpPr/>
            <p:nvPr/>
          </p:nvSpPr>
          <p:spPr>
            <a:xfrm>
              <a:off x="270164" y="4509655"/>
              <a:ext cx="2056189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813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7351" y="4509655"/>
              <a:ext cx="20281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/>
                <a:t>planting trees and flower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61492" y="169447"/>
            <a:ext cx="2015824" cy="804210"/>
            <a:chOff x="270165" y="4509655"/>
            <a:chExt cx="2015824" cy="804210"/>
          </a:xfrm>
        </p:grpSpPr>
        <p:sp>
          <p:nvSpPr>
            <p:cNvPr id="55" name="Rounded Rectangle 54"/>
            <p:cNvSpPr/>
            <p:nvPr/>
          </p:nvSpPr>
          <p:spPr>
            <a:xfrm>
              <a:off x="270165" y="4509655"/>
              <a:ext cx="1701520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813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4749" y="4522851"/>
              <a:ext cx="1681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picking up rubbish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86775" y="219451"/>
            <a:ext cx="1426763" cy="928111"/>
            <a:chOff x="410475" y="4416136"/>
            <a:chExt cx="1163393" cy="928111"/>
          </a:xfrm>
        </p:grpSpPr>
        <p:sp>
          <p:nvSpPr>
            <p:cNvPr id="59" name="Rounded Rectangle 58"/>
            <p:cNvSpPr/>
            <p:nvPr/>
          </p:nvSpPr>
          <p:spPr>
            <a:xfrm>
              <a:off x="410475" y="4416136"/>
              <a:ext cx="1163393" cy="7949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0476" y="4581283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7095" y="4574806"/>
              <a:ext cx="9067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cycling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29607" y="176030"/>
            <a:ext cx="1413027" cy="1110801"/>
            <a:chOff x="348130" y="4509655"/>
            <a:chExt cx="1413027" cy="1110801"/>
          </a:xfrm>
        </p:grpSpPr>
        <p:sp>
          <p:nvSpPr>
            <p:cNvPr id="63" name="Rounded Rectangle 62"/>
            <p:cNvSpPr/>
            <p:nvPr/>
          </p:nvSpPr>
          <p:spPr>
            <a:xfrm>
              <a:off x="366151" y="4509655"/>
              <a:ext cx="1395005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8130" y="4518937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4750" y="4512460"/>
              <a:ext cx="11564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walking to school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70025" y="189120"/>
            <a:ext cx="2726835" cy="1121192"/>
            <a:chOff x="270164" y="4509655"/>
            <a:chExt cx="2726835" cy="1121192"/>
          </a:xfrm>
        </p:grpSpPr>
        <p:sp>
          <p:nvSpPr>
            <p:cNvPr id="67" name="Rounded Rectangle 66"/>
            <p:cNvSpPr/>
            <p:nvPr/>
          </p:nvSpPr>
          <p:spPr>
            <a:xfrm>
              <a:off x="270164" y="4509655"/>
              <a:ext cx="2537936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195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8569" y="4522851"/>
              <a:ext cx="24384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using reusable bags when shopping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4BB056A-9188-4705-98D4-671EAD77118C}"/>
              </a:ext>
            </a:extLst>
          </p:cNvPr>
          <p:cNvGrpSpPr/>
          <p:nvPr/>
        </p:nvGrpSpPr>
        <p:grpSpPr>
          <a:xfrm>
            <a:off x="6675102" y="2895583"/>
            <a:ext cx="1891566" cy="804210"/>
            <a:chOff x="270165" y="4509655"/>
            <a:chExt cx="1891566" cy="804210"/>
          </a:xfrm>
        </p:grpSpPr>
        <p:sp>
          <p:nvSpPr>
            <p:cNvPr id="71" name="Rounded Rectangle 54">
              <a:extLst>
                <a:ext uri="{FF2B5EF4-FFF2-40B4-BE49-F238E27FC236}">
                  <a16:creationId xmlns:a16="http://schemas.microsoft.com/office/drawing/2014/main" id="{113073F2-AF8A-4E2E-8017-9AFEE7265B81}"/>
                </a:ext>
              </a:extLst>
            </p:cNvPr>
            <p:cNvSpPr/>
            <p:nvPr/>
          </p:nvSpPr>
          <p:spPr>
            <a:xfrm>
              <a:off x="270165" y="4509655"/>
              <a:ext cx="1701520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56208EB-14D9-42E3-A14B-E1524E2D1732}"/>
                </a:ext>
              </a:extLst>
            </p:cNvPr>
            <p:cNvSpPr txBox="1"/>
            <p:nvPr/>
          </p:nvSpPr>
          <p:spPr>
            <a:xfrm>
              <a:off x="34813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1FC073B-FD0A-4F43-8871-66E3DFAFF092}"/>
                </a:ext>
              </a:extLst>
            </p:cNvPr>
            <p:cNvSpPr txBox="1"/>
            <p:nvPr/>
          </p:nvSpPr>
          <p:spPr>
            <a:xfrm>
              <a:off x="604749" y="4522851"/>
              <a:ext cx="15569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picking up rubbish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391DB16-D355-4D22-A071-41B2593C4319}"/>
              </a:ext>
            </a:extLst>
          </p:cNvPr>
          <p:cNvGrpSpPr/>
          <p:nvPr/>
        </p:nvGrpSpPr>
        <p:grpSpPr>
          <a:xfrm>
            <a:off x="869409" y="3029693"/>
            <a:ext cx="1408006" cy="794928"/>
            <a:chOff x="410475" y="4416136"/>
            <a:chExt cx="1408006" cy="794928"/>
          </a:xfrm>
        </p:grpSpPr>
        <p:sp>
          <p:nvSpPr>
            <p:cNvPr id="75" name="Rounded Rectangle 58">
              <a:extLst>
                <a:ext uri="{FF2B5EF4-FFF2-40B4-BE49-F238E27FC236}">
                  <a16:creationId xmlns:a16="http://schemas.microsoft.com/office/drawing/2014/main" id="{8D84CFBD-50AF-4258-9DF4-7E6184E95225}"/>
                </a:ext>
              </a:extLst>
            </p:cNvPr>
            <p:cNvSpPr/>
            <p:nvPr/>
          </p:nvSpPr>
          <p:spPr>
            <a:xfrm>
              <a:off x="410475" y="4416136"/>
              <a:ext cx="1163393" cy="7949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73EBE9-B5C3-4C03-8966-6B94527D04FC}"/>
                </a:ext>
              </a:extLst>
            </p:cNvPr>
            <p:cNvSpPr txBox="1"/>
            <p:nvPr/>
          </p:nvSpPr>
          <p:spPr>
            <a:xfrm>
              <a:off x="410476" y="4581283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E086C03-2BDB-49A5-82E4-BD4F1B6C5503}"/>
                </a:ext>
              </a:extLst>
            </p:cNvPr>
            <p:cNvSpPr txBox="1"/>
            <p:nvPr/>
          </p:nvSpPr>
          <p:spPr>
            <a:xfrm>
              <a:off x="655089" y="4574806"/>
              <a:ext cx="11633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cycling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CCAE039-C008-4935-A7C6-1D506655189E}"/>
              </a:ext>
            </a:extLst>
          </p:cNvPr>
          <p:cNvGrpSpPr/>
          <p:nvPr/>
        </p:nvGrpSpPr>
        <p:grpSpPr>
          <a:xfrm>
            <a:off x="3444850" y="2944038"/>
            <a:ext cx="2275778" cy="804210"/>
            <a:chOff x="270164" y="4509655"/>
            <a:chExt cx="2275778" cy="804210"/>
          </a:xfrm>
        </p:grpSpPr>
        <p:sp>
          <p:nvSpPr>
            <p:cNvPr id="79" name="Rounded Rectangle 49">
              <a:extLst>
                <a:ext uri="{FF2B5EF4-FFF2-40B4-BE49-F238E27FC236}">
                  <a16:creationId xmlns:a16="http://schemas.microsoft.com/office/drawing/2014/main" id="{E9989A2D-582B-43F8-953D-693E2EEDCE69}"/>
                </a:ext>
              </a:extLst>
            </p:cNvPr>
            <p:cNvSpPr/>
            <p:nvPr/>
          </p:nvSpPr>
          <p:spPr>
            <a:xfrm>
              <a:off x="270164" y="4509655"/>
              <a:ext cx="2056189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2B1C56D-EFF5-4D32-A757-2033326F820F}"/>
                </a:ext>
              </a:extLst>
            </p:cNvPr>
            <p:cNvSpPr txBox="1"/>
            <p:nvPr/>
          </p:nvSpPr>
          <p:spPr>
            <a:xfrm>
              <a:off x="34813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AE5AE73-52C8-4721-A699-5E304D2D00CC}"/>
                </a:ext>
              </a:extLst>
            </p:cNvPr>
            <p:cNvSpPr txBox="1"/>
            <p:nvPr/>
          </p:nvSpPr>
          <p:spPr>
            <a:xfrm>
              <a:off x="604750" y="4522851"/>
              <a:ext cx="19411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/>
                <a:t>planting trees and flower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F8F0445-29A9-47A7-8A74-995857B627D6}"/>
              </a:ext>
            </a:extLst>
          </p:cNvPr>
          <p:cNvGrpSpPr/>
          <p:nvPr/>
        </p:nvGrpSpPr>
        <p:grpSpPr>
          <a:xfrm>
            <a:off x="913997" y="5980030"/>
            <a:ext cx="3555101" cy="804210"/>
            <a:chOff x="270164" y="4509655"/>
            <a:chExt cx="3555101" cy="804210"/>
          </a:xfrm>
        </p:grpSpPr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1127A1CE-98B3-4FFA-B09B-83D3484DE15D}"/>
                </a:ext>
              </a:extLst>
            </p:cNvPr>
            <p:cNvSpPr/>
            <p:nvPr/>
          </p:nvSpPr>
          <p:spPr>
            <a:xfrm>
              <a:off x="270164" y="4509655"/>
              <a:ext cx="2537936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18381C1-3DDE-44DD-951C-76304C75F8AA}"/>
                </a:ext>
              </a:extLst>
            </p:cNvPr>
            <p:cNvSpPr txBox="1"/>
            <p:nvPr/>
          </p:nvSpPr>
          <p:spPr>
            <a:xfrm>
              <a:off x="30195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50FC30E-A971-464B-A212-E3511C3DBBAF}"/>
                </a:ext>
              </a:extLst>
            </p:cNvPr>
            <p:cNvSpPr txBox="1"/>
            <p:nvPr/>
          </p:nvSpPr>
          <p:spPr>
            <a:xfrm>
              <a:off x="558569" y="4522851"/>
              <a:ext cx="32666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using reusable bags when shopping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50CABA-E377-40D7-9420-7E7C9D462208}"/>
              </a:ext>
            </a:extLst>
          </p:cNvPr>
          <p:cNvGrpSpPr/>
          <p:nvPr/>
        </p:nvGrpSpPr>
        <p:grpSpPr>
          <a:xfrm>
            <a:off x="5895297" y="5997708"/>
            <a:ext cx="2108688" cy="804210"/>
            <a:chOff x="348130" y="4509655"/>
            <a:chExt cx="2108688" cy="804210"/>
          </a:xfrm>
        </p:grpSpPr>
        <p:sp>
          <p:nvSpPr>
            <p:cNvPr id="87" name="Rounded Rectangle 62">
              <a:extLst>
                <a:ext uri="{FF2B5EF4-FFF2-40B4-BE49-F238E27FC236}">
                  <a16:creationId xmlns:a16="http://schemas.microsoft.com/office/drawing/2014/main" id="{6B68309E-8E37-4424-A194-A3C87E722AA8}"/>
                </a:ext>
              </a:extLst>
            </p:cNvPr>
            <p:cNvSpPr/>
            <p:nvPr/>
          </p:nvSpPr>
          <p:spPr>
            <a:xfrm>
              <a:off x="366151" y="4509655"/>
              <a:ext cx="1395005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C9E96D-F40E-4DD5-B4E4-575BFEB2EDDC}"/>
                </a:ext>
              </a:extLst>
            </p:cNvPr>
            <p:cNvSpPr txBox="1"/>
            <p:nvPr/>
          </p:nvSpPr>
          <p:spPr>
            <a:xfrm>
              <a:off x="348130" y="4518937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17907AD-BDF0-4060-A273-092A88385CBA}"/>
                </a:ext>
              </a:extLst>
            </p:cNvPr>
            <p:cNvSpPr txBox="1"/>
            <p:nvPr/>
          </p:nvSpPr>
          <p:spPr>
            <a:xfrm>
              <a:off x="604750" y="4512460"/>
              <a:ext cx="18520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walking to school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112708B-6CD6-4F7E-9EDA-57D81F7057BB}"/>
              </a:ext>
            </a:extLst>
          </p:cNvPr>
          <p:cNvGrpSpPr/>
          <p:nvPr/>
        </p:nvGrpSpPr>
        <p:grpSpPr>
          <a:xfrm>
            <a:off x="1" y="57112"/>
            <a:ext cx="2319689" cy="957268"/>
            <a:chOff x="270164" y="4406217"/>
            <a:chExt cx="2056189" cy="1107996"/>
          </a:xfrm>
        </p:grpSpPr>
        <p:sp>
          <p:nvSpPr>
            <p:cNvPr id="91" name="Rounded Rectangle 49">
              <a:extLst>
                <a:ext uri="{FF2B5EF4-FFF2-40B4-BE49-F238E27FC236}">
                  <a16:creationId xmlns:a16="http://schemas.microsoft.com/office/drawing/2014/main" id="{AEA18EE1-3E9E-4810-9B02-FFDC9452C26F}"/>
                </a:ext>
              </a:extLst>
            </p:cNvPr>
            <p:cNvSpPr/>
            <p:nvPr/>
          </p:nvSpPr>
          <p:spPr>
            <a:xfrm>
              <a:off x="270164" y="4509655"/>
              <a:ext cx="2056189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9369D05-58D0-4201-82C8-7FEE3AA70C80}"/>
                </a:ext>
              </a:extLst>
            </p:cNvPr>
            <p:cNvSpPr txBox="1"/>
            <p:nvPr/>
          </p:nvSpPr>
          <p:spPr>
            <a:xfrm>
              <a:off x="34813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D9C8B7C-BD9C-4331-9484-2BD293749847}"/>
                </a:ext>
              </a:extLst>
            </p:cNvPr>
            <p:cNvSpPr txBox="1"/>
            <p:nvPr/>
          </p:nvSpPr>
          <p:spPr>
            <a:xfrm>
              <a:off x="585904" y="4406217"/>
              <a:ext cx="16277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/>
                <a:t>planting trees and flower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005391E-C019-4F35-BF44-1FBA46EDF8CA}"/>
              </a:ext>
            </a:extLst>
          </p:cNvPr>
          <p:cNvGrpSpPr/>
          <p:nvPr/>
        </p:nvGrpSpPr>
        <p:grpSpPr>
          <a:xfrm>
            <a:off x="2136828" y="141039"/>
            <a:ext cx="1750847" cy="955120"/>
            <a:chOff x="270165" y="4425890"/>
            <a:chExt cx="1828812" cy="887975"/>
          </a:xfrm>
        </p:grpSpPr>
        <p:sp>
          <p:nvSpPr>
            <p:cNvPr id="95" name="Rounded Rectangle 54">
              <a:extLst>
                <a:ext uri="{FF2B5EF4-FFF2-40B4-BE49-F238E27FC236}">
                  <a16:creationId xmlns:a16="http://schemas.microsoft.com/office/drawing/2014/main" id="{24613654-EF3A-4670-A37E-1D1489399109}"/>
                </a:ext>
              </a:extLst>
            </p:cNvPr>
            <p:cNvSpPr/>
            <p:nvPr/>
          </p:nvSpPr>
          <p:spPr>
            <a:xfrm>
              <a:off x="270165" y="4509655"/>
              <a:ext cx="1701520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78073E8-CCCF-46FD-8420-A59230114FA7}"/>
                </a:ext>
              </a:extLst>
            </p:cNvPr>
            <p:cNvSpPr txBox="1"/>
            <p:nvPr/>
          </p:nvSpPr>
          <p:spPr>
            <a:xfrm>
              <a:off x="34813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D11E260-FDAB-4C6F-9B14-BF7AB859A52E}"/>
                </a:ext>
              </a:extLst>
            </p:cNvPr>
            <p:cNvSpPr txBox="1"/>
            <p:nvPr/>
          </p:nvSpPr>
          <p:spPr>
            <a:xfrm>
              <a:off x="633273" y="4425890"/>
              <a:ext cx="14657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picking up rubbish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5972830-19BD-453F-8506-93A62B4ED5BC}"/>
              </a:ext>
            </a:extLst>
          </p:cNvPr>
          <p:cNvGrpSpPr/>
          <p:nvPr/>
        </p:nvGrpSpPr>
        <p:grpSpPr>
          <a:xfrm>
            <a:off x="3939900" y="169447"/>
            <a:ext cx="1283183" cy="794928"/>
            <a:chOff x="410475" y="4416136"/>
            <a:chExt cx="1283183" cy="794928"/>
          </a:xfrm>
        </p:grpSpPr>
        <p:sp>
          <p:nvSpPr>
            <p:cNvPr id="99" name="Rounded Rectangle 58">
              <a:extLst>
                <a:ext uri="{FF2B5EF4-FFF2-40B4-BE49-F238E27FC236}">
                  <a16:creationId xmlns:a16="http://schemas.microsoft.com/office/drawing/2014/main" id="{3E9D816B-ED3C-4677-B62A-51F1D0B15933}"/>
                </a:ext>
              </a:extLst>
            </p:cNvPr>
            <p:cNvSpPr/>
            <p:nvPr/>
          </p:nvSpPr>
          <p:spPr>
            <a:xfrm>
              <a:off x="410475" y="4416136"/>
              <a:ext cx="1163393" cy="7949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114814-CA1C-4835-9D10-CB2967811C40}"/>
                </a:ext>
              </a:extLst>
            </p:cNvPr>
            <p:cNvSpPr txBox="1"/>
            <p:nvPr/>
          </p:nvSpPr>
          <p:spPr>
            <a:xfrm>
              <a:off x="410476" y="4581283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A005745-BA94-4F5C-8645-534EDA73F794}"/>
                </a:ext>
              </a:extLst>
            </p:cNvPr>
            <p:cNvSpPr txBox="1"/>
            <p:nvPr/>
          </p:nvSpPr>
          <p:spPr>
            <a:xfrm>
              <a:off x="667095" y="4574806"/>
              <a:ext cx="1026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cycling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4F77A33-2B3F-4487-95A7-191BE8556822}"/>
              </a:ext>
            </a:extLst>
          </p:cNvPr>
          <p:cNvGrpSpPr/>
          <p:nvPr/>
        </p:nvGrpSpPr>
        <p:grpSpPr>
          <a:xfrm>
            <a:off x="5129248" y="176030"/>
            <a:ext cx="1600872" cy="804210"/>
            <a:chOff x="348130" y="4509655"/>
            <a:chExt cx="1600872" cy="804210"/>
          </a:xfrm>
        </p:grpSpPr>
        <p:sp>
          <p:nvSpPr>
            <p:cNvPr id="103" name="Rounded Rectangle 62">
              <a:extLst>
                <a:ext uri="{FF2B5EF4-FFF2-40B4-BE49-F238E27FC236}">
                  <a16:creationId xmlns:a16="http://schemas.microsoft.com/office/drawing/2014/main" id="{A28222D8-8642-4F8D-826E-268F2EA025DD}"/>
                </a:ext>
              </a:extLst>
            </p:cNvPr>
            <p:cNvSpPr/>
            <p:nvPr/>
          </p:nvSpPr>
          <p:spPr>
            <a:xfrm>
              <a:off x="366151" y="4509655"/>
              <a:ext cx="1395005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0F0B001-C81D-41B8-BA82-B3837AA6A428}"/>
                </a:ext>
              </a:extLst>
            </p:cNvPr>
            <p:cNvSpPr txBox="1"/>
            <p:nvPr/>
          </p:nvSpPr>
          <p:spPr>
            <a:xfrm>
              <a:off x="348130" y="4518937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00C7D30-D9F2-48BC-928A-A3C4C0562A1B}"/>
                </a:ext>
              </a:extLst>
            </p:cNvPr>
            <p:cNvSpPr txBox="1"/>
            <p:nvPr/>
          </p:nvSpPr>
          <p:spPr>
            <a:xfrm>
              <a:off x="604750" y="4512460"/>
              <a:ext cx="13442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walking to school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1F49AEB-99DC-4583-BF0A-7479C6CC377B}"/>
              </a:ext>
            </a:extLst>
          </p:cNvPr>
          <p:cNvGrpSpPr/>
          <p:nvPr/>
        </p:nvGrpSpPr>
        <p:grpSpPr>
          <a:xfrm>
            <a:off x="6569666" y="189120"/>
            <a:ext cx="2726835" cy="1121192"/>
            <a:chOff x="270164" y="4509655"/>
            <a:chExt cx="2726835" cy="1121192"/>
          </a:xfrm>
        </p:grpSpPr>
        <p:sp>
          <p:nvSpPr>
            <p:cNvPr id="107" name="Rounded Rectangle 66">
              <a:extLst>
                <a:ext uri="{FF2B5EF4-FFF2-40B4-BE49-F238E27FC236}">
                  <a16:creationId xmlns:a16="http://schemas.microsoft.com/office/drawing/2014/main" id="{FD7D9388-599E-47FD-94C3-8904E12A0F80}"/>
                </a:ext>
              </a:extLst>
            </p:cNvPr>
            <p:cNvSpPr/>
            <p:nvPr/>
          </p:nvSpPr>
          <p:spPr>
            <a:xfrm>
              <a:off x="270164" y="4509655"/>
              <a:ext cx="2537936" cy="8042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8D060FB-578A-458F-A6DD-C5EA5636624E}"/>
                </a:ext>
              </a:extLst>
            </p:cNvPr>
            <p:cNvSpPr txBox="1"/>
            <p:nvPr/>
          </p:nvSpPr>
          <p:spPr>
            <a:xfrm>
              <a:off x="301950" y="4529328"/>
              <a:ext cx="474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AA1690A-DE8B-471C-81EB-4506AE6308D7}"/>
                </a:ext>
              </a:extLst>
            </p:cNvPr>
            <p:cNvSpPr txBox="1"/>
            <p:nvPr/>
          </p:nvSpPr>
          <p:spPr>
            <a:xfrm>
              <a:off x="558569" y="4522851"/>
              <a:ext cx="24384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using reusable bags when shopping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3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9653E-6 L 0.51771 0.4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204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526E-6 L -0.27934 0.410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20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24855E-7 L 0.37482 0.43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2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139 L -0.61857 0.84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423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8369 0.8488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424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6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410577"/>
            <a:ext cx="804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 ... Work in groups. Ask and answer to  find someone who does the things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7237" y="2185766"/>
            <a:ext cx="44161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/>
              <a:t>A: </a:t>
            </a:r>
            <a:r>
              <a:rPr lang="en-US" sz="2600"/>
              <a:t>Do you plant trees?</a:t>
            </a:r>
          </a:p>
          <a:p>
            <a:pPr>
              <a:lnSpc>
                <a:spcPct val="200000"/>
              </a:lnSpc>
            </a:pPr>
            <a:r>
              <a:rPr lang="en-US" sz="2600" b="1" i="1"/>
              <a:t>B: </a:t>
            </a:r>
            <a:r>
              <a:rPr lang="en-US" sz="2600"/>
              <a:t>No, I don’t.</a:t>
            </a:r>
          </a:p>
          <a:p>
            <a:pPr>
              <a:lnSpc>
                <a:spcPct val="200000"/>
              </a:lnSpc>
            </a:pPr>
            <a:r>
              <a:rPr lang="en-US" sz="2600" b="1" i="1"/>
              <a:t>A: </a:t>
            </a:r>
            <a:r>
              <a:rPr lang="en-US" sz="2600"/>
              <a:t>Do you pick up rubbish?</a:t>
            </a:r>
          </a:p>
          <a:p>
            <a:pPr>
              <a:lnSpc>
                <a:spcPct val="200000"/>
              </a:lnSpc>
            </a:pPr>
            <a:r>
              <a:rPr lang="en-US" sz="2600" b="1" i="1"/>
              <a:t>B: </a:t>
            </a:r>
            <a:r>
              <a:rPr lang="en-US" sz="2600"/>
              <a:t>Yes, I 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78067"/>
            <a:ext cx="1331768" cy="3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6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410577"/>
            <a:ext cx="804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 ... Work in groups. Ask and answer to  find someone who does the things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78067"/>
            <a:ext cx="1331768" cy="38928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47906"/>
              </p:ext>
            </p:extLst>
          </p:nvPr>
        </p:nvGraphicFramePr>
        <p:xfrm>
          <a:off x="219995" y="1509486"/>
          <a:ext cx="8632358" cy="51961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8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00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Find someone who…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Names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217">
                <a:tc>
                  <a:txBody>
                    <a:bodyPr/>
                    <a:lstStyle/>
                    <a:p>
                      <a:pPr marL="0" marR="0" indent="869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uses reusable bags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217">
                <a:tc>
                  <a:txBody>
                    <a:bodyPr/>
                    <a:lstStyle/>
                    <a:p>
                      <a:pPr marL="0" marR="0" indent="869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cycles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217">
                <a:tc>
                  <a:txBody>
                    <a:bodyPr/>
                    <a:lstStyle/>
                    <a:p>
                      <a:pPr marL="0" marR="0" indent="869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walks to school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217">
                <a:tc>
                  <a:txBody>
                    <a:bodyPr/>
                    <a:lstStyle/>
                    <a:p>
                      <a:pPr marL="0" marR="0" indent="869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picks up rubbish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217">
                <a:tc>
                  <a:txBody>
                    <a:bodyPr/>
                    <a:lstStyle/>
                    <a:p>
                      <a:pPr marL="0" marR="0" indent="8699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plants trees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03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8115"/>
            <a:ext cx="83368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/>
              <a:t>Go to the Internet and </a:t>
            </a:r>
          </a:p>
          <a:p>
            <a:r>
              <a:rPr lang="en-US" sz="6000"/>
              <a:t>search for 3Rs – Go green </a:t>
            </a:r>
          </a:p>
          <a:p>
            <a:r>
              <a:rPr lang="en-US" sz="6000"/>
              <a:t>to understand more </a:t>
            </a:r>
          </a:p>
          <a:p>
            <a:r>
              <a:rPr lang="en-US" sz="6000"/>
              <a:t>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34909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447800" y="0"/>
            <a:ext cx="655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UNIT 11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:    OUR GREENER WORLD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Lesson 1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: 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41557149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" y="879715"/>
            <a:ext cx="2919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- A loaf of bread (n) :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57200" y="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" charset="0"/>
              </a:rPr>
              <a:t>New words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89681" y="879809"/>
            <a:ext cx="2444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Một ổ bánh mì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" y="1308717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b="1">
                <a:latin typeface="Arial" charset="0"/>
              </a:rPr>
              <a:t> Environment (n) : </a:t>
            </a:r>
          </a:p>
          <a:p>
            <a:pPr eaLnBrk="1" hangingPunct="1"/>
            <a:r>
              <a:rPr lang="en-US" sz="2000" b="1">
                <a:latin typeface="Arial" charset="0"/>
                <a:sym typeface="Wingdings" pitchFamily="2" charset="2"/>
              </a:rPr>
              <a:t> </a:t>
            </a:r>
            <a:r>
              <a:rPr lang="en-US" sz="2000" b="1">
                <a:latin typeface="Arial" charset="0"/>
              </a:rPr>
              <a:t>Environmental (adj) :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00362" y="1316577"/>
            <a:ext cx="3424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Môi trường</a:t>
            </a:r>
          </a:p>
          <a:p>
            <a:pPr eaLnBrk="1" hangingPunct="1"/>
            <a:r>
              <a:rPr lang="en-US" sz="2000" b="1">
                <a:latin typeface="Arial" charset="0"/>
              </a:rPr>
              <a:t>Thuộc về môi trường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" y="2002630"/>
            <a:ext cx="2309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b="1">
                <a:latin typeface="Arial" charset="0"/>
              </a:rPr>
              <a:t>Natural (adj ) : </a:t>
            </a:r>
          </a:p>
          <a:p>
            <a:pPr eaLnBrk="1" hangingPunct="1"/>
            <a:r>
              <a:rPr lang="en-US" sz="2000" b="1">
                <a:latin typeface="Arial" charset="0"/>
                <a:sym typeface="Wingdings" pitchFamily="2" charset="2"/>
              </a:rPr>
              <a:t> Nature (n) : </a:t>
            </a:r>
            <a:endParaRPr lang="en-US" sz="2000" b="1"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99089" y="2002630"/>
            <a:ext cx="289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Thuộc tự nhiên </a:t>
            </a:r>
          </a:p>
          <a:p>
            <a:pPr eaLnBrk="1" hangingPunct="1"/>
            <a:r>
              <a:rPr lang="en-US" sz="2000" b="1">
                <a:latin typeface="Arial" charset="0"/>
              </a:rPr>
              <a:t>Thiên nhiên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" y="2730817"/>
            <a:ext cx="2257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- Materials  (n) :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18660" y="2731849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Nguyên liệu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" y="3224636"/>
            <a:ext cx="2590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- Check-out (n) :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18660" y="3166269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Quầy tính tiền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" y="3675325"/>
            <a:ext cx="2514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b="1" dirty="0">
                <a:latin typeface="Arial" charset="0"/>
              </a:rPr>
              <a:t>Reuse (v) :</a:t>
            </a:r>
          </a:p>
          <a:p>
            <a:pPr eaLnBrk="1" hangingPunct="1"/>
            <a:r>
              <a:rPr lang="en-US" sz="2000" b="1" dirty="0">
                <a:latin typeface="Arial" charset="0"/>
                <a:sym typeface="Wingdings" pitchFamily="2" charset="2"/>
              </a:rPr>
              <a:t> Reusable (</a:t>
            </a:r>
            <a:r>
              <a:rPr lang="en-US" sz="2000" b="1" dirty="0" err="1">
                <a:latin typeface="Arial" charset="0"/>
                <a:sym typeface="Wingdings" pitchFamily="2" charset="2"/>
              </a:rPr>
              <a:t>adj</a:t>
            </a:r>
            <a:r>
              <a:rPr lang="en-US" sz="2000" b="1" dirty="0">
                <a:latin typeface="Arial" charset="0"/>
                <a:sym typeface="Wingdings" pitchFamily="2" charset="2"/>
              </a:rPr>
              <a:t>) : </a:t>
            </a:r>
            <a:r>
              <a:rPr lang="en-US" sz="2000" b="1" dirty="0">
                <a:latin typeface="Arial" charset="0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24163" y="3669899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Tái sử dụng</a:t>
            </a:r>
          </a:p>
          <a:p>
            <a:pPr eaLnBrk="1" hangingPunct="1"/>
            <a:r>
              <a:rPr lang="en-US" sz="2000" b="1">
                <a:latin typeface="Arial" charset="0"/>
              </a:rPr>
              <a:t>Có thể tái sử dụng 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" y="4338221"/>
            <a:ext cx="27577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- Deforestation (n) : 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24162" y="4339809"/>
            <a:ext cx="2509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Sự phá rừng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" y="4800600"/>
            <a:ext cx="2534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- Plastic bag (n) :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32301" y="4782630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Túi nilon  </a:t>
            </a:r>
          </a:p>
        </p:txBody>
      </p:sp>
      <p:pic>
        <p:nvPicPr>
          <p:cNvPr id="36868" name="Picture 4" descr="http://camnangchobe.vn/wp-content/uploads/2015/10/o-banh-mi-nho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4147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ttp://www.van.edu.vn/wp-content/uploads/2014/12/baovemoitru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http://www.wallpapereast.com/static/images/Wallpaper-Nature-8B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5496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http://annadannfelt.files.wordpress.com/2013/04/fo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http://sieuthimasomavach.vn/upload/misc/1255350483_Quay%20thu%20ngan_14114556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8257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AutoShape 14" descr="data:image/png;base64,iVBORw0KGgoAAAANSUhEUgAAAL8AAAEJCAMAAADy0AboAAAA6lBMVEX///9yw2dBljlIqkNxwmZFqUBZsVREnT1qwF4+lDZqvV9vwmRtwWFTsExhs1dBpz1nv1pbtVJgtlY5pTP5/Pg7pjVGpUA1pS7D5L/w9+9otWI5kzBkuls9qDXp9Of0+vPf797J5MjX7NR3xGyUz4ys2qaKzIHm8+S43rOe1JfS6c5zumys1Km/4bp8xnEzkSmCwX+VyZFWtEuFwoCm1p+MzIOa0pNQo0dnqWFKsT4hoBZvuGq+17yz2LGDyXmPx4udxZoXngsmjBl5sXRPnEeFt4Fdo1iszKjK3sl+s3iVwJFuq2qgzp7P4c5xhYyWAAAcfklEQVR4nNVdaWOiyNYuAyS0YMAIQYwiYhKNWyIxua/dNzrTd+Zu4/3/f+etDUSqik2z9PnQTZDloTjLU6dOFQC8n/SD9m47vWxISM47T8u3ifuOtzupWIPteatlG4aiSEQUw7BbjvQ0/wWeYTB1WkYE/EAUw3Y6c+uzAWbKTHIMHvZIjJa97H82SKG8KTa35Q/EdnafjZMv3mUrHz1+AmXy2Vg58tZKaY4CFZ7I3pLpL872s9EysnUOEEJ/0+g872azt7fZ7rnTcFoHqmWffzFX9NRKgncud5NDM3Unu4ZjJwzZGH0SUq487aEprcaM37ijpbF/CYrjfyzELFnuW99uDMTHWTMjflDF9j4OYLa0nX2rzrIPtZZOHJWVLxIJvLj17fP8Ng2kyE8ZnQ8AV0A6EaDWtMjhVifSodbyvaEVkVh7Ws8Fz4idlRO8K7JiIlGFtp8KnxK5K+X8HXEVlDfamMZliZN+UJVr5Zj7B0iDNn+rTES16EtTWp/tgwa0+VtvpU7zqdHYn23CU6IJShntQbKLnvtzX0CftmN5NnBONMj+3N7AnHgSo5DnP5AJeXJFegdUxeWJqI9ToUdCfZCTwZfeX4zqjUhNuMKrO51QDHYlN94hFuB8Ykrijai/U4kKU9fb+kQF2hrH0ABq+8V5x8nlEquAUTEILY3P9kD2URoQtCrGjlOJS8zXqZpMICzILkc9TijE/VRXgGfjcw2AeJDqHrzd+lwDmLdQZs3Y9l23X8WLR/r3ORyu779e1TVZrmkqFF1e3N61S2alSGKx5b8LvkwJ7jamqdWSomm6aqov8xLBjNAne/5+OLkyWumqfgh+/xSquWkXVaaZ/QkcOngxdT72+BH0u2JPQB3ARzog78UUtHxSdHVc6GLEAX9gImtcBD0SdeHnX806ij+Vl/69yoOqQrtV9ZRFaGaBV0CyF8b7I8fiyUnF1yBgud5tNidBEEza44dNyqrVl9wrkj7AB3UBfDWBTjcX462CxNjf3R/fJ21bX+RFJuJAKxOoUuKpcsI+V6Oo+2IctJ471vbHacOcB1jiKzgfMRhjaXHra+YdxjXn4Ee71fgdaIts1djZH8ag72P46gsNscR920wbWw9m/KLuMy9KAthHEIhx7Hn2fsUn+DnaO4lNRV1lXZW8wdb759G9uEXV/c3IyAu39+4uIh0ys3JD5A1+AP6XqD1Nf7/Taom119pED6BnmMBH4Q+i5jcPbmVndX839JH1V/F1Pwp/hMVsH+zG+Qe7zT/HGmrsK0vJIOMNnlCi5k83Jc7/CLNvHjV5bSO8MMX/3v7/lrSkrKVUGbtvQ1iN0TbzTJjif+f426cNqaY1Bd8+o/9On1v8Atr2R/CftkqDafoHnEBRmsITXTXHAggDsd8ZPw29KuNoLNJ84jNp1NNELgjHX6VxIpwCsWgrDtmfsAPKSj/TIGAKeBw2oNKDZyUlIPh1Tn8EZ9BaGRGWvgDGcqjgFO57D2HckUY0OV4C62/W8AV9d5qAxmH+L3ZgpxGi/lwIATJgI6vwYUUeXuW7SNz/qjZ8U1zE6gMsJ09/R6bA9rE0sgL4iYRST74PxMO4mf5voYk9kPUR9J+ar8r9ERtgJn8ZUxfE+837iPBLopfGTybgCJw5AjEij2/ynOyEdIBOAlMoxAXqd9wf3VwDBjWxAWD39d7u80HPMEBsANkjEOR87vPj9MN7p29J10tEYYgBZGkw1T+e+8U1BO89AEz6LiIGgA0gEwL1XzLnp1710e/iQh2g4FccAbIjqCaKYDj9/N7sDeBuoMxw50hQBVN2BvlepIB4/C7b+E8gw+wuCPYhmTqwEjmALTbf965/GGa4f0CVIDMCEAPmjGhg9vDuyecFxn8r/B1xsEwf7gsCyMh5x8Ejt3NOhWST6+ciaZAxFLFc1fhXIIMXjYwzubf7exH41h/XChGDuI+6oQgEj0FLol/RATXBFXLP5MnjvwrBv7mQ6OUp/mKTc3ii1I69QkLObv5bAP8/b87OorvXj8ZPNFA+Bf6Ls5v/5MP/Pwg/jb/6PekbPAX+i7Ozm79y4f+F4J9d07t3j8ZPWqB2PH4I/+zb/+XB/8fjWRL/1bGtdzL8CP7Ztz9y4P+HwD+LDLh5IvxH6w+Gf/btLBv+nxT+2YVygL/6fakGHov/guJ6zAzY/43gx+3fOBr/SfQngn/2M2tM9rcYfuyAaPg5Gv9x7X8dw3r0M+D/PGPw0/DTqI6f6I92Gvhnj/8Twv9XEn7sgOrH4j86Aibhnz3+WwT/7wfwUwGgWfn2x+NPwj97FBG4FPzIAdEA0P08/Afwz24EBO7fKfixA20ceXvKH7qngS8icP9Lw48NuHGk+6D87araBZQUfAF+//GbCD+9f1X4kQOraEBp+Gc3/+DAH/1k4acYaHUHdJQDZvB/+ycL37vhwE8xuOZn4L++ZvGzBM7lwk8xiIr6G51eTf9gGzKwbhj4Zzc8+DF+6TgHdASBRRgYWGkC1xfATxlwVQdE1a/K46M2VFj8h5lI2FcXwI/xd48xQHp2hfiHMSgXaVSPh8m+fwrhx/ibxxgwdV/lzybAJRa/XxB+5IAkaXgEg6Dho/Tbo7hZB3pA4P7KgB/jJxC0igZQzf1Ezc7BnyBwfz2mf01KnMPqHhGBq9GnWGvYAJDIwP0nE/6+C9aobgDV6Ote6dkAcPNbBP/PHPgxfqk6ha7EPhI2yzrQmz8p/P/mwY/xExCVIgBlb6VOTbocDn5K4H77mQd/b8DNygZQQf0PPSYTAGgG8bCzK8Af37YqBSrf+0wTfgY/JaByKSFaUO6caifWUnAZB0ozcK8FZ7J8uKR1gHWgGD8qq6pDwefU64ebOncv2dSKbcriTTm9qUWbaN/fUvgZB/oT4x+o0CsoBrEvyYAiJTYxY2igTeJAmE189ybaNGr7Tbz3Cm9q3E38hF3uZh1udAvhxwTONyGUhqD9mU2Zu8lvf6Z5MzYP3woOdn877EyxDpQQONdEbiFLET9esJ8+T+NPOyCaQYSH1rty3iU/VLroBV6mOrMsfkJAN1/UAaXxMz0ASuAesqdhfpow+JkMFiFwY95kwC8g9RR+JgDQDFzwq+BPO1BKQPdzir6WyCn8jAONhoBNROm/lAOqS8gB5eGPMogLDca8+mdjTgqBc5bGn3JA0RAqZHCa0f1szEmRMZwUfg6DJvhRaS/N7n0RkQmBSONnHJAVM7gou/pFBDdnGj8TAGgGEdW2N6TPhnwguDn/lhcACAEFFtSfL+V+UD+txsGfDgDREPDwi6GnkiYQTA49yiC+nITByToVNSHp5QiOwp8OAFEG8e4kDG64Wt3djcfj+bzdbg+QtNvz8d2rWvXqafyMA40yiO2TMCD5RVB+Pg6rXTBNgBgGHQ2hoi6kXD0AazpZ8UETTe/yldIXRwbM4E8HgCiD2DdRt7oieFW9X43Hdy+aqdVMwSx3l2ZvCwsmEGkCxwSAeAi4VpXByeZmEA2jTTZmTRXUF3utiJ9oWpH7YAIhp+AzASCu4XupyIA0+WDK9+BKFS2UEDhEhczXlSbnPwEhEAz+lAONh4BRaXvZV4zgb1JDmNZTKJoiOHNktF7HANSuityIi58JANEQ8LwaA1LZErStogtU6IdSM2/7YK4UytVgNAz+dAD4Gb1diL9ZmoGqvAWrnhT9gYvfdUI0RUExCr3nBo/AMQHgJ/XYXrUAwMV52RAsujRAbGveKuEn8vFHQ8BVQqTA27+1mhlrbZwrJV5zmsAxDjQeAl6UZykyZx42ko7RFE2TRdOsyrhphkCkHWhcg1ghhyVo/sCBwVY4zadjlPESLP6UA4qHgMel8WuC5p9ihCp/miR+uFPij4aAJ9CAu6UckKD5PYqQP89wWrj5ZZRRZvCnA0A8BOyVTaKLmn9pk44ou0hE4uGKXB/RAYbAXaQYaFzDh+bXd40SpiVofsuhA428eV7gubj2YwLBELi0A93X8JXNYfGmYQK8EEV0BLtOgRs/XAHBGQgGf6r995MwbjXKmYoJN/QCNJUuvgY71W1pl0hyYPxp+OkAsK9BRF3IEgxIoP0H7j1MLUdklWn+WoNHgBj8cQ0i6kJ2C+uPPOTPtrw09j7MTLvQWZnmJyyVwc8w6IgA+yUZkMl7Aujeoziua8xiUAqhDmUiDUOA0g70MWLA/bKDAJq5YFjOU+xf1BdmdspbS0K6Za6GJ8T/M3YS5QmEZm4O23gUuXfumpMN1Py6HoBgXdgMGAKXDgD7Gr4qOSz4BH4CYRRdtU1Eay3Lcj0/mAwG86UNw4t6i17LrlU00DABOB0A9pNIquWwNPMlfgI/bv6H1e2PzuV5o6Gs1721EiJp1utatGxZp2ikz8cf1yAiB9SskESHTzCKm5+qtoayhsz7VO8jZXXtfKolN+o8/CkHuq9BRGujNYs5OA1KlOdEaSvz1ks2v+g5EzYxcPJdNepnsvivRZNI3NxRPNXEotcWm5fb19XdeN4eBHhWuW4+eDnUXh0eLO62tXNNAJk7Q+DSAWBfg4jLILIY0GLi+56bdosTBzsTXb1tZjU/k5hr5KoqIhAsgUulIBKTSDY5DEiTuZxnSvOOWsYQCCeY+U6eE0VPyMGfav/9LGbUhczuXKsyJ+Z6Tq4tmq+cqZY4n5WJHxljGn46ACRmAaMyiJxLyuqGXSJyaWdHDlFW+jLHidY5Q8BnaQadmEQyKcKANJNJTlnZnRLtRTBPdJT/4rj4UymIvSIUYkCcfu080xly1/vCss15cUgYAsSkUPbXK4Kfu/5GtiYIFz2cFHgBZfAvCrASk7dEZ+Bkddy0oWCitOfkh0uGwDE9gP31UCGrnGOL/OVbnjKjkWjhWNgdroA/nYPeXw/lsHLCispfodZtZZ5m8jtrXjZ+HIxYAiHGj8ogshmQKOUJGXEmn9G5LsjP0R8UjFj86RTE/nqoDOIqkwEJFk+DImVC4Y/JzHP6w1JJ/Gh52OwckEB90LvLpgPcdGheNgvpMkvg0gEgccFhVDgkEt7iY5Nn3Nn6kW2LHBOwjJx0CiIQpfCjLmQjEz+nFSV7vXLzo6nKrIz1ZkvZDhvZIkvg0g40ccXcLiQH/xKiwPR/mc3otVo6ChhFRmKYIWCGgSaumFsGwaY0PZJTg0/g87N3cTxJD0s+FctmcfArIvx+HoNgc8pTOlmgpuvDK47pq2Nd5p68K5hKL4M/N4clp0ccD8dTWAXS7i01fi3JUb2tIxVLVrIEKJWCSMLJ5YNpKn+Z4wLNANT3dSHxqN7osiXVi+WbOPglIf572IJXWQ5IO3wBAyd7NBEN413uIwods/GfHaOpbu5yCznQdIxS+Fe5SfTDF5A3mog05ikRUfRXb7I8h+jNRRtscsfbUAaFJXAZ+FEZRHYh5cGwV95oIj54ZyfItWaqjaapvsI4PujlDlcVIhAH5ogYXLZKJF9A3mgiPnbQSjSzppryLSkYOjdy3T8iEKXwewVG8fYLgEajiSQbR75+pJpm/MkRYiy+08DfNIMHQOxjf286uQZcGj9KoufVMe3d+M6WIGR5uLi/fbgbzweTwEcy2lDDJGNk/e92DR7yMG77SfZUpA4CEYhy+FEZxFVOu6gREZCMutfnfLCvQ1uArhTN/aZfnufC0hUQUDH+ImUQUScgcATL3VL8mZ8uK6D9RDgELgN/oTIIGoaWhsLvmFP8md97KdL8FfAXymHR+qqGLVitl+AX99XKND9nCDsL/6hYDgslUTyR+lD8ooWWkbQLN39+BvHgwlahUVScRZnbPcHnWqYIv571vSapRBEWs+xGFn7sgKTcMgL09aCtsRa0MMbPXaedylvRIqxml0eAsvCjL7XklxGg4phLIxTAQ/iFXxop1fyIQJTDXyCHhcRsg56ShZ/t7u5lltfxjQUhYQlcFn6cwyowuim7TYP3IY8Iv/hTR8CyC9e5IPznpfD7OIeVf2X9VWuYgmwQYsyi+hpQqoqGTyCy8BeupNdqsijAYsYvzJqXKWJCmlAef4HycPIIgrXcMX42XxL/WryKpt6tgr+wqPwyW9Lj0vmp9km5Csp3xS+oQXzK4G99RSlZo1AOv1uqDIgfZJ9phTnHvgOlVP1tBfzlyrC4bRzhl7VUgB78cMpPkiiPv6j9ImGK3BL4E1XQljuZTZ2WVGGKSjn8XtmZSCo76SvGT9P+1mVD6Rlhs156gtAVtwOci7/UYhyaugo8Ij6qtGr/vbOfYUFShlKZwt6klPf/5fGj2hMzDMP1eh2SQqvuvg5Txn21TtXJ6eXjL8qglMWfJdgEpr8u/pr6gBhPxcn1XwA/GvmaFSh34+Mvrf/FOsClxHQH2cPbYkGfev50/NoiCI9YHODT8UMbrh2xOMPn488sjcuVcvhzh/A+XMrjP2Im9jtIefxVZ2KfXq5K+//g5P7/GCnv/78Y/l+9/X91/KX1B8+DpNFSIwuAiIaT1H1XM1oxpCgudGUdn5VfQVMef3SThzaS8Qv/Jrrvd1Uy1qjf4SPb89zRG/KI+MoPKlpmJH8uT2X8ejTS6/PeACT2gTMO8DcFVZ8caLXy4E8CxKTxJ/zaa3TKeW6sKYd/sMcv16Zg1PmxdcEoxCPPpoo1RdPRln4Hlk4ApnhpE3kHgumPPrBrOp7gUEMTM2Bbo5N0pCo1fLYWWuA7ShAMp6AvhSvgNQw1PoGcpSGNNfUT4EdVg75T7zb7YKurt4E7Guv6Kgju7zy3XVcnoDVwQTBBvXJ1BQY9c7ez1buR6z+YsJ0Hw0nQXEzc0WoQtE2t7bkDSEThDdpoYQ3YL56FfTBVTHLCMAiCugr/WdwHwerWTywJyJkDfFBAk4H/Bfg9XIA9WI+hdgDgNqO08pvZdfAXDy00lAJfxsBRw2Y4wofNQ5L4ib5n7DsusPrAxXNW0SVrMtx8Q+f4+IR2Hf4goeq0Dsk6DkIx/mvp4AFY/PXuvv17eLjRbwCwbTV88NZ8QiNfz8BbwwPCCXiyKX4k9Rlwz1tT2OFFKz0sL2cgsG0fTJwdmHz/3Qdb+MQ2ScDhzIoR3gH3sjW1wLTnAkkLfdCpNyzgTS/ptw44U5AuJOniOvEALP6I/0T4VyBYohlD0GTd3gNwneYC/lPD5aBPZKj3Dlie5yo+eFJkcw7e1hPQdiCcpxCePXBGwPW8PtwN3wltVtMDO9v0wbMhm2MwX/chfvhnR62h6WF0AVee/79G60Jf71fS4eBXDvBDXX3bgTf0RoHlPICBXePgH3zv9Xoe6HTxH70J2IbmCEy7GL8HfKjbwTKBH53bhA/xo1vDh2D8HsZvGZHD4/l/6RrZ7/4BDvG3E/h1ZL+6+Qob5Bm4a928g3+/QnAI/3eKASuqiex3WNPhk4Y6bMUlxP/UhG5ysIY6hp5m9r3nXCrQ/yjUwEyEXx/QE3Y9iN+8h3dSNdhINTH+C4XMgLmIHkCIX3sdAPdtAE1y1oIt442hTk+nEzBa6Qtg7XRs2W57IcMGDID3JuNkz2Dsg76z9MDgXod/juDpgzUENhlDZwuR+nMSwuYuGDygIybwBMuGuhYg3/C2GQNrltH+19fUf0YPIMQfVSq5W6dbk320uXVQvrnfQwMvyI1ocG+nTuMXNGQdz5r1zvHI9q6po9yoDwaKjisN3E5zA3fg1tWxskpkcox7LuF5HS4aVsaOi0Z8jv5Dy6X+nz4Ai79OjX/RgXIp4QETOexsnxyjjvdJw2mng408vJyiXzdoL0pyauvp9ofTkNGOxlWt5vR+fwNvSk0Pn7YduL8Wdn4Q7wCv0DlvwJBGTqjpV/D6NjwLX4q2P5u/RcXDUfy6wF/2OMQ/T/h/sjpzlDXWurg+laySrSdWe5YP1nyuX3WjHbLqjdqwSbEz1JtdeYgvk1hSGumJftWl36Vq1qNbJknFIX5UvB3HX/wAYvxHyxDplftUYJpRhhzgx7ab4A/wAVL4T7oWcdjonJcoNeHKAX5ce57kP5JxiJ+/FjGZearmt6MMj8QbGmZ7UE1o+bNs5l0CnpqPH8fdJP7H5wL41Qkenghe85RL28A4i/RfX7neJJl0U8kIx0Q8R0v3XO4yfUn817h0O4H/Mf0NsPHe/yRuHg0kbrnapcX/aRvoDlH01Fd9QtSiH6OVvqyrxM74f7wuAfSs6YdLj1+TqRd7/I/MN2hR/Qmb/wl3MIB+n4ER9ITmYmgilq7iXiDqEcAdMuTuaH8NMjRnuIB9hEvg21CL4DZ55vUAPH+HRGipwisskB7J6EdUgImvoJk0MiQl5f/pAr4x/hv2E7QYP9N/h4H2LdQga+jpr2iuyPAB8rXwBVjWlb6CIWu0qM3hf94QFVfCl+VtEPeAPAk6oP6rTt/hcwip1DK8g6+ij6aqwB+9AHLP2z46g4v/MP7SmSMR/hvOB9iE+GcO5JWBA8PkAJKFex8yOPiPZcBQPEC8GliQafghKg4NINsPMfezgA9JRwerRwAG8wGwpKYHJgE8ALI7F43u+ef4koN1Pn7l4EtON39wKizuRPhxP6OzHkEOAdnBNITvora2gHEP+sqlO1M2Tg92EhyIf+lAHrrdQK43htS/NwPzZi0ejB8p2sZ2FA9cbiBP63UgD4GnNdbu3MnFH028IPi58Al+Rv8h/r4H4dtRTedSRvg1RCchLv/JCe9wwRXCb9eRug0hfmr2gULw7zo/AtAOb320s/MAJnbNtCDthK9o9OysE7yTr//RxCny+eUzbvUd/pgHM9qmQv35vQ3VA+LfLaFcYvxD2HusmVuIZ7aCrPGZ4keHv3UgftiJQQdjjg3xb8PuPfAuYZB8hkT/FimYiWif+Qyv0A457d9NzoCMZ46j/7+d8Yu/+FOoYA9pth4CyPahqjvrcBdC6A5sOOv7GLqVKfCQd4Es+XekP6Hpgi3E//0OjJz1ehciOhNi+x2DAHaFfm9CUlRHl4O9SHsFVt/hQ/WG59y8X4w/nvcF8X97FNSurXj41YkF+pMQGsEcmqsLW6sDIbroEj5s+AG0yB3sCaA/u1DBfNhVdyA8P/TwHzOUGhlZsA8JX/nTE7DayFdtaOlH7xVYkxEY/Q7AOhN/3OOSLr49isoD+fgDq2/5PT2wBj20YIs1s7toIZbZABrwG9LwBuxmgcnfLctw+8ggziV9ZllOHSWqBudNFL/gJSwL6rkJT/Bm0G2GSx/9b6gz9MznPQv0eME5wr+fNiVdiD9dzMVfazqO02rA/+xmLTQUx+5Cpi85dug4itmTWq0m+uyLE/YcJXR6io2mLOg9R6o1bcXp4XAOD4XSk2Bvp6c4Ss8x5Hvn+xPot2SVnBE63LLKCP9+2qPyU/zl4iIF9HR6QlxmQ+dsy+kDDo9KX0Cfg34fVbHjK4g5KsWfWDzfEX64mODvHjFaW1y016Df958z1y5I9L/2szZ/CsrGY/wflP/XQ9vuZc/CS/j/2Hp/ij67TPBrX2r8Io6/sfX+FHx1mcrrF8UfWW8O/K+Ln1jvz9+y4RP8X2b8N9Z/0vE6e+R/8johqP5f+zLj73H+mVhvPnyM/2sJwk+s9/HPXPhfFD9OtDF9dZ6c5ksMpxSEH8XeG6av/svgR7GX01f/ZfBD58/rq/MEjedefZlPwRD/D6lbUfgE/xeLX9cSv68uxt+QyIckG0joR6/xNn834e1k91V6t8bfXehoCeNXrv/ImIvI4u8eAiUXu8LbzD0SuxlE7NHN0kdD/BeGoK/Ok6/3LcJLwygO/wvi7zoZU/l+AfxXfjbi/wcJpObTNbiEJ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>
              <a:latin typeface="Arial" charset="0"/>
            </a:endParaRPr>
          </a:p>
        </p:txBody>
      </p:sp>
      <p:sp>
        <p:nvSpPr>
          <p:cNvPr id="5145" name="AutoShape 16" descr="data:image/png;base64,iVBORw0KGgoAAAANSUhEUgAAAL8AAAEJCAMAAADy0AboAAAA6lBMVEX///9yw2dBljlIqkNxwmZFqUBZsVREnT1qwF4+lDZqvV9vwmRtwWFTsExhs1dBpz1nv1pbtVJgtlY5pTP5/Pg7pjVGpUA1pS7D5L/w9+9otWI5kzBkuls9qDXp9Of0+vPf797J5MjX7NR3xGyUz4ys2qaKzIHm8+S43rOe1JfS6c5zumys1Km/4bp8xnEzkSmCwX+VyZFWtEuFwoCm1p+MzIOa0pNQo0dnqWFKsT4hoBZvuGq+17yz2LGDyXmPx4udxZoXngsmjBl5sXRPnEeFt4Fdo1iszKjK3sl+s3iVwJFuq2qgzp7P4c5xhYyWAAAcfklEQVR4nNVdaWOiyNYuAyS0YMAIQYwiYhKNWyIxua/dNzrTd+Zu4/3/f+etDUSqik2z9PnQTZDloTjLU6dOFQC8n/SD9m47vWxISM47T8u3ifuOtzupWIPteatlG4aiSEQUw7BbjvQ0/wWeYTB1WkYE/EAUw3Y6c+uzAWbKTHIMHvZIjJa97H82SKG8KTa35Q/EdnafjZMv3mUrHz1+AmXy2Vg58tZKaY4CFZ7I3pLpL872s9EysnUOEEJ/0+g872azt7fZ7rnTcFoHqmWffzFX9NRKgncud5NDM3Unu4ZjJwzZGH0SUq487aEprcaM37ijpbF/CYrjfyzELFnuW99uDMTHWTMjflDF9j4OYLa0nX2rzrIPtZZOHJWVLxIJvLj17fP8Ng2kyE8ZnQ8AV0A6EaDWtMjhVifSodbyvaEVkVh7Ws8Fz4idlRO8K7JiIlGFtp8KnxK5K+X8HXEVlDfamMZliZN+UJVr5Zj7B0iDNn+rTES16EtTWp/tgwa0+VtvpU7zqdHYn23CU6IJShntQbKLnvtzX0CftmN5NnBONMj+3N7AnHgSo5DnP5AJeXJFegdUxeWJqI9ToUdCfZCTwZfeX4zqjUhNuMKrO51QDHYlN94hFuB8Ykrijai/U4kKU9fb+kQF2hrH0ABq+8V5x8nlEquAUTEILY3P9kD2URoQtCrGjlOJS8zXqZpMICzILkc9TijE/VRXgGfjcw2AeJDqHrzd+lwDmLdQZs3Y9l23X8WLR/r3ORyu779e1TVZrmkqFF1e3N61S2alSGKx5b8LvkwJ7jamqdWSomm6aqov8xLBjNAne/5+OLkyWumqfgh+/xSquWkXVaaZ/QkcOngxdT72+BH0u2JPQB3ARzog78UUtHxSdHVc6GLEAX9gImtcBD0SdeHnX806ij+Vl/69yoOqQrtV9ZRFaGaBV0CyF8b7I8fiyUnF1yBgud5tNidBEEza44dNyqrVl9wrkj7AB3UBfDWBTjcX462CxNjf3R/fJ21bX+RFJuJAKxOoUuKpcsI+V6Oo+2IctJ471vbHacOcB1jiKzgfMRhjaXHra+YdxjXn4Ee71fgdaIts1djZH8ag72P46gsNscR920wbWw9m/KLuMy9KAthHEIhx7Hn2fsUn+DnaO4lNRV1lXZW8wdb759G9uEXV/c3IyAu39+4uIh0ys3JD5A1+AP6XqD1Nf7/Taom119pED6BnmMBH4Q+i5jcPbmVndX839JH1V/F1Pwp/hMVsH+zG+Qe7zT/HGmrsK0vJIOMNnlCi5k83Jc7/CLNvHjV5bSO8MMX/3v7/lrSkrKVUGbtvQ1iN0TbzTJjif+f426cNqaY1Bd8+o/9On1v8Atr2R/CftkqDafoHnEBRmsITXTXHAggDsd8ZPw29KuNoLNJ84jNp1NNELgjHX6VxIpwCsWgrDtmfsAPKSj/TIGAKeBw2oNKDZyUlIPh1Tn8EZ9BaGRGWvgDGcqjgFO57D2HckUY0OV4C62/W8AV9d5qAxmH+L3ZgpxGi/lwIATJgI6vwYUUeXuW7SNz/qjZ8U1zE6gMsJ09/R6bA9rE0sgL4iYRST74PxMO4mf5voYk9kPUR9J+ar8r9ERtgJn8ZUxfE+837iPBLopfGTybgCJw5AjEij2/ynOyEdIBOAlMoxAXqd9wf3VwDBjWxAWD39d7u80HPMEBsANkjEOR87vPj9MN7p29J10tEYYgBZGkw1T+e+8U1BO89AEz6LiIGgA0gEwL1XzLnp1710e/iQh2g4FccAbIjqCaKYDj9/N7sDeBuoMxw50hQBVN2BvlepIB4/C7b+E8gw+wuCPYhmTqwEjmALTbf965/GGa4f0CVIDMCEAPmjGhg9vDuyecFxn8r/B1xsEwf7gsCyMh5x8Ejt3NOhWST6+ciaZAxFLFc1fhXIIMXjYwzubf7exH41h/XChGDuI+6oQgEj0FLol/RATXBFXLP5MnjvwrBv7mQ6OUp/mKTc3ii1I69QkLObv5bAP8/b87OorvXj8ZPNFA+Bf6Ls5v/5MP/Pwg/jb/6PekbPAX+i7Ozm79y4f+F4J9d07t3j8ZPWqB2PH4I/+zb/+XB/8fjWRL/1bGtdzL8CP7Ztz9y4P+HwD+LDLh5IvxH6w+Gf/btLBv+nxT+2YVygL/6fakGHov/guJ6zAzY/43gx+3fOBr/SfQngn/2M2tM9rcYfuyAaPg5Gv9x7X8dw3r0M+D/PGPw0/DTqI6f6I92Gvhnj/8Twv9XEn7sgOrH4j86Aibhnz3+WwT/7wfwUwGgWfn2x+NPwj97FBG4FPzIAdEA0P08/Afwz24EBO7fKfixA20ceXvKH7qngS8icP9Lw48NuHGk+6D87araBZQUfAF+//GbCD+9f1X4kQOraEBp+Gc3/+DAH/1k4acYaHUHdJQDZvB/+ycL37vhwE8xuOZn4L++ZvGzBM7lwk8xiIr6G51eTf9gGzKwbhj4Zzc8+DF+6TgHdASBRRgYWGkC1xfATxlwVQdE1a/K46M2VFj8h5lI2FcXwI/xd48xQHp2hfiHMSgXaVSPh8m+fwrhx/ibxxgwdV/lzybAJRa/XxB+5IAkaXgEg6Dho/Tbo7hZB3pA4P7KgB/jJxC0igZQzf1Ezc7BnyBwfz2mf01KnMPqHhGBq9GnWGvYAJDIwP0nE/6+C9aobgDV6Ote6dkAcPNbBP/PHPgxfqk6ha7EPhI2yzrQmz8p/P/mwY/xExCVIgBlb6VOTbocDn5K4H77mQd/b8DNygZQQf0PPSYTAGgG8bCzK8Af37YqBSrf+0wTfgY/JaByKSFaUO6caifWUnAZB0ozcK8FZ7J8uKR1gHWgGD8qq6pDwefU64ebOncv2dSKbcriTTm9qUWbaN/fUvgZB/oT4x+o0CsoBrEvyYAiJTYxY2igTeJAmE189ybaNGr7Tbz3Cm9q3E38hF3uZh1udAvhxwTONyGUhqD9mU2Zu8lvf6Z5MzYP3woOdn877EyxDpQQONdEbiFLET9esJ8+T+NPOyCaQYSH1rty3iU/VLroBV6mOrMsfkJAN1/UAaXxMz0ASuAesqdhfpow+JkMFiFwY95kwC8g9RR+JgDQDFzwq+BPO1BKQPdzir6WyCn8jAONhoBNROm/lAOqS8gB5eGPMogLDca8+mdjTgqBc5bGn3JA0RAqZHCa0f1szEmRMZwUfg6DJvhRaS/N7n0RkQmBSONnHJAVM7gou/pFBDdnGj8TAGgGEdW2N6TPhnwguDn/lhcACAEFFtSfL+V+UD+txsGfDgDREPDwi6GnkiYQTA49yiC+nITByToVNSHp5QiOwp8OAFEG8e4kDG64Wt3djcfj+bzdbg+QtNvz8d2rWvXqafyMA40yiO2TMCD5RVB+Pg6rXTBNgBgGHQ2hoi6kXD0AazpZ8UETTe/yldIXRwbM4E8HgCiD2DdRt7oieFW9X43Hdy+aqdVMwSx3l2ZvCwsmEGkCxwSAeAi4VpXByeZmEA2jTTZmTRXUF3utiJ9oWpH7YAIhp+AzASCu4XupyIA0+WDK9+BKFS2UEDhEhczXlSbnPwEhEAz+lAONh4BRaXvZV4zgb1JDmNZTKJoiOHNktF7HANSuityIi58JANEQ8LwaA1LZErStogtU6IdSM2/7YK4UytVgNAz+dAD4Gb1diL9ZmoGqvAWrnhT9gYvfdUI0RUExCr3nBo/AMQHgJ/XYXrUAwMV52RAsujRAbGveKuEn8vFHQ8BVQqTA27+1mhlrbZwrJV5zmsAxDjQeAl6UZykyZx42ko7RFE2TRdOsyrhphkCkHWhcg1ghhyVo/sCBwVY4zadjlPESLP6UA4qHgMel8WuC5p9ihCp/miR+uFPij4aAJ9CAu6UckKD5PYqQP89wWrj5ZZRRZvCnA0A8BOyVTaKLmn9pk44ou0hE4uGKXB/RAYbAXaQYaFzDh+bXd40SpiVofsuhA428eV7gubj2YwLBELi0A93X8JXNYfGmYQK8EEV0BLtOgRs/XAHBGQgGf6r995MwbjXKmYoJN/QCNJUuvgY71W1pl0hyYPxp+OkAsK9BRF3IEgxIoP0H7j1MLUdklWn+WoNHgBj8cQ0i6kJ2C+uPPOTPtrw09j7MTLvQWZnmJyyVwc8w6IgA+yUZkMl7Aujeoziua8xiUAqhDmUiDUOA0g70MWLA/bKDAJq5YFjOU+xf1BdmdspbS0K6Za6GJ8T/M3YS5QmEZm4O23gUuXfumpMN1Py6HoBgXdgMGAKXDgD7Gr4qOSz4BH4CYRRdtU1Eay3Lcj0/mAwG86UNw4t6i17LrlU00DABOB0A9pNIquWwNPMlfgI/bv6H1e2PzuV5o6Gs1721EiJp1utatGxZp2ikz8cf1yAiB9SskESHTzCKm5+qtoayhsz7VO8jZXXtfKolN+o8/CkHuq9BRGujNYs5OA1KlOdEaSvz1ks2v+g5EzYxcPJdNepnsvivRZNI3NxRPNXEotcWm5fb19XdeN4eBHhWuW4+eDnUXh0eLO62tXNNAJk7Q+DSAWBfg4jLILIY0GLi+56bdosTBzsTXb1tZjU/k5hr5KoqIhAsgUulIBKTSDY5DEiTuZxnSvOOWsYQCCeY+U6eE0VPyMGfav/9LGbUhczuXKsyJ+Z6Tq4tmq+cqZY4n5WJHxljGn46ACRmAaMyiJxLyuqGXSJyaWdHDlFW+jLHidY5Q8BnaQadmEQyKcKANJNJTlnZnRLtRTBPdJT/4rj4UymIvSIUYkCcfu080xly1/vCss15cUgYAsSkUPbXK4Kfu/5GtiYIFz2cFHgBZfAvCrASk7dEZ+Bkddy0oWCitOfkh0uGwDE9gP31UCGrnGOL/OVbnjKjkWjhWNgdroA/nYPeXw/lsHLCispfodZtZZ5m8jtrXjZ+HIxYAiHGj8ogshmQKOUJGXEmn9G5LsjP0R8UjFj86RTE/nqoDOIqkwEJFk+DImVC4Y/JzHP6w1JJ/Gh52OwckEB90LvLpgPcdGheNgvpMkvg0gEgccFhVDgkEt7iY5Nn3Nn6kW2LHBOwjJx0CiIQpfCjLmQjEz+nFSV7vXLzo6nKrIz1ZkvZDhvZIkvg0g40ccXcLiQH/xKiwPR/mc3otVo6ChhFRmKYIWCGgSaumFsGwaY0PZJTg0/g87N3cTxJD0s+FctmcfArIvx+HoNgc8pTOlmgpuvDK47pq2Nd5p68K5hKL4M/N4clp0ccD8dTWAXS7i01fi3JUb2tIxVLVrIEKJWCSMLJ5YNpKn+Z4wLNANT3dSHxqN7osiXVi+WbOPglIf572IJXWQ5IO3wBAyd7NBEN413uIwods/GfHaOpbu5yCznQdIxS+Fe5SfTDF5A3mog05ikRUfRXb7I8h+jNRRtscsfbUAaFJXAZ+FEZRHYh5cGwV95oIj54ZyfItWaqjaapvsI4PujlDlcVIhAH5ogYXLZKJF9A3mgiPnbQSjSzppryLSkYOjdy3T8iEKXwewVG8fYLgEajiSQbR75+pJpm/MkRYiy+08DfNIMHQOxjf286uQZcGj9KoufVMe3d+M6WIGR5uLi/fbgbzweTwEcy2lDDJGNk/e92DR7yMG77SfZUpA4CEYhy+FEZxFVOu6gREZCMutfnfLCvQ1uArhTN/aZfnufC0hUQUDH+ImUQUScgcATL3VL8mZ8uK6D9RDgELgN/oTIIGoaWhsLvmFP8md97KdL8FfAXymHR+qqGLVitl+AX99XKND9nCDsL/6hYDgslUTyR+lD8ooWWkbQLN39+BvHgwlahUVScRZnbPcHnWqYIv571vSapRBEWs+xGFn7sgKTcMgL09aCtsRa0MMbPXaedylvRIqxml0eAsvCjL7XklxGg4phLIxTAQ/iFXxop1fyIQJTDXyCHhcRsg56ShZ/t7u5lltfxjQUhYQlcFn6cwyowuim7TYP3IY8Iv/hTR8CyC9e5IPznpfD7OIeVf2X9VWuYgmwQYsyi+hpQqoqGTyCy8BeupNdqsijAYsYvzJqXKWJCmlAef4HycPIIgrXcMX42XxL/WryKpt6tgr+wqPwyW9Lj0vmp9km5Csp3xS+oQXzK4G99RSlZo1AOv1uqDIgfZJ9phTnHvgOlVP1tBfzlyrC4bRzhl7VUgB78cMpPkiiPv6j9ImGK3BL4E1XQljuZTZ2WVGGKSjn8XtmZSCo76SvGT9P+1mVD6Rlhs156gtAVtwOci7/UYhyaugo8Ij6qtGr/vbOfYUFShlKZwt6klPf/5fGj2hMzDMP1eh2SQqvuvg5Txn21TtXJ6eXjL8qglMWfJdgEpr8u/pr6gBhPxcn1XwA/GvmaFSh34+Mvrf/FOsClxHQH2cPbYkGfev50/NoiCI9YHODT8UMbrh2xOMPn488sjcuVcvhzh/A+XMrjP2Im9jtIefxVZ2KfXq5K+//g5P7/GCnv/78Y/l+9/X91/KX1B8+DpNFSIwuAiIaT1H1XM1oxpCgudGUdn5VfQVMef3SThzaS8Qv/Jrrvd1Uy1qjf4SPb89zRG/KI+MoPKlpmJH8uT2X8ejTS6/PeACT2gTMO8DcFVZ8caLXy4E8CxKTxJ/zaa3TKeW6sKYd/sMcv16Zg1PmxdcEoxCPPpoo1RdPRln4Hlk4ApnhpE3kHgumPPrBrOp7gUEMTM2Bbo5N0pCo1fLYWWuA7ShAMp6AvhSvgNQw1PoGcpSGNNfUT4EdVg75T7zb7YKurt4E7Guv6Kgju7zy3XVcnoDVwQTBBvXJ1BQY9c7ez1buR6z+YsJ0Hw0nQXEzc0WoQtE2t7bkDSEThDdpoYQ3YL56FfTBVTHLCMAiCugr/WdwHwerWTywJyJkDfFBAk4H/Bfg9XIA9WI+hdgDgNqO08pvZdfAXDy00lAJfxsBRw2Y4wofNQ5L4ib5n7DsusPrAxXNW0SVrMtx8Q+f4+IR2Hf4goeq0Dsk6DkIx/mvp4AFY/PXuvv17eLjRbwCwbTV88NZ8QiNfz8BbwwPCCXiyKX4k9Rlwz1tT2OFFKz0sL2cgsG0fTJwdmHz/3Qdb+MQ2ScDhzIoR3gH3sjW1wLTnAkkLfdCpNyzgTS/ptw44U5AuJOniOvEALP6I/0T4VyBYohlD0GTd3gNwneYC/lPD5aBPZKj3Dlie5yo+eFJkcw7e1hPQdiCcpxCePXBGwPW8PtwN3wltVtMDO9v0wbMhm2MwX/chfvhnR62h6WF0AVee/79G60Jf71fS4eBXDvBDXX3bgTf0RoHlPICBXePgH3zv9Xoe6HTxH70J2IbmCEy7GL8HfKjbwTKBH53bhA/xo1vDh2D8HsZvGZHD4/l/6RrZ7/4BDvG3E/h1ZL+6+Qob5Bm4a928g3+/QnAI/3eKASuqiex3WNPhk4Y6bMUlxP/UhG5ysIY6hp5m9r3nXCrQ/yjUwEyEXx/QE3Y9iN+8h3dSNdhINTH+C4XMgLmIHkCIX3sdAPdtAE1y1oIt442hTk+nEzBa6Qtg7XRs2W57IcMGDID3JuNkz2Dsg76z9MDgXod/juDpgzUENhlDZwuR+nMSwuYuGDygIybwBMuGuhYg3/C2GQNrltH+19fUf0YPIMQfVSq5W6dbk320uXVQvrnfQwMvyI1ocG+nTuMXNGQdz5r1zvHI9q6po9yoDwaKjisN3E5zA3fg1tWxskpkcox7LuF5HS4aVsaOi0Z8jv5Dy6X+nz4Ai79OjX/RgXIp4QETOexsnxyjjvdJw2mng408vJyiXzdoL0pyauvp9ofTkNGOxlWt5vR+fwNvSk0Pn7YduL8Wdn4Q7wCv0DlvwJBGTqjpV/D6NjwLX4q2P5u/RcXDUfy6wF/2OMQ/T/h/sjpzlDXWurg+laySrSdWe5YP1nyuX3WjHbLqjdqwSbEz1JtdeYgvk1hSGumJftWl36Vq1qNbJknFIX5UvB3HX/wAYvxHyxDplftUYJpRhhzgx7ab4A/wAVL4T7oWcdjonJcoNeHKAX5ce57kP5JxiJ+/FjGZearmt6MMj8QbGmZ7UE1o+bNs5l0CnpqPH8fdJP7H5wL41Qkenghe85RL28A4i/RfX7neJJl0U8kIx0Q8R0v3XO4yfUn817h0O4H/Mf0NsPHe/yRuHg0kbrnapcX/aRvoDlH01Fd9QtSiH6OVvqyrxM74f7wuAfSs6YdLj1+TqRd7/I/MN2hR/Qmb/wl3MIB+n4ER9ITmYmgilq7iXiDqEcAdMuTuaH8NMjRnuIB9hEvg21CL4DZ55vUAPH+HRGipwisskB7J6EdUgImvoJk0MiQl5f/pAr4x/hv2E7QYP9N/h4H2LdQga+jpr2iuyPAB8rXwBVjWlb6CIWu0qM3hf94QFVfCl+VtEPeAPAk6oP6rTt/hcwip1DK8g6+ij6aqwB+9AHLP2z46g4v/MP7SmSMR/hvOB9iE+GcO5JWBA8PkAJKFex8yOPiPZcBQPEC8GliQafghKg4NINsPMfezgA9JRwerRwAG8wGwpKYHJgE8ALI7F43u+ef4koN1Pn7l4EtON39wKizuRPhxP6OzHkEOAdnBNITvora2gHEP+sqlO1M2Tg92EhyIf+lAHrrdQK43htS/NwPzZi0ejB8p2sZ2FA9cbiBP63UgD4GnNdbu3MnFH028IPi58Al+Rv8h/r4H4dtRTedSRvg1RCchLv/JCe9wwRXCb9eRug0hfmr2gULw7zo/AtAOb320s/MAJnbNtCDthK9o9OysE7yTr//RxCny+eUzbvUd/pgHM9qmQv35vQ3VA+LfLaFcYvxD2HusmVuIZ7aCrPGZ4keHv3UgftiJQQdjjg3xb8PuPfAuYZB8hkT/FimYiWif+Qyv0A457d9NzoCMZ46j/7+d8Yu/+FOoYA9pth4CyPahqjvrcBdC6A5sOOv7GLqVKfCQd4Es+XekP6Hpgi3E//0OjJz1ehciOhNi+x2DAHaFfm9CUlRHl4O9SHsFVt/hQ/WG59y8X4w/nvcF8X97FNSurXj41YkF+pMQGsEcmqsLW6sDIbroEj5s+AG0yB3sCaA/u1DBfNhVdyA8P/TwHzOUGhlZsA8JX/nTE7DayFdtaOlH7xVYkxEY/Q7AOhN/3OOSLr49isoD+fgDq2/5PT2wBj20YIs1s7toIZbZABrwG9LwBuxmgcnfLctw+8ggziV9ZllOHSWqBudNFL/gJSwL6rkJT/Bm0G2GSx/9b6gz9MznPQv0eME5wr+fNiVdiD9dzMVfazqO02rA/+xmLTQUx+5Cpi85dug4itmTWq0m+uyLE/YcJXR6io2mLOg9R6o1bcXp4XAOD4XSk2Bvp6c4Ss8x5Hvn+xPot2SVnBE63LLKCP9+2qPyU/zl4iIF9HR6QlxmQ+dsy+kDDo9KX0Cfg34fVbHjK4g5KsWfWDzfEX64mODvHjFaW1y016Df958z1y5I9L/2szZ/CsrGY/wflP/XQ9vuZc/CS/j/2Hp/ij67TPBrX2r8Io6/sfX+FHx1mcrrF8UfWW8O/K+Ln1jvz9+y4RP8X2b8N9Z/0vE6e+R/8johqP5f+zLj73H+mVhvPnyM/2sJwk+s9/HPXPhfFD9OtDF9dZ6c5ksMpxSEH8XeG6av/svgR7GX01f/ZfBD58/rq/MEjedefZlPwRD/D6lbUfgE/xeLX9cSv68uxt+QyIckG0joR6/xNn834e1k91V6t8bfXehoCeNXrv/ImIvI4u8eAiUXu8LbzD0SuxlE7NHN0kdD/BeGoK/Ok6/3LcJLwygO/wvi7zoZU/l+AfxXfjbi/wcJpObTNbiEJ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>
              <a:latin typeface="Arial" charset="0"/>
            </a:endParaRPr>
          </a:p>
        </p:txBody>
      </p:sp>
      <p:pic>
        <p:nvPicPr>
          <p:cNvPr id="36882" name="Picture 18" descr="http://www.addshoppingbags.com/wp-content/uploads/2014/07/reusable-ba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8034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908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1" descr="http://assets.inhabitat.com/wp-content/blogs.dir/1/files/2012/06/toronto-bans-plastic-bag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6622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447800" y="0"/>
            <a:ext cx="6553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.VnArial Narrow" pitchFamily="34" charset="0"/>
              </a:rPr>
              <a:t>UNIT 11</a:t>
            </a:r>
            <a:r>
              <a:rPr lang="en-US" sz="2400" b="1">
                <a:solidFill>
                  <a:srgbClr val="FF0000"/>
                </a:solidFill>
                <a:latin typeface=".VnArial Narrow" pitchFamily="34" charset="0"/>
              </a:rPr>
              <a:t>:    OUR GREENER WORLD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.VnArial Narrow" pitchFamily="34" charset="0"/>
              </a:rPr>
              <a:t>Section 1</a:t>
            </a:r>
            <a:r>
              <a:rPr lang="en-US" sz="2400" b="1">
                <a:solidFill>
                  <a:srgbClr val="FF0000"/>
                </a:solidFill>
                <a:latin typeface=".VnArial Narrow" pitchFamily="34" charset="0"/>
              </a:rPr>
              <a:t>:  GETTING STARTED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.VnArial Narrow" pitchFamily="34" charset="0"/>
              </a:rPr>
              <a:t>*Guessing: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2400" y="16764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.VnArial Narrow" pitchFamily="34" charset="0"/>
              </a:rPr>
              <a:t>?1: Who are they?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0813" y="22098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.VnArial Narrow" pitchFamily="34" charset="0"/>
              </a:rPr>
              <a:t>?2: Where are they?</a:t>
            </a:r>
          </a:p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950" y="2692400"/>
            <a:ext cx="548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.VnArial Narrow" pitchFamily="34" charset="0"/>
              </a:rPr>
              <a:t>?3: What they might be talking about?</a:t>
            </a:r>
          </a:p>
          <a:p>
            <a:pPr eaLnBrk="1" hangingPunct="1"/>
            <a:endParaRPr lang="en-US" sz="240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98" y="1676399"/>
            <a:ext cx="4664302" cy="40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54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1" descr="http://assets.inhabitat.com/wp-content/blogs.dir/1/files/2012/06/toronto-bans-plastic-ba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6622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581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http://www.addshoppingbags.com/wp-content/uploads/2014/07/reusable-b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8034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http://sieuthimasomavach.vn/upload/misc/1255350483_Quay%20thu%20ngan_14114556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8257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annadannfelt.files.wordpress.com/2013/04/fo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381000" y="20574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3505200" y="19050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5943600" y="2590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304800" y="54864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5715000" y="57912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20574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deforestation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18288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Plastic bag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00800" y="25908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Reusable bag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" y="54864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Check-out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0" y="5791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</a:rPr>
              <a:t>Materials </a:t>
            </a:r>
          </a:p>
        </p:txBody>
      </p:sp>
    </p:spTree>
    <p:extLst>
      <p:ext uri="{BB962C8B-B14F-4D97-AF65-F5344CB8AC3E}">
        <p14:creationId xmlns:p14="http://schemas.microsoft.com/office/powerpoint/2010/main" val="19211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1" y="849466"/>
            <a:ext cx="6713066" cy="5217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4672" y="1034143"/>
            <a:ext cx="381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Let’s go green!</a:t>
            </a:r>
          </a:p>
        </p:txBody>
      </p:sp>
      <p:pic>
        <p:nvPicPr>
          <p:cNvPr id="3" name="B2_31">
            <a:hlinkClick r:id="" action="ppaction://media"/>
            <a:extLst>
              <a:ext uri="{FF2B5EF4-FFF2-40B4-BE49-F238E27FC236}">
                <a16:creationId xmlns:a16="http://schemas.microsoft.com/office/drawing/2014/main" id="{DE0ABDFD-3E95-42C6-9271-A73513E0A0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3286" y="1882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53" y="640807"/>
            <a:ext cx="7988629" cy="615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Hi, Nick.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Hello, Mi.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You’ve bought a lot of things.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Yes. We’re going on a picnic tomorrow.What are you doing at the supermarket, Mi?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I’m buying some eggs. Hey, what’s this?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It’s a reusable shopping bag.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Do you always use it?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Yes. It’s better than a plastic one.If we all use this kind of bag, we will help the environment.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I see. I’ll buy one for my mum. Where can I buy one?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At the check-out. By the way, you’re also green. You’re cycling.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You’re right. If more people cycle, the air will be cleaner. Right?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Yes. Oh, it’s 5 o’clock already. I have to go now. See you later.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See you, Nick. Bye.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Let’s go green!</a:t>
            </a:r>
          </a:p>
        </p:txBody>
      </p:sp>
      <p:pic>
        <p:nvPicPr>
          <p:cNvPr id="5" name="B2_31">
            <a:hlinkClick r:id="" action="ppaction://media"/>
            <a:extLst>
              <a:ext uri="{FF2B5EF4-FFF2-40B4-BE49-F238E27FC236}">
                <a16:creationId xmlns:a16="http://schemas.microsoft.com/office/drawing/2014/main" id="{CBABA4E7-EA9F-4623-B734-6179211BB3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1283.08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7795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6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2022" y="41498"/>
            <a:ext cx="7826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Complete the following sentences. Use no more than three words in each blank.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828" y="221011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5658" y="2203636"/>
            <a:ext cx="634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Nick is going 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828" y="285056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3620" y="3586224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8450" y="3577571"/>
            <a:ext cx="740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People can buy green bags 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828" y="433059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5657" y="4321945"/>
            <a:ext cx="385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 wants to buy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828" y="5101393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5658" y="5101393"/>
            <a:ext cx="603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Nick thinks that Mi is green because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5658" y="2859221"/>
            <a:ext cx="759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green shopping bag is better than the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53B878-7A79-416E-9F6C-A034573FB7FB}"/>
              </a:ext>
            </a:extLst>
          </p:cNvPr>
          <p:cNvSpPr txBox="1"/>
          <p:nvPr/>
        </p:nvSpPr>
        <p:spPr>
          <a:xfrm>
            <a:off x="3609098" y="2203636"/>
            <a:ext cx="3821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_______ tomorrow.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0A914B-834D-43AF-BD05-460AE3B33BFE}"/>
              </a:ext>
            </a:extLst>
          </p:cNvPr>
          <p:cNvSpPr txBox="1"/>
          <p:nvPr/>
        </p:nvSpPr>
        <p:spPr>
          <a:xfrm>
            <a:off x="3671974" y="2162314"/>
            <a:ext cx="391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 picnic</a:t>
            </a:r>
            <a:r>
              <a:rPr lang="en-US" sz="2800" dirty="0"/>
              <a:t> tomorrow.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5BDE96-F40B-4D89-AE19-D1869907BE5D}"/>
              </a:ext>
            </a:extLst>
          </p:cNvPr>
          <p:cNvSpPr txBox="1"/>
          <p:nvPr/>
        </p:nvSpPr>
        <p:spPr>
          <a:xfrm>
            <a:off x="7420464" y="2850568"/>
            <a:ext cx="263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_______.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024271-7677-415D-9F31-9D50936DF152}"/>
              </a:ext>
            </a:extLst>
          </p:cNvPr>
          <p:cNvSpPr txBox="1"/>
          <p:nvPr/>
        </p:nvSpPr>
        <p:spPr>
          <a:xfrm>
            <a:off x="7430768" y="2859221"/>
            <a:ext cx="2505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plastic one</a:t>
            </a:r>
            <a:r>
              <a:rPr lang="en-US" sz="28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7EDE0B-842B-439C-B253-32FB2FFD4CF6}"/>
              </a:ext>
            </a:extLst>
          </p:cNvPr>
          <p:cNvSpPr txBox="1"/>
          <p:nvPr/>
        </p:nvSpPr>
        <p:spPr>
          <a:xfrm>
            <a:off x="5661172" y="3586224"/>
            <a:ext cx="4144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_______.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73BAA8-3CD2-4898-B749-AE4E489A7EFA}"/>
              </a:ext>
            </a:extLst>
          </p:cNvPr>
          <p:cNvSpPr txBox="1"/>
          <p:nvPr/>
        </p:nvSpPr>
        <p:spPr>
          <a:xfrm>
            <a:off x="5654715" y="3540057"/>
            <a:ext cx="386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check-out</a:t>
            </a:r>
            <a:r>
              <a:rPr lang="en-US" sz="28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CDD98C-5D37-4122-B167-D0EB6971159B}"/>
              </a:ext>
            </a:extLst>
          </p:cNvPr>
          <p:cNvSpPr txBox="1"/>
          <p:nvPr/>
        </p:nvSpPr>
        <p:spPr>
          <a:xfrm>
            <a:off x="3767797" y="4330598"/>
            <a:ext cx="4896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_______ bag for her mum.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4A7C48-883F-4AAE-904E-FB2EF1EE5662}"/>
              </a:ext>
            </a:extLst>
          </p:cNvPr>
          <p:cNvSpPr txBox="1"/>
          <p:nvPr/>
        </p:nvSpPr>
        <p:spPr>
          <a:xfrm>
            <a:off x="3735370" y="4330598"/>
            <a:ext cx="5811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a reusable </a:t>
            </a:r>
            <a:r>
              <a:rPr lang="en-US" sz="2800" dirty="0"/>
              <a:t>bag for her mum.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3B6B9D-821A-4333-B15E-3D6E3EB61B15}"/>
              </a:ext>
            </a:extLst>
          </p:cNvPr>
          <p:cNvSpPr txBox="1"/>
          <p:nvPr/>
        </p:nvSpPr>
        <p:spPr>
          <a:xfrm>
            <a:off x="6606802" y="5101392"/>
            <a:ext cx="3067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_______.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4BE5E8-AA68-42B7-8F76-C04BC52150ED}"/>
              </a:ext>
            </a:extLst>
          </p:cNvPr>
          <p:cNvSpPr txBox="1"/>
          <p:nvPr/>
        </p:nvSpPr>
        <p:spPr>
          <a:xfrm>
            <a:off x="6641130" y="5064729"/>
            <a:ext cx="2779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she’s cycling</a:t>
            </a:r>
            <a:r>
              <a:rPr lang="en-US" sz="2800" dirty="0"/>
              <a:t>.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7353915" y="6172998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53" y="640807"/>
            <a:ext cx="7988629" cy="615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Hi, Nick.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Hello, Mi.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You’ve bought a lot of things.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Yes. We’re going on a picnic tomorrow.What are you doing at the supermarket, Mi?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I’m buying some eggs. Hey, what’s this?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It’s a reusable shopping bag.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Do you always use it?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Yes. It’s better than a plastic one.If we all use this kind of bag, we will help the environment.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I see. I’ll buy one for my mum. Where can I buy one?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At the check-out. By the way, you’re also green. You’re cycling.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You’re right. If more people cycle, the air will be cleaner. Right?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Yes. Oh, it’s 5 o’clock already. I have to go now. See you later.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Mi: </a:t>
            </a:r>
            <a:r>
              <a:rPr lang="en-US" sz="2200"/>
              <a:t>See you, Nick. Bye.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Let’s go green!</a:t>
            </a:r>
          </a:p>
        </p:txBody>
      </p:sp>
      <p:pic>
        <p:nvPicPr>
          <p:cNvPr id="5" name="B2_31">
            <a:hlinkClick r:id="" action="ppaction://media"/>
            <a:extLst>
              <a:ext uri="{FF2B5EF4-FFF2-40B4-BE49-F238E27FC236}">
                <a16:creationId xmlns:a16="http://schemas.microsoft.com/office/drawing/2014/main" id="{CBABA4E7-EA9F-4623-B734-6179211BB3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00" end="1283.08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7795" y="110261"/>
            <a:ext cx="487363" cy="4873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599543" y="2264229"/>
            <a:ext cx="184331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32858" y="4274458"/>
            <a:ext cx="31278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11794" y="5493658"/>
            <a:ext cx="197814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11053" y="5065487"/>
            <a:ext cx="285931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21200" y="5500915"/>
            <a:ext cx="347617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16">
            <a:hlinkClick r:id="rId5" action="ppaction://hlinksldjump"/>
          </p:cNvPr>
          <p:cNvSpPr/>
          <p:nvPr/>
        </p:nvSpPr>
        <p:spPr>
          <a:xfrm>
            <a:off x="624114" y="110261"/>
            <a:ext cx="978408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</TotalTime>
  <Words>936</Words>
  <Application>Microsoft Office PowerPoint</Application>
  <PresentationFormat>On-screen Show (4:3)</PresentationFormat>
  <Paragraphs>171</Paragraphs>
  <Slides>15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.VnArial Narrow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102</cp:revision>
  <dcterms:created xsi:type="dcterms:W3CDTF">2020-12-09T02:04:09Z</dcterms:created>
  <dcterms:modified xsi:type="dcterms:W3CDTF">2025-04-08T00:32:54Z</dcterms:modified>
</cp:coreProperties>
</file>