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311" r:id="rId3"/>
    <p:sldId id="257" r:id="rId4"/>
    <p:sldId id="312" r:id="rId5"/>
    <p:sldId id="313" r:id="rId6"/>
    <p:sldId id="281" r:id="rId7"/>
    <p:sldId id="258" r:id="rId8"/>
    <p:sldId id="307" r:id="rId9"/>
    <p:sldId id="309" r:id="rId10"/>
    <p:sldId id="291" r:id="rId11"/>
    <p:sldId id="316" r:id="rId12"/>
    <p:sldId id="317" r:id="rId13"/>
    <p:sldId id="318" r:id="rId14"/>
    <p:sldId id="319" r:id="rId15"/>
    <p:sldId id="320" r:id="rId16"/>
    <p:sldId id="315" r:id="rId17"/>
    <p:sldId id="326" r:id="rId18"/>
    <p:sldId id="262" r:id="rId19"/>
    <p:sldId id="328" r:id="rId20"/>
    <p:sldId id="329" r:id="rId21"/>
    <p:sldId id="330" r:id="rId22"/>
    <p:sldId id="331" r:id="rId23"/>
    <p:sldId id="33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44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1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25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4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nsparent leaf with a splendid reflection on the water surface">
            <a:extLst>
              <a:ext uri="{FF2B5EF4-FFF2-40B4-BE49-F238E27FC236}">
                <a16:creationId xmlns:a16="http://schemas.microsoft.com/office/drawing/2014/main" id="{28914E40-A9CF-47A3-A482-1D3DFBA4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C6775-9F31-AC40-8566-9FA4ACD8D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360" y="965577"/>
            <a:ext cx="5989319" cy="651617"/>
          </a:xfrm>
        </p:spPr>
        <p:txBody>
          <a:bodyPr anchor="b">
            <a:normAutofit/>
          </a:bodyPr>
          <a:lstStyle/>
          <a:p>
            <a:pPr algn="ctr"/>
            <a:r>
              <a:rPr lang="x-none" sz="3000" dirty="0">
                <a:solidFill>
                  <a:srgbClr val="7030A0"/>
                </a:solidFill>
              </a:rPr>
              <a:t>PRACTICE MAKES PERFECT</a:t>
            </a:r>
          </a:p>
        </p:txBody>
      </p:sp>
    </p:spTree>
    <p:extLst>
      <p:ext uri="{BB962C8B-B14F-4D97-AF65-F5344CB8AC3E}">
        <p14:creationId xmlns:p14="http://schemas.microsoft.com/office/powerpoint/2010/main" val="1074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70512" y="-28500"/>
            <a:ext cx="778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540225" y="1208256"/>
            <a:ext cx="6681317" cy="954107"/>
            <a:chOff x="363373" y="1262747"/>
            <a:chExt cx="6264833" cy="1272142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1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</a:rPr>
                <a:t>What is the interview about?</a:t>
              </a:r>
              <a:endParaRPr lang="en-US" sz="2800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40225" y="2166169"/>
            <a:ext cx="7500024" cy="954107"/>
            <a:chOff x="369902" y="2142097"/>
            <a:chExt cx="6471767" cy="1272143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29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</a:rPr>
                <a:t>What</a:t>
              </a:r>
              <a:r>
                <a:rPr lang="en-US" dirty="0">
                  <a:solidFill>
                    <a:schemeClr val="bg2"/>
                  </a:solidFill>
                </a:rPr>
                <a:t> </a:t>
              </a:r>
              <a:r>
                <a:rPr lang="en-US" sz="2800" dirty="0">
                  <a:solidFill>
                    <a:schemeClr val="bg2"/>
                  </a:solidFill>
                </a:rPr>
                <a:t>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40225" y="3025238"/>
            <a:ext cx="7850898" cy="960597"/>
            <a:chOff x="363373" y="4026312"/>
            <a:chExt cx="7613923" cy="1280794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29" cy="127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2" y="4026312"/>
              <a:ext cx="7139094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</a:rPr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43001" y="4047743"/>
            <a:ext cx="8884578" cy="971056"/>
            <a:chOff x="363372" y="3320955"/>
            <a:chExt cx="6557086" cy="1294739"/>
          </a:xfrm>
        </p:grpSpPr>
        <p:sp>
          <p:nvSpPr>
            <p:cNvPr id="100" name="TextBox 99"/>
            <p:cNvSpPr txBox="1"/>
            <p:nvPr/>
          </p:nvSpPr>
          <p:spPr>
            <a:xfrm>
              <a:off x="363372" y="3320955"/>
              <a:ext cx="64910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00206" y="3343554"/>
              <a:ext cx="6320252" cy="12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800" dirty="0">
                  <a:solidFill>
                    <a:schemeClr val="bg2"/>
                  </a:solidFill>
                </a:rPr>
                <a:t>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57015" y="4996512"/>
            <a:ext cx="8625683" cy="954107"/>
            <a:chOff x="-802374" y="6333465"/>
            <a:chExt cx="11500911" cy="1272141"/>
          </a:xfrm>
        </p:grpSpPr>
        <p:sp>
          <p:nvSpPr>
            <p:cNvPr id="103" name="TextBox 102"/>
            <p:cNvSpPr txBox="1"/>
            <p:nvPr/>
          </p:nvSpPr>
          <p:spPr>
            <a:xfrm>
              <a:off x="-802374" y="6340408"/>
              <a:ext cx="652811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-234717" y="6333465"/>
              <a:ext cx="10933254" cy="127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</a:rPr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361652" y="2162363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320802" y="3025238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253631" y="3963202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422515" y="4976272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422515" y="6284733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986989" y="2140411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944059" y="2943047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63901" y="3834520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57175" y="4976272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982332" y="6284733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8" y="255987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063256" y="255987"/>
            <a:ext cx="8080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256" y="1244262"/>
            <a:ext cx="679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1. What is the interview about?</a:t>
            </a:r>
            <a:endParaRPr lang="en-US" sz="28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1063256" y="2124816"/>
            <a:ext cx="70068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Some tips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</a:rPr>
              <a:t>make their school </a:t>
            </a:r>
            <a:r>
              <a:rPr lang="en-US" sz="2800" b="1" dirty="0">
                <a:solidFill>
                  <a:srgbClr val="FF0000"/>
                </a:solidFill>
              </a:rPr>
              <a:t>greener 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182134" y="5463370"/>
            <a:ext cx="440141" cy="39919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364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" y="167802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748552" y="167802"/>
            <a:ext cx="655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918" y="990675"/>
            <a:ext cx="721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2. What will they put in every classroom?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1860311" y="1750604"/>
            <a:ext cx="3439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</a:rPr>
              <a:t>Recycling bins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182134" y="5463370"/>
            <a:ext cx="440141" cy="39919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558" y="1682912"/>
            <a:ext cx="840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3. What can they do with their old uniforms?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2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78970" y="75005"/>
            <a:ext cx="840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578971" y="2553878"/>
            <a:ext cx="7639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FF0000"/>
                </a:solidFill>
              </a:rPr>
              <a:t>Exchange old uniforms with friends or give them to charity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182134" y="5463370"/>
            <a:ext cx="440141" cy="39919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60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41" y="1337523"/>
            <a:ext cx="87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 </a:t>
            </a:r>
            <a:r>
              <a:rPr lang="en-US" sz="2800" b="1" dirty="0">
                <a:solidFill>
                  <a:schemeClr val="bg2"/>
                </a:solidFill>
              </a:rPr>
              <a:t>4. What do they do instead of buying new books?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" y="93086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85297" y="135759"/>
            <a:ext cx="821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1312809" y="2420578"/>
            <a:ext cx="6852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</a:rPr>
              <a:t>Borrow books from the library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182134" y="5463370"/>
            <a:ext cx="440141" cy="39919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721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01" y="1078311"/>
            <a:ext cx="881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5. What type of water bottles do they bring to school?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1" y="231309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87315" y="294126"/>
            <a:ext cx="616779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1059123" y="2182726"/>
            <a:ext cx="6904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</a:rPr>
              <a:t>Reusable water bottles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182134" y="5463370"/>
            <a:ext cx="440141" cy="39919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97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1" y="85229"/>
            <a:ext cx="440557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74663" y="160586"/>
            <a:ext cx="818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431325" y="1514295"/>
            <a:ext cx="4698625" cy="646331"/>
            <a:chOff x="363373" y="1262747"/>
            <a:chExt cx="6264833" cy="861774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What is the interview about?</a:t>
              </a:r>
              <a:endParaRPr lang="en-US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431325" y="2262058"/>
            <a:ext cx="4853825" cy="646331"/>
            <a:chOff x="369902" y="2142096"/>
            <a:chExt cx="6471767" cy="86177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6"/>
              <a:ext cx="47482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What 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431325" y="3003334"/>
            <a:ext cx="5710442" cy="652821"/>
            <a:chOff x="363373" y="4026312"/>
            <a:chExt cx="7613923" cy="870427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2" y="4026312"/>
              <a:ext cx="713909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31325" y="3744610"/>
            <a:ext cx="5933395" cy="652821"/>
            <a:chOff x="363373" y="3312302"/>
            <a:chExt cx="7911194" cy="870427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743636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b="1" dirty="0">
                  <a:solidFill>
                    <a:schemeClr val="bg2"/>
                  </a:solidFill>
                </a:rPr>
                <a:t>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31325" y="4498864"/>
            <a:ext cx="6840804" cy="652821"/>
            <a:chOff x="363373" y="5669935"/>
            <a:chExt cx="9121072" cy="870427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1" y="5669935"/>
              <a:ext cx="8646244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What</a:t>
              </a:r>
              <a:r>
                <a:rPr lang="en-US" b="1" dirty="0">
                  <a:solidFill>
                    <a:schemeClr val="bg2"/>
                  </a:solidFill>
                </a:rPr>
                <a:t>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1863462" y="2142947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863462" y="2943047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866556" y="3698762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866556" y="4443446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866556" y="5178947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439898" y="2042004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439898" y="2867822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1439898" y="3579339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439898" y="4349741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439898" y="5085242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2B924B-396D-4943-B63F-788D4199528E}"/>
              </a:ext>
            </a:extLst>
          </p:cNvPr>
          <p:cNvSpPr txBox="1"/>
          <p:nvPr/>
        </p:nvSpPr>
        <p:spPr>
          <a:xfrm>
            <a:off x="1779280" y="1870691"/>
            <a:ext cx="488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Some tips</a:t>
            </a:r>
            <a:r>
              <a:rPr lang="en-US" b="1" dirty="0">
                <a:solidFill>
                  <a:srgbClr val="FF0000"/>
                </a:solidFill>
              </a:rPr>
              <a:t> to make their school greener 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454AD-B27B-42DC-94E9-8FB0E3BE3529}"/>
              </a:ext>
            </a:extLst>
          </p:cNvPr>
          <p:cNvSpPr txBox="1"/>
          <p:nvPr/>
        </p:nvSpPr>
        <p:spPr>
          <a:xfrm>
            <a:off x="1787446" y="2673816"/>
            <a:ext cx="3439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Recycing</a:t>
            </a:r>
            <a:r>
              <a:rPr lang="en-US" b="1" dirty="0">
                <a:solidFill>
                  <a:srgbClr val="FF0000"/>
                </a:solidFill>
              </a:rPr>
              <a:t> bins.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751B9-4D97-4FA4-A374-A500E40F1864}"/>
              </a:ext>
            </a:extLst>
          </p:cNvPr>
          <p:cNvSpPr txBox="1"/>
          <p:nvPr/>
        </p:nvSpPr>
        <p:spPr>
          <a:xfrm>
            <a:off x="1779280" y="3386951"/>
            <a:ext cx="6971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Exchange old uniforms with friends or give them to charity.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F3EAC2-F3CC-4A56-96BA-BF3EF64974BF}"/>
              </a:ext>
            </a:extLst>
          </p:cNvPr>
          <p:cNvSpPr txBox="1"/>
          <p:nvPr/>
        </p:nvSpPr>
        <p:spPr>
          <a:xfrm>
            <a:off x="1809011" y="4195184"/>
            <a:ext cx="561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Borrow books from the library.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FD9458-6340-46A6-B26E-63A71E60EE74}"/>
              </a:ext>
            </a:extLst>
          </p:cNvPr>
          <p:cNvSpPr txBox="1"/>
          <p:nvPr/>
        </p:nvSpPr>
        <p:spPr>
          <a:xfrm>
            <a:off x="1779280" y="4937765"/>
            <a:ext cx="561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Reusable water bottles.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338" y="138154"/>
            <a:ext cx="2952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8080"/>
                </a:solidFill>
              </a:rPr>
              <a:t>II. Speaking: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9358" y="174287"/>
            <a:ext cx="471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700" b="1" dirty="0">
                <a:solidFill>
                  <a:srgbClr val="FF0000"/>
                </a:solidFill>
              </a:rPr>
              <a:t>*Some tips to make your school greener</a:t>
            </a:r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53" y="2342728"/>
            <a:ext cx="1785973" cy="166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37" y="2342551"/>
            <a:ext cx="2059043" cy="161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73" y="4043323"/>
            <a:ext cx="2228076" cy="184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51" y="2375444"/>
            <a:ext cx="2147496" cy="1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24" y="4265779"/>
            <a:ext cx="2187830" cy="14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" y="480189"/>
            <a:ext cx="440557" cy="4532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580822" y="459292"/>
            <a:ext cx="856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2351" y="1702020"/>
            <a:ext cx="5826430" cy="374190"/>
            <a:chOff x="575425" y="1677609"/>
            <a:chExt cx="7768574" cy="498919"/>
          </a:xfrm>
        </p:grpSpPr>
        <p:sp>
          <p:nvSpPr>
            <p:cNvPr id="22" name="TextBox 21"/>
            <p:cNvSpPr txBox="1"/>
            <p:nvPr/>
          </p:nvSpPr>
          <p:spPr>
            <a:xfrm>
              <a:off x="575425" y="1684086"/>
              <a:ext cx="70023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8216" y="1677609"/>
              <a:ext cx="72457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Putting recycling bins in every classroom.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6591" y="3150542"/>
            <a:ext cx="6030413" cy="646331"/>
            <a:chOff x="688248" y="3679549"/>
            <a:chExt cx="8040551" cy="861775"/>
          </a:xfrm>
        </p:grpSpPr>
        <p:sp>
          <p:nvSpPr>
            <p:cNvPr id="25" name="TextBox 24"/>
            <p:cNvSpPr txBox="1"/>
            <p:nvPr/>
          </p:nvSpPr>
          <p:spPr>
            <a:xfrm>
              <a:off x="688248" y="3688202"/>
              <a:ext cx="5874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6" y="3679549"/>
              <a:ext cx="745314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Borrowing books from the school library instead of buying new ones.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6591" y="3914373"/>
            <a:ext cx="5641026" cy="377783"/>
            <a:chOff x="760186" y="4405829"/>
            <a:chExt cx="7521368" cy="503709"/>
          </a:xfrm>
        </p:grpSpPr>
        <p:sp>
          <p:nvSpPr>
            <p:cNvPr id="28" name="TextBox 27"/>
            <p:cNvSpPr txBox="1"/>
            <p:nvPr/>
          </p:nvSpPr>
          <p:spPr>
            <a:xfrm>
              <a:off x="760186" y="4417096"/>
              <a:ext cx="58740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5659" y="4405829"/>
              <a:ext cx="70058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Bringing reusable water bottles to school.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6591" y="4436706"/>
            <a:ext cx="6146980" cy="369332"/>
            <a:chOff x="688252" y="5436790"/>
            <a:chExt cx="8195973" cy="492443"/>
          </a:xfrm>
        </p:grpSpPr>
        <p:sp>
          <p:nvSpPr>
            <p:cNvPr id="31" name="TextBox 30"/>
            <p:cNvSpPr txBox="1"/>
            <p:nvPr/>
          </p:nvSpPr>
          <p:spPr>
            <a:xfrm>
              <a:off x="688252" y="5436790"/>
              <a:ext cx="5874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5659" y="5436790"/>
              <a:ext cx="76085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Planting trees at school.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3887" y="2398765"/>
            <a:ext cx="5874893" cy="646331"/>
            <a:chOff x="688248" y="2591059"/>
            <a:chExt cx="7833191" cy="861775"/>
          </a:xfrm>
        </p:grpSpPr>
        <p:sp>
          <p:nvSpPr>
            <p:cNvPr id="34" name="TextBox 33"/>
            <p:cNvSpPr txBox="1"/>
            <p:nvPr/>
          </p:nvSpPr>
          <p:spPr>
            <a:xfrm>
              <a:off x="688248" y="2612083"/>
              <a:ext cx="5874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6" y="2591059"/>
              <a:ext cx="724578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Exchanging old books and uniforms with friends or giving them to charity.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6591" y="4941257"/>
            <a:ext cx="6146979" cy="646331"/>
            <a:chOff x="-733331" y="5384078"/>
            <a:chExt cx="8195973" cy="861775"/>
          </a:xfrm>
        </p:grpSpPr>
        <p:sp>
          <p:nvSpPr>
            <p:cNvPr id="37" name="TextBox 36"/>
            <p:cNvSpPr txBox="1"/>
            <p:nvPr/>
          </p:nvSpPr>
          <p:spPr>
            <a:xfrm>
              <a:off x="-733331" y="5641787"/>
              <a:ext cx="4748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78280" y="5384078"/>
              <a:ext cx="754092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Finding creative ways to reuse old items before throwing them away.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934014" y="1901965"/>
            <a:ext cx="274320" cy="2656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6934014" y="2493084"/>
            <a:ext cx="274320" cy="2656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6956469" y="3144829"/>
            <a:ext cx="274320" cy="2656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/>
          <p:cNvSpPr/>
          <p:nvPr/>
        </p:nvSpPr>
        <p:spPr>
          <a:xfrm>
            <a:off x="6934014" y="3880907"/>
            <a:ext cx="274320" cy="2656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6889691" y="4497487"/>
            <a:ext cx="274320" cy="2656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6889691" y="5013683"/>
            <a:ext cx="274320" cy="2656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1708315" y="1194583"/>
            <a:ext cx="423930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50" b="1" dirty="0">
                <a:solidFill>
                  <a:srgbClr val="FF0000"/>
                </a:solidFill>
              </a:rPr>
              <a:t>Can you add more tips to the list?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18524"/>
            <a:ext cx="210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II. Speaking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6892657" y="379624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6879455" y="494125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6901910" y="240387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6901910" y="3060996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6889691" y="179435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6847351" y="440576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1" y="0"/>
            <a:ext cx="440557" cy="415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52513" y="32413"/>
            <a:ext cx="837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32577" y="1892619"/>
            <a:ext cx="3378123" cy="468683"/>
            <a:chOff x="282066" y="1262043"/>
            <a:chExt cx="4146282" cy="624909"/>
          </a:xfrm>
        </p:grpSpPr>
        <p:sp>
          <p:nvSpPr>
            <p:cNvPr id="8" name="TextBox 7"/>
            <p:cNvSpPr txBox="1"/>
            <p:nvPr/>
          </p:nvSpPr>
          <p:spPr>
            <a:xfrm>
              <a:off x="282066" y="1262043"/>
              <a:ext cx="984952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271400"/>
              <a:ext cx="36010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</a:rPr>
                <a:t>used gift wrap?</a:t>
              </a:r>
              <a:endParaRPr lang="en-US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8820" y="2586989"/>
            <a:ext cx="4876371" cy="461665"/>
            <a:chOff x="293665" y="2142097"/>
            <a:chExt cx="5985220" cy="615553"/>
          </a:xfrm>
        </p:grpSpPr>
        <p:sp>
          <p:nvSpPr>
            <p:cNvPr id="11" name="TextBox 10"/>
            <p:cNvSpPr txBox="1"/>
            <p:nvPr/>
          </p:nvSpPr>
          <p:spPr>
            <a:xfrm>
              <a:off x="293665" y="2142097"/>
              <a:ext cx="8223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3" y="2142097"/>
              <a:ext cx="543415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</a:rPr>
                <a:t>used water bottles?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8820" y="3165225"/>
            <a:ext cx="3311879" cy="465411"/>
            <a:chOff x="363373" y="3802949"/>
            <a:chExt cx="4064974" cy="62054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3802949"/>
              <a:ext cx="5892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3807944"/>
              <a:ext cx="35901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</a:rPr>
                <a:t>used books?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B97BA0F-0EAC-4EAA-B14C-61E3AAA76EB2}"/>
              </a:ext>
            </a:extLst>
          </p:cNvPr>
          <p:cNvSpPr/>
          <p:nvPr/>
        </p:nvSpPr>
        <p:spPr>
          <a:xfrm>
            <a:off x="1707677" y="1893146"/>
            <a:ext cx="480060" cy="48006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C38EEF-0078-4E34-BD5C-2CDE5135F9C7}"/>
              </a:ext>
            </a:extLst>
          </p:cNvPr>
          <p:cNvSpPr/>
          <p:nvPr/>
        </p:nvSpPr>
        <p:spPr>
          <a:xfrm>
            <a:off x="1747886" y="2556281"/>
            <a:ext cx="480060" cy="48006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7F4AAC-C5F4-4E8B-9A8D-8F7BA65B5B54}"/>
              </a:ext>
            </a:extLst>
          </p:cNvPr>
          <p:cNvSpPr/>
          <p:nvPr/>
        </p:nvSpPr>
        <p:spPr>
          <a:xfrm>
            <a:off x="1737650" y="3191421"/>
            <a:ext cx="480060" cy="48006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3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810" y="816427"/>
            <a:ext cx="261971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5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Warm up:</a:t>
            </a:r>
            <a:endParaRPr lang="en-US" sz="3750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6613" y="849114"/>
            <a:ext cx="43717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chemeClr val="accent1">
                    <a:lumMod val="50000"/>
                  </a:schemeClr>
                </a:solidFill>
              </a:rPr>
              <a:t>Game: </a:t>
            </a:r>
            <a:r>
              <a:rPr lang="en-US" sz="3300" b="1" dirty="0">
                <a:solidFill>
                  <a:srgbClr val="FF0000"/>
                </a:solidFill>
              </a:rPr>
              <a:t>Pelmanism</a:t>
            </a:r>
            <a:endParaRPr lang="en-US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44865" y="2013898"/>
            <a:ext cx="1545361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5933" y="2013898"/>
            <a:ext cx="1576255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 GIẢM</a:t>
            </a:r>
            <a:endParaRPr lang="en-US" sz="2025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24088" y="2013898"/>
            <a:ext cx="1624794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RECYCLE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58438" y="2013898"/>
            <a:ext cx="1636752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32908" y="3331392"/>
            <a:ext cx="1545361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REDUCE</a:t>
            </a:r>
          </a:p>
          <a:p>
            <a:pPr algn="ctr"/>
            <a:endParaRPr lang="en-US" sz="2025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73976" y="3331392"/>
            <a:ext cx="1576255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 VỆ</a:t>
            </a:r>
            <a:endParaRPr lang="en-US" sz="2025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12131" y="3331392"/>
            <a:ext cx="1624794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25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ENVIRON-MENT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58438" y="3331392"/>
            <a:ext cx="1636752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RUBBISH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232908" y="4648885"/>
            <a:ext cx="1545361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RÁC THẢI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873976" y="4648885"/>
            <a:ext cx="1576255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TÁI CHẾ</a:t>
            </a:r>
            <a:endParaRPr lang="en-US" sz="2025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12131" y="4648885"/>
            <a:ext cx="1624794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SỬ DỤNG LẠI</a:t>
            </a:r>
            <a:endParaRPr lang="en-US" sz="2025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246482" y="4648885"/>
            <a:ext cx="1636752" cy="10522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25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MÔI TRƯỜNG</a:t>
            </a:r>
            <a:endParaRPr lang="en-US" sz="2025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44505" y="2024449"/>
            <a:ext cx="1570365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93171" y="2013898"/>
            <a:ext cx="1570365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32106" y="2013898"/>
            <a:ext cx="1648709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65986" y="2013898"/>
            <a:ext cx="1648709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42785" y="3341942"/>
            <a:ext cx="1570365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81214" y="3319718"/>
            <a:ext cx="1570365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2318" y="3320802"/>
            <a:ext cx="1648709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264580" y="3331392"/>
            <a:ext cx="1648709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51615" y="4646641"/>
            <a:ext cx="1570365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81214" y="4636090"/>
            <a:ext cx="1570365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20149" y="4648885"/>
            <a:ext cx="1648709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54029" y="4648885"/>
            <a:ext cx="1648709" cy="105226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7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56702" y="1424653"/>
            <a:ext cx="426548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25" b="1" spc="-2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Match  words  with their meaning.</a:t>
            </a:r>
          </a:p>
        </p:txBody>
      </p:sp>
    </p:spTree>
    <p:extLst>
      <p:ext uri="{BB962C8B-B14F-4D97-AF65-F5344CB8AC3E}">
        <p14:creationId xmlns:p14="http://schemas.microsoft.com/office/powerpoint/2010/main" val="12194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" y="134651"/>
            <a:ext cx="440557" cy="415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35102" y="34036"/>
            <a:ext cx="8608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f tells you to  find creative ways to reuse old items. Can you think of any ways to reuse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44240" y="1211730"/>
            <a:ext cx="3311880" cy="468155"/>
            <a:chOff x="363372" y="1262747"/>
            <a:chExt cx="4064976" cy="624205"/>
          </a:xfrm>
        </p:grpSpPr>
        <p:sp>
          <p:nvSpPr>
            <p:cNvPr id="8" name="TextBox 7"/>
            <p:cNvSpPr txBox="1"/>
            <p:nvPr/>
          </p:nvSpPr>
          <p:spPr>
            <a:xfrm>
              <a:off x="363372" y="1262747"/>
              <a:ext cx="984952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271400"/>
              <a:ext cx="3601035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</a:rPr>
                <a:t>used gift wrap?</a:t>
              </a:r>
              <a:endParaRPr lang="en-US" sz="2400" b="1" i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1507" y="1686375"/>
            <a:ext cx="802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r>
              <a:rPr lang="en-GB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We can use used gift wrap to cover books, notebooks, cut them into beautiful shapes to decorate houses.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56" y="3569744"/>
            <a:ext cx="1900238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20" y="3672102"/>
            <a:ext cx="1965278" cy="19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3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1520" y="916619"/>
            <a:ext cx="66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4062" y="908953"/>
            <a:ext cx="403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used water bottles?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557" cy="415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545733" y="0"/>
            <a:ext cx="835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f tells you to  find creative ways to reuse old items. Can you think of any ways to reuse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5485" y="1508251"/>
            <a:ext cx="7856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 can use used water bottles to plant trees, keep pens, make toys.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40" y="3216789"/>
            <a:ext cx="2282588" cy="17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87" y="3216789"/>
            <a:ext cx="2392013" cy="17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8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8144" y="871127"/>
            <a:ext cx="62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853" y="884324"/>
            <a:ext cx="292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used books?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" y="134651"/>
            <a:ext cx="440557" cy="4153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55734" y="-5707"/>
            <a:ext cx="790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f tells you to  find creative ways to reuse old items. Can you think of any ways to reuse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305" y="1276161"/>
            <a:ext cx="8057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 can use used books to wrap things, give them to the school library or the local library.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14" y="3191019"/>
            <a:ext cx="2301896" cy="178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05" y="3191018"/>
            <a:ext cx="2550467" cy="178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4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386" y="2785374"/>
            <a:ext cx="615172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50000"/>
              </a:lnSpc>
              <a:buFontTx/>
              <a:buChar char="-"/>
            </a:pPr>
            <a:r>
              <a:rPr 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.VnBodoni" pitchFamily="34" charset="0"/>
              </a:rPr>
              <a:t>Do Exercise in Workbook</a:t>
            </a:r>
          </a:p>
          <a:p>
            <a:pPr marL="428625" indent="-428625">
              <a:lnSpc>
                <a:spcPct val="150000"/>
              </a:lnSpc>
              <a:buFontTx/>
              <a:buChar char="-"/>
            </a:pP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.VnBodoni" pitchFamily="34" charset="0"/>
                <a:cs typeface="Arial" panose="020B0604020202020204" pitchFamily="34" charset="0"/>
              </a:rPr>
              <a:t>Find creative ways to reuse old items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.VnBodon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200940" y="1076545"/>
            <a:ext cx="4027081" cy="1318180"/>
          </a:xfrm>
          <a:prstGeom prst="rect">
            <a:avLst/>
          </a:prstGeom>
        </p:spPr>
        <p:txBody>
          <a:bodyPr wrap="none" lIns="68570" tIns="34286" rIns="68570" bIns="34286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02706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58" y="3346976"/>
            <a:ext cx="2869576" cy="56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45" y="3352068"/>
            <a:ext cx="721337" cy="5832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6684" y="4122967"/>
            <a:ext cx="20171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* 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6683" y="4531288"/>
            <a:ext cx="20171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* Speaking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3" y="874977"/>
            <a:ext cx="6609708" cy="170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6684" y="2729100"/>
            <a:ext cx="2468879" cy="392407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0" tIns="34286" rIns="68570" bIns="34286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.VnArial" pitchFamily="34" charset="0"/>
              </a:rPr>
              <a:t>LESSON 5: </a:t>
            </a:r>
            <a:endParaRPr lang="en-GB" sz="21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697" y="909178"/>
            <a:ext cx="6454439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- instead of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(prep) /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ɪnˈsted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əv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a typeface="Times New Roman"/>
                <a:cs typeface="Calibri"/>
              </a:rPr>
              <a:t>- 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charity (n) /ˈ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tʃær.ɪ.ti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- recycle bins (n) /ˌ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ri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ːˈ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saɪ.kl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- creative (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adj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kriˈeɪ.tɪv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- exchange (v)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ɪksˈtʃeɪndʒ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/=swap (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v) 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- reusable (a) /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riˈju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ː.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zə.bl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</a:rPr>
              <a:t>̩/: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7129" y="106323"/>
            <a:ext cx="2702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* </a:t>
            </a:r>
            <a:r>
              <a:rPr lang="en" sz="32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Vocabulary</a:t>
            </a:r>
            <a:endParaRPr lang="en-US" sz="32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36" y="3820056"/>
            <a:ext cx="2423864" cy="17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06" y="1571139"/>
            <a:ext cx="2628581" cy="20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98" y="2039546"/>
            <a:ext cx="2533526" cy="26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69" y="2561860"/>
            <a:ext cx="2917209" cy="26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37" y="3245807"/>
            <a:ext cx="1939511" cy="18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19" y="184938"/>
            <a:ext cx="2374710" cy="20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27203" y="893424"/>
            <a:ext cx="3208611" cy="395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thay</a:t>
            </a:r>
            <a:r>
              <a:rPr lang="en-GB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GB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thiện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tái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trao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đổi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GB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GB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</a:t>
            </a:r>
            <a:r>
              <a:rPr lang="en-GB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GB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" name="instead of.mp3" descr="instead of.mp3">
            <a:hlinkClick r:id="" action="ppaction://media"/>
            <a:extLst>
              <a:ext uri="{FF2B5EF4-FFF2-40B4-BE49-F238E27FC236}">
                <a16:creationId xmlns:a16="http://schemas.microsoft.com/office/drawing/2014/main" id="{F9FEB68F-7977-344F-8C1E-C761A18F6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229" y="990268"/>
            <a:ext cx="406400" cy="406400"/>
          </a:xfrm>
          <a:prstGeom prst="rect">
            <a:avLst/>
          </a:prstGeom>
        </p:spPr>
      </p:pic>
      <p:pic>
        <p:nvPicPr>
          <p:cNvPr id="3" name="charity.mp3" descr="charity.mp3">
            <a:hlinkClick r:id="" action="ppaction://media"/>
            <a:extLst>
              <a:ext uri="{FF2B5EF4-FFF2-40B4-BE49-F238E27FC236}">
                <a16:creationId xmlns:a16="http://schemas.microsoft.com/office/drawing/2014/main" id="{11A788E7-20D6-434B-A4A6-3303C8B730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229" y="1633146"/>
            <a:ext cx="406400" cy="406400"/>
          </a:xfrm>
          <a:prstGeom prst="rect">
            <a:avLst/>
          </a:prstGeom>
        </p:spPr>
      </p:pic>
      <p:pic>
        <p:nvPicPr>
          <p:cNvPr id="6" name="recycle bin.mp3" descr="recycle bin.mp3">
            <a:hlinkClick r:id="" action="ppaction://media"/>
            <a:extLst>
              <a:ext uri="{FF2B5EF4-FFF2-40B4-BE49-F238E27FC236}">
                <a16:creationId xmlns:a16="http://schemas.microsoft.com/office/drawing/2014/main" id="{9943E831-2560-4E41-9EC8-C6F0B50694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0" y="2358660"/>
            <a:ext cx="406400" cy="406400"/>
          </a:xfrm>
          <a:prstGeom prst="rect">
            <a:avLst/>
          </a:prstGeom>
        </p:spPr>
      </p:pic>
      <p:pic>
        <p:nvPicPr>
          <p:cNvPr id="7" name="creative.mp3" descr="creative.mp3">
            <a:hlinkClick r:id="" action="ppaction://media"/>
            <a:extLst>
              <a:ext uri="{FF2B5EF4-FFF2-40B4-BE49-F238E27FC236}">
                <a16:creationId xmlns:a16="http://schemas.microsoft.com/office/drawing/2014/main" id="{0BE031F2-37BB-F049-A965-3065ADC8E2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229" y="3042607"/>
            <a:ext cx="406400" cy="406400"/>
          </a:xfrm>
          <a:prstGeom prst="rect">
            <a:avLst/>
          </a:prstGeom>
        </p:spPr>
      </p:pic>
      <p:pic>
        <p:nvPicPr>
          <p:cNvPr id="8" name="exchange.mp3" descr="exchange.mp3">
            <a:hlinkClick r:id="" action="ppaction://media"/>
            <a:extLst>
              <a:ext uri="{FF2B5EF4-FFF2-40B4-BE49-F238E27FC236}">
                <a16:creationId xmlns:a16="http://schemas.microsoft.com/office/drawing/2014/main" id="{F4A5247A-B3F8-4D4B-A6BB-F853D0FDEC5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222" y="3703793"/>
            <a:ext cx="406400" cy="406400"/>
          </a:xfrm>
          <a:prstGeom prst="rect">
            <a:avLst/>
          </a:prstGeom>
        </p:spPr>
      </p:pic>
      <p:pic>
        <p:nvPicPr>
          <p:cNvPr id="9" name="reusable.mp3" descr="reusable.mp3">
            <a:hlinkClick r:id="" action="ppaction://media"/>
            <a:extLst>
              <a:ext uri="{FF2B5EF4-FFF2-40B4-BE49-F238E27FC236}">
                <a16:creationId xmlns:a16="http://schemas.microsoft.com/office/drawing/2014/main" id="{62F74E23-8F42-3040-B256-7962CC1A9A3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467" y="43649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1655" y="864613"/>
            <a:ext cx="27971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700" dirty="0">
                <a:solidFill>
                  <a:srgbClr val="C00000"/>
                </a:solidFill>
                <a:latin typeface=".VnBodoni" pitchFamily="34" charset="0"/>
              </a:rPr>
              <a:t>* Checking </a:t>
            </a:r>
            <a:r>
              <a:rPr lang="en" sz="2700" b="1" dirty="0">
                <a:solidFill>
                  <a:srgbClr val="C00000"/>
                </a:solidFill>
                <a:latin typeface=".VnBodoni" pitchFamily="34" charset="0"/>
              </a:rPr>
              <a:t>vocab .</a:t>
            </a:r>
            <a:endParaRPr lang="en-US" sz="2700" b="1" dirty="0">
              <a:solidFill>
                <a:srgbClr val="C00000"/>
              </a:solidFill>
              <a:latin typeface=".VnBodoni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83" y="4738614"/>
            <a:ext cx="944255" cy="74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62440" y="998779"/>
            <a:ext cx="2093732" cy="3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6" rIns="68570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100" b="1" dirty="0">
                <a:solidFill>
                  <a:srgbClr val="FF0000"/>
                </a:solidFill>
              </a:rPr>
              <a:t>Say word in EL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49505" y="1393550"/>
            <a:ext cx="1644990" cy="1085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instead of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72370" y="4588277"/>
            <a:ext cx="1693682" cy="110052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4575" y="2337669"/>
            <a:ext cx="1636886" cy="1085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creative</a:t>
            </a:r>
            <a:endParaRPr lang="en-US" sz="225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04575" y="2330454"/>
            <a:ext cx="1693682" cy="1163526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72370" y="4579217"/>
            <a:ext cx="1699146" cy="1085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reusable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77834" y="4588277"/>
            <a:ext cx="1693682" cy="106809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7598" y="2842829"/>
            <a:ext cx="1796805" cy="11372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exchange/ swap</a:t>
            </a:r>
            <a:endParaRPr lang="en-US" sz="225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47598" y="1376359"/>
            <a:ext cx="1693682" cy="112149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47598" y="2838726"/>
            <a:ext cx="1810154" cy="1163526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42558" y="2505221"/>
            <a:ext cx="1644990" cy="1085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Times New Roman"/>
                <a:cs typeface="Times New Roman"/>
              </a:rPr>
              <a:t>charity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29209" y="2510709"/>
            <a:ext cx="1693682" cy="1121499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1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1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80424" y="4705106"/>
            <a:ext cx="1946214" cy="11372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recycling  bins </a:t>
            </a:r>
            <a:endParaRPr lang="en-US" sz="2250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74960" y="4716118"/>
            <a:ext cx="1946214" cy="1163526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4119" y="153518"/>
            <a:ext cx="26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I.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" y="153518"/>
            <a:ext cx="470422" cy="5111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793802" y="479984"/>
            <a:ext cx="835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75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sp useBgFill="1">
        <p:nvSpPr>
          <p:cNvPr id="17" name="Rectangle 16"/>
          <p:cNvSpPr/>
          <p:nvPr/>
        </p:nvSpPr>
        <p:spPr>
          <a:xfrm>
            <a:off x="0" y="1126315"/>
            <a:ext cx="9218428" cy="600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there’s another tip. We bring reusable water bottles to school. </a:t>
            </a: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3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" y="42992"/>
            <a:ext cx="470422" cy="5111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63077" y="379151"/>
            <a:ext cx="838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75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21265" y="1025482"/>
            <a:ext cx="9186529" cy="1207943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3736" y="2906120"/>
              <a:ext cx="160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>
                  <a:solidFill>
                    <a:srgbClr val="C00000"/>
                  </a:solidFill>
                </a:rPr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5" y="2906119"/>
              <a:ext cx="160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>
                  <a:solidFill>
                    <a:srgbClr val="C00000"/>
                  </a:solidFill>
                </a:rPr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7" y="3411655"/>
              <a:ext cx="21782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>
                  <a:solidFill>
                    <a:srgbClr val="C00000"/>
                  </a:solidFill>
                </a:rPr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1" y="3411655"/>
              <a:ext cx="1433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>
                  <a:solidFill>
                    <a:srgbClr val="C00000"/>
                  </a:solidFill>
                </a:rPr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411655"/>
              <a:ext cx="1433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>
                  <a:solidFill>
                    <a:srgbClr val="C00000"/>
                  </a:solidFill>
                </a:rPr>
                <a:t>charity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76529" y="0"/>
            <a:ext cx="251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I. Reading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40" y="406091"/>
            <a:ext cx="9132760" cy="667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there’s another tip. We bring reusable water bottles to school. </a:t>
            </a: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19048" y="0"/>
            <a:ext cx="5205846" cy="392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4771" y="0"/>
            <a:ext cx="1628470" cy="392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50" dirty="0"/>
              <a:t>instead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1550" y="-13676"/>
            <a:ext cx="1443871" cy="392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50" dirty="0"/>
              <a:t>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2965" y="-6838"/>
            <a:ext cx="2274028" cy="392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50" dirty="0"/>
              <a:t>recycling bins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519" y="0"/>
            <a:ext cx="1518347" cy="392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50" dirty="0"/>
              <a:t>reusable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9866" y="0"/>
            <a:ext cx="1075154" cy="392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50" dirty="0"/>
              <a:t>charity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77C36-F397-4603-B812-7BDCDC90DC66}"/>
              </a:ext>
            </a:extLst>
          </p:cNvPr>
          <p:cNvCxnSpPr/>
          <p:nvPr/>
        </p:nvCxnSpPr>
        <p:spPr>
          <a:xfrm>
            <a:off x="7209892" y="2024778"/>
            <a:ext cx="845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0B4DC-9915-4B94-A05E-998BB8450055}"/>
              </a:ext>
            </a:extLst>
          </p:cNvPr>
          <p:cNvCxnSpPr>
            <a:cxnSpLocks/>
          </p:cNvCxnSpPr>
          <p:nvPr/>
        </p:nvCxnSpPr>
        <p:spPr>
          <a:xfrm>
            <a:off x="1319006" y="2024778"/>
            <a:ext cx="1264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95532E-F809-4038-A77A-EB15EFFECC10}"/>
              </a:ext>
            </a:extLst>
          </p:cNvPr>
          <p:cNvCxnSpPr>
            <a:cxnSpLocks/>
          </p:cNvCxnSpPr>
          <p:nvPr/>
        </p:nvCxnSpPr>
        <p:spPr>
          <a:xfrm>
            <a:off x="3406140" y="1209896"/>
            <a:ext cx="1780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E7AA51-D890-4035-B150-CB98025E9914}"/>
              </a:ext>
            </a:extLst>
          </p:cNvPr>
          <p:cNvCxnSpPr>
            <a:cxnSpLocks/>
          </p:cNvCxnSpPr>
          <p:nvPr/>
        </p:nvCxnSpPr>
        <p:spPr>
          <a:xfrm>
            <a:off x="4998375" y="4474898"/>
            <a:ext cx="1023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F5BA24-D58C-4082-BE0C-B72B8C996FCE}"/>
              </a:ext>
            </a:extLst>
          </p:cNvPr>
          <p:cNvCxnSpPr>
            <a:cxnSpLocks/>
          </p:cNvCxnSpPr>
          <p:nvPr/>
        </p:nvCxnSpPr>
        <p:spPr>
          <a:xfrm>
            <a:off x="6021780" y="3266491"/>
            <a:ext cx="1155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6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153808"/>
            <a:ext cx="470422" cy="4662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29910" y="153808"/>
            <a:ext cx="83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38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15B116-99CB-4076-A3BB-C924E39B99FC}"/>
              </a:ext>
            </a:extLst>
          </p:cNvPr>
          <p:cNvSpPr/>
          <p:nvPr/>
        </p:nvSpPr>
        <p:spPr>
          <a:xfrm>
            <a:off x="4248278" y="1382696"/>
            <a:ext cx="4501023" cy="75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5AAB"/>
                </a:solidFill>
              </a:rPr>
              <a:t>a.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C8A8AB0-0783-4DF0-91B6-1DD680F10881}"/>
              </a:ext>
            </a:extLst>
          </p:cNvPr>
          <p:cNvSpPr/>
          <p:nvPr/>
        </p:nvSpPr>
        <p:spPr>
          <a:xfrm>
            <a:off x="4248278" y="2214835"/>
            <a:ext cx="4501023" cy="75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5AAB"/>
                </a:solidFill>
              </a:rPr>
              <a:t>b.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can be used again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8D3A809-4A2C-4937-AD53-A666E60273CF}"/>
              </a:ext>
            </a:extLst>
          </p:cNvPr>
          <p:cNvSpPr/>
          <p:nvPr/>
        </p:nvSpPr>
        <p:spPr>
          <a:xfrm>
            <a:off x="4248277" y="3110990"/>
            <a:ext cx="4501024" cy="75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rgbClr val="005AAB"/>
                </a:solidFill>
              </a:rPr>
              <a:t>c.</a:t>
            </a:r>
            <a:r>
              <a:rPr lang="en-US" b="1" dirty="0"/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containers for things that can be recycled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CA0463-F078-479F-9242-8283B7690797}"/>
              </a:ext>
            </a:extLst>
          </p:cNvPr>
          <p:cNvSpPr/>
          <p:nvPr/>
        </p:nvSpPr>
        <p:spPr>
          <a:xfrm>
            <a:off x="4248276" y="3945754"/>
            <a:ext cx="4501024" cy="75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rgbClr val="005AAB"/>
                </a:solidFill>
              </a:rPr>
              <a:t>d.</a:t>
            </a:r>
            <a:r>
              <a:rPr lang="en-US" b="1" dirty="0"/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giving things to people in need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25AEDF-A98F-42A5-9D9D-358E8D39AB4B}"/>
              </a:ext>
            </a:extLst>
          </p:cNvPr>
          <p:cNvSpPr/>
          <p:nvPr/>
        </p:nvSpPr>
        <p:spPr>
          <a:xfrm>
            <a:off x="4248277" y="4800992"/>
            <a:ext cx="4501023" cy="75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rgbClr val="005AAB"/>
                </a:solidFill>
              </a:rPr>
              <a:t>e.</a:t>
            </a:r>
            <a:r>
              <a:rPr lang="en-US" b="1" dirty="0"/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 the place of somebody or something</a:t>
            </a:r>
            <a:endParaRPr lang="en-US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119839-AE85-4180-AC37-2A3218F399FD}"/>
              </a:ext>
            </a:extLst>
          </p:cNvPr>
          <p:cNvSpPr/>
          <p:nvPr/>
        </p:nvSpPr>
        <p:spPr>
          <a:xfrm>
            <a:off x="1169581" y="1517431"/>
            <a:ext cx="2237845" cy="4849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1. 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20A0BB4-D71D-4CA1-8C0B-A09231559075}"/>
              </a:ext>
            </a:extLst>
          </p:cNvPr>
          <p:cNvSpPr/>
          <p:nvPr/>
        </p:nvSpPr>
        <p:spPr>
          <a:xfrm>
            <a:off x="1169581" y="2349570"/>
            <a:ext cx="2237845" cy="4849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2. 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495D0C0-69BC-4318-8907-93B8115A4608}"/>
              </a:ext>
            </a:extLst>
          </p:cNvPr>
          <p:cNvSpPr/>
          <p:nvPr/>
        </p:nvSpPr>
        <p:spPr>
          <a:xfrm>
            <a:off x="1169580" y="3181708"/>
            <a:ext cx="2237845" cy="4849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3. 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820F60D-7CBB-4969-ACF4-D40F05C81806}"/>
              </a:ext>
            </a:extLst>
          </p:cNvPr>
          <p:cNvSpPr/>
          <p:nvPr/>
        </p:nvSpPr>
        <p:spPr>
          <a:xfrm>
            <a:off x="1169581" y="4013641"/>
            <a:ext cx="2237846" cy="4849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4. 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3975CE0-B2F3-46C5-BF6F-D130C7B48B48}"/>
              </a:ext>
            </a:extLst>
          </p:cNvPr>
          <p:cNvSpPr/>
          <p:nvPr/>
        </p:nvSpPr>
        <p:spPr>
          <a:xfrm>
            <a:off x="1169581" y="4845575"/>
            <a:ext cx="2237846" cy="4849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5. 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C8C18A-12B5-465A-A5A1-A2B48A5F60D5}"/>
              </a:ext>
            </a:extLst>
          </p:cNvPr>
          <p:cNvCxnSpPr>
            <a:cxnSpLocks/>
            <a:stCxn id="47" idx="3"/>
            <a:endCxn id="46" idx="1"/>
          </p:cNvCxnSpPr>
          <p:nvPr/>
        </p:nvCxnSpPr>
        <p:spPr>
          <a:xfrm>
            <a:off x="3407426" y="1759886"/>
            <a:ext cx="840851" cy="3418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685568-127C-4287-8988-B02A51049477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407426" y="2592025"/>
            <a:ext cx="840851" cy="15202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705697-56B7-4508-98FE-F6834EAB5366}"/>
              </a:ext>
            </a:extLst>
          </p:cNvPr>
          <p:cNvCxnSpPr/>
          <p:nvPr/>
        </p:nvCxnSpPr>
        <p:spPr>
          <a:xfrm flipV="1">
            <a:off x="3407422" y="2002342"/>
            <a:ext cx="840856" cy="1440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A3BC0C-2A1C-4EB5-8BCE-EC02F2508E07}"/>
              </a:ext>
            </a:extLst>
          </p:cNvPr>
          <p:cNvCxnSpPr/>
          <p:nvPr/>
        </p:nvCxnSpPr>
        <p:spPr>
          <a:xfrm flipV="1">
            <a:off x="3407425" y="2834481"/>
            <a:ext cx="840852" cy="1446934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5B832-BCFF-43B4-A633-C011B1CB30E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3400494" y="3488180"/>
            <a:ext cx="847783" cy="159679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4699" y="5383671"/>
            <a:ext cx="8354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* Answer key: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1. e	2. d	3. a	4 . b	5.  c</a:t>
            </a:r>
          </a:p>
        </p:txBody>
      </p: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{967FE016-16EF-9A42-B4F9-4EC63D80AD03}tf10001067</Template>
  <TotalTime>581</TotalTime>
  <Words>1267</Words>
  <Application>Microsoft Office PowerPoint</Application>
  <PresentationFormat>On-screen Show (4:3)</PresentationFormat>
  <Paragraphs>197</Paragraphs>
  <Slides>23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.VnArial</vt:lpstr>
      <vt:lpstr>.VnBodoni</vt:lpstr>
      <vt:lpstr>Arial</vt:lpstr>
      <vt:lpstr>Calibri</vt:lpstr>
      <vt:lpstr>Century Gothic</vt:lpstr>
      <vt:lpstr>Garamond</vt:lpstr>
      <vt:lpstr>Times New Roman</vt:lpstr>
      <vt:lpstr>Wingdings</vt:lpstr>
      <vt:lpstr>Wingdings 2</vt:lpstr>
      <vt:lpstr>Savon</vt:lpstr>
      <vt:lpstr>PRACTICE MAKES PERFECT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MAKES PERFECT</dc:title>
  <dc:creator>le chau</dc:creator>
  <cp:lastModifiedBy>Admin</cp:lastModifiedBy>
  <cp:revision>9</cp:revision>
  <dcterms:created xsi:type="dcterms:W3CDTF">2022-03-02T03:36:00Z</dcterms:created>
  <dcterms:modified xsi:type="dcterms:W3CDTF">2023-05-08T07:38:18Z</dcterms:modified>
</cp:coreProperties>
</file>