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307" r:id="rId3"/>
    <p:sldId id="313" r:id="rId4"/>
    <p:sldId id="312" r:id="rId5"/>
    <p:sldId id="317" r:id="rId6"/>
    <p:sldId id="318" r:id="rId7"/>
    <p:sldId id="31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D5847-D6B3-435C-AF88-B5BFA4F7DB7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1EEFF-4BF6-4345-8976-DA5FBE4D0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04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D5847-D6B3-435C-AF88-B5BFA4F7DB7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1EEFF-4BF6-4345-8976-DA5FBE4D0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979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D5847-D6B3-435C-AF88-B5BFA4F7DB7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1EEFF-4BF6-4345-8976-DA5FBE4D0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69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2"/>
          <p:cNvSpPr txBox="1">
            <a:spLocks noGrp="1"/>
          </p:cNvSpPr>
          <p:nvPr>
            <p:ph type="subTitle" idx="1"/>
          </p:nvPr>
        </p:nvSpPr>
        <p:spPr>
          <a:xfrm>
            <a:off x="6084551" y="1930400"/>
            <a:ext cx="4521200" cy="7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Satisfy"/>
              <a:buNone/>
              <a:defRPr sz="3467">
                <a:solidFill>
                  <a:schemeClr val="accent2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6" name="Google Shape;616;p22"/>
          <p:cNvSpPr txBox="1">
            <a:spLocks noGrp="1"/>
          </p:cNvSpPr>
          <p:nvPr>
            <p:ph type="body" idx="2"/>
          </p:nvPr>
        </p:nvSpPr>
        <p:spPr>
          <a:xfrm>
            <a:off x="6084565" y="2806400"/>
            <a:ext cx="4469200" cy="3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  <a:defRPr sz="1867">
                <a:solidFill>
                  <a:schemeClr val="accent6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617" name="Google Shape;617;p22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22"/>
          <p:cNvSpPr/>
          <p:nvPr/>
        </p:nvSpPr>
        <p:spPr>
          <a:xfrm flipH="1">
            <a:off x="-1347420" y="30648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9" name="Google Shape;619;p22"/>
          <p:cNvGrpSpPr/>
          <p:nvPr/>
        </p:nvGrpSpPr>
        <p:grpSpPr>
          <a:xfrm>
            <a:off x="15" y="63525"/>
            <a:ext cx="12948825" cy="1704988"/>
            <a:chOff x="1657411" y="-14732"/>
            <a:chExt cx="9711619" cy="1278741"/>
          </a:xfrm>
        </p:grpSpPr>
        <p:sp>
          <p:nvSpPr>
            <p:cNvPr id="620" name="Google Shape;620;p22"/>
            <p:cNvSpPr/>
            <p:nvPr/>
          </p:nvSpPr>
          <p:spPr>
            <a:xfrm>
              <a:off x="8560224" y="-14732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2"/>
            <p:cNvSpPr/>
            <p:nvPr/>
          </p:nvSpPr>
          <p:spPr>
            <a:xfrm>
              <a:off x="1657411" y="823465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1411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D5847-D6B3-435C-AF88-B5BFA4F7DB7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1EEFF-4BF6-4345-8976-DA5FBE4D0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37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D5847-D6B3-435C-AF88-B5BFA4F7DB7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1EEFF-4BF6-4345-8976-DA5FBE4D0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50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D5847-D6B3-435C-AF88-B5BFA4F7DB7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1EEFF-4BF6-4345-8976-DA5FBE4D0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34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D5847-D6B3-435C-AF88-B5BFA4F7DB7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1EEFF-4BF6-4345-8976-DA5FBE4D0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37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D5847-D6B3-435C-AF88-B5BFA4F7DB7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1EEFF-4BF6-4345-8976-DA5FBE4D0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14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D5847-D6B3-435C-AF88-B5BFA4F7DB7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1EEFF-4BF6-4345-8976-DA5FBE4D0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218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D5847-D6B3-435C-AF88-B5BFA4F7DB7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1EEFF-4BF6-4345-8976-DA5FBE4D0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04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D5847-D6B3-435C-AF88-B5BFA4F7DB7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1EEFF-4BF6-4345-8976-DA5FBE4D0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26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D5847-D6B3-435C-AF88-B5BFA4F7DB7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1EEFF-4BF6-4345-8976-DA5FBE4D0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9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4"/>
          <p:cNvSpPr>
            <a:spLocks noChangeArrowheads="1" noChangeShapeType="1" noTextEdit="1"/>
          </p:cNvSpPr>
          <p:nvPr/>
        </p:nvSpPr>
        <p:spPr bwMode="auto">
          <a:xfrm>
            <a:off x="3463835" y="782636"/>
            <a:ext cx="6248400" cy="568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CHỦ ĐỀ 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lang="vi-VN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MÔI </a:t>
            </a:r>
            <a:r>
              <a:rPr lang="vi-VN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TRƯỜNG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XANH</a:t>
            </a:r>
          </a:p>
        </p:txBody>
      </p:sp>
      <p:pic>
        <p:nvPicPr>
          <p:cNvPr id="3075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5" t="40581" r="42392" b="57611"/>
          <a:stretch>
            <a:fillRect/>
          </a:stretch>
        </p:blipFill>
        <p:spPr bwMode="auto">
          <a:xfrm>
            <a:off x="3682093" y="2769627"/>
            <a:ext cx="292100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6" name="Rectangle 13"/>
          <p:cNvSpPr>
            <a:spLocks/>
          </p:cNvSpPr>
          <p:nvPr/>
        </p:nvSpPr>
        <p:spPr bwMode="auto">
          <a:xfrm>
            <a:off x="4079693" y="2697066"/>
            <a:ext cx="6997609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altLang="en-US" sz="4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</a:rPr>
              <a:t>Nhạc</a:t>
            </a:r>
            <a:r>
              <a:rPr lang="en-US" altLang="en-US" sz="4400" b="1" dirty="0">
                <a:latin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</a:rPr>
              <a:t>cụ</a:t>
            </a:r>
            <a:r>
              <a:rPr lang="en-US" altLang="en-US" sz="4400" b="1" dirty="0">
                <a:latin typeface="Times New Roman" pitchFamily="18" charset="0"/>
              </a:rPr>
              <a:t>: </a:t>
            </a:r>
            <a:r>
              <a:rPr lang="en-US" altLang="en-US" sz="4400" b="1" dirty="0" err="1">
                <a:latin typeface="Times New Roman" pitchFamily="18" charset="0"/>
              </a:rPr>
              <a:t>Sáo</a:t>
            </a:r>
            <a:r>
              <a:rPr lang="en-US" altLang="en-US" sz="4400" b="1" dirty="0">
                <a:latin typeface="Times New Roman" pitchFamily="18" charset="0"/>
              </a:rPr>
              <a:t> Recorder</a:t>
            </a:r>
            <a:endParaRPr lang="en-US" altLang="en-US" sz="44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077" name="WordArt 14"/>
          <p:cNvSpPr>
            <a:spLocks noChangeArrowheads="1" noChangeShapeType="1" noTextEdit="1"/>
          </p:cNvSpPr>
          <p:nvPr/>
        </p:nvSpPr>
        <p:spPr bwMode="auto">
          <a:xfrm>
            <a:off x="2150181" y="1489402"/>
            <a:ext cx="1752600" cy="4476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TIẾT 6</a:t>
            </a:r>
          </a:p>
        </p:txBody>
      </p:sp>
      <p:pic>
        <p:nvPicPr>
          <p:cNvPr id="3078" name="Picture 15" descr="792px-Vietnamese_Music_Logo_shad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4" y="66676"/>
            <a:ext cx="892175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7" descr="Giao du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6"/>
          <a:stretch>
            <a:fillRect/>
          </a:stretch>
        </p:blipFill>
        <p:spPr bwMode="auto">
          <a:xfrm>
            <a:off x="0" y="5112813"/>
            <a:ext cx="15144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WordArt 4"/>
          <p:cNvSpPr>
            <a:spLocks noChangeArrowheads="1" noChangeShapeType="1" noTextEdit="1"/>
          </p:cNvSpPr>
          <p:nvPr/>
        </p:nvSpPr>
        <p:spPr bwMode="auto">
          <a:xfrm>
            <a:off x="5657850" y="111125"/>
            <a:ext cx="4781550" cy="477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403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Thứ </a:t>
            </a:r>
            <a:r>
              <a:rPr lang="en-US" sz="28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Sáu</a:t>
            </a:r>
            <a:r>
              <a:rPr lang="vi-VN" sz="28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, ngày</a:t>
            </a:r>
            <a:r>
              <a:rPr lang="en-US" sz="28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 17 </a:t>
            </a:r>
            <a:r>
              <a:rPr lang="vi-VN" sz="28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tháng </a:t>
            </a:r>
            <a:r>
              <a:rPr lang="en-US" sz="28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10</a:t>
            </a:r>
            <a:r>
              <a:rPr lang="vi-VN" sz="28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 năm 202</a:t>
            </a:r>
            <a:r>
              <a:rPr lang="en-US" sz="28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4262" r="4510"/>
          <a:stretch/>
        </p:blipFill>
        <p:spPr>
          <a:xfrm>
            <a:off x="3605349" y="4441095"/>
            <a:ext cx="5394535" cy="2318355"/>
          </a:xfrm>
          <a:prstGeom prst="rect">
            <a:avLst/>
          </a:prstGeom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5" t="40581" r="42392" b="57611"/>
          <a:stretch>
            <a:fillRect/>
          </a:stretch>
        </p:blipFill>
        <p:spPr bwMode="auto">
          <a:xfrm>
            <a:off x="1222375" y="3783873"/>
            <a:ext cx="292100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3"/>
          <p:cNvSpPr>
            <a:spLocks/>
          </p:cNvSpPr>
          <p:nvPr/>
        </p:nvSpPr>
        <p:spPr bwMode="auto">
          <a:xfrm>
            <a:off x="1478599" y="3616856"/>
            <a:ext cx="10839675" cy="42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altLang="en-US" sz="4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</a:rPr>
              <a:t>Nghe</a:t>
            </a:r>
            <a:r>
              <a:rPr lang="en-US" altLang="en-US" sz="4400" b="1" dirty="0">
                <a:latin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</a:rPr>
              <a:t>nhạc</a:t>
            </a:r>
            <a:r>
              <a:rPr lang="en-US" altLang="en-US" sz="4400" b="1" dirty="0">
                <a:latin typeface="Times New Roman" pitchFamily="18" charset="0"/>
              </a:rPr>
              <a:t>: </a:t>
            </a:r>
            <a:r>
              <a:rPr lang="en-US" altLang="en-US" sz="4400" b="1" dirty="0" err="1">
                <a:latin typeface="Times New Roman" pitchFamily="18" charset="0"/>
              </a:rPr>
              <a:t>Tác</a:t>
            </a:r>
            <a:r>
              <a:rPr lang="en-US" altLang="en-US" sz="4400" b="1" dirty="0">
                <a:latin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</a:rPr>
              <a:t>phẩm</a:t>
            </a:r>
            <a:r>
              <a:rPr lang="en-US" altLang="en-US" sz="4400" b="1" dirty="0">
                <a:latin typeface="Times New Roman" pitchFamily="18" charset="0"/>
              </a:rPr>
              <a:t> “</a:t>
            </a:r>
            <a:r>
              <a:rPr lang="en-US" altLang="en-US" sz="4400" b="1" i="1" dirty="0" err="1">
                <a:latin typeface="Times New Roman" pitchFamily="18" charset="0"/>
              </a:rPr>
              <a:t>Tiếng</a:t>
            </a:r>
            <a:r>
              <a:rPr lang="en-US" altLang="en-US" sz="4400" b="1" i="1" dirty="0">
                <a:latin typeface="Times New Roman" pitchFamily="18" charset="0"/>
              </a:rPr>
              <a:t> </a:t>
            </a:r>
            <a:r>
              <a:rPr lang="en-US" altLang="en-US" sz="4400" b="1" i="1" dirty="0" err="1">
                <a:latin typeface="Times New Roman" pitchFamily="18" charset="0"/>
              </a:rPr>
              <a:t>chim</a:t>
            </a:r>
            <a:r>
              <a:rPr lang="en-US" altLang="en-US" sz="4400" b="1" i="1" dirty="0">
                <a:latin typeface="Times New Roman" pitchFamily="18" charset="0"/>
              </a:rPr>
              <a:t> </a:t>
            </a:r>
            <a:r>
              <a:rPr lang="en-US" altLang="en-US" sz="4400" b="1" i="1" dirty="0" err="1">
                <a:latin typeface="Times New Roman" pitchFamily="18" charset="0"/>
              </a:rPr>
              <a:t>sơn</a:t>
            </a:r>
            <a:r>
              <a:rPr lang="en-US" altLang="en-US" sz="4400" b="1" i="1" dirty="0">
                <a:latin typeface="Times New Roman" pitchFamily="18" charset="0"/>
              </a:rPr>
              <a:t> ca</a:t>
            </a:r>
            <a:r>
              <a:rPr lang="en-US" altLang="en-US" sz="4400" b="1" dirty="0">
                <a:latin typeface="Times New Roman" pitchFamily="18" charset="0"/>
              </a:rPr>
              <a:t>” </a:t>
            </a:r>
            <a:endParaRPr lang="en-US" altLang="en-US" sz="44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451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/>
          </p:cNvSpPr>
          <p:nvPr/>
        </p:nvSpPr>
        <p:spPr bwMode="auto">
          <a:xfrm>
            <a:off x="855840" y="270242"/>
            <a:ext cx="102870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Alouette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3600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3600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en-US" sz="3600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sơn</a:t>
            </a:r>
            <a:r>
              <a:rPr lang="en-US" altLang="en-US" sz="3600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ca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510988" y="967468"/>
            <a:ext cx="11291047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altLang="en-US" sz="3600" b="1" dirty="0">
                <a:latin typeface="Times New Roman" panose="02020603050405020304" pitchFamily="18" charset="0"/>
              </a:rPr>
              <a:t>       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Khúc</a:t>
            </a:r>
            <a:r>
              <a:rPr lang="en-US" altLang="en-US" sz="3600" b="1" dirty="0">
                <a:latin typeface="Times New Roman" panose="02020603050405020304" pitchFamily="18" charset="0"/>
              </a:rPr>
              <a:t> Ca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Peregrinnacion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</a:rPr>
              <a:t>(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Cuộc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hành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hương</a:t>
            </a:r>
            <a:r>
              <a:rPr lang="en-US" altLang="en-US" sz="3600" b="1" dirty="0">
                <a:latin typeface="Times New Roman" panose="02020603050405020304" pitchFamily="18" charset="0"/>
              </a:rPr>
              <a:t>)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sáng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tác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năm</a:t>
            </a:r>
            <a:r>
              <a:rPr lang="en-US" altLang="en-US" sz="3600" b="1" dirty="0">
                <a:latin typeface="Times New Roman" panose="02020603050405020304" pitchFamily="18" charset="0"/>
              </a:rPr>
              <a:t> 1964.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giai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điệu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trầm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bổng</a:t>
            </a:r>
            <a:r>
              <a:rPr lang="en-US" altLang="en-US" sz="3600" b="1" dirty="0"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nhẹ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nhàng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tác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phẩm</a:t>
            </a:r>
            <a:r>
              <a:rPr lang="en-US" altLang="en-US" sz="3600" b="1" dirty="0"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sĩ</a:t>
            </a:r>
            <a:r>
              <a:rPr lang="en-US" altLang="en-US" sz="3600" b="1" dirty="0">
                <a:latin typeface="Times New Roman" panose="02020603050405020304" pitchFamily="18" charset="0"/>
              </a:rPr>
              <a:t> Paul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Mauriat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đã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chuyển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soạn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dàn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theo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phong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cách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bán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cổ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điển</a:t>
            </a:r>
            <a:r>
              <a:rPr lang="en-US" altLang="en-US" sz="3600" b="1" dirty="0">
                <a:latin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sự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kết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hợp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dàn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giao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hưởng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cụ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điện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tử</a:t>
            </a:r>
            <a:r>
              <a:rPr lang="en-US" altLang="en-US" sz="3600" b="1" dirty="0"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trống</a:t>
            </a:r>
            <a:r>
              <a:rPr lang="en-US" altLang="en-US" sz="3600" b="1" dirty="0">
                <a:latin typeface="Times New Roman" panose="02020603050405020304" pitchFamily="18" charset="0"/>
              </a:rPr>
              <a:t> jazz,...). </a:t>
            </a:r>
          </a:p>
          <a:p>
            <a:pPr algn="just"/>
            <a:r>
              <a:rPr lang="en-US" altLang="en-US" sz="3600" b="1" dirty="0">
                <a:latin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Bản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chuyển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soạn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năm</a:t>
            </a:r>
            <a:r>
              <a:rPr lang="en-US" altLang="en-US" sz="3600" b="1" dirty="0">
                <a:latin typeface="Times New Roman" panose="02020603050405020304" pitchFamily="18" charset="0"/>
              </a:rPr>
              <a:t> 1968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tên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gọi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Alouette</a:t>
            </a:r>
            <a:r>
              <a:rPr lang="en-US" altLang="en-US" sz="3600" b="1" dirty="0">
                <a:latin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chim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sơn</a:t>
            </a:r>
            <a:r>
              <a:rPr lang="en-US" altLang="en-US" sz="3600" b="1" dirty="0">
                <a:latin typeface="Times New Roman" panose="02020603050405020304" pitchFamily="18" charset="0"/>
              </a:rPr>
              <a:t> ca).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Nhiều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thế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giới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đã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dùng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bản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này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làm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nền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chương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trình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truyền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Thế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giới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động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vật</a:t>
            </a:r>
            <a:r>
              <a:rPr lang="en-US" altLang="en-US" sz="3600" b="1" dirty="0">
                <a:latin typeface="Times New Roman" panose="02020603050405020304" pitchFamily="18" charset="0"/>
              </a:rPr>
              <a:t>.</a:t>
            </a:r>
          </a:p>
          <a:p>
            <a:pPr algn="just" eaLnBrk="0" hangingPunct="0"/>
            <a:endParaRPr lang="en-US" altLang="en-US" sz="3600" dirty="0"/>
          </a:p>
        </p:txBody>
      </p:sp>
      <p:pic>
        <p:nvPicPr>
          <p:cNvPr id="2" name="Balade_Pour_Adeline">
            <a:hlinkClick r:id="" action="ppaction://media"/>
            <a:extLst>
              <a:ext uri="{FF2B5EF4-FFF2-40B4-BE49-F238E27FC236}">
                <a16:creationId xmlns:a16="http://schemas.microsoft.com/office/drawing/2014/main" id="{F34A0F27-2B9A-4587-9D8A-B1D81CAF21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72272" y="4299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5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6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7E402-5DBA-5C4A-3A69-F9A082A92D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B466DB-C0F6-06BD-07D4-B19D0CCF0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54" y="887896"/>
            <a:ext cx="11164091" cy="3412346"/>
          </a:xfrm>
          <a:prstGeom prst="rect">
            <a:avLst/>
          </a:prstGeom>
        </p:spPr>
      </p:pic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278339" y="0"/>
            <a:ext cx="564119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Recorder</a:t>
            </a:r>
          </a:p>
        </p:txBody>
      </p:sp>
    </p:spTree>
    <p:extLst>
      <p:ext uri="{BB962C8B-B14F-4D97-AF65-F5344CB8AC3E}">
        <p14:creationId xmlns:p14="http://schemas.microsoft.com/office/powerpoint/2010/main" val="4102284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57DED-4B56-BC11-5F2E-D422EE81F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0DE2E-DFFC-4CAF-8FD7-FA957FF33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30AA89-6E6D-4D59-9AD6-54F894EB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87" y="10266"/>
            <a:ext cx="11747229" cy="616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15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5947" y="294468"/>
            <a:ext cx="818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449" y="940799"/>
            <a:ext cx="907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0448" y="1587130"/>
            <a:ext cx="724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0448" y="2233461"/>
            <a:ext cx="684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951" y="2879792"/>
            <a:ext cx="804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951" y="3526123"/>
            <a:ext cx="804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0449" y="4172454"/>
            <a:ext cx="764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92264" y="294468"/>
            <a:ext cx="2435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0 123 4567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40967" y="940799"/>
            <a:ext cx="2435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0 123 456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36164" y="1587130"/>
            <a:ext cx="2435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0 123 45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31361" y="2233461"/>
            <a:ext cx="2435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0 123 4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26558" y="2879792"/>
            <a:ext cx="2435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0 123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21755" y="3526123"/>
            <a:ext cx="2435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0 12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58643" y="4172454"/>
            <a:ext cx="2435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0 1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97465" y="369946"/>
            <a:ext cx="818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81967" y="1016277"/>
            <a:ext cx="907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81966" y="1662608"/>
            <a:ext cx="724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81966" y="2308939"/>
            <a:ext cx="684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66469" y="2955270"/>
            <a:ext cx="804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66469" y="3601601"/>
            <a:ext cx="804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81967" y="4247932"/>
            <a:ext cx="764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93783" y="369946"/>
            <a:ext cx="994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76438" y="980683"/>
            <a:ext cx="611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37682" y="1662608"/>
            <a:ext cx="2435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½ 0 123 45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732879" y="2308939"/>
            <a:ext cx="2435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½ 0 123 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728076" y="2955270"/>
            <a:ext cx="2435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½ 0 123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723273" y="3601601"/>
            <a:ext cx="2435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½ 0 12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60161" y="4247932"/>
            <a:ext cx="2435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½ 0 12 45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879387" y="4818785"/>
            <a:ext cx="764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757581" y="4818785"/>
            <a:ext cx="1278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½ 0  </a:t>
            </a:r>
          </a:p>
        </p:txBody>
      </p:sp>
    </p:spTree>
    <p:extLst>
      <p:ext uri="{BB962C8B-B14F-4D97-AF65-F5344CB8AC3E}">
        <p14:creationId xmlns:p14="http://schemas.microsoft.com/office/powerpoint/2010/main" val="413358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08C8AB-5F51-E5DE-E609-7B22DDBF79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281"/>
          <a:stretch/>
        </p:blipFill>
        <p:spPr>
          <a:xfrm>
            <a:off x="0" y="1381225"/>
            <a:ext cx="11697992" cy="40955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3C6732-F0BA-4A34-9905-3A00F29E4E3A}"/>
              </a:ext>
            </a:extLst>
          </p:cNvPr>
          <p:cNvSpPr txBox="1"/>
          <p:nvPr/>
        </p:nvSpPr>
        <p:spPr>
          <a:xfrm>
            <a:off x="838200" y="5555593"/>
            <a:ext cx="6230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ĐỐ RẾ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ĐỐ  SI  LA SON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BBA0E5-53F0-43A3-83DC-174230878BEB}"/>
              </a:ext>
            </a:extLst>
          </p:cNvPr>
          <p:cNvSpPr txBox="1"/>
          <p:nvPr/>
        </p:nvSpPr>
        <p:spPr>
          <a:xfrm>
            <a:off x="1265722" y="3428999"/>
            <a:ext cx="5775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ĐỐ RẾ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ĐỐ  SI LA  SON</a:t>
            </a:r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D8A5EBB5-C2F2-439C-8087-5202D3B39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339" y="0"/>
            <a:ext cx="359101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BBA0E5-53F0-43A3-83DC-174230878BEB}"/>
              </a:ext>
            </a:extLst>
          </p:cNvPr>
          <p:cNvSpPr txBox="1"/>
          <p:nvPr/>
        </p:nvSpPr>
        <p:spPr>
          <a:xfrm>
            <a:off x="7068546" y="3428999"/>
            <a:ext cx="4257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 LA SI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LA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3C6732-F0BA-4A34-9905-3A00F29E4E3A}"/>
              </a:ext>
            </a:extLst>
          </p:cNvPr>
          <p:cNvSpPr txBox="1"/>
          <p:nvPr/>
        </p:nvSpPr>
        <p:spPr>
          <a:xfrm>
            <a:off x="7048863" y="5516410"/>
            <a:ext cx="4821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 LA SI     LA   SON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11" name="Rectangle 21">
            <a:extLst>
              <a:ext uri="{FF2B5EF4-FFF2-40B4-BE49-F238E27FC236}">
                <a16:creationId xmlns:a16="http://schemas.microsoft.com/office/drawing/2014/main" id="{D8A5EBB5-C2F2-439C-8087-5202D3B39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9356" y="353943"/>
            <a:ext cx="458231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alt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21">
            <a:extLst>
              <a:ext uri="{FF2B5EF4-FFF2-40B4-BE49-F238E27FC236}">
                <a16:creationId xmlns:a16="http://schemas.microsoft.com/office/drawing/2014/main" id="{D8A5EBB5-C2F2-439C-8087-5202D3B39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2503" y="904180"/>
            <a:ext cx="45823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9)</a:t>
            </a:r>
          </a:p>
        </p:txBody>
      </p:sp>
    </p:spTree>
    <p:extLst>
      <p:ext uri="{BB962C8B-B14F-4D97-AF65-F5344CB8AC3E}">
        <p14:creationId xmlns:p14="http://schemas.microsoft.com/office/powerpoint/2010/main" val="2400810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4038600" y="914400"/>
            <a:ext cx="586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CHUẨN BỊ CHO TIẾT HỌC TIẾP THEO</a:t>
            </a:r>
          </a:p>
        </p:txBody>
      </p:sp>
      <p:pic>
        <p:nvPicPr>
          <p:cNvPr id="45059" name="Picture 3" descr="BHOME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114800"/>
            <a:ext cx="8763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 descr="READ"/>
          <p:cNvPicPr>
            <a:picLocks noChangeAspect="1" noChangeArrowheads="1"/>
          </p:cNvPicPr>
          <p:nvPr/>
        </p:nvPicPr>
        <p:blipFill>
          <a:blip r:embed="rId3" cstate="print">
            <a:lum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57200"/>
            <a:ext cx="1981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5"/>
          <p:cNvSpPr>
            <a:spLocks/>
          </p:cNvSpPr>
          <p:nvPr/>
        </p:nvSpPr>
        <p:spPr bwMode="auto">
          <a:xfrm>
            <a:off x="4572000" y="1905001"/>
            <a:ext cx="51816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Times New Roman" panose="02020603050405020304" pitchFamily="18" charset="0"/>
              </a:rPr>
              <a:t>1. Các nhóm tự ôn luyện các nội dung đã học và xem trước các nội dung ở tiết học sau.</a:t>
            </a:r>
          </a:p>
        </p:txBody>
      </p:sp>
      <p:sp>
        <p:nvSpPr>
          <p:cNvPr id="45062" name="Rectangle 6"/>
          <p:cNvSpPr>
            <a:spLocks/>
          </p:cNvSpPr>
          <p:nvPr/>
        </p:nvSpPr>
        <p:spPr bwMode="auto">
          <a:xfrm>
            <a:off x="4572000" y="2590801"/>
            <a:ext cx="57912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Times New Roman" panose="02020603050405020304" pitchFamily="18" charset="0"/>
              </a:rPr>
              <a:t>2. Tìm hiểu về nhạc sĩ Hoàng Việt và bài hát Nhạc rừng</a:t>
            </a:r>
          </a:p>
        </p:txBody>
      </p:sp>
    </p:spTree>
    <p:extLst>
      <p:ext uri="{BB962C8B-B14F-4D97-AF65-F5344CB8AC3E}">
        <p14:creationId xmlns:p14="http://schemas.microsoft.com/office/powerpoint/2010/main" val="64227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  <p:bldP spid="45061" grpId="0"/>
      <p:bldP spid="4506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304</Words>
  <Application>Microsoft Office PowerPoint</Application>
  <PresentationFormat>Widescreen</PresentationFormat>
  <Paragraphs>49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Satisfy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125</cp:revision>
  <dcterms:created xsi:type="dcterms:W3CDTF">2022-10-01T13:53:51Z</dcterms:created>
  <dcterms:modified xsi:type="dcterms:W3CDTF">2025-10-17T10:21:30Z</dcterms:modified>
</cp:coreProperties>
</file>