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8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7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29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65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2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3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9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4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8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35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8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5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4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9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BD1B0-43ED-443A-A1BA-21E6A006F29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06CBBB-373E-415C-AACE-1C452794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2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5900"/>
          <a:stretch/>
        </p:blipFill>
        <p:spPr>
          <a:xfrm>
            <a:off x="197956" y="169943"/>
            <a:ext cx="11754558" cy="891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358" b="63052"/>
          <a:stretch/>
        </p:blipFill>
        <p:spPr>
          <a:xfrm>
            <a:off x="197956" y="1961529"/>
            <a:ext cx="11754558" cy="796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7907" b="38338"/>
          <a:stretch/>
        </p:blipFill>
        <p:spPr>
          <a:xfrm>
            <a:off x="197956" y="3451115"/>
            <a:ext cx="11754558" cy="870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0754" b="11528"/>
          <a:stretch/>
        </p:blipFill>
        <p:spPr>
          <a:xfrm>
            <a:off x="197956" y="4896457"/>
            <a:ext cx="11754558" cy="11208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71703" y="992333"/>
            <a:ext cx="285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mơ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96297" y="2691592"/>
            <a:ext cx="620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Nam……………………………………………..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5716" y="951290"/>
            <a:ext cx="6769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mơ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Nam………………………………..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26966" y="2721741"/>
            <a:ext cx="257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mơ</a:t>
            </a:r>
            <a:r>
              <a:rPr lang="en-US" sz="2800" dirty="0"/>
              <a:t>  </a:t>
            </a:r>
            <a:r>
              <a:rPr lang="en-US" sz="2800" dirty="0" err="1"/>
              <a:t>Việt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83226" y="4136934"/>
            <a:ext cx="557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Nam………………………………………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27943" y="4063330"/>
            <a:ext cx="257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mơ</a:t>
            </a:r>
            <a:r>
              <a:rPr lang="en-US" sz="2800" dirty="0"/>
              <a:t>  </a:t>
            </a:r>
            <a:r>
              <a:rPr lang="en-US" sz="2800" dirty="0" err="1"/>
              <a:t>Việt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83226" y="5755724"/>
            <a:ext cx="403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Nam……………………………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3507" y="5886529"/>
            <a:ext cx="6769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 err="1"/>
              <a:t>phúc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tầm</a:t>
            </a:r>
            <a:r>
              <a:rPr lang="en-US" sz="28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5716" y="1412326"/>
            <a:ext cx="6769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</a:t>
            </a:r>
            <a:r>
              <a:rPr lang="en-US" sz="2800" dirty="0" err="1"/>
              <a:t>tay</a:t>
            </a:r>
            <a:r>
              <a:rPr lang="en-US" sz="2800" dirty="0"/>
              <a:t>………………………………..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71703" y="1412326"/>
            <a:ext cx="285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tỏa</a:t>
            </a:r>
            <a:r>
              <a:rPr lang="en-US" sz="2800" dirty="0"/>
              <a:t> sang </a:t>
            </a:r>
            <a:r>
              <a:rPr lang="en-US" sz="2800" dirty="0" err="1"/>
              <a:t>như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226966" y="3123295"/>
            <a:ext cx="257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ơn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83226" y="4527424"/>
            <a:ext cx="557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………………………………………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27943" y="4420822"/>
            <a:ext cx="257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947503" y="6124757"/>
            <a:ext cx="403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dâng</a:t>
            </a:r>
            <a:r>
              <a:rPr lang="en-US" sz="2800" dirty="0"/>
              <a:t>……………………………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54158" y="5992027"/>
            <a:ext cx="4183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mơ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Nam……..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69336" y="3135794"/>
            <a:ext cx="285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/>
              <a:t>mai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513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388659" y="1801578"/>
            <a:ext cx="4071312" cy="4299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11</a:t>
            </a:r>
          </a:p>
        </p:txBody>
      </p:sp>
      <p:pic>
        <p:nvPicPr>
          <p:cNvPr id="5135" name="Picture 15" descr="792px-Vietnamese_Music_Logo_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6" y="66678"/>
            <a:ext cx="8921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" descr="Giao d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6"/>
          <a:stretch>
            <a:fillRect/>
          </a:stretch>
        </p:blipFill>
        <p:spPr bwMode="auto">
          <a:xfrm>
            <a:off x="1763716" y="6019800"/>
            <a:ext cx="8980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>
            <a:hlinkClick r:id="rId4" action="ppaction://hlinksldjump"/>
          </p:cNvPr>
          <p:cNvSpPr/>
          <p:nvPr/>
        </p:nvSpPr>
        <p:spPr>
          <a:xfrm>
            <a:off x="161163" y="857498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13"/>
          <p:cNvSpPr>
            <a:spLocks/>
          </p:cNvSpPr>
          <p:nvPr/>
        </p:nvSpPr>
        <p:spPr bwMode="auto">
          <a:xfrm>
            <a:off x="0" y="2920309"/>
            <a:ext cx="113518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: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xướng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77074" y="3835842"/>
            <a:ext cx="11197713" cy="5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2932564" y="212183"/>
            <a:ext cx="6668635" cy="1016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5-Point Star 12">
            <a:hlinkClick r:id="rId5" action="ppaction://hlinksldjump"/>
          </p:cNvPr>
          <p:cNvSpPr/>
          <p:nvPr/>
        </p:nvSpPr>
        <p:spPr>
          <a:xfrm>
            <a:off x="11487343" y="0"/>
            <a:ext cx="537275" cy="6354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3654" y="463948"/>
            <a:ext cx="3090499" cy="8381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</a:t>
            </a:r>
            <a:r>
              <a:rPr lang="en-US" sz="54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đề</a:t>
            </a:r>
            <a:r>
              <a:rPr lang="en-US" sz="54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3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8913" y="1302131"/>
            <a:ext cx="6734652" cy="11743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Hoà</a:t>
            </a:r>
            <a:r>
              <a:rPr lang="en-US" sz="54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706" y="2890391"/>
            <a:ext cx="11766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706" y="5110229"/>
            <a:ext cx="1016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5342" y="5164062"/>
            <a:ext cx="600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5342" y="5564080"/>
            <a:ext cx="600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8547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3557536"/>
            <a:ext cx="7850778" cy="3300464"/>
          </a:xfrm>
          <a:prstGeom prst="rect">
            <a:avLst/>
          </a:prstGeom>
        </p:spPr>
      </p:pic>
      <p:pic>
        <p:nvPicPr>
          <p:cNvPr id="5" name="图片 71688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0" y="2171414"/>
            <a:ext cx="11402400" cy="25151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71690"/>
          <p:cNvSpPr txBox="1"/>
          <p:nvPr/>
        </p:nvSpPr>
        <p:spPr>
          <a:xfrm>
            <a:off x="4402717" y="1606410"/>
            <a:ext cx="254080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TIẾT 10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71691"/>
          <p:cNvSpPr txBox="1"/>
          <p:nvPr/>
        </p:nvSpPr>
        <p:spPr>
          <a:xfrm>
            <a:off x="929254" y="2507403"/>
            <a:ext cx="10333492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HÁT 2 BÈ TRÍCH ĐOẠN: 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NGÀN ƯỚC MƠ VIỆT NAM</a:t>
            </a:r>
          </a:p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LIÊN KHÚC: 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TÔI YÊU VIỆT NAM</a:t>
            </a:r>
            <a:endParaRPr lang="zh-CN" alt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1690"/>
          <p:cNvSpPr txBox="1"/>
          <p:nvPr/>
        </p:nvSpPr>
        <p:spPr>
          <a:xfrm>
            <a:off x="1941062" y="104336"/>
            <a:ext cx="77269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13 </a:t>
            </a:r>
            <a:r>
              <a:rPr lang="en-US" altLang="zh-CN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11 </a:t>
            </a:r>
            <a:r>
              <a:rPr lang="en-US" altLang="zh-CN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2025</a:t>
            </a:r>
            <a:endParaRPr lang="zh-CN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9382" y="932236"/>
            <a:ext cx="5350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CHỦ ĐỀ 3: HOÀ CA    </a:t>
            </a:r>
          </a:p>
        </p:txBody>
      </p:sp>
    </p:spTree>
    <p:extLst>
      <p:ext uri="{BB962C8B-B14F-4D97-AF65-F5344CB8AC3E}">
        <p14:creationId xmlns:p14="http://schemas.microsoft.com/office/powerpoint/2010/main" val="32994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540272" y="265813"/>
            <a:ext cx="1141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1. HÁT :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NGÀN ƯỚC MƠ VIỆT NAM</a:t>
            </a:r>
            <a:endParaRPr lang="zh-CN" altLang="en-US" sz="3600" b="1" i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"/>
          <p:cNvSpPr/>
          <p:nvPr/>
        </p:nvSpPr>
        <p:spPr>
          <a:xfrm>
            <a:off x="3012744" y="1430832"/>
            <a:ext cx="6874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zh-CN" altLang="en-US" sz="3600" b="1" i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72708" descr="PPT素材-09"/>
          <p:cNvPicPr>
            <a:picLocks noChangeAspect="1"/>
          </p:cNvPicPr>
          <p:nvPr/>
        </p:nvPicPr>
        <p:blipFill rotWithShape="1">
          <a:blip r:embed="rId2"/>
          <a:srcRect t="4535"/>
          <a:stretch/>
        </p:blipFill>
        <p:spPr>
          <a:xfrm>
            <a:off x="169817" y="3866606"/>
            <a:ext cx="1787517" cy="31860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1"/>
          <p:cNvSpPr/>
          <p:nvPr/>
        </p:nvSpPr>
        <p:spPr>
          <a:xfrm>
            <a:off x="3446921" y="784501"/>
            <a:ext cx="1597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3200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zh-CN" sz="3200" i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3200" i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2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16C617-A327-6CF0-1FF8-DE65F5BC17B4}"/>
              </a:ext>
            </a:extLst>
          </p:cNvPr>
          <p:cNvSpPr txBox="1"/>
          <p:nvPr/>
        </p:nvSpPr>
        <p:spPr>
          <a:xfrm>
            <a:off x="328317" y="555469"/>
            <a:ext cx="9694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4773" algn="ctr" defTabSz="1677822">
              <a:buClr>
                <a:srgbClr val="231F20"/>
              </a:buClr>
              <a:buSzPts val="1300"/>
              <a:defRPr/>
            </a:pPr>
            <a:r>
              <a:rPr lang="en-GB" sz="4000" b="1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Giới</a:t>
            </a:r>
            <a:r>
              <a:rPr lang="en-GB" sz="4000" b="1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lang="en-GB" sz="4000" b="1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thiệu</a:t>
            </a:r>
            <a:r>
              <a:rPr lang="en-GB" sz="40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GB" sz="40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vài</a:t>
            </a:r>
            <a:r>
              <a:rPr lang="en-GB" sz="40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GB" sz="40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nét</a:t>
            </a:r>
            <a:r>
              <a:rPr lang="en-GB" sz="40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GB" sz="40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về</a:t>
            </a:r>
            <a:r>
              <a:rPr lang="en-GB" sz="40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GB" sz="40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nhạc</a:t>
            </a:r>
            <a:r>
              <a:rPr lang="en-GB" sz="40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GB" sz="40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sĩ</a:t>
            </a:r>
            <a:r>
              <a:rPr lang="en-GB" sz="40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GB" sz="40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Nguyễn</a:t>
            </a:r>
            <a:r>
              <a:rPr lang="en-GB" sz="40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GB" sz="40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Hồng</a:t>
            </a:r>
            <a:r>
              <a:rPr lang="en-GB" sz="40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GB" sz="40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Thuận</a:t>
            </a:r>
            <a:r>
              <a:rPr lang="en-GB" sz="40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</a:p>
          <a:p>
            <a:pPr marR="174773" algn="ctr" defTabSz="1677822">
              <a:buClr>
                <a:srgbClr val="231F20"/>
              </a:buClr>
              <a:buSzPts val="1300"/>
              <a:defRPr/>
            </a:pPr>
            <a:r>
              <a:rPr lang="en-GB" sz="40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và</a:t>
            </a:r>
            <a:r>
              <a:rPr lang="en-GB" sz="40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GB" sz="4000" b="1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bài</a:t>
            </a:r>
            <a:r>
              <a:rPr lang="en-GB" sz="4000" b="1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lang="en-GB" sz="4000" b="1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hát</a:t>
            </a:r>
            <a:r>
              <a:rPr lang="en-GB" sz="4000" b="1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lang="en-GB" sz="4000" b="1" i="1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Ngàn</a:t>
            </a:r>
            <a:r>
              <a:rPr lang="en-GB" sz="4000" b="1" i="1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lang="en-GB" sz="4000" b="1" i="1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ước</a:t>
            </a:r>
            <a:r>
              <a:rPr lang="en-GB" sz="4000" b="1" i="1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lang="en-GB" sz="4000" b="1" i="1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mơ</a:t>
            </a:r>
            <a:r>
              <a:rPr lang="en-GB" sz="4000" b="1" i="1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lang="en-GB" sz="4000" b="1" i="1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Việt</a:t>
            </a:r>
            <a:r>
              <a:rPr lang="en-GB" sz="4000" b="1" i="1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Arial"/>
              </a:rPr>
              <a:t> Nam</a:t>
            </a:r>
            <a:endParaRPr lang="en-GB" altLang="en-US" sz="4000" b="1" i="1" kern="0" dirty="0">
              <a:ln w="0"/>
              <a:solidFill>
                <a:srgbClr val="2A68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2B4A3-2BF4-6A2A-7D6E-2A77C92A0CD6}"/>
              </a:ext>
            </a:extLst>
          </p:cNvPr>
          <p:cNvSpPr txBox="1"/>
          <p:nvPr/>
        </p:nvSpPr>
        <p:spPr>
          <a:xfrm>
            <a:off x="164777" y="1878908"/>
            <a:ext cx="88485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452" algn="just"/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1981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Chí Minh.</a:t>
            </a:r>
          </a:p>
          <a:p>
            <a:pPr marL="165452" algn="just"/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2008,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GB" sz="2800" i="1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GB" sz="2800" i="1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sz="2800" i="1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 10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(2017).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65452" algn="just"/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GB" sz="2800" i="1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sz="2800" i="1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sz="2800" i="1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2800" i="1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8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9FE9E5-0AD3-D575-D067-E09D19C89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7" t="5797" r="11167" b="50000"/>
          <a:stretch/>
        </p:blipFill>
        <p:spPr>
          <a:xfrm>
            <a:off x="9176911" y="1217187"/>
            <a:ext cx="2686773" cy="50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6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540273" y="265813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zh-CN" altLang="en-US" sz="3600" b="1" i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"/>
          <p:cNvSpPr/>
          <p:nvPr/>
        </p:nvSpPr>
        <p:spPr>
          <a:xfrm>
            <a:off x="540273" y="852596"/>
            <a:ext cx="8326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zh-CN" altLang="en-US" sz="3600" b="1" i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70" y="1632817"/>
            <a:ext cx="120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870" y="2285629"/>
            <a:ext cx="119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(2008),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(2017)…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2B4A3-2BF4-6A2A-7D6E-2A77C92A0CD6}"/>
              </a:ext>
            </a:extLst>
          </p:cNvPr>
          <p:cNvSpPr txBox="1"/>
          <p:nvPr/>
        </p:nvSpPr>
        <p:spPr>
          <a:xfrm>
            <a:off x="-166671" y="2938265"/>
            <a:ext cx="123586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2652" indent="-457200" algn="just">
              <a:lnSpc>
                <a:spcPct val="150000"/>
              </a:lnSpc>
              <a:buFontTx/>
              <a:buChar char="-"/>
            </a:pP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GB" sz="3200" i="1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sz="3200" i="1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sz="3200" i="1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200" i="1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65452" algn="just">
              <a:lnSpc>
                <a:spcPct val="150000"/>
              </a:lnSpc>
            </a:pP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矩形 1"/>
          <p:cNvSpPr/>
          <p:nvPr/>
        </p:nvSpPr>
        <p:spPr>
          <a:xfrm>
            <a:off x="301682" y="5246589"/>
            <a:ext cx="2782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zh-CN" altLang="en-US" sz="3600" b="1" i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2B4A3-2BF4-6A2A-7D6E-2A77C92A0CD6}"/>
              </a:ext>
            </a:extLst>
          </p:cNvPr>
          <p:cNvSpPr txBox="1"/>
          <p:nvPr/>
        </p:nvSpPr>
        <p:spPr>
          <a:xfrm>
            <a:off x="-166671" y="5967262"/>
            <a:ext cx="5315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452" algn="just"/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GB" sz="32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2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197175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56" y="169942"/>
            <a:ext cx="11754558" cy="63259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86489" y="169942"/>
            <a:ext cx="504056" cy="864096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263" y="287383"/>
            <a:ext cx="504056" cy="64008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14265" y="4926805"/>
            <a:ext cx="375701" cy="74259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85062" y="4572000"/>
            <a:ext cx="6283235" cy="576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45827" y="158951"/>
            <a:ext cx="1145475" cy="768512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38799" y="287383"/>
            <a:ext cx="1145475" cy="64008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39587" y="1791683"/>
            <a:ext cx="1145475" cy="64008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43004" y="1730891"/>
            <a:ext cx="1771261" cy="64008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26693" y="3225138"/>
            <a:ext cx="1771261" cy="732907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7959" y="3363685"/>
            <a:ext cx="1771261" cy="732907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53956" y="5148986"/>
            <a:ext cx="724821" cy="350477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35882" y="5207826"/>
            <a:ext cx="884758" cy="350477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45827" y="5233952"/>
            <a:ext cx="884758" cy="350477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6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633766" y="425012"/>
            <a:ext cx="3252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CN" sz="44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zh-CN" altLang="en-US" sz="4400" b="1" i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2B4A3-2BF4-6A2A-7D6E-2A77C92A0CD6}"/>
              </a:ext>
            </a:extLst>
          </p:cNvPr>
          <p:cNvSpPr txBox="1"/>
          <p:nvPr/>
        </p:nvSpPr>
        <p:spPr>
          <a:xfrm>
            <a:off x="264663" y="1217939"/>
            <a:ext cx="5831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452" algn="just"/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2B4A3-2BF4-6A2A-7D6E-2A77C92A0CD6}"/>
              </a:ext>
            </a:extLst>
          </p:cNvPr>
          <p:cNvSpPr txBox="1"/>
          <p:nvPr/>
        </p:nvSpPr>
        <p:spPr>
          <a:xfrm>
            <a:off x="264663" y="2093490"/>
            <a:ext cx="5638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452" algn="just"/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ô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2B4A3-2BF4-6A2A-7D6E-2A77C92A0CD6}"/>
              </a:ext>
            </a:extLst>
          </p:cNvPr>
          <p:cNvSpPr txBox="1"/>
          <p:nvPr/>
        </p:nvSpPr>
        <p:spPr>
          <a:xfrm>
            <a:off x="0" y="2963156"/>
            <a:ext cx="10842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452" algn="just"/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矩形 1"/>
          <p:cNvSpPr/>
          <p:nvPr/>
        </p:nvSpPr>
        <p:spPr>
          <a:xfrm>
            <a:off x="385686" y="3848171"/>
            <a:ext cx="3500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zh-CN" sz="44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zh-CN" altLang="en-US" sz="4400" b="1" i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3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52B4A3-2BF4-6A2A-7D6E-2A77C92A0CD6}"/>
              </a:ext>
            </a:extLst>
          </p:cNvPr>
          <p:cNvSpPr txBox="1"/>
          <p:nvPr/>
        </p:nvSpPr>
        <p:spPr>
          <a:xfrm>
            <a:off x="261133" y="1150800"/>
            <a:ext cx="11669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452" algn="just"/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bay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lung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2B4A3-2BF4-6A2A-7D6E-2A77C92A0CD6}"/>
              </a:ext>
            </a:extLst>
          </p:cNvPr>
          <p:cNvSpPr txBox="1"/>
          <p:nvPr/>
        </p:nvSpPr>
        <p:spPr>
          <a:xfrm>
            <a:off x="0" y="2417730"/>
            <a:ext cx="11669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452" algn="just"/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2B4A3-2BF4-6A2A-7D6E-2A77C92A0CD6}"/>
              </a:ext>
            </a:extLst>
          </p:cNvPr>
          <p:cNvSpPr txBox="1"/>
          <p:nvPr/>
        </p:nvSpPr>
        <p:spPr>
          <a:xfrm>
            <a:off x="0" y="3692988"/>
            <a:ext cx="11669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452" algn="just"/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2B4A3-2BF4-6A2A-7D6E-2A77C92A0CD6}"/>
              </a:ext>
            </a:extLst>
          </p:cNvPr>
          <p:cNvSpPr txBox="1"/>
          <p:nvPr/>
        </p:nvSpPr>
        <p:spPr>
          <a:xfrm>
            <a:off x="-137726" y="5075989"/>
            <a:ext cx="11669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452" algn="just"/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spc="-55" dirty="0" err="1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GB" sz="3600" spc="-55" dirty="0">
                <a:solidFill>
                  <a:srgbClr val="120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0496" y="204260"/>
            <a:ext cx="6971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Ngàn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ước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mơ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Việt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077069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625</TotalTime>
  <Words>581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Bahnschrift Condensed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40</cp:revision>
  <dcterms:created xsi:type="dcterms:W3CDTF">2023-11-04T02:59:44Z</dcterms:created>
  <dcterms:modified xsi:type="dcterms:W3CDTF">2025-11-14T15:32:57Z</dcterms:modified>
</cp:coreProperties>
</file>