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sldIdLst>
    <p:sldId id="305" r:id="rId2"/>
    <p:sldId id="314" r:id="rId3"/>
    <p:sldId id="312" r:id="rId4"/>
    <p:sldId id="316" r:id="rId5"/>
    <p:sldId id="315" r:id="rId6"/>
    <p:sldId id="317" r:id="rId7"/>
    <p:sldId id="313" r:id="rId8"/>
    <p:sldId id="303" r:id="rId9"/>
    <p:sldId id="310" r:id="rId10"/>
    <p:sldId id="306" r:id="rId11"/>
    <p:sldId id="307" r:id="rId12"/>
    <p:sldId id="304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AD13"/>
    <a:srgbClr val="A9174F"/>
    <a:srgbClr val="00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0055C-5A16-451A-9771-21A06934F22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79851-32FE-4719-87BD-81F4E2485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0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gb71737ba3b_0_2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4" name="Google Shape;2194;gb71737ba3b_0_2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80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28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4" name="Google Shape;8884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5" name="Google Shape;8885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96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6fc84f77b_0_16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6fc84f77b_0_16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26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6fc84f77b_0_16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6fc84f77b_0_16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85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7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29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7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60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2"/>
          <p:cNvSpPr txBox="1">
            <a:spLocks noGrp="1"/>
          </p:cNvSpPr>
          <p:nvPr>
            <p:ph type="subTitle" idx="1"/>
          </p:nvPr>
        </p:nvSpPr>
        <p:spPr>
          <a:xfrm>
            <a:off x="6084551" y="1930400"/>
            <a:ext cx="4521200" cy="7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Satisfy"/>
              <a:buNone/>
              <a:defRPr sz="3467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6" name="Google Shape;616;p22"/>
          <p:cNvSpPr txBox="1">
            <a:spLocks noGrp="1"/>
          </p:cNvSpPr>
          <p:nvPr>
            <p:ph type="body" idx="2"/>
          </p:nvPr>
        </p:nvSpPr>
        <p:spPr>
          <a:xfrm>
            <a:off x="6084565" y="2806400"/>
            <a:ext cx="4469200" cy="3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 sz="1867">
                <a:solidFill>
                  <a:schemeClr val="accent6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2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2"/>
          <p:cNvSpPr/>
          <p:nvPr/>
        </p:nvSpPr>
        <p:spPr>
          <a:xfrm flipH="1">
            <a:off x="-1347420" y="30648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9" name="Google Shape;619;p22"/>
          <p:cNvGrpSpPr/>
          <p:nvPr/>
        </p:nvGrpSpPr>
        <p:grpSpPr>
          <a:xfrm>
            <a:off x="15" y="63525"/>
            <a:ext cx="12948825" cy="1704988"/>
            <a:chOff x="1657411" y="-14732"/>
            <a:chExt cx="9711619" cy="1278741"/>
          </a:xfrm>
        </p:grpSpPr>
        <p:sp>
          <p:nvSpPr>
            <p:cNvPr id="620" name="Google Shape;620;p22"/>
            <p:cNvSpPr/>
            <p:nvPr/>
          </p:nvSpPr>
          <p:spPr>
            <a:xfrm>
              <a:off x="8560224" y="-14732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1657411" y="823465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5842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6"/>
          <p:cNvSpPr txBox="1">
            <a:spLocks noGrp="1"/>
          </p:cNvSpPr>
          <p:nvPr>
            <p:ph type="title"/>
          </p:nvPr>
        </p:nvSpPr>
        <p:spPr>
          <a:xfrm>
            <a:off x="1712233" y="4495600"/>
            <a:ext cx="4045600" cy="58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16"/>
          <p:cNvSpPr txBox="1">
            <a:spLocks noGrp="1"/>
          </p:cNvSpPr>
          <p:nvPr>
            <p:ph type="title" idx="2"/>
          </p:nvPr>
        </p:nvSpPr>
        <p:spPr>
          <a:xfrm>
            <a:off x="6434161" y="4495600"/>
            <a:ext cx="4045600" cy="58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16"/>
          <p:cNvSpPr txBox="1">
            <a:spLocks noGrp="1"/>
          </p:cNvSpPr>
          <p:nvPr>
            <p:ph type="subTitle" idx="1"/>
          </p:nvPr>
        </p:nvSpPr>
        <p:spPr>
          <a:xfrm>
            <a:off x="1712267" y="4913189"/>
            <a:ext cx="4045600" cy="1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2" name="Google Shape;632;p16"/>
          <p:cNvSpPr txBox="1">
            <a:spLocks noGrp="1"/>
          </p:cNvSpPr>
          <p:nvPr>
            <p:ph type="subTitle" idx="3"/>
          </p:nvPr>
        </p:nvSpPr>
        <p:spPr>
          <a:xfrm>
            <a:off x="6434197" y="4913191"/>
            <a:ext cx="4045600" cy="1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33" name="Google Shape;633;p16"/>
          <p:cNvSpPr txBox="1">
            <a:spLocks noGrp="1"/>
          </p:cNvSpPr>
          <p:nvPr>
            <p:ph type="title" idx="4"/>
          </p:nvPr>
        </p:nvSpPr>
        <p:spPr>
          <a:xfrm>
            <a:off x="2139200" y="656864"/>
            <a:ext cx="79136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6"/>
          <p:cNvSpPr/>
          <p:nvPr/>
        </p:nvSpPr>
        <p:spPr>
          <a:xfrm rot="3947616">
            <a:off x="11193035" y="3471236"/>
            <a:ext cx="1559719" cy="1275248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5" name="Google Shape;635;p16"/>
          <p:cNvGrpSpPr/>
          <p:nvPr/>
        </p:nvGrpSpPr>
        <p:grpSpPr>
          <a:xfrm>
            <a:off x="11240793" y="2521597"/>
            <a:ext cx="1428299" cy="1128091"/>
            <a:chOff x="4513350" y="1013350"/>
            <a:chExt cx="788825" cy="623025"/>
          </a:xfrm>
        </p:grpSpPr>
        <p:sp>
          <p:nvSpPr>
            <p:cNvPr id="636" name="Google Shape;636;p16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" name="Google Shape;641;p16"/>
          <p:cNvSpPr/>
          <p:nvPr/>
        </p:nvSpPr>
        <p:spPr>
          <a:xfrm rot="9900062">
            <a:off x="-285251" y="4985402"/>
            <a:ext cx="1561237" cy="1321556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16"/>
          <p:cNvSpPr/>
          <p:nvPr/>
        </p:nvSpPr>
        <p:spPr>
          <a:xfrm rot="9900160">
            <a:off x="-73514" y="5966407"/>
            <a:ext cx="1559772" cy="1275292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16"/>
          <p:cNvSpPr/>
          <p:nvPr/>
        </p:nvSpPr>
        <p:spPr>
          <a:xfrm>
            <a:off x="6237105" y="6272001"/>
            <a:ext cx="5954975" cy="585985"/>
          </a:xfrm>
          <a:custGeom>
            <a:avLst/>
            <a:gdLst/>
            <a:ahLst/>
            <a:cxnLst/>
            <a:rect l="l" t="t" r="r" b="b"/>
            <a:pathLst>
              <a:path w="53984" h="8516" extrusionOk="0">
                <a:moveTo>
                  <a:pt x="46657" y="1"/>
                </a:moveTo>
                <a:cubicBezTo>
                  <a:pt x="46074" y="1"/>
                  <a:pt x="45488" y="51"/>
                  <a:pt x="44899" y="169"/>
                </a:cubicBezTo>
                <a:cubicBezTo>
                  <a:pt x="43542" y="431"/>
                  <a:pt x="42387" y="1407"/>
                  <a:pt x="41470" y="2038"/>
                </a:cubicBezTo>
                <a:cubicBezTo>
                  <a:pt x="39232" y="3574"/>
                  <a:pt x="37029" y="4872"/>
                  <a:pt x="33612" y="5336"/>
                </a:cubicBezTo>
                <a:cubicBezTo>
                  <a:pt x="32989" y="5416"/>
                  <a:pt x="32472" y="5460"/>
                  <a:pt x="31980" y="5460"/>
                </a:cubicBezTo>
                <a:cubicBezTo>
                  <a:pt x="31371" y="5460"/>
                  <a:pt x="30802" y="5392"/>
                  <a:pt x="30123" y="5241"/>
                </a:cubicBezTo>
                <a:cubicBezTo>
                  <a:pt x="29750" y="5162"/>
                  <a:pt x="28846" y="5072"/>
                  <a:pt x="27839" y="5072"/>
                </a:cubicBezTo>
                <a:cubicBezTo>
                  <a:pt x="26724" y="5072"/>
                  <a:pt x="25482" y="5182"/>
                  <a:pt x="24694" y="5538"/>
                </a:cubicBezTo>
                <a:cubicBezTo>
                  <a:pt x="23539" y="6071"/>
                  <a:pt x="22016" y="6265"/>
                  <a:pt x="20469" y="6265"/>
                </a:cubicBezTo>
                <a:cubicBezTo>
                  <a:pt x="19146" y="6265"/>
                  <a:pt x="17804" y="6123"/>
                  <a:pt x="16657" y="5931"/>
                </a:cubicBezTo>
                <a:cubicBezTo>
                  <a:pt x="14636" y="5589"/>
                  <a:pt x="12849" y="5387"/>
                  <a:pt x="11110" y="5387"/>
                </a:cubicBezTo>
                <a:cubicBezTo>
                  <a:pt x="8793" y="5387"/>
                  <a:pt x="6562" y="5746"/>
                  <a:pt x="3977" y="6610"/>
                </a:cubicBezTo>
                <a:cubicBezTo>
                  <a:pt x="2417" y="7134"/>
                  <a:pt x="1179" y="7801"/>
                  <a:pt x="0" y="8515"/>
                </a:cubicBezTo>
                <a:lnTo>
                  <a:pt x="53983" y="8515"/>
                </a:lnTo>
                <a:lnTo>
                  <a:pt x="53983" y="1574"/>
                </a:lnTo>
                <a:cubicBezTo>
                  <a:pt x="51696" y="973"/>
                  <a:pt x="49211" y="1"/>
                  <a:pt x="4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16"/>
          <p:cNvSpPr/>
          <p:nvPr/>
        </p:nvSpPr>
        <p:spPr>
          <a:xfrm rot="10800000">
            <a:off x="18" y="3"/>
            <a:ext cx="3217316" cy="526796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145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322682-F4F1-4135-9C7C-993D33E33D5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5999DB-1A3A-4E62-AB1F-E5E0A77FA92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54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1" r:id="rId12"/>
    <p:sldLayoutId id="2147483902" r:id="rId13"/>
    <p:sldLayoutId id="2147483903" r:id="rId14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CE4EA7-083E-3E92-6F6D-EDDE4D39ABED}"/>
              </a:ext>
            </a:extLst>
          </p:cNvPr>
          <p:cNvGrpSpPr/>
          <p:nvPr/>
        </p:nvGrpSpPr>
        <p:grpSpPr>
          <a:xfrm>
            <a:off x="1" y="4229394"/>
            <a:ext cx="12192000" cy="2663365"/>
            <a:chOff x="-2" y="4177538"/>
            <a:chExt cx="9391957" cy="969353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0BD73F87-37D1-420F-48E3-D5BE1AB5B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4178505"/>
              <a:ext cx="3828081" cy="964995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C7F9E316-99BF-55E0-1DD0-6EFE1553F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28"/>
            <a:stretch/>
          </p:blipFill>
          <p:spPr>
            <a:xfrm>
              <a:off x="3828079" y="4181896"/>
              <a:ext cx="2781938" cy="96499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5FE551-6E79-AFF0-6A42-644AD9A57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28"/>
            <a:stretch/>
          </p:blipFill>
          <p:spPr>
            <a:xfrm>
              <a:off x="6610017" y="4177538"/>
              <a:ext cx="2781938" cy="96499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73735B-6D1E-0F23-DBDF-D137F6AAF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4091196" y="96451"/>
            <a:ext cx="3566469" cy="356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Google Shape;400;p38">
            <a:extLst>
              <a:ext uri="{FF2B5EF4-FFF2-40B4-BE49-F238E27FC236}">
                <a16:creationId xmlns:a16="http://schemas.microsoft.com/office/drawing/2014/main" id="{1FC1C9A4-16A0-1051-DE18-6CD63FA52CAA}"/>
              </a:ext>
            </a:extLst>
          </p:cNvPr>
          <p:cNvSpPr txBox="1">
            <a:spLocks/>
          </p:cNvSpPr>
          <p:nvPr/>
        </p:nvSpPr>
        <p:spPr>
          <a:xfrm rot="21599640">
            <a:off x="3809089" y="2483300"/>
            <a:ext cx="3646905" cy="8788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1" wrap="square" lIns="121863" tIns="121863" rIns="121863" bIns="12186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7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defTabSz="1218804">
              <a:buClr>
                <a:srgbClr val="000000"/>
              </a:buClr>
              <a:buSzPts val="1100"/>
              <a:defRPr/>
            </a:pPr>
            <a:r>
              <a:rPr lang="en-GB" sz="4265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 </a:t>
            </a:r>
            <a:r>
              <a:rPr lang="en-GB" sz="5333" b="1" dirty="0">
                <a:ln w="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BÀI 8 – TIẾT </a:t>
            </a:r>
            <a:r>
              <a:rPr lang="en-GB" sz="5333" b="1" dirty="0" smtClean="0">
                <a:ln w="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16 </a:t>
            </a:r>
            <a:endParaRPr lang="vi-VN" sz="5333" b="1" dirty="0">
              <a:ln w="0"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5791D-1E1D-D0AE-B748-C461C50495FF}"/>
              </a:ext>
            </a:extLst>
          </p:cNvPr>
          <p:cNvSpPr txBox="1"/>
          <p:nvPr/>
        </p:nvSpPr>
        <p:spPr>
          <a:xfrm>
            <a:off x="2521601" y="3362362"/>
            <a:ext cx="8820276" cy="970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1408" indent="-631408" algn="just" defTabSz="913256">
              <a:lnSpc>
                <a:spcPct val="107000"/>
              </a:lnSpc>
              <a:spcAft>
                <a:spcPts val="1067"/>
              </a:spcAft>
              <a:defRPr/>
            </a:pPr>
            <a:r>
              <a:rPr lang="en-US" sz="5333" b="1" dirty="0">
                <a:ln w="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rPr>
              <a:t>NHẠC CỤ GIAI ĐIỆU</a:t>
            </a:r>
            <a:r>
              <a:rPr lang="en-US" sz="5333" b="1" dirty="0" smtClean="0">
                <a:ln w="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rPr>
              <a:t>: SÁO RECORDER</a:t>
            </a:r>
            <a:endParaRPr lang="en-GB" sz="5333" b="1" i="1" dirty="0">
              <a:ln w="0"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0710" y="166298"/>
            <a:ext cx="894861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6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Ba, </a:t>
            </a:r>
            <a:r>
              <a:rPr lang="en-US" sz="4267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26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4267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26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267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26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42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xoe thai va net dep cua cong dong van hoa dan toc thai tay bac hinh anh 2">
            <a:extLst>
              <a:ext uri="{FF2B5EF4-FFF2-40B4-BE49-F238E27FC236}">
                <a16:creationId xmlns:a16="http://schemas.microsoft.com/office/drawing/2014/main" id="{894F668B-7646-5F78-3AA3-BB1C1AC2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33" y="2102460"/>
            <a:ext cx="4944209" cy="351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Google Shape;400;p38">
            <a:extLst>
              <a:ext uri="{FF2B5EF4-FFF2-40B4-BE49-F238E27FC236}">
                <a16:creationId xmlns:a16="http://schemas.microsoft.com/office/drawing/2014/main" id="{36179B04-03A7-BBB0-C8B7-7E606DCAC01B}"/>
              </a:ext>
            </a:extLst>
          </p:cNvPr>
          <p:cNvSpPr txBox="1">
            <a:spLocks/>
          </p:cNvSpPr>
          <p:nvPr/>
        </p:nvSpPr>
        <p:spPr>
          <a:xfrm rot="21599640">
            <a:off x="4474188" y="190177"/>
            <a:ext cx="2841747" cy="85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defRPr>
            </a:lvl1pPr>
            <a:lvl2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sz="4267" spc="67" dirty="0">
                <a:ln w="127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sym typeface="Arial"/>
              </a:rPr>
              <a:t>KHỞI ĐỘNG</a:t>
            </a:r>
            <a:endParaRPr lang="en-US" sz="4267" kern="0" spc="67" dirty="0">
              <a:ln w="12700"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55BAC-165C-1968-6F53-E767D3F589FF}"/>
              </a:ext>
            </a:extLst>
          </p:cNvPr>
          <p:cNvSpPr txBox="1"/>
          <p:nvPr/>
        </p:nvSpPr>
        <p:spPr>
          <a:xfrm>
            <a:off x="702217" y="2363810"/>
            <a:ext cx="5726624" cy="2965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i="1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GB" sz="2667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i="1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2667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Thái. </a:t>
            </a:r>
            <a:r>
              <a:rPr lang="en-GB" sz="2667" i="1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GB" sz="2667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i="1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2667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Thái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UNESCO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67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667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D6C7E-8597-C017-262C-60A0D4DF9C07}"/>
              </a:ext>
            </a:extLst>
          </p:cNvPr>
          <p:cNvSpPr txBox="1"/>
          <p:nvPr/>
        </p:nvSpPr>
        <p:spPr>
          <a:xfrm>
            <a:off x="2228665" y="952715"/>
            <a:ext cx="7332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219170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defTabSz="1625519">
              <a:buClr>
                <a:srgbClr val="000000"/>
              </a:buClr>
              <a:defRPr/>
            </a:pP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Lắng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nghe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,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cảm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nhận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bài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hát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i="1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Xòe</a:t>
            </a:r>
            <a:r>
              <a:rPr lang="en-US" sz="3200" i="1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i="1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hoa</a:t>
            </a:r>
            <a:r>
              <a:rPr lang="en-US" sz="3200" i="1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– </a:t>
            </a:r>
            <a:r>
              <a:rPr lang="en-US" sz="320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sym typeface="Sue Ellen Francisco"/>
              </a:rPr>
              <a:t>D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ân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ca Thái</a:t>
            </a:r>
          </a:p>
        </p:txBody>
      </p:sp>
      <p:pic>
        <p:nvPicPr>
          <p:cNvPr id="10" name="Xòe hoa">
            <a:hlinkClick r:id="" action="ppaction://media"/>
            <a:extLst>
              <a:ext uri="{FF2B5EF4-FFF2-40B4-BE49-F238E27FC236}">
                <a16:creationId xmlns:a16="http://schemas.microsoft.com/office/drawing/2014/main" id="{2BC39430-528C-895A-6CF0-C937CBBEE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3663" y="1788640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58EADC-E65E-E4CF-15A7-6F02B19D3CA4}"/>
              </a:ext>
            </a:extLst>
          </p:cNvPr>
          <p:cNvGrpSpPr/>
          <p:nvPr/>
        </p:nvGrpSpPr>
        <p:grpSpPr>
          <a:xfrm>
            <a:off x="1" y="4229394"/>
            <a:ext cx="12192000" cy="2663365"/>
            <a:chOff x="-2" y="4177538"/>
            <a:chExt cx="9391957" cy="969353"/>
          </a:xfrm>
        </p:grpSpPr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25AD78D5-971D-C8B3-6565-E818D8BC2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4178505"/>
              <a:ext cx="3828081" cy="964995"/>
            </a:xfrm>
            <a:prstGeom prst="rect">
              <a:avLst/>
            </a:prstGeom>
          </p:spPr>
        </p:pic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B1D7C58F-891A-CC52-D258-AFF6EF4AA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28"/>
            <a:stretch/>
          </p:blipFill>
          <p:spPr>
            <a:xfrm>
              <a:off x="3828079" y="4181896"/>
              <a:ext cx="2781938" cy="964995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7BA64204-E3EB-D364-76AB-8CFDAD7B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28"/>
            <a:stretch/>
          </p:blipFill>
          <p:spPr>
            <a:xfrm>
              <a:off x="6610017" y="4177538"/>
              <a:ext cx="2781938" cy="964995"/>
            </a:xfrm>
            <a:prstGeom prst="rect">
              <a:avLst/>
            </a:prstGeom>
          </p:spPr>
        </p:pic>
      </p:grpSp>
      <p:sp>
        <p:nvSpPr>
          <p:cNvPr id="14" name="Google Shape;400;p38">
            <a:extLst>
              <a:ext uri="{FF2B5EF4-FFF2-40B4-BE49-F238E27FC236}">
                <a16:creationId xmlns:a16="http://schemas.microsoft.com/office/drawing/2014/main" id="{1E4F25C7-35AF-DBBF-BD18-90EF9385CE85}"/>
              </a:ext>
            </a:extLst>
          </p:cNvPr>
          <p:cNvSpPr txBox="1">
            <a:spLocks/>
          </p:cNvSpPr>
          <p:nvPr/>
        </p:nvSpPr>
        <p:spPr>
          <a:xfrm rot="21599640">
            <a:off x="3203149" y="88873"/>
            <a:ext cx="5785699" cy="85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defRPr>
            </a:lvl1pPr>
            <a:lvl2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defTabSz="1219170">
              <a:buClr>
                <a:srgbClr val="000000"/>
              </a:buClr>
              <a:defRPr/>
            </a:pPr>
            <a:r>
              <a:rPr lang="en-US" sz="4267" spc="67" dirty="0">
                <a:ln w="127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sym typeface="Arial"/>
              </a:rPr>
              <a:t>HÌNH THÀNH KIẾN THỨC MỚI</a:t>
            </a:r>
            <a:endParaRPr lang="en-US" sz="4267" kern="0" spc="67" dirty="0">
              <a:ln w="12700">
                <a:solidFill>
                  <a:srgbClr val="FFFFFF"/>
                </a:solidFill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2C2002-F7AC-92EB-BF4C-724E3AA0CFA6}"/>
              </a:ext>
            </a:extLst>
          </p:cNvPr>
          <p:cNvSpPr txBox="1"/>
          <p:nvPr/>
        </p:nvSpPr>
        <p:spPr>
          <a:xfrm>
            <a:off x="2228665" y="952715"/>
            <a:ext cx="7332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219170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defTabSz="1625519">
              <a:buClr>
                <a:srgbClr val="000000"/>
              </a:buClr>
              <a:defRPr/>
            </a:pP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Thực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hành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thế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bấm</a:t>
            </a:r>
            <a:endParaRPr lang="en-US" sz="3200" kern="0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rial"/>
              <a:sym typeface="Sue Ellen Francisc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78F715-5C9B-093A-5EF8-4472EBC2DFC5}"/>
              </a:ext>
            </a:extLst>
          </p:cNvPr>
          <p:cNvSpPr txBox="1"/>
          <p:nvPr/>
        </p:nvSpPr>
        <p:spPr>
          <a:xfrm>
            <a:off x="2377440" y="1568268"/>
            <a:ext cx="67355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Quan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GB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EAE8CF-08E6-497A-5947-5713494CCE8F}"/>
              </a:ext>
            </a:extLst>
          </p:cNvPr>
          <p:cNvGrpSpPr/>
          <p:nvPr/>
        </p:nvGrpSpPr>
        <p:grpSpPr>
          <a:xfrm>
            <a:off x="1456301" y="3275797"/>
            <a:ext cx="9413259" cy="2800257"/>
            <a:chOff x="1092226" y="2571750"/>
            <a:chExt cx="6959548" cy="180482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367438-CBC9-A8F7-2B79-ED3296154AB2}"/>
                </a:ext>
              </a:extLst>
            </p:cNvPr>
            <p:cNvGrpSpPr/>
            <p:nvPr/>
          </p:nvGrpSpPr>
          <p:grpSpPr>
            <a:xfrm>
              <a:off x="1472742" y="2571750"/>
              <a:ext cx="6579032" cy="1565329"/>
              <a:chOff x="1131779" y="2571750"/>
              <a:chExt cx="6579032" cy="156532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4AB46FB-D74D-F4C5-C6E4-85F96A81DF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270" t="28775" r="16780" b="40791"/>
              <a:stretch/>
            </p:blipFill>
            <p:spPr>
              <a:xfrm>
                <a:off x="1131779" y="2571750"/>
                <a:ext cx="6579032" cy="156532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E8576CA-28AB-256F-2B9C-980B42230D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0785" t="14915" b="69938"/>
              <a:stretch/>
            </p:blipFill>
            <p:spPr>
              <a:xfrm>
                <a:off x="3324246" y="2575333"/>
                <a:ext cx="1757017" cy="779081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7F5F5AF-0EF5-B7C9-754E-7872FC698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0785" t="14915" b="69938"/>
            <a:stretch/>
          </p:blipFill>
          <p:spPr>
            <a:xfrm>
              <a:off x="1092226" y="4041804"/>
              <a:ext cx="839632" cy="334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90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EAE8CF-08E6-497A-5947-5713494CCE8F}"/>
              </a:ext>
            </a:extLst>
          </p:cNvPr>
          <p:cNvGrpSpPr/>
          <p:nvPr/>
        </p:nvGrpSpPr>
        <p:grpSpPr>
          <a:xfrm>
            <a:off x="261681" y="-27847"/>
            <a:ext cx="11360047" cy="7475778"/>
            <a:chOff x="1092226" y="2571750"/>
            <a:chExt cx="6959548" cy="18048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367438-CBC9-A8F7-2B79-ED3296154AB2}"/>
                </a:ext>
              </a:extLst>
            </p:cNvPr>
            <p:cNvGrpSpPr/>
            <p:nvPr/>
          </p:nvGrpSpPr>
          <p:grpSpPr>
            <a:xfrm>
              <a:off x="1472742" y="2571750"/>
              <a:ext cx="6579032" cy="1565329"/>
              <a:chOff x="1131779" y="2571750"/>
              <a:chExt cx="6579032" cy="156532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4AB46FB-D74D-F4C5-C6E4-85F96A81DF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270" t="28775" r="16780" b="40791"/>
              <a:stretch/>
            </p:blipFill>
            <p:spPr>
              <a:xfrm>
                <a:off x="1131779" y="2571750"/>
                <a:ext cx="6579032" cy="156532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E8576CA-28AB-256F-2B9C-980B42230D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0785" t="14915" b="69938"/>
              <a:stretch/>
            </p:blipFill>
            <p:spPr>
              <a:xfrm>
                <a:off x="3324246" y="2575333"/>
                <a:ext cx="1757017" cy="779081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F5F5AF-0EF5-B7C9-754E-7872FC698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785" t="14915" b="69938"/>
            <a:stretch/>
          </p:blipFill>
          <p:spPr>
            <a:xfrm>
              <a:off x="1092226" y="4041804"/>
              <a:ext cx="839632" cy="33476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1539" t="11138" r="30373" b="26567"/>
          <a:stretch/>
        </p:blipFill>
        <p:spPr>
          <a:xfrm>
            <a:off x="2153640" y="103236"/>
            <a:ext cx="3848908" cy="838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2359742"/>
            <a:ext cx="2492477" cy="76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4979" t="6221" r="3605" b="38858"/>
          <a:stretch/>
        </p:blipFill>
        <p:spPr>
          <a:xfrm>
            <a:off x="1471331" y="1076623"/>
            <a:ext cx="10533856" cy="260484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539315" y="2507225"/>
            <a:ext cx="353962" cy="412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51777" y="2507224"/>
            <a:ext cx="353962" cy="412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64239" y="2507223"/>
            <a:ext cx="353962" cy="412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06009" y="2507223"/>
            <a:ext cx="353962" cy="412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18471" y="2507222"/>
            <a:ext cx="353962" cy="412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48389" y="2507218"/>
            <a:ext cx="353962" cy="4129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60851" y="2507217"/>
            <a:ext cx="353962" cy="4129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65962" y="2507217"/>
            <a:ext cx="353962" cy="4129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678424" y="2507216"/>
            <a:ext cx="353962" cy="4129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90886" y="2507215"/>
            <a:ext cx="353962" cy="41295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5686" y="2687321"/>
            <a:ext cx="427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15348" y="2645844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9254" y="2663359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1639" y="2538846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6101" y="2546531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2370" y="2584280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9228" y="2590775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4329" y="2577420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88547" y="2712611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78900" y="2743500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80378" y="3440844"/>
            <a:ext cx="1495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</a:rPr>
              <a:t>Tay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trái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4432" y="3443160"/>
            <a:ext cx="1621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</a:rPr>
              <a:t>Tay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phải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600293" y="1932039"/>
            <a:ext cx="2292984" cy="1474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6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358EADC-E65E-E4CF-15A7-6F02B19D3CA4}"/>
              </a:ext>
            </a:extLst>
          </p:cNvPr>
          <p:cNvGrpSpPr/>
          <p:nvPr/>
        </p:nvGrpSpPr>
        <p:grpSpPr>
          <a:xfrm>
            <a:off x="1" y="4229394"/>
            <a:ext cx="12192000" cy="2663365"/>
            <a:chOff x="-2" y="4177538"/>
            <a:chExt cx="9391957" cy="969353"/>
          </a:xfrm>
        </p:grpSpPr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25AD78D5-971D-C8B3-6565-E818D8BC2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4178505"/>
              <a:ext cx="3828081" cy="964995"/>
            </a:xfrm>
            <a:prstGeom prst="rect">
              <a:avLst/>
            </a:prstGeom>
          </p:spPr>
        </p:pic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B1D7C58F-891A-CC52-D258-AFF6EF4AA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28"/>
            <a:stretch/>
          </p:blipFill>
          <p:spPr>
            <a:xfrm>
              <a:off x="3828079" y="4181896"/>
              <a:ext cx="2781938" cy="964995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7BA64204-E3EB-D364-76AB-8CFDAD7B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28"/>
            <a:stretch/>
          </p:blipFill>
          <p:spPr>
            <a:xfrm>
              <a:off x="6610017" y="4177538"/>
              <a:ext cx="2781938" cy="964995"/>
            </a:xfrm>
            <a:prstGeom prst="rect">
              <a:avLst/>
            </a:prstGeom>
          </p:spPr>
        </p:pic>
      </p:grpSp>
      <p:sp>
        <p:nvSpPr>
          <p:cNvPr id="14" name="Google Shape;400;p38">
            <a:extLst>
              <a:ext uri="{FF2B5EF4-FFF2-40B4-BE49-F238E27FC236}">
                <a16:creationId xmlns:a16="http://schemas.microsoft.com/office/drawing/2014/main" id="{1E4F25C7-35AF-DBBF-BD18-90EF9385CE85}"/>
              </a:ext>
            </a:extLst>
          </p:cNvPr>
          <p:cNvSpPr txBox="1">
            <a:spLocks/>
          </p:cNvSpPr>
          <p:nvPr/>
        </p:nvSpPr>
        <p:spPr>
          <a:xfrm rot="21599640">
            <a:off x="45" y="-5812"/>
            <a:ext cx="2253771" cy="85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defRPr>
            </a:lvl1pPr>
            <a:lvl2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algn="just" defTabSz="1219170">
              <a:buClr>
                <a:srgbClr val="000000"/>
              </a:buClr>
              <a:defRPr/>
            </a:pPr>
            <a:r>
              <a:rPr lang="en-US" sz="4267" kern="0" spc="67" dirty="0">
                <a:ln w="127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sym typeface="Arial"/>
              </a:rPr>
              <a:t>LUYỆN TẬP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2C2002-F7AC-92EB-BF4C-724E3AA0CFA6}"/>
              </a:ext>
            </a:extLst>
          </p:cNvPr>
          <p:cNvSpPr txBox="1"/>
          <p:nvPr/>
        </p:nvSpPr>
        <p:spPr>
          <a:xfrm>
            <a:off x="2558970" y="769117"/>
            <a:ext cx="7332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219170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defTabSz="1625519">
              <a:buClr>
                <a:srgbClr val="000000"/>
              </a:buClr>
              <a:defRPr/>
            </a:pP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Luyện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tập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bài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Xòe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hoa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– </a:t>
            </a:r>
            <a:r>
              <a:rPr lang="en-US" sz="3200" kern="0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Dân</a:t>
            </a:r>
            <a:r>
              <a:rPr lang="en-US" sz="3200" kern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ca Thái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91D31B-59F2-6570-1A14-483A7FCE83D4}"/>
              </a:ext>
            </a:extLst>
          </p:cNvPr>
          <p:cNvGrpSpPr/>
          <p:nvPr/>
        </p:nvGrpSpPr>
        <p:grpSpPr>
          <a:xfrm>
            <a:off x="0" y="845490"/>
            <a:ext cx="12344400" cy="5009620"/>
            <a:chOff x="1208147" y="2571750"/>
            <a:chExt cx="6642185" cy="199752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F65B25-8882-1449-23CB-E243F744BB7D}"/>
                </a:ext>
              </a:extLst>
            </p:cNvPr>
            <p:cNvGrpSpPr/>
            <p:nvPr/>
          </p:nvGrpSpPr>
          <p:grpSpPr>
            <a:xfrm>
              <a:off x="1208147" y="2571750"/>
              <a:ext cx="6642185" cy="1997524"/>
              <a:chOff x="1139528" y="2374240"/>
              <a:chExt cx="6642185" cy="199752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6163991-DE2F-FE65-2E25-0EA924549E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695" t="36116" r="16526" b="28888"/>
              <a:stretch/>
            </p:blipFill>
            <p:spPr>
              <a:xfrm>
                <a:off x="1139528" y="2571750"/>
                <a:ext cx="6563533" cy="1800014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A989867-5B08-257E-E8C2-CB3CBB1934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2966" t="13711" b="67458"/>
              <a:stretch/>
            </p:blipFill>
            <p:spPr>
              <a:xfrm>
                <a:off x="6224133" y="2374240"/>
                <a:ext cx="1557580" cy="375239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F24849-F344-5009-A603-BA58AD8B3D9C}"/>
                </a:ext>
              </a:extLst>
            </p:cNvPr>
            <p:cNvSpPr txBox="1"/>
            <p:nvPr/>
          </p:nvSpPr>
          <p:spPr>
            <a:xfrm>
              <a:off x="6128581" y="2698550"/>
              <a:ext cx="1643099" cy="26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defTabSz="1219170">
                <a:defRPr sz="2400" b="1">
                  <a:solidFill>
                    <a:schemeClr val="tx2">
                      <a:lumMod val="75000"/>
                    </a:schemeClr>
                  </a:solidFill>
                  <a:latin typeface="+mn-lt"/>
                </a:defRPr>
              </a:lvl1pPr>
            </a:lstStyle>
            <a:p>
              <a:pPr defTabSz="1625519">
                <a:buClr>
                  <a:srgbClr val="000000"/>
                </a:buClr>
                <a:defRPr/>
              </a:pPr>
              <a:r>
                <a:rPr lang="en-US" sz="1733" b="0" spc="-4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ue Ellen Francisco"/>
                </a:rPr>
                <a:t>Nhạc</a:t>
              </a:r>
              <a:r>
                <a:rPr lang="en-US" sz="1733" b="0" spc="-4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ue Ellen Francisco"/>
                </a:rPr>
                <a:t>: </a:t>
              </a:r>
              <a:r>
                <a:rPr lang="en-US" sz="1733" b="0" spc="-4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ue Ellen Francisco"/>
                </a:rPr>
                <a:t>Dân</a:t>
              </a:r>
              <a:r>
                <a:rPr lang="en-US" sz="1733" b="0" spc="-4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ue Ellen Francisco"/>
                </a:rPr>
                <a:t> ca Thái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73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F5FF68-4573-9FEE-2A25-C05CF23EF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04593"/>
            <a:ext cx="11574171" cy="46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6059" y="1737505"/>
            <a:ext cx="81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0561" y="2383836"/>
            <a:ext cx="90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0560" y="3030167"/>
            <a:ext cx="72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0560" y="3676498"/>
            <a:ext cx="68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5063" y="4322829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063" y="4969160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0561" y="5615491"/>
            <a:ext cx="76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2376" y="1737505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0 123 4567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1079" y="2383836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6276" y="3030167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1473" y="3676498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6670" y="4322829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1867" y="4969160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8755" y="5615491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7577" y="1812983"/>
            <a:ext cx="81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2079" y="2459314"/>
            <a:ext cx="90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93895" y="1812983"/>
            <a:ext cx="99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76550" y="2423720"/>
            <a:ext cx="61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3034" y="988984"/>
            <a:ext cx="277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325" y="642938"/>
            <a:ext cx="4643438" cy="57578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947" y="294468"/>
            <a:ext cx="81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449" y="940799"/>
            <a:ext cx="90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448" y="1587130"/>
            <a:ext cx="72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448" y="2233461"/>
            <a:ext cx="68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951" y="2879792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951" y="3526123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449" y="4172454"/>
            <a:ext cx="76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2264" y="294468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0 123 4567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0967" y="940799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6164" y="1587130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361" y="2233461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6558" y="2879792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0 123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1755" y="3526123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0 12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8643" y="4172454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7465" y="369946"/>
            <a:ext cx="81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1967" y="1016277"/>
            <a:ext cx="90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81966" y="1662608"/>
            <a:ext cx="72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1966" y="2308939"/>
            <a:ext cx="68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6469" y="2955270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6469" y="3601601"/>
            <a:ext cx="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81967" y="4247932"/>
            <a:ext cx="76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3783" y="369946"/>
            <a:ext cx="99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6438" y="980683"/>
            <a:ext cx="61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37682" y="1662608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0 123 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2879" y="2308939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0 123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8076" y="2955270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0 123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23273" y="3601601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12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0161" y="4247932"/>
            <a:ext cx="2435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12 45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9387" y="4818785"/>
            <a:ext cx="764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57581" y="4818785"/>
            <a:ext cx="127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0  </a:t>
            </a:r>
          </a:p>
        </p:txBody>
      </p:sp>
    </p:spTree>
    <p:extLst>
      <p:ext uri="{BB962C8B-B14F-4D97-AF65-F5344CB8AC3E}">
        <p14:creationId xmlns:p14="http://schemas.microsoft.com/office/powerpoint/2010/main" val="5639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B3B4-BC19-F039-DFD4-7AF26F027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83445-2E19-4AE9-7AA8-AD641A4F3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02"/>
            <a:ext cx="11691149" cy="56638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B1A14B-9C7C-E4BB-E63E-34BB58F7F07F}"/>
              </a:ext>
            </a:extLst>
          </p:cNvPr>
          <p:cNvSpPr txBox="1">
            <a:spLocks/>
          </p:cNvSpPr>
          <p:nvPr/>
        </p:nvSpPr>
        <p:spPr>
          <a:xfrm>
            <a:off x="4598061" y="333354"/>
            <a:ext cx="2495026" cy="71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F0000"/>
                </a:solidFill>
              </a:rPr>
              <a:t>Trang 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3063" y="3729038"/>
            <a:ext cx="1004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Đồ</a:t>
            </a:r>
            <a:r>
              <a:rPr lang="en-US" sz="3600" dirty="0" smtClean="0"/>
              <a:t>     mi      son      la son      mi son </a:t>
            </a:r>
            <a:r>
              <a:rPr lang="en-US" sz="3600" dirty="0" err="1" smtClean="0"/>
              <a:t>rê</a:t>
            </a:r>
            <a:r>
              <a:rPr lang="en-US" sz="3600" dirty="0" smtClean="0"/>
              <a:t>       </a:t>
            </a:r>
            <a:r>
              <a:rPr lang="en-US" sz="3600" dirty="0" err="1" smtClean="0"/>
              <a:t>rê</a:t>
            </a:r>
            <a:r>
              <a:rPr lang="en-US" sz="3600" dirty="0" smtClean="0"/>
              <a:t>      </a:t>
            </a:r>
            <a:r>
              <a:rPr lang="en-US" sz="3600" dirty="0" err="1" smtClean="0"/>
              <a:t>đồ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643063" y="5530631"/>
            <a:ext cx="1004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Đồ</a:t>
            </a:r>
            <a:r>
              <a:rPr lang="en-US" sz="3600" dirty="0" smtClean="0"/>
              <a:t>     </a:t>
            </a:r>
            <a:r>
              <a:rPr lang="en-US" sz="3600" dirty="0" err="1" smtClean="0"/>
              <a:t>đồ</a:t>
            </a:r>
            <a:r>
              <a:rPr lang="en-US" sz="3600" dirty="0" smtClean="0"/>
              <a:t>      mi     son          mi           </a:t>
            </a:r>
            <a:r>
              <a:rPr lang="en-US" sz="3600" dirty="0" err="1" smtClean="0"/>
              <a:t>rê</a:t>
            </a:r>
            <a:r>
              <a:rPr lang="en-US" sz="3600" dirty="0" smtClean="0"/>
              <a:t>       </a:t>
            </a:r>
            <a:r>
              <a:rPr lang="en-US" sz="3600" dirty="0" err="1" smtClean="0"/>
              <a:t>rê</a:t>
            </a:r>
            <a:r>
              <a:rPr lang="en-US" sz="3600" dirty="0" smtClean="0"/>
              <a:t>      mi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858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/>
          </p:cNvSpPr>
          <p:nvPr/>
        </p:nvSpPr>
        <p:spPr bwMode="auto">
          <a:xfrm>
            <a:off x="139309" y="819150"/>
            <a:ext cx="1205269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HƯỚNG DẪN VỀ NHÀ TIẾT 17 – KIỂM TRA HỌC KÌ 1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0"/>
          <p:cNvSpPr>
            <a:spLocks/>
          </p:cNvSpPr>
          <p:nvPr/>
        </p:nvSpPr>
        <p:spPr bwMode="auto">
          <a:xfrm>
            <a:off x="139309" y="1633537"/>
            <a:ext cx="12052691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recorder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0"/>
          <p:cNvSpPr>
            <a:spLocks/>
          </p:cNvSpPr>
          <p:nvPr/>
        </p:nvSpPr>
        <p:spPr bwMode="auto">
          <a:xfrm>
            <a:off x="139308" y="3608387"/>
            <a:ext cx="12052691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SGK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2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C037-92E4-75AA-4A13-2F946FC8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3F237-ED13-8F1E-84D8-A76FF76F6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53E7B-0C46-677D-5612-04B580548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0" y="681037"/>
            <a:ext cx="11517603" cy="56269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7ACADB-4058-0B2E-B197-BBC156B70526}"/>
              </a:ext>
            </a:extLst>
          </p:cNvPr>
          <p:cNvSpPr txBox="1">
            <a:spLocks/>
          </p:cNvSpPr>
          <p:nvPr/>
        </p:nvSpPr>
        <p:spPr>
          <a:xfrm>
            <a:off x="4913242" y="6176963"/>
            <a:ext cx="2660375" cy="655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F0000"/>
                </a:solidFill>
              </a:rPr>
              <a:t>Trang 64</a:t>
            </a:r>
          </a:p>
        </p:txBody>
      </p:sp>
    </p:spTree>
    <p:extLst>
      <p:ext uri="{BB962C8B-B14F-4D97-AF65-F5344CB8AC3E}">
        <p14:creationId xmlns:p14="http://schemas.microsoft.com/office/powerpoint/2010/main" val="284470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30"/>
          <p:cNvSpPr/>
          <p:nvPr/>
        </p:nvSpPr>
        <p:spPr>
          <a:xfrm>
            <a:off x="392700" y="5921167"/>
            <a:ext cx="10779200" cy="5004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299633" y="603019"/>
            <a:ext cx="9669026" cy="5529515"/>
            <a:chOff x="628875" y="452264"/>
            <a:chExt cx="5732400" cy="4147136"/>
          </a:xfrm>
          <a:solidFill>
            <a:srgbClr val="00B0F0"/>
          </a:solidFill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  <a:grpFill/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33" name="Google Shape;1633;p30"/>
          <p:cNvGrpSpPr/>
          <p:nvPr/>
        </p:nvGrpSpPr>
        <p:grpSpPr>
          <a:xfrm>
            <a:off x="10990279" y="4240684"/>
            <a:ext cx="1370633" cy="2468104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8987885" y="363133"/>
            <a:ext cx="2372810" cy="5671533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24756C8-37E0-3D36-51E3-B080026A695E}"/>
              </a:ext>
            </a:extLst>
          </p:cNvPr>
          <p:cNvSpPr txBox="1"/>
          <p:nvPr/>
        </p:nvSpPr>
        <p:spPr>
          <a:xfrm>
            <a:off x="1846459" y="2299729"/>
            <a:ext cx="6342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CHỦ ĐỀ 5: CHÀO XUÂN</a:t>
            </a:r>
            <a:endParaRPr lang="en-GB" sz="36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CEF6B-2203-6830-EF63-099BAED3E569}"/>
              </a:ext>
            </a:extLst>
          </p:cNvPr>
          <p:cNvSpPr txBox="1"/>
          <p:nvPr/>
        </p:nvSpPr>
        <p:spPr>
          <a:xfrm>
            <a:off x="2576927" y="1183434"/>
            <a:ext cx="4514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219170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defTabSz="1625519">
              <a:buClr>
                <a:srgbClr val="000000"/>
              </a:buClr>
              <a:defRPr/>
            </a:pPr>
            <a:r>
              <a:rPr lang="en-US" sz="5400" kern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Chuẩn</a:t>
            </a:r>
            <a:r>
              <a:rPr lang="en-US" sz="5400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5400" kern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bị</a:t>
            </a:r>
            <a:r>
              <a:rPr lang="en-US" sz="5400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5400" kern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tiết</a:t>
            </a:r>
            <a:r>
              <a:rPr lang="en-US" sz="5400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 </a:t>
            </a:r>
            <a:r>
              <a:rPr lang="en-US" sz="5400" kern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rial"/>
                <a:sym typeface="Sue Ellen Francisco"/>
              </a:rPr>
              <a:t>sau</a:t>
            </a:r>
            <a:endParaRPr lang="en-US" sz="5400" kern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rial"/>
              <a:sym typeface="Sue Ellen Francisco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24756C8-37E0-3D36-51E3-B080026A695E}"/>
              </a:ext>
            </a:extLst>
          </p:cNvPr>
          <p:cNvSpPr txBox="1"/>
          <p:nvPr/>
        </p:nvSpPr>
        <p:spPr>
          <a:xfrm>
            <a:off x="442877" y="3930893"/>
            <a:ext cx="9430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Huy – </a:t>
            </a:r>
            <a:r>
              <a:rPr lang="en-US" sz="3200" b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i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i="1" spc="-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pc="-4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GB" sz="3200" b="1" i="1" spc="-4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24756C8-37E0-3D36-51E3-B080026A695E}"/>
              </a:ext>
            </a:extLst>
          </p:cNvPr>
          <p:cNvSpPr txBox="1"/>
          <p:nvPr/>
        </p:nvSpPr>
        <p:spPr>
          <a:xfrm>
            <a:off x="3668754" y="3278118"/>
            <a:ext cx="1840446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pc="-4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endParaRPr lang="en-GB" sz="36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94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01" t="5882" r="3605" b="8026"/>
          <a:stretch/>
        </p:blipFill>
        <p:spPr>
          <a:xfrm>
            <a:off x="294968" y="928373"/>
            <a:ext cx="11547987" cy="517668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rot="12449665">
            <a:off x="6213537" y="5281407"/>
            <a:ext cx="1362667" cy="1337583"/>
          </a:xfrm>
          <a:prstGeom prst="wedgeEllipseCallout">
            <a:avLst>
              <a:gd name="adj1" fmla="val -154078"/>
              <a:gd name="adj2" fmla="val 1586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0689" y="5735724"/>
            <a:ext cx="126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ỐNG THỔI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9321" y="2746721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3731" y="2736888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8141" y="2741803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2551" y="2746718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2717" y="2736885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1371" y="2756548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6285" y="2761463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1199" y="2751630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9321" y="3887262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9487" y="3890029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9653" y="3892796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2551" y="3877042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2717" y="3879809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2883" y="3882576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63285" y="3885343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93451" y="3888110"/>
            <a:ext cx="518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/>
              <a:t>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31539" t="11138" r="30373" b="26567"/>
          <a:stretch/>
        </p:blipFill>
        <p:spPr>
          <a:xfrm>
            <a:off x="2678066" y="86941"/>
            <a:ext cx="4601496" cy="10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618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2043</TotalTime>
  <Words>391</Words>
  <Application>Microsoft Office PowerPoint</Application>
  <PresentationFormat>Widescreen</PresentationFormat>
  <Paragraphs>104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Bahnschrift Condensed</vt:lpstr>
      <vt:lpstr>Calibri</vt:lpstr>
      <vt:lpstr>Calibri Light</vt:lpstr>
      <vt:lpstr>Satisfy</vt:lpstr>
      <vt:lpstr>Sue Ellen Francisco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BICHKIEN</cp:lastModifiedBy>
  <cp:revision>135</cp:revision>
  <dcterms:created xsi:type="dcterms:W3CDTF">2023-10-02T17:40:41Z</dcterms:created>
  <dcterms:modified xsi:type="dcterms:W3CDTF">2025-12-23T04:28:29Z</dcterms:modified>
</cp:coreProperties>
</file>