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4" r:id="rId6"/>
    <p:sldId id="261" r:id="rId7"/>
    <p:sldId id="275" r:id="rId8"/>
    <p:sldId id="262" r:id="rId9"/>
    <p:sldId id="277" r:id="rId10"/>
    <p:sldId id="263" r:id="rId11"/>
    <p:sldId id="276" r:id="rId12"/>
    <p:sldId id="270" r:id="rId13"/>
    <p:sldId id="269" r:id="rId14"/>
    <p:sldId id="265" r:id="rId15"/>
    <p:sldId id="267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EAA6-02D3-4E93-8CFA-F4B232395836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F5ED-5BD6-49E5-8BA7-6FE019AD3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5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EAA6-02D3-4E93-8CFA-F4B232395836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F5ED-5BD6-49E5-8BA7-6FE019AD3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9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EAA6-02D3-4E93-8CFA-F4B232395836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F5ED-5BD6-49E5-8BA7-6FE019AD3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1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EAA6-02D3-4E93-8CFA-F4B232395836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F5ED-5BD6-49E5-8BA7-6FE019AD3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1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EAA6-02D3-4E93-8CFA-F4B232395836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F5ED-5BD6-49E5-8BA7-6FE019AD3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EAA6-02D3-4E93-8CFA-F4B232395836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F5ED-5BD6-49E5-8BA7-6FE019AD3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1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EAA6-02D3-4E93-8CFA-F4B232395836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F5ED-5BD6-49E5-8BA7-6FE019AD3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3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EAA6-02D3-4E93-8CFA-F4B232395836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F5ED-5BD6-49E5-8BA7-6FE019AD3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EAA6-02D3-4E93-8CFA-F4B232395836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F5ED-5BD6-49E5-8BA7-6FE019AD3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6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EAA6-02D3-4E93-8CFA-F4B232395836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F5ED-5BD6-49E5-8BA7-6FE019AD3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0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EAA6-02D3-4E93-8CFA-F4B232395836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F5ED-5BD6-49E5-8BA7-6FE019AD3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6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2EAA6-02D3-4E93-8CFA-F4B232395836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9F5ED-5BD6-49E5-8BA7-6FE019AD3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8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4"/>
          <p:cNvSpPr>
            <a:spLocks noChangeArrowheads="1" noChangeShapeType="1" noTextEdit="1"/>
          </p:cNvSpPr>
          <p:nvPr/>
        </p:nvSpPr>
        <p:spPr bwMode="auto">
          <a:xfrm>
            <a:off x="4386953" y="1622243"/>
            <a:ext cx="2304181" cy="60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16</a:t>
            </a:r>
          </a:p>
        </p:txBody>
      </p:sp>
      <p:pic>
        <p:nvPicPr>
          <p:cNvPr id="5" name="Picture 15" descr="792px-Vietnamese_Music_Logo_sha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5450"/>
            <a:ext cx="119342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0"/>
          <p:cNvSpPr>
            <a:spLocks/>
          </p:cNvSpPr>
          <p:nvPr/>
        </p:nvSpPr>
        <p:spPr bwMode="auto">
          <a:xfrm>
            <a:off x="384019" y="3350344"/>
            <a:ext cx="11395841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  <a:p>
            <a:pPr algn="just"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–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5257800"/>
            <a:ext cx="117010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21"/>
          <p:cNvSpPr>
            <a:spLocks noChangeArrowheads="1" noChangeShapeType="1" noTextEdit="1"/>
          </p:cNvSpPr>
          <p:nvPr/>
        </p:nvSpPr>
        <p:spPr bwMode="auto">
          <a:xfrm>
            <a:off x="2875562" y="-1132680"/>
            <a:ext cx="7631144" cy="633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b="1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i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3600" b="1" i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sp>
        <p:nvSpPr>
          <p:cNvPr id="7" name="WordArt 66"/>
          <p:cNvSpPr>
            <a:spLocks noChangeArrowheads="1" noChangeShapeType="1" noTextEdit="1"/>
          </p:cNvSpPr>
          <p:nvPr/>
        </p:nvSpPr>
        <p:spPr bwMode="auto">
          <a:xfrm>
            <a:off x="1657174" y="201832"/>
            <a:ext cx="8849532" cy="10130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36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 </a:t>
            </a:r>
            <a:r>
              <a:rPr lang="en-US" sz="36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 </a:t>
            </a:r>
            <a:r>
              <a:rPr lang="en-US" sz="36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en-GB" sz="36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55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5257800"/>
            <a:ext cx="1209364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"/>
          <p:cNvSpPr>
            <a:spLocks/>
          </p:cNvSpPr>
          <p:nvPr/>
        </p:nvSpPr>
        <p:spPr bwMode="auto">
          <a:xfrm>
            <a:off x="266699" y="609600"/>
            <a:ext cx="1177815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Nam </a:t>
            </a:r>
            <a:r>
              <a:rPr lang="en-US" alt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altLang="en-US" sz="3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en-US" alt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0"/>
          <p:cNvSpPr>
            <a:spLocks/>
          </p:cNvSpPr>
          <p:nvPr/>
        </p:nvSpPr>
        <p:spPr bwMode="auto">
          <a:xfrm>
            <a:off x="266699" y="2438400"/>
            <a:ext cx="1177815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miệt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rạch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chằng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chịt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me…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en-US" alt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8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612FE-903D-B9EC-09FF-D4B8AD902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3F4A3-8BC1-07B3-82B4-E092B8BF5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AEF79C-85D5-3F14-ED9B-B0405AE03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27" y="-1"/>
            <a:ext cx="11734111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79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/>
          </p:cNvSpPr>
          <p:nvPr/>
        </p:nvSpPr>
        <p:spPr bwMode="auto">
          <a:xfrm>
            <a:off x="214393" y="1317357"/>
            <a:ext cx="11719302" cy="40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Do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423374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8"/>
          <a:stretch/>
        </p:blipFill>
        <p:spPr>
          <a:xfrm>
            <a:off x="1641302" y="1312304"/>
            <a:ext cx="10479351" cy="3462634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1898444" y="2425877"/>
            <a:ext cx="1004120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869264" y="2798997"/>
            <a:ext cx="1007282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832472" y="3219414"/>
            <a:ext cx="1007282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811446" y="3639831"/>
            <a:ext cx="1007282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806186" y="4044482"/>
            <a:ext cx="1007282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388277" y="4441191"/>
            <a:ext cx="505214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402525" y="1863020"/>
            <a:ext cx="911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ĐỒ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20063" y="1913482"/>
            <a:ext cx="801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RÊ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72938" y="1862997"/>
            <a:ext cx="835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MI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78980" y="1862997"/>
            <a:ext cx="1018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PHA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29253" y="1879069"/>
            <a:ext cx="100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66530" y="1914562"/>
            <a:ext cx="671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141325" y="1856331"/>
            <a:ext cx="668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SI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317266" y="1849513"/>
            <a:ext cx="846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ĐÔ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11489" y="4449775"/>
            <a:ext cx="584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530237" y="4173132"/>
            <a:ext cx="52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502652" y="4498188"/>
            <a:ext cx="726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59474" y="4480841"/>
            <a:ext cx="606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99203" y="4406963"/>
            <a:ext cx="566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792347" y="4430734"/>
            <a:ext cx="731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049954" y="4464415"/>
            <a:ext cx="705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977200" y="4437588"/>
            <a:ext cx="66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57" name="Picture 5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8" t="57745" r="63081" b="22554"/>
          <a:stretch/>
        </p:blipFill>
        <p:spPr bwMode="auto">
          <a:xfrm>
            <a:off x="1806186" y="5354065"/>
            <a:ext cx="1423178" cy="727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8" t="48913" r="51460" b="30706"/>
          <a:stretch/>
        </p:blipFill>
        <p:spPr bwMode="auto">
          <a:xfrm>
            <a:off x="3015162" y="5389062"/>
            <a:ext cx="1254839" cy="632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7" t="40080" r="39462" b="46334"/>
          <a:stretch/>
        </p:blipFill>
        <p:spPr bwMode="auto">
          <a:xfrm>
            <a:off x="4217180" y="5611971"/>
            <a:ext cx="1167078" cy="5171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5" t="25815" r="27096" b="57881"/>
          <a:stretch/>
        </p:blipFill>
        <p:spPr bwMode="auto">
          <a:xfrm>
            <a:off x="5603120" y="5622372"/>
            <a:ext cx="912127" cy="5819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3" t="14265" r="13229" b="70110"/>
          <a:stretch/>
        </p:blipFill>
        <p:spPr bwMode="auto">
          <a:xfrm>
            <a:off x="6460308" y="5557499"/>
            <a:ext cx="1381192" cy="6260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1" t="5434" r="1610" b="82338"/>
          <a:stretch/>
        </p:blipFill>
        <p:spPr bwMode="auto">
          <a:xfrm>
            <a:off x="7821981" y="5496504"/>
            <a:ext cx="1155219" cy="7078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 t="70651" r="76565" b="12366"/>
          <a:stretch/>
        </p:blipFill>
        <p:spPr bwMode="auto">
          <a:xfrm>
            <a:off x="9048524" y="5681498"/>
            <a:ext cx="1254839" cy="6225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8" t="57745" r="63081" b="22554"/>
          <a:stretch/>
        </p:blipFill>
        <p:spPr bwMode="auto">
          <a:xfrm>
            <a:off x="10279223" y="5423716"/>
            <a:ext cx="1330242" cy="6971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9400729" y="4523068"/>
            <a:ext cx="1201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(H)</a:t>
            </a:r>
          </a:p>
        </p:txBody>
      </p:sp>
      <p:sp>
        <p:nvSpPr>
          <p:cNvPr id="3" name="Smiley Face 2">
            <a:hlinkClick r:id="rId4" action="ppaction://hlinksldjump"/>
          </p:cNvPr>
          <p:cNvSpPr/>
          <p:nvPr/>
        </p:nvSpPr>
        <p:spPr>
          <a:xfrm>
            <a:off x="11502088" y="1034269"/>
            <a:ext cx="618565" cy="64826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75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2" t="37965" b="46817"/>
          <a:stretch>
            <a:fillRect/>
          </a:stretch>
        </p:blipFill>
        <p:spPr bwMode="auto">
          <a:xfrm>
            <a:off x="762000" y="1219199"/>
            <a:ext cx="11046372" cy="196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" t="67390" b="15221"/>
          <a:stretch>
            <a:fillRect/>
          </a:stretch>
        </p:blipFill>
        <p:spPr bwMode="auto">
          <a:xfrm>
            <a:off x="168170" y="3620830"/>
            <a:ext cx="11849745" cy="240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05444" y="2657060"/>
            <a:ext cx="60252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82586" y="2869333"/>
            <a:ext cx="60252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93988" y="2680439"/>
            <a:ext cx="602529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78560" y="2605230"/>
            <a:ext cx="602529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24228" y="2661880"/>
            <a:ext cx="602529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12882" y="2632270"/>
            <a:ext cx="60252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47441" y="2928679"/>
            <a:ext cx="60252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456006" y="2894208"/>
            <a:ext cx="602529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141806" y="2647030"/>
            <a:ext cx="60252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883027" y="2898406"/>
            <a:ext cx="60252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464053" y="2956350"/>
            <a:ext cx="602529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052075" y="2852369"/>
            <a:ext cx="602529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718664" y="2596743"/>
            <a:ext cx="60252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286313" y="2541533"/>
            <a:ext cx="60252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879400" y="2680438"/>
            <a:ext cx="602529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481929" y="2865580"/>
            <a:ext cx="60252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939459" y="2718093"/>
            <a:ext cx="60252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96305" y="5871632"/>
            <a:ext cx="602529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381102" y="5508576"/>
            <a:ext cx="60252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040312" y="5230873"/>
            <a:ext cx="60252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889121" y="5419182"/>
            <a:ext cx="602529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586012" y="5255966"/>
            <a:ext cx="602529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025577" y="5303246"/>
            <a:ext cx="60252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599238" y="5439831"/>
            <a:ext cx="60252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242027" y="5615102"/>
            <a:ext cx="60252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980194" y="5258158"/>
            <a:ext cx="60252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482240" y="5439831"/>
            <a:ext cx="602529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051270" y="5269969"/>
            <a:ext cx="60252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8052075" y="5262712"/>
            <a:ext cx="60252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873469" y="5262713"/>
            <a:ext cx="60252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9453255" y="5271557"/>
            <a:ext cx="602529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0136304" y="5419182"/>
            <a:ext cx="602529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0970969" y="5246157"/>
            <a:ext cx="602529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" name="Rectangle 20"/>
          <p:cNvSpPr>
            <a:spLocks/>
          </p:cNvSpPr>
          <p:nvPr/>
        </p:nvSpPr>
        <p:spPr bwMode="auto">
          <a:xfrm>
            <a:off x="152399" y="304800"/>
            <a:ext cx="12052691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–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5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/>
          </p:cNvSpPr>
          <p:nvPr/>
        </p:nvSpPr>
        <p:spPr bwMode="auto">
          <a:xfrm>
            <a:off x="152399" y="304800"/>
            <a:ext cx="1195195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II. Ôn tập: Bài đọc nhạc số 3 – </a:t>
            </a:r>
            <a:r>
              <a:rPr lang="en-US" alt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Inh lả ơi. 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2" t="37965" b="46817"/>
          <a:stretch>
            <a:fillRect/>
          </a:stretch>
        </p:blipFill>
        <p:spPr bwMode="auto">
          <a:xfrm>
            <a:off x="381000" y="1600200"/>
            <a:ext cx="1164809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" t="67390" b="15221"/>
          <a:stretch>
            <a:fillRect/>
          </a:stretch>
        </p:blipFill>
        <p:spPr bwMode="auto">
          <a:xfrm>
            <a:off x="152399" y="3810000"/>
            <a:ext cx="1195195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0"/>
          <p:cNvSpPr>
            <a:spLocks/>
          </p:cNvSpPr>
          <p:nvPr/>
        </p:nvSpPr>
        <p:spPr bwMode="auto">
          <a:xfrm>
            <a:off x="6028025" y="5434013"/>
            <a:ext cx="5870469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Sao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Freeform 7"/>
          <p:cNvSpPr/>
          <p:nvPr/>
        </p:nvSpPr>
        <p:spPr>
          <a:xfrm>
            <a:off x="10834632" y="2610069"/>
            <a:ext cx="497998" cy="234950"/>
          </a:xfrm>
          <a:custGeom>
            <a:avLst/>
            <a:gdLst>
              <a:gd name="connsiteX0" fmla="*/ 0 w 374410"/>
              <a:gd name="connsiteY0" fmla="*/ 235527 h 235527"/>
              <a:gd name="connsiteX1" fmla="*/ 221673 w 374410"/>
              <a:gd name="connsiteY1" fmla="*/ 207818 h 235527"/>
              <a:gd name="connsiteX2" fmla="*/ 263237 w 374410"/>
              <a:gd name="connsiteY2" fmla="*/ 193963 h 235527"/>
              <a:gd name="connsiteX3" fmla="*/ 346364 w 374410"/>
              <a:gd name="connsiteY3" fmla="*/ 124691 h 235527"/>
              <a:gd name="connsiteX4" fmla="*/ 374073 w 374410"/>
              <a:gd name="connsiteY4" fmla="*/ 13854 h 235527"/>
              <a:gd name="connsiteX5" fmla="*/ 374073 w 374410"/>
              <a:gd name="connsiteY5" fmla="*/ 0 h 23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410" h="235527">
                <a:moveTo>
                  <a:pt x="0" y="235527"/>
                </a:moveTo>
                <a:cubicBezTo>
                  <a:pt x="128867" y="224789"/>
                  <a:pt x="131604" y="233553"/>
                  <a:pt x="221673" y="207818"/>
                </a:cubicBezTo>
                <a:cubicBezTo>
                  <a:pt x="235715" y="203806"/>
                  <a:pt x="250175" y="200494"/>
                  <a:pt x="263237" y="193963"/>
                </a:cubicBezTo>
                <a:cubicBezTo>
                  <a:pt x="301813" y="174675"/>
                  <a:pt x="315724" y="155330"/>
                  <a:pt x="346364" y="124691"/>
                </a:cubicBezTo>
                <a:cubicBezTo>
                  <a:pt x="364208" y="71157"/>
                  <a:pt x="362927" y="80727"/>
                  <a:pt x="374073" y="13854"/>
                </a:cubicBezTo>
                <a:cubicBezTo>
                  <a:pt x="374832" y="9299"/>
                  <a:pt x="374073" y="4618"/>
                  <a:pt x="374073" y="0"/>
                </a:cubicBez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20"/>
          <p:cNvSpPr>
            <a:spLocks/>
          </p:cNvSpPr>
          <p:nvPr/>
        </p:nvSpPr>
        <p:spPr bwMode="auto">
          <a:xfrm>
            <a:off x="457199" y="5432809"/>
            <a:ext cx="5570826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0" name="Rectangle 20"/>
          <p:cNvSpPr>
            <a:spLocks/>
          </p:cNvSpPr>
          <p:nvPr/>
        </p:nvSpPr>
        <p:spPr bwMode="auto">
          <a:xfrm>
            <a:off x="1058916" y="3081338"/>
            <a:ext cx="5870469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Sao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Rectangle 20"/>
          <p:cNvSpPr>
            <a:spLocks/>
          </p:cNvSpPr>
          <p:nvPr/>
        </p:nvSpPr>
        <p:spPr bwMode="auto">
          <a:xfrm>
            <a:off x="6128375" y="3092450"/>
            <a:ext cx="638112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ngời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59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/>
          </p:cNvSpPr>
          <p:nvPr/>
        </p:nvSpPr>
        <p:spPr bwMode="auto">
          <a:xfrm>
            <a:off x="139309" y="819150"/>
            <a:ext cx="12052691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HƯỚNG DẪN VỀ NHÀ TIẾT 17 – KIỂM TRA HỌC KÌ 1</a:t>
            </a:r>
          </a:p>
        </p:txBody>
      </p:sp>
      <p:sp>
        <p:nvSpPr>
          <p:cNvPr id="5" name="Rectangle 20"/>
          <p:cNvSpPr>
            <a:spLocks/>
          </p:cNvSpPr>
          <p:nvPr/>
        </p:nvSpPr>
        <p:spPr bwMode="auto">
          <a:xfrm>
            <a:off x="139309" y="1633537"/>
            <a:ext cx="12052691" cy="12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recorder</a:t>
            </a:r>
          </a:p>
        </p:txBody>
      </p:sp>
      <p:sp>
        <p:nvSpPr>
          <p:cNvPr id="6" name="Rectangle 20"/>
          <p:cNvSpPr>
            <a:spLocks/>
          </p:cNvSpPr>
          <p:nvPr/>
        </p:nvSpPr>
        <p:spPr bwMode="auto">
          <a:xfrm>
            <a:off x="139308" y="3279775"/>
            <a:ext cx="12052691" cy="12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+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ectangle 20"/>
          <p:cNvSpPr>
            <a:spLocks/>
          </p:cNvSpPr>
          <p:nvPr/>
        </p:nvSpPr>
        <p:spPr bwMode="auto">
          <a:xfrm>
            <a:off x="139307" y="4578352"/>
            <a:ext cx="12052691" cy="12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SGK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1090556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/>
          </p:cNvSpPr>
          <p:nvPr/>
        </p:nvSpPr>
        <p:spPr bwMode="auto">
          <a:xfrm>
            <a:off x="152399" y="735860"/>
            <a:ext cx="116835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5257800"/>
            <a:ext cx="1199651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0"/>
          <p:cNvSpPr>
            <a:spLocks/>
          </p:cNvSpPr>
          <p:nvPr/>
        </p:nvSpPr>
        <p:spPr bwMode="auto">
          <a:xfrm>
            <a:off x="308875" y="2388165"/>
            <a:ext cx="116835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gọt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giũa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3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en-US" alt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90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/>
          </p:cNvSpPr>
          <p:nvPr/>
        </p:nvSpPr>
        <p:spPr bwMode="auto">
          <a:xfrm>
            <a:off x="152400" y="914400"/>
            <a:ext cx="1164809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altLang="en-US" sz="3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alt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0"/>
          <p:cNvSpPr>
            <a:spLocks/>
          </p:cNvSpPr>
          <p:nvPr/>
        </p:nvSpPr>
        <p:spPr bwMode="auto">
          <a:xfrm>
            <a:off x="326611" y="2200249"/>
            <a:ext cx="1164809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rẫy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altLang="en-US" sz="3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en-US" alt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5257800"/>
            <a:ext cx="1199651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uaRoiDanCaXa-VA_4hekw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603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1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40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/>
          </p:cNvSpPr>
          <p:nvPr/>
        </p:nvSpPr>
        <p:spPr bwMode="auto">
          <a:xfrm>
            <a:off x="266699" y="838200"/>
            <a:ext cx="11793921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altLang="en-US" sz="3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alt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0"/>
          <p:cNvSpPr>
            <a:spLocks/>
          </p:cNvSpPr>
          <p:nvPr/>
        </p:nvSpPr>
        <p:spPr bwMode="auto">
          <a:xfrm>
            <a:off x="266699" y="2438400"/>
            <a:ext cx="11793921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altLang="en-US" sz="3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en-US" alt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5257800"/>
            <a:ext cx="1199651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60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964F-41EC-9112-0628-5762FD984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74E57-FA6D-9E91-04DB-9A50BFDAB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A7C4CC-8758-47A2-336D-5151636BE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12" y="-1"/>
            <a:ext cx="11775765" cy="65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" y="838200"/>
            <a:ext cx="12039600" cy="5867400"/>
            <a:chOff x="152400" y="838200"/>
            <a:chExt cx="8763000" cy="5867400"/>
          </a:xfrm>
        </p:grpSpPr>
        <p:pic>
          <p:nvPicPr>
            <p:cNvPr id="4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5257800"/>
              <a:ext cx="87630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0"/>
            <p:cNvSpPr>
              <a:spLocks/>
            </p:cNvSpPr>
            <p:nvPr/>
          </p:nvSpPr>
          <p:spPr bwMode="auto">
            <a:xfrm>
              <a:off x="266700" y="838200"/>
              <a:ext cx="8534400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3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altLang="en-US" sz="3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Dân ca Trung Bộ</a:t>
              </a:r>
            </a:p>
            <a:p>
              <a:pPr>
                <a:buFontTx/>
                <a:buNone/>
              </a:pPr>
              <a:endParaRPr lang="en-US" altLang="en-US" sz="3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20"/>
            <p:cNvSpPr>
              <a:spLocks/>
            </p:cNvSpPr>
            <p:nvPr/>
          </p:nvSpPr>
          <p:spPr bwMode="auto">
            <a:xfrm>
              <a:off x="266700" y="2438400"/>
              <a:ext cx="8534400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buFontTx/>
                <a:buNone/>
              </a:pP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phong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phú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giai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điệu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nét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riêng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gắn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từng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.….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điệu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hò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điệu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gắn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ngành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nghề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nông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nghiệp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dệt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vải</a:t>
              </a:r>
              <a:r>
                <a:rPr lang="en-US" alt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….</a:t>
              </a:r>
              <a:endParaRPr lang="en-US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buFontTx/>
                <a:buNone/>
              </a:pPr>
              <a:endPara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1749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FA716-5EF5-380D-5C17-F68311385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B7D66-7A48-8DE9-BADF-83FA5E583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A4934-36CF-6F27-5194-7C82058FE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502" y="151156"/>
            <a:ext cx="12288502" cy="640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3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0" y="5289331"/>
            <a:ext cx="1215592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"/>
          <p:cNvSpPr>
            <a:spLocks/>
          </p:cNvSpPr>
          <p:nvPr/>
        </p:nvSpPr>
        <p:spPr bwMode="auto">
          <a:xfrm>
            <a:off x="150379" y="641131"/>
            <a:ext cx="11838809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altLang="en-US" sz="3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en-US" alt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0"/>
          <p:cNvSpPr>
            <a:spLocks/>
          </p:cNvSpPr>
          <p:nvPr/>
        </p:nvSpPr>
        <p:spPr bwMode="auto">
          <a:xfrm>
            <a:off x="36080" y="2416175"/>
            <a:ext cx="11838809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alt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..….</a:t>
            </a:r>
            <a:endParaRPr lang="en-US" altLang="en-US" sz="3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en-US" alt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71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2C8FF-18CE-C7D4-089B-397FB5842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1AEF9-8F72-3D72-97E5-0EED2CD58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C334AB-4CFB-1056-8C89-6661E763A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10" y="179365"/>
            <a:ext cx="12280071" cy="667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93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568</Words>
  <Application>Microsoft Office PowerPoint</Application>
  <PresentationFormat>Widescreen</PresentationFormat>
  <Paragraphs>78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54</cp:revision>
  <dcterms:created xsi:type="dcterms:W3CDTF">2022-12-26T01:25:59Z</dcterms:created>
  <dcterms:modified xsi:type="dcterms:W3CDTF">2025-12-23T10:04:44Z</dcterms:modified>
</cp:coreProperties>
</file>