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0" r:id="rId4"/>
    <p:sldId id="259" r:id="rId5"/>
    <p:sldId id="261" r:id="rId6"/>
    <p:sldId id="263" r:id="rId7"/>
    <p:sldId id="265" r:id="rId8"/>
    <p:sldId id="264" r:id="rId9"/>
    <p:sldId id="267" r:id="rId10"/>
    <p:sldId id="277" r:id="rId11"/>
    <p:sldId id="271" r:id="rId12"/>
    <p:sldId id="269" r:id="rId13"/>
    <p:sldId id="270" r:id="rId14"/>
    <p:sldId id="272" r:id="rId15"/>
    <p:sldId id="273" r:id="rId16"/>
    <p:sldId id="274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7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5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7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2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0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3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3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1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1AD92-E6FC-41B1-B9FA-F5A75E7AEED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AEC7-B369-40C4-99E2-842ACF24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0289" y="304402"/>
            <a:ext cx="138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726" y="1234734"/>
            <a:ext cx="1169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4952" y="80911"/>
            <a:ext cx="52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1888" y="589421"/>
            <a:ext cx="52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289" y="2034691"/>
            <a:ext cx="245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127852-5F52-F583-106F-1954DDE5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3926" flipH="1">
            <a:off x="336031" y="16412"/>
            <a:ext cx="883985" cy="68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27852-5F52-F583-106F-1954DDE5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3926" flipH="1">
            <a:off x="223960" y="1926738"/>
            <a:ext cx="883985" cy="6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726847" y="653841"/>
            <a:ext cx="5376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BÀI VỀ NHÀ (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TIẾT 24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)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0963" name="Picture 3" descr="BHOM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14046"/>
            <a:ext cx="8763000" cy="173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READ"/>
          <p:cNvPicPr>
            <a:picLocks noChangeAspect="1" noChangeArrowheads="1"/>
          </p:cNvPicPr>
          <p:nvPr/>
        </p:nvPicPr>
        <p:blipFill>
          <a:blip r:embed="rId3" cstate="print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451644"/>
            <a:ext cx="130436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1866900" y="2353642"/>
            <a:ext cx="1005840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 </a:t>
            </a:r>
          </a:p>
          <a:p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bấm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luyện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972236" y="1719285"/>
            <a:ext cx="94035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tập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222069"/>
            <a:ext cx="11081657" cy="6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0789920" y="3030583"/>
            <a:ext cx="914400" cy="12670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242766" y="1930458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35491" y="3030583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0845" y="4428308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8073" y="5074639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pic>
        <p:nvPicPr>
          <p:cNvPr id="11" name="6.Santalusia (L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239" y="222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08" y="2559957"/>
            <a:ext cx="5782491" cy="38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5979"/>
          <a:stretch/>
        </p:blipFill>
        <p:spPr bwMode="auto">
          <a:xfrm>
            <a:off x="1039906" y="3030070"/>
            <a:ext cx="32004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24"/>
          <p:cNvSpPr>
            <a:spLocks noChangeShapeType="1"/>
          </p:cNvSpPr>
          <p:nvPr/>
        </p:nvSpPr>
        <p:spPr bwMode="auto">
          <a:xfrm>
            <a:off x="941294" y="3500717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358" y="2957939"/>
            <a:ext cx="5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358" y="3409028"/>
            <a:ext cx="5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6. Santalusia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3551" y="1125582"/>
            <a:ext cx="609600" cy="609600"/>
          </a:xfrm>
          <a:prstGeom prst="rect">
            <a:avLst/>
          </a:prstGeom>
        </p:spPr>
      </p:pic>
      <p:sp>
        <p:nvSpPr>
          <p:cNvPr id="12" name="Rectangle 12"/>
          <p:cNvSpPr>
            <a:spLocks/>
          </p:cNvSpPr>
          <p:nvPr/>
        </p:nvSpPr>
        <p:spPr bwMode="auto">
          <a:xfrm>
            <a:off x="275088" y="253853"/>
            <a:ext cx="800036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xướng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giọng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1"/>
          <p:cNvSpPr>
            <a:spLocks/>
          </p:cNvSpPr>
          <p:nvPr/>
        </p:nvSpPr>
        <p:spPr bwMode="auto">
          <a:xfrm>
            <a:off x="275088" y="1206986"/>
            <a:ext cx="800036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đệm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40181"/>
              </p:ext>
            </p:extLst>
          </p:nvPr>
        </p:nvGraphicFramePr>
        <p:xfrm>
          <a:off x="117563" y="1005847"/>
          <a:ext cx="11982996" cy="4611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642">
                  <a:extLst>
                    <a:ext uri="{9D8B030D-6E8A-4147-A177-3AD203B41FA5}">
                      <a16:colId xmlns:a16="http://schemas.microsoft.com/office/drawing/2014/main" val="4216902317"/>
                    </a:ext>
                  </a:extLst>
                </a:gridCol>
                <a:gridCol w="3156856">
                  <a:extLst>
                    <a:ext uri="{9D8B030D-6E8A-4147-A177-3AD203B41FA5}">
                      <a16:colId xmlns:a16="http://schemas.microsoft.com/office/drawing/2014/main" val="2324747489"/>
                    </a:ext>
                  </a:extLst>
                </a:gridCol>
                <a:gridCol w="2995749">
                  <a:extLst>
                    <a:ext uri="{9D8B030D-6E8A-4147-A177-3AD203B41FA5}">
                      <a16:colId xmlns:a16="http://schemas.microsoft.com/office/drawing/2014/main" val="3297938132"/>
                    </a:ext>
                  </a:extLst>
                </a:gridCol>
                <a:gridCol w="2995749">
                  <a:extLst>
                    <a:ext uri="{9D8B030D-6E8A-4147-A177-3AD203B41FA5}">
                      <a16:colId xmlns:a16="http://schemas.microsoft.com/office/drawing/2014/main" val="898108240"/>
                    </a:ext>
                  </a:extLst>
                </a:gridCol>
              </a:tblGrid>
              <a:tr h="1537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20833"/>
                  </a:ext>
                </a:extLst>
              </a:tr>
              <a:tr h="307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94300"/>
                  </a:ext>
                </a:extLst>
              </a:tr>
            </a:tbl>
          </a:graphicData>
        </a:graphic>
      </p:graphicFrame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439782" y="1189901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217986" y="3194675"/>
            <a:ext cx="25385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Santa Lucia</a:t>
            </a: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3457302" y="1189900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2939140" y="3194674"/>
            <a:ext cx="31829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6315889" y="3541216"/>
            <a:ext cx="2447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6466112" y="1189899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9474922" y="1188447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358446" y="2663772"/>
            <a:ext cx="24765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9267550" y="4046701"/>
            <a:ext cx="25614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447401" y="126924"/>
            <a:ext cx="11381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ĐÁNH GIÁ: HÁT BÀI 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 LUCIA</a:t>
            </a:r>
          </a:p>
        </p:txBody>
      </p:sp>
    </p:spTree>
    <p:extLst>
      <p:ext uri="{BB962C8B-B14F-4D97-AF65-F5344CB8AC3E}">
        <p14:creationId xmlns:p14="http://schemas.microsoft.com/office/powerpoint/2010/main" val="6943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836075"/>
              </p:ext>
            </p:extLst>
          </p:nvPr>
        </p:nvGraphicFramePr>
        <p:xfrm>
          <a:off x="209004" y="1058094"/>
          <a:ext cx="11508379" cy="4611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796">
                  <a:extLst>
                    <a:ext uri="{9D8B030D-6E8A-4147-A177-3AD203B41FA5}">
                      <a16:colId xmlns:a16="http://schemas.microsoft.com/office/drawing/2014/main" val="4216902317"/>
                    </a:ext>
                  </a:extLst>
                </a:gridCol>
                <a:gridCol w="3766457">
                  <a:extLst>
                    <a:ext uri="{9D8B030D-6E8A-4147-A177-3AD203B41FA5}">
                      <a16:colId xmlns:a16="http://schemas.microsoft.com/office/drawing/2014/main" val="2324747489"/>
                    </a:ext>
                  </a:extLst>
                </a:gridCol>
                <a:gridCol w="3836126">
                  <a:extLst>
                    <a:ext uri="{9D8B030D-6E8A-4147-A177-3AD203B41FA5}">
                      <a16:colId xmlns:a16="http://schemas.microsoft.com/office/drawing/2014/main" val="3297938132"/>
                    </a:ext>
                  </a:extLst>
                </a:gridCol>
              </a:tblGrid>
              <a:tr h="1537063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20833"/>
                  </a:ext>
                </a:extLst>
              </a:tr>
              <a:tr h="307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94300"/>
                  </a:ext>
                </a:extLst>
              </a:tr>
            </a:tbl>
          </a:graphicData>
        </a:graphic>
      </p:graphicFrame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971006" y="1137927"/>
            <a:ext cx="21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MỨC ĐỘ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270033" y="3009845"/>
            <a:ext cx="2967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ĐÚNG GIAI ĐIỆU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4889861" y="1448755"/>
            <a:ext cx="2146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4472672" y="3437164"/>
            <a:ext cx="34110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 2/3 TIÊU CHÍ TRỞ LÊN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8253557" y="3629842"/>
            <a:ext cx="35530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 2/3 TIÊU CHÍ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8728166" y="1219428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CHƯA ĐẠT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298275" y="92671"/>
            <a:ext cx="11665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SỐ 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QUÁ TRÌNH LÀM VIỆC NHÓM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1439" y="1958092"/>
            <a:ext cx="21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004" y="1058094"/>
            <a:ext cx="2860765" cy="15684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270033" y="3407312"/>
            <a:ext cx="32896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ĐỘNG THEO NHỊP ĐIỆU BÀI HÁT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-42390" y="4047634"/>
            <a:ext cx="411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 ĐỐI ĐÁP, HOÀ GIỌNG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5462" y="1058094"/>
          <a:ext cx="11508379" cy="423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3179">
                  <a:extLst>
                    <a:ext uri="{9D8B030D-6E8A-4147-A177-3AD203B41FA5}">
                      <a16:colId xmlns:a16="http://schemas.microsoft.com/office/drawing/2014/main" val="4216902317"/>
                    </a:ext>
                  </a:extLst>
                </a:gridCol>
                <a:gridCol w="3479074">
                  <a:extLst>
                    <a:ext uri="{9D8B030D-6E8A-4147-A177-3AD203B41FA5}">
                      <a16:colId xmlns:a16="http://schemas.microsoft.com/office/drawing/2014/main" val="2324747489"/>
                    </a:ext>
                  </a:extLst>
                </a:gridCol>
                <a:gridCol w="3836126">
                  <a:extLst>
                    <a:ext uri="{9D8B030D-6E8A-4147-A177-3AD203B41FA5}">
                      <a16:colId xmlns:a16="http://schemas.microsoft.com/office/drawing/2014/main" val="3297938132"/>
                    </a:ext>
                  </a:extLst>
                </a:gridCol>
              </a:tblGrid>
              <a:tr h="1162592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20833"/>
                  </a:ext>
                </a:extLst>
              </a:tr>
              <a:tr h="307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94300"/>
                  </a:ext>
                </a:extLst>
              </a:tr>
            </a:tbl>
          </a:graphicData>
        </a:graphic>
      </p:graphicFrame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222064" y="2515830"/>
            <a:ext cx="3804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Ý THỨC HỌC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4846319" y="1305733"/>
            <a:ext cx="2146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8728164" y="1305733"/>
            <a:ext cx="2146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367935" y="118797"/>
            <a:ext cx="11665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SỐ 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QUÁ TRÌNH LÀM VIỆC CÁ NHÂN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40525" y="1448755"/>
            <a:ext cx="21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165462" y="3270373"/>
            <a:ext cx="32896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THAM GIA THẢO LUẬN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209004" y="3905381"/>
            <a:ext cx="411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BÁO CÁO KẾT QUẢ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22064" y="4460848"/>
            <a:ext cx="38045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BÁO CÁO NHÓM KHÁC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5462" y="3033507"/>
            <a:ext cx="11508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9812" y="3722735"/>
            <a:ext cx="11508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4162" y="4372774"/>
            <a:ext cx="11508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0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4" grpId="0"/>
      <p:bldP spid="15" grpId="0"/>
      <p:bldP spid="19" grpId="0"/>
      <p:bldP spid="2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1"/>
          <p:cNvSpPr>
            <a:spLocks noChangeArrowheads="1" noChangeShapeType="1" noTextEdit="1"/>
          </p:cNvSpPr>
          <p:nvPr/>
        </p:nvSpPr>
        <p:spPr bwMode="auto">
          <a:xfrm>
            <a:off x="1018904" y="427763"/>
            <a:ext cx="9862456" cy="12050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NHẠC NƯỚC NGOÀI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155" y="2759740"/>
            <a:ext cx="1084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HÁT: BÀI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CHO EM NHỮNG NỐT NHẠC VUI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155" y="347472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NHẠC: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155" y="4059495"/>
            <a:ext cx="1191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THƯỜNG THỨC ÂM NHẠC: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TRAICOPXKI 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CA KHÚC CHÈO THUYỀN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1785710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LƯỢNG: 3 TIẾT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1"/>
          <p:cNvSpPr>
            <a:spLocks noChangeArrowheads="1" noChangeShapeType="1" noTextEdit="1"/>
          </p:cNvSpPr>
          <p:nvPr/>
        </p:nvSpPr>
        <p:spPr bwMode="auto">
          <a:xfrm>
            <a:off x="1018904" y="427763"/>
            <a:ext cx="9862456" cy="12050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NHẠC NƯỚC NGOÀI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2794211"/>
            <a:ext cx="1084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HÁT: BÀI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SANTA LUCIA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3317431"/>
            <a:ext cx="1178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LÍ THUYẾT ÂM NHẠC: MỘT SỐ KÍ HIỆU, THUẬT NGỮ VỀ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ĐỘ, SẮC THÁI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337" y="4794758"/>
            <a:ext cx="11917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THƯỜNG THỨC ÂM NHẠC: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ĐÀN CELLO VÀ CONTRABASS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1785710"/>
            <a:ext cx="484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LƯỢNG: 3 TIẾT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827" y="4271538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NHẠC CỤ: 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1"/>
          <p:cNvSpPr>
            <a:spLocks noChangeArrowheads="1" noChangeShapeType="1" noTextEdit="1"/>
          </p:cNvSpPr>
          <p:nvPr/>
        </p:nvSpPr>
        <p:spPr bwMode="auto">
          <a:xfrm>
            <a:off x="1336765" y="1060190"/>
            <a:ext cx="8608423" cy="6008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06" y="2815574"/>
            <a:ext cx="836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HÁT: BÀI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LUCIA</a:t>
            </a:r>
          </a:p>
        </p:txBody>
      </p:sp>
      <p:sp>
        <p:nvSpPr>
          <p:cNvPr id="10" name="WordArt 41"/>
          <p:cNvSpPr>
            <a:spLocks noChangeArrowheads="1" noChangeShapeType="1" noTextEdit="1"/>
          </p:cNvSpPr>
          <p:nvPr/>
        </p:nvSpPr>
        <p:spPr bwMode="auto">
          <a:xfrm>
            <a:off x="3069770" y="228820"/>
            <a:ext cx="8608423" cy="6008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GB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i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41"/>
          <p:cNvSpPr>
            <a:spLocks noChangeArrowheads="1" noChangeShapeType="1" noTextEdit="1"/>
          </p:cNvSpPr>
          <p:nvPr/>
        </p:nvSpPr>
        <p:spPr bwMode="auto">
          <a:xfrm>
            <a:off x="4256312" y="1876150"/>
            <a:ext cx="1946366" cy="6008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</a:p>
        </p:txBody>
      </p:sp>
      <p:pic>
        <p:nvPicPr>
          <p:cNvPr id="6" name="Picture 6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06" y="4200173"/>
            <a:ext cx="8119946" cy="23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0" y="949235"/>
            <a:ext cx="5715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4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3" y="949235"/>
            <a:ext cx="5014540" cy="33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.Santalusia (L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9703" y="4530635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1" y="213884"/>
            <a:ext cx="556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1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3628" y="136442"/>
            <a:ext cx="376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211182" y="860215"/>
            <a:ext cx="708867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2400" b="1" dirty="0">
                <a:latin typeface="Times New Roman" panose="02020603050405020304" pitchFamily="18" charset="0"/>
              </a:rPr>
              <a:t>      Santa Lucia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nổi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latin typeface="Times New Roman" panose="02020603050405020304" pitchFamily="18" charset="0"/>
              </a:rPr>
              <a:t> Neapolitan,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ngôn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Naples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Ý,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</a:rPr>
              <a:t> do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nam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solo.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ngợi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phố</a:t>
            </a:r>
            <a:r>
              <a:rPr lang="en-US" altLang="en-US" sz="2400" b="1" dirty="0">
                <a:latin typeface="Times New Roman" panose="02020603050405020304" pitchFamily="18" charset="0"/>
              </a:rPr>
              <a:t> Naples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Santa Lucia ở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2400" b="1" dirty="0">
                <a:latin typeface="Times New Roman" panose="02020603050405020304" pitchFamily="18" charset="0"/>
              </a:rPr>
              <a:t> Naples.</a:t>
            </a:r>
          </a:p>
        </p:txBody>
      </p:sp>
      <p:sp>
        <p:nvSpPr>
          <p:cNvPr id="7" name="Rectangle 60"/>
          <p:cNvSpPr>
            <a:spLocks noChangeArrowheads="1"/>
          </p:cNvSpPr>
          <p:nvPr/>
        </p:nvSpPr>
        <p:spPr bwMode="auto">
          <a:xfrm>
            <a:off x="211182" y="3445538"/>
            <a:ext cx="115323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en-US" sz="2400" b="1" dirty="0">
                <a:latin typeface="Times New Roman" panose="02020603050405020304" pitchFamily="18" charset="0"/>
              </a:rPr>
              <a:t>        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phổ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lễ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thánh</a:t>
            </a:r>
            <a:r>
              <a:rPr lang="en-US" altLang="en-US" sz="2400" b="1" dirty="0">
                <a:latin typeface="Times New Roman" panose="02020603050405020304" pitchFamily="18" charset="0"/>
              </a:rPr>
              <a:t> Lucy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</a:rPr>
              <a:t> 13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12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tại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Thụy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Điển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400" b="1" dirty="0">
                <a:latin typeface="Times New Roman" panose="02020603050405020304" pitchFamily="18" charset="0"/>
              </a:rPr>
              <a:t> Lan,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Đan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Mạch</a:t>
            </a:r>
            <a:r>
              <a:rPr lang="en-US" altLang="en-US" sz="2400" b="1" dirty="0">
                <a:latin typeface="Times New Roman" panose="02020603050405020304" pitchFamily="18" charset="0"/>
              </a:rPr>
              <a:t>, Ai-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xơ</a:t>
            </a:r>
            <a:r>
              <a:rPr lang="en-US" altLang="en-US" sz="2400" b="1" dirty="0">
                <a:latin typeface="Times New Roman" panose="02020603050405020304" pitchFamily="18" charset="0"/>
              </a:rPr>
              <a:t>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len</a:t>
            </a:r>
            <a:r>
              <a:rPr lang="en-US" altLang="en-US" sz="2400" b="1" dirty="0">
                <a:latin typeface="Times New Roman" panose="02020603050405020304" pitchFamily="18" charset="0"/>
              </a:rPr>
              <a:t>, Latvia, Estonia,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400" b="1" dirty="0">
                <a:latin typeface="Times New Roman" panose="02020603050405020304" pitchFamily="18" charset="0"/>
              </a:rPr>
              <a:t> Lan, Ý…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lễ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gái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tượng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thánh</a:t>
            </a:r>
            <a:r>
              <a:rPr lang="en-US" altLang="en-US" sz="2400" b="1" dirty="0">
                <a:latin typeface="Times New Roman" panose="02020603050405020304" pitchFamily="18" charset="0"/>
              </a:rPr>
              <a:t> Lucy.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mặc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váy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dải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băng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đỏ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vương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nữ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nến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ngọn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lửa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thánh</a:t>
            </a:r>
            <a:r>
              <a:rPr lang="en-US" altLang="en-US" sz="2400" b="1" dirty="0">
                <a:latin typeface="Times New Roman" panose="02020603050405020304" pitchFamily="18" charset="0"/>
              </a:rPr>
              <a:t> Lucy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thiêu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cất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vang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</a:rPr>
              <a:t> Santa Lucia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lễ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thờ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631127"/>
            <a:ext cx="3902020" cy="25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E202C9-2600-D611-2147-C99A220EF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3926" flipH="1">
            <a:off x="336031" y="16412"/>
            <a:ext cx="883985" cy="6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1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222069"/>
            <a:ext cx="11081657" cy="6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0789920" y="3030583"/>
            <a:ext cx="914400" cy="12670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242766" y="1930458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35491" y="3030583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0845" y="4428308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8073" y="5074639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</p:spTree>
    <p:extLst>
      <p:ext uri="{BB962C8B-B14F-4D97-AF65-F5344CB8AC3E}">
        <p14:creationId xmlns:p14="http://schemas.microsoft.com/office/powerpoint/2010/main" val="36848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508" y="796980"/>
            <a:ext cx="1183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– b),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E7546-F66D-1022-E0DF-A5467BEC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3926" flipH="1">
            <a:off x="336031" y="16412"/>
            <a:ext cx="883985" cy="6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222069"/>
            <a:ext cx="11081657" cy="6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240972" y="3997235"/>
            <a:ext cx="391886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89612" y="1293224"/>
            <a:ext cx="391886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81498" y="1293224"/>
            <a:ext cx="287382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129554" y="2599510"/>
            <a:ext cx="422366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23759" y="5408024"/>
            <a:ext cx="422366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40973" y="5329646"/>
            <a:ext cx="2194558" cy="9535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222069"/>
            <a:ext cx="11081657" cy="6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4206240" y="4957355"/>
            <a:ext cx="1946365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95753" y="4957355"/>
            <a:ext cx="2714898" cy="744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576</Words>
  <Application>Microsoft Office PowerPoint</Application>
  <PresentationFormat>Widescreen</PresentationFormat>
  <Paragraphs>75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2023-02-15T09:20:02Z</dcterms:created>
  <dcterms:modified xsi:type="dcterms:W3CDTF">2025-04-11T02:25:55Z</dcterms:modified>
</cp:coreProperties>
</file>