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67" r:id="rId3"/>
    <p:sldId id="308" r:id="rId4"/>
    <p:sldId id="33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40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41" r:id="rId26"/>
    <p:sldId id="342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43" r:id="rId35"/>
  </p:sldIdLst>
  <p:sldSz cx="18288000" cy="10287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49BCE1C-45F3-4D6A-B6FB-01A17D14FD90}">
          <p14:sldIdLst>
            <p14:sldId id="256"/>
            <p14:sldId id="267"/>
            <p14:sldId id="308"/>
            <p14:sldId id="33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40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41"/>
            <p14:sldId id="342"/>
            <p14:sldId id="332"/>
            <p14:sldId id="333"/>
            <p14:sldId id="334"/>
            <p14:sldId id="335"/>
            <p14:sldId id="336"/>
            <p14:sldId id="337"/>
            <p14:sldId id="338"/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7E"/>
    <a:srgbClr val="FFB114"/>
    <a:srgbClr val="C35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9" d="100"/>
          <a:sy n="29" d="100"/>
        </p:scale>
        <p:origin x="96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FA2CA-4130-41AA-9A8A-30576646276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7E06F-4B64-4E43-9A18-6A60E813A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45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sv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svg"/><Relationship Id="rId5" Type="http://schemas.openxmlformats.org/officeDocument/2006/relationships/image" Target="../media/image14.svg"/><Relationship Id="rId15" Type="http://schemas.openxmlformats.org/officeDocument/2006/relationships/image" Target="../media/image10.svg"/><Relationship Id="rId10" Type="http://schemas.openxmlformats.org/officeDocument/2006/relationships/image" Target="../media/image13.png"/><Relationship Id="rId19" Type="http://schemas.openxmlformats.org/officeDocument/2006/relationships/image" Target="../media/image27.svg"/><Relationship Id="rId4" Type="http://schemas.openxmlformats.org/officeDocument/2006/relationships/image" Target="../media/image7.png"/><Relationship Id="rId9" Type="http://schemas.openxmlformats.org/officeDocument/2006/relationships/image" Target="../media/image23.svg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0.svg"/><Relationship Id="rId5" Type="http://schemas.openxmlformats.org/officeDocument/2006/relationships/image" Target="../media/image55.sv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sv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svg"/><Relationship Id="rId5" Type="http://schemas.openxmlformats.org/officeDocument/2006/relationships/image" Target="../media/image14.svg"/><Relationship Id="rId15" Type="http://schemas.openxmlformats.org/officeDocument/2006/relationships/image" Target="../media/image10.svg"/><Relationship Id="rId10" Type="http://schemas.openxmlformats.org/officeDocument/2006/relationships/image" Target="../media/image13.png"/><Relationship Id="rId19" Type="http://schemas.openxmlformats.org/officeDocument/2006/relationships/image" Target="../media/image27.svg"/><Relationship Id="rId4" Type="http://schemas.openxmlformats.org/officeDocument/2006/relationships/image" Target="../media/image7.png"/><Relationship Id="rId9" Type="http://schemas.openxmlformats.org/officeDocument/2006/relationships/image" Target="../media/image23.svg"/><Relationship Id="rId1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2.sv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0.svg"/><Relationship Id="rId5" Type="http://schemas.openxmlformats.org/officeDocument/2006/relationships/image" Target="../media/image55.sv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svg"/><Relationship Id="rId1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svg"/><Relationship Id="rId5" Type="http://schemas.openxmlformats.org/officeDocument/2006/relationships/image" Target="../media/image14.svg"/><Relationship Id="rId15" Type="http://schemas.openxmlformats.org/officeDocument/2006/relationships/image" Target="../media/image10.svg"/><Relationship Id="rId10" Type="http://schemas.openxmlformats.org/officeDocument/2006/relationships/image" Target="../media/image13.png"/><Relationship Id="rId19" Type="http://schemas.openxmlformats.org/officeDocument/2006/relationships/image" Target="../media/image27.svg"/><Relationship Id="rId4" Type="http://schemas.openxmlformats.org/officeDocument/2006/relationships/image" Target="../media/image7.png"/><Relationship Id="rId9" Type="http://schemas.openxmlformats.org/officeDocument/2006/relationships/image" Target="../media/image23.sv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56244" y="-65304"/>
            <a:ext cx="20800489" cy="10417607"/>
            <a:chOff x="0" y="0"/>
            <a:chExt cx="27733985" cy="138901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843842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282444" y="2857500"/>
            <a:ext cx="13104764" cy="368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>
                <a:solidFill>
                  <a:srgbClr val="2E2E2E"/>
                </a:solidFill>
                <a:latin typeface="Arial" panose="020B0604020202020204" pitchFamily="34" charset="0"/>
                <a:ea typeface="Cy Grotesk Key Bold"/>
                <a:cs typeface="Arial" panose="020B0604020202020204" pitchFamily="34" charset="0"/>
                <a:sym typeface="Cy Grotesk Key Bold"/>
              </a:rPr>
              <a:t>MỜI CÁC EM </a:t>
            </a:r>
          </a:p>
          <a:p>
            <a:pPr algn="ctr">
              <a:lnSpc>
                <a:spcPct val="150000"/>
              </a:lnSpc>
            </a:pPr>
            <a:r>
              <a:rPr lang="en-US" sz="8500" b="1">
                <a:solidFill>
                  <a:srgbClr val="2E2E2E"/>
                </a:solidFill>
                <a:latin typeface="Arial" panose="020B0604020202020204" pitchFamily="34" charset="0"/>
                <a:ea typeface="Cy Grotesk Key Bold"/>
                <a:cs typeface="Arial" panose="020B0604020202020204" pitchFamily="34" charset="0"/>
                <a:sym typeface="Cy Grotesk Key Bold"/>
              </a:rPr>
              <a:t>ĐẾN VỚI TIẾT HỌC MỚI!</a:t>
            </a:r>
          </a:p>
        </p:txBody>
      </p:sp>
      <p:sp>
        <p:nvSpPr>
          <p:cNvPr id="6" name="Freeform 6"/>
          <p:cNvSpPr/>
          <p:nvPr/>
        </p:nvSpPr>
        <p:spPr>
          <a:xfrm rot="-9379677" flipV="1">
            <a:off x="15426390" y="1313878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>
                <a:moveTo>
                  <a:pt x="0" y="3833074"/>
                </a:moveTo>
                <a:lnTo>
                  <a:pt x="3617027" y="3833074"/>
                </a:lnTo>
                <a:lnTo>
                  <a:pt x="3617027" y="0"/>
                </a:lnTo>
                <a:lnTo>
                  <a:pt x="0" y="0"/>
                </a:lnTo>
                <a:lnTo>
                  <a:pt x="0" y="383307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28723" flipV="1">
            <a:off x="-680222" y="2319407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>
                <a:moveTo>
                  <a:pt x="0" y="3833073"/>
                </a:moveTo>
                <a:lnTo>
                  <a:pt x="3617028" y="3833073"/>
                </a:lnTo>
                <a:lnTo>
                  <a:pt x="3617028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791441" y="9114539"/>
            <a:ext cx="19870882" cy="3462190"/>
            <a:chOff x="0" y="0"/>
            <a:chExt cx="4664981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64982" cy="812800"/>
            </a:xfrm>
            <a:custGeom>
              <a:avLst/>
              <a:gdLst/>
              <a:ahLst/>
              <a:cxnLst/>
              <a:rect l="l" t="t" r="r" b="b"/>
              <a:pathLst>
                <a:path w="4664982" h="812800">
                  <a:moveTo>
                    <a:pt x="2332491" y="0"/>
                  </a:moveTo>
                  <a:cubicBezTo>
                    <a:pt x="1044292" y="0"/>
                    <a:pt x="0" y="181951"/>
                    <a:pt x="0" y="406400"/>
                  </a:cubicBezTo>
                  <a:cubicBezTo>
                    <a:pt x="0" y="630849"/>
                    <a:pt x="1044292" y="812800"/>
                    <a:pt x="2332491" y="812800"/>
                  </a:cubicBezTo>
                  <a:cubicBezTo>
                    <a:pt x="3620689" y="812800"/>
                    <a:pt x="4664982" y="630849"/>
                    <a:pt x="4664982" y="406400"/>
                  </a:cubicBezTo>
                  <a:cubicBezTo>
                    <a:pt x="4664982" y="181951"/>
                    <a:pt x="3620689" y="0"/>
                    <a:pt x="2332491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437342" y="19050"/>
              <a:ext cx="3790297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950277" y="6602588"/>
            <a:ext cx="3337723" cy="8232052"/>
          </a:xfrm>
          <a:custGeom>
            <a:avLst/>
            <a:gdLst/>
            <a:ahLst/>
            <a:cxnLst/>
            <a:rect l="l" t="t" r="r" b="b"/>
            <a:pathLst>
              <a:path w="4020513" h="9916064">
                <a:moveTo>
                  <a:pt x="0" y="0"/>
                </a:moveTo>
                <a:lnTo>
                  <a:pt x="4020513" y="0"/>
                </a:lnTo>
                <a:lnTo>
                  <a:pt x="4020513" y="9916064"/>
                </a:lnTo>
                <a:lnTo>
                  <a:pt x="0" y="991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522963" y="5985576"/>
            <a:ext cx="3305218" cy="8338853"/>
          </a:xfrm>
          <a:custGeom>
            <a:avLst/>
            <a:gdLst/>
            <a:ahLst/>
            <a:cxnLst/>
            <a:rect l="l" t="t" r="r" b="b"/>
            <a:pathLst>
              <a:path w="3981359" h="10044713">
                <a:moveTo>
                  <a:pt x="3981359" y="0"/>
                </a:moveTo>
                <a:lnTo>
                  <a:pt x="0" y="0"/>
                </a:lnTo>
                <a:lnTo>
                  <a:pt x="0" y="10044713"/>
                </a:lnTo>
                <a:lnTo>
                  <a:pt x="3981359" y="10044713"/>
                </a:lnTo>
                <a:lnTo>
                  <a:pt x="39813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73472">
            <a:off x="12110730" y="743345"/>
            <a:ext cx="2962746" cy="666618"/>
          </a:xfrm>
          <a:custGeom>
            <a:avLst/>
            <a:gdLst/>
            <a:ahLst/>
            <a:cxnLst/>
            <a:rect l="l" t="t" r="r" b="b"/>
            <a:pathLst>
              <a:path w="2962746" h="666618">
                <a:moveTo>
                  <a:pt x="0" y="0"/>
                </a:moveTo>
                <a:lnTo>
                  <a:pt x="2962746" y="0"/>
                </a:lnTo>
                <a:lnTo>
                  <a:pt x="2962746" y="666618"/>
                </a:lnTo>
                <a:lnTo>
                  <a:pt x="0" y="666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467657">
            <a:off x="2406032" y="751771"/>
            <a:ext cx="2962746" cy="666618"/>
          </a:xfrm>
          <a:custGeom>
            <a:avLst/>
            <a:gdLst/>
            <a:ahLst/>
            <a:cxnLst/>
            <a:rect l="l" t="t" r="r" b="b"/>
            <a:pathLst>
              <a:path w="2962746" h="666618">
                <a:moveTo>
                  <a:pt x="0" y="0"/>
                </a:moveTo>
                <a:lnTo>
                  <a:pt x="2962746" y="0"/>
                </a:lnTo>
                <a:lnTo>
                  <a:pt x="2962746" y="666617"/>
                </a:lnTo>
                <a:lnTo>
                  <a:pt x="0" y="666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640959" y="1141255"/>
            <a:ext cx="1006082" cy="1006082"/>
          </a:xfrm>
          <a:custGeom>
            <a:avLst/>
            <a:gdLst/>
            <a:ahLst/>
            <a:cxnLst/>
            <a:rect l="l" t="t" r="r" b="b"/>
            <a:pathLst>
              <a:path w="1006082" h="1006082">
                <a:moveTo>
                  <a:pt x="0" y="0"/>
                </a:moveTo>
                <a:lnTo>
                  <a:pt x="1006082" y="0"/>
                </a:lnTo>
                <a:lnTo>
                  <a:pt x="1006082" y="1006082"/>
                </a:lnTo>
                <a:lnTo>
                  <a:pt x="0" y="10060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68603">
            <a:off x="14720899" y="-3497400"/>
            <a:ext cx="5076802" cy="4809116"/>
          </a:xfrm>
          <a:custGeom>
            <a:avLst/>
            <a:gdLst/>
            <a:ahLst/>
            <a:cxnLst/>
            <a:rect l="l" t="t" r="r" b="b"/>
            <a:pathLst>
              <a:path w="5076802" h="4809116">
                <a:moveTo>
                  <a:pt x="0" y="0"/>
                </a:moveTo>
                <a:lnTo>
                  <a:pt x="5076802" y="0"/>
                </a:lnTo>
                <a:lnTo>
                  <a:pt x="5076802" y="4809116"/>
                </a:lnTo>
                <a:lnTo>
                  <a:pt x="0" y="48091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621517">
            <a:off x="-2538401" y="-2672102"/>
            <a:ext cx="5076802" cy="4809116"/>
          </a:xfrm>
          <a:custGeom>
            <a:avLst/>
            <a:gdLst/>
            <a:ahLst/>
            <a:cxnLst/>
            <a:rect l="l" t="t" r="r" b="b"/>
            <a:pathLst>
              <a:path w="5076802" h="4809116">
                <a:moveTo>
                  <a:pt x="0" y="0"/>
                </a:moveTo>
                <a:lnTo>
                  <a:pt x="5076802" y="0"/>
                </a:lnTo>
                <a:lnTo>
                  <a:pt x="5076802" y="4809116"/>
                </a:lnTo>
                <a:lnTo>
                  <a:pt x="0" y="48091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309019-F1BC-7E32-0423-75A682EFE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99726CA3-EA82-4D39-5361-64E9CB5865E1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8CDF45E7-FAB8-0C42-4DC6-1ACA18F04FB6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BECA2447-59DB-35A1-E2E3-293BCD3022CB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CDD4FD6-4D23-A8ED-B38F-59636EE01059}"/>
              </a:ext>
            </a:extLst>
          </p:cNvPr>
          <p:cNvSpPr txBox="1"/>
          <p:nvPr/>
        </p:nvSpPr>
        <p:spPr>
          <a:xfrm>
            <a:off x="5067300" y="266700"/>
            <a:ext cx="8153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D2DA6-D0E6-B296-CEC8-4CF8A40C2BED}"/>
              </a:ext>
            </a:extLst>
          </p:cNvPr>
          <p:cNvSpPr txBox="1"/>
          <p:nvPr/>
        </p:nvSpPr>
        <p:spPr>
          <a:xfrm>
            <a:off x="2064895" y="1866900"/>
            <a:ext cx="141582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200" b="1" i="1">
                <a:solidFill>
                  <a:srgbClr val="C00000"/>
                </a:solidFill>
              </a:rPr>
              <a:t>Câu 1: </a:t>
            </a:r>
            <a:r>
              <a:rPr lang="vi-VN" sz="4200"/>
              <a:t>Trong giọng Đô trưởng có mấy bậc? </a:t>
            </a:r>
            <a:endParaRPr lang="en-US" sz="42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BF3C95-E9EF-053D-97CC-7C9915C6849D}"/>
              </a:ext>
            </a:extLst>
          </p:cNvPr>
          <p:cNvSpPr/>
          <p:nvPr/>
        </p:nvSpPr>
        <p:spPr>
          <a:xfrm>
            <a:off x="533400" y="3238500"/>
            <a:ext cx="7924800" cy="27432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 bậc.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A371C3B-02A1-51D3-D101-12C4BE725F2E}"/>
              </a:ext>
            </a:extLst>
          </p:cNvPr>
          <p:cNvSpPr/>
          <p:nvPr/>
        </p:nvSpPr>
        <p:spPr>
          <a:xfrm>
            <a:off x="9829800" y="3238500"/>
            <a:ext cx="7924800" cy="27432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bậc.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AAA5DED-5B2E-E295-9AA7-E4662D048907}"/>
              </a:ext>
            </a:extLst>
          </p:cNvPr>
          <p:cNvSpPr/>
          <p:nvPr/>
        </p:nvSpPr>
        <p:spPr>
          <a:xfrm>
            <a:off x="533400" y="6743700"/>
            <a:ext cx="7924800" cy="27432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 bậc.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947DBD-4DE2-76C6-39EE-341CE07777E5}"/>
              </a:ext>
            </a:extLst>
          </p:cNvPr>
          <p:cNvSpPr/>
          <p:nvPr/>
        </p:nvSpPr>
        <p:spPr>
          <a:xfrm>
            <a:off x="9829800" y="6743700"/>
            <a:ext cx="7924800" cy="27432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 bậc.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472DAE-391D-D87A-A8C1-8C2A0FEF9A6B}"/>
              </a:ext>
            </a:extLst>
          </p:cNvPr>
          <p:cNvSpPr/>
          <p:nvPr/>
        </p:nvSpPr>
        <p:spPr>
          <a:xfrm>
            <a:off x="9829800" y="6743700"/>
            <a:ext cx="7924800" cy="2743200"/>
          </a:xfrm>
          <a:prstGeom prst="roundRect">
            <a:avLst>
              <a:gd name="adj" fmla="val 1234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 bậc.</a:t>
            </a:r>
          </a:p>
        </p:txBody>
      </p:sp>
    </p:spTree>
    <p:extLst>
      <p:ext uri="{BB962C8B-B14F-4D97-AF65-F5344CB8AC3E}">
        <p14:creationId xmlns:p14="http://schemas.microsoft.com/office/powerpoint/2010/main" val="8492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5E8F3-E263-3280-DD19-DD1AF5848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A7D11BB6-56C3-C305-E74A-E3E39CE54B0D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824AA0C1-7807-736F-139A-0470C628B062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2D95C365-DB1E-5C06-3151-5B641BFA7824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1D03803-DE8A-3EAE-AF08-19EA90DCC60B}"/>
              </a:ext>
            </a:extLst>
          </p:cNvPr>
          <p:cNvSpPr txBox="1"/>
          <p:nvPr/>
        </p:nvSpPr>
        <p:spPr>
          <a:xfrm>
            <a:off x="1299147" y="882726"/>
            <a:ext cx="156897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200">
                <a:cs typeface="Arial" panose="020B0604020202020204" pitchFamily="34" charset="0"/>
              </a:rPr>
              <a:t>Các nốt trong hợp âm Đô trưởng cách nhau quãng mấy?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1B54222-95CD-A6B5-98EC-4814F5631B62}"/>
              </a:ext>
            </a:extLst>
          </p:cNvPr>
          <p:cNvSpPr/>
          <p:nvPr/>
        </p:nvSpPr>
        <p:spPr>
          <a:xfrm>
            <a:off x="533400" y="28575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quãng 3.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73B51B-5090-BE96-2550-276E7374C77E}"/>
              </a:ext>
            </a:extLst>
          </p:cNvPr>
          <p:cNvSpPr/>
          <p:nvPr/>
        </p:nvSpPr>
        <p:spPr>
          <a:xfrm>
            <a:off x="9829800" y="28575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quãng 4.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E5369EE-8CDC-964A-01CB-BBBAF6E69E8F}"/>
              </a:ext>
            </a:extLst>
          </p:cNvPr>
          <p:cNvSpPr/>
          <p:nvPr/>
        </p:nvSpPr>
        <p:spPr>
          <a:xfrm>
            <a:off x="533400" y="65151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quãng 5.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FEE1C5-300B-E8F2-4934-33A1C121CBDF}"/>
              </a:ext>
            </a:extLst>
          </p:cNvPr>
          <p:cNvSpPr/>
          <p:nvPr/>
        </p:nvSpPr>
        <p:spPr>
          <a:xfrm>
            <a:off x="9829800" y="65151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quãng 6.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F9F3D2-96E1-B52E-6786-DE0DBB170B57}"/>
              </a:ext>
            </a:extLst>
          </p:cNvPr>
          <p:cNvSpPr/>
          <p:nvPr/>
        </p:nvSpPr>
        <p:spPr>
          <a:xfrm>
            <a:off x="523407" y="28575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quãng 3.</a:t>
            </a:r>
          </a:p>
        </p:txBody>
      </p:sp>
    </p:spTree>
    <p:extLst>
      <p:ext uri="{BB962C8B-B14F-4D97-AF65-F5344CB8AC3E}">
        <p14:creationId xmlns:p14="http://schemas.microsoft.com/office/powerpoint/2010/main" val="30633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C22C97-07BF-A19E-C6B7-AF05644B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0608FE56-88FB-BC3D-203B-3C80AF30B7FF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0EA6126A-D3D2-7207-AF01-53EEAD7509F1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6F087AA7-8828-C6DB-2ED3-E2274D8B909C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57E850B-E1B0-9507-A602-479A816160FE}"/>
              </a:ext>
            </a:extLst>
          </p:cNvPr>
          <p:cNvSpPr txBox="1"/>
          <p:nvPr/>
        </p:nvSpPr>
        <p:spPr>
          <a:xfrm>
            <a:off x="1299147" y="882726"/>
            <a:ext cx="156897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200">
                <a:cs typeface="Arial" panose="020B0604020202020204" pitchFamily="34" charset="0"/>
              </a:rPr>
              <a:t>Các bậc trong giọng Đô trưởng có bậc nào quan trọng?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92963B3-0FC3-2F8B-8350-7629C9B2D857}"/>
              </a:ext>
            </a:extLst>
          </p:cNvPr>
          <p:cNvSpPr/>
          <p:nvPr/>
        </p:nvSpPr>
        <p:spPr>
          <a:xfrm>
            <a:off x="533400" y="28575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bậc I, IV, V.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2222DE-0F04-2CE4-8BF9-449DED5896C1}"/>
              </a:ext>
            </a:extLst>
          </p:cNvPr>
          <p:cNvSpPr/>
          <p:nvPr/>
        </p:nvSpPr>
        <p:spPr>
          <a:xfrm>
            <a:off x="9829800" y="28575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bậc I, V.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7A8149-B613-1A8E-1DA8-90EDF23E573F}"/>
              </a:ext>
            </a:extLst>
          </p:cNvPr>
          <p:cNvSpPr/>
          <p:nvPr/>
        </p:nvSpPr>
        <p:spPr>
          <a:xfrm>
            <a:off x="533400" y="65151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bậc IV, V.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D0C5625-6A9C-F777-D669-EF183EC142E0}"/>
              </a:ext>
            </a:extLst>
          </p:cNvPr>
          <p:cNvSpPr/>
          <p:nvPr/>
        </p:nvSpPr>
        <p:spPr>
          <a:xfrm>
            <a:off x="9829800" y="65151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bậc II, IV, V.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D697DE-16E0-E1E9-0822-76090B409B4D}"/>
              </a:ext>
            </a:extLst>
          </p:cNvPr>
          <p:cNvSpPr/>
          <p:nvPr/>
        </p:nvSpPr>
        <p:spPr>
          <a:xfrm>
            <a:off x="533400" y="2851536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bậc I, IV, V.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72846D-9C23-7EA9-2CA8-05922A73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AAA676BF-28AE-732B-14A0-1878023A7745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23FCB5F7-B98D-8E6F-1C30-E95165C312E0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804E4CE2-0C7D-0CDD-403F-EBE3F9EE1F91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283873-5C3C-A33A-65AB-FED97F4C4DDD}"/>
              </a:ext>
            </a:extLst>
          </p:cNvPr>
          <p:cNvSpPr txBox="1"/>
          <p:nvPr/>
        </p:nvSpPr>
        <p:spPr>
          <a:xfrm>
            <a:off x="1299147" y="882726"/>
            <a:ext cx="156897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200">
                <a:latin typeface="Arial" panose="020B0604020202020204" pitchFamily="34" charset="0"/>
                <a:cs typeface="Arial" panose="020B0604020202020204" pitchFamily="34" charset="0"/>
              </a:rPr>
              <a:t>Hợp âm La thứ kí hiệu là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1E3D551-8D46-DE55-3C0E-691AF9633FC3}"/>
              </a:ext>
            </a:extLst>
          </p:cNvPr>
          <p:cNvSpPr/>
          <p:nvPr/>
        </p:nvSpPr>
        <p:spPr>
          <a:xfrm>
            <a:off x="533400" y="28575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Em.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0E222C-30BB-069C-1252-819C537C5BAF}"/>
              </a:ext>
            </a:extLst>
          </p:cNvPr>
          <p:cNvSpPr/>
          <p:nvPr/>
        </p:nvSpPr>
        <p:spPr>
          <a:xfrm>
            <a:off x="9829800" y="28575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3146E8-9944-8173-8806-7324BC604196}"/>
              </a:ext>
            </a:extLst>
          </p:cNvPr>
          <p:cNvSpPr/>
          <p:nvPr/>
        </p:nvSpPr>
        <p:spPr>
          <a:xfrm>
            <a:off x="533400" y="65151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Am.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D3B4EE5-8DBB-A3AF-8C36-C296C428B7B1}"/>
              </a:ext>
            </a:extLst>
          </p:cNvPr>
          <p:cNvSpPr/>
          <p:nvPr/>
        </p:nvSpPr>
        <p:spPr>
          <a:xfrm>
            <a:off x="9829800" y="65151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Dm.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874AC1-1B27-6A28-AD8F-03A12C5CB4C4}"/>
              </a:ext>
            </a:extLst>
          </p:cNvPr>
          <p:cNvSpPr/>
          <p:nvPr/>
        </p:nvSpPr>
        <p:spPr>
          <a:xfrm>
            <a:off x="533400" y="65151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Am.</a:t>
            </a:r>
          </a:p>
        </p:txBody>
      </p:sp>
    </p:spTree>
    <p:extLst>
      <p:ext uri="{BB962C8B-B14F-4D97-AF65-F5344CB8AC3E}">
        <p14:creationId xmlns:p14="http://schemas.microsoft.com/office/powerpoint/2010/main" val="33948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45B5C1-936B-ED74-A97A-C70A97102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7DAA690A-4835-B723-BF63-6F11414C747C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85ECBDBB-28A3-32EA-B6EE-79A509CF2C75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E48105F4-1E88-9D40-7133-3AA1ED3F535C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7B566E-D490-842C-8B03-27966ABF078C}"/>
              </a:ext>
            </a:extLst>
          </p:cNvPr>
          <p:cNvSpPr txBox="1"/>
          <p:nvPr/>
        </p:nvSpPr>
        <p:spPr>
          <a:xfrm>
            <a:off x="1299147" y="634114"/>
            <a:ext cx="15689705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200">
                <a:cs typeface="Arial" panose="020B0604020202020204" pitchFamily="34" charset="0"/>
              </a:rPr>
              <a:t>Điểm giống nhau của hợp âm Đô trưởng và hợp âm La thứ là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DB68D0-984A-2B3B-5878-CB0C1FEFCDB5}"/>
              </a:ext>
            </a:extLst>
          </p:cNvPr>
          <p:cNvSpPr/>
          <p:nvPr/>
        </p:nvSpPr>
        <p:spPr>
          <a:xfrm>
            <a:off x="533400" y="29337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kí hiệu là Em.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FC7F37-AE6D-94DC-0264-84B3D11A4527}"/>
              </a:ext>
            </a:extLst>
          </p:cNvPr>
          <p:cNvSpPr/>
          <p:nvPr/>
        </p:nvSpPr>
        <p:spPr>
          <a:xfrm>
            <a:off x="9829800" y="29337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bậc I, IV, V quan trọng.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6796BC-441E-F36A-358E-4310F5390647}"/>
              </a:ext>
            </a:extLst>
          </p:cNvPr>
          <p:cNvSpPr/>
          <p:nvPr/>
        </p:nvSpPr>
        <p:spPr>
          <a:xfrm>
            <a:off x="533400" y="65913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C. trên mỗi bậc có thể thành lập được hợp hợp âm ba.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075E842-8360-5745-C177-1A1B6EF57B50}"/>
              </a:ext>
            </a:extLst>
          </p:cNvPr>
          <p:cNvSpPr/>
          <p:nvPr/>
        </p:nvSpPr>
        <p:spPr>
          <a:xfrm>
            <a:off x="9829800" y="65913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kí hiệu là F.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C3359FD-A982-374A-10FB-DFC5B4BFD5A7}"/>
              </a:ext>
            </a:extLst>
          </p:cNvPr>
          <p:cNvSpPr/>
          <p:nvPr/>
        </p:nvSpPr>
        <p:spPr>
          <a:xfrm>
            <a:off x="9829800" y="2933700"/>
            <a:ext cx="7924800" cy="2971800"/>
          </a:xfrm>
          <a:prstGeom prst="roundRect">
            <a:avLst>
              <a:gd name="adj" fmla="val 1234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bậc I, IV, V quan trọng.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5BCB51-A490-FB2F-56F6-D5DC4C575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626CAD22-4927-B0FC-6198-58BDC3BCDCD3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1E705578-A2D6-0449-9365-074D89975C86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23AD7BB6-87CB-6F50-C9DA-852C6752D023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2B9EB7-C771-FFF7-1D05-E6DBD41FA920}"/>
              </a:ext>
            </a:extLst>
          </p:cNvPr>
          <p:cNvSpPr txBox="1"/>
          <p:nvPr/>
        </p:nvSpPr>
        <p:spPr>
          <a:xfrm>
            <a:off x="2476500" y="495300"/>
            <a:ext cx="1333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CDFA085-5C96-D8E0-C47C-F21C8947E3B9}"/>
              </a:ext>
            </a:extLst>
          </p:cNvPr>
          <p:cNvGrpSpPr/>
          <p:nvPr/>
        </p:nvGrpSpPr>
        <p:grpSpPr>
          <a:xfrm>
            <a:off x="1388570" y="3753109"/>
            <a:ext cx="15509620" cy="3286197"/>
            <a:chOff x="1559180" y="2276004"/>
            <a:chExt cx="15509620" cy="3286197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BE8F72D5-BB3F-A306-477F-D3F0702C21A4}"/>
                </a:ext>
              </a:extLst>
            </p:cNvPr>
            <p:cNvGrpSpPr/>
            <p:nvPr/>
          </p:nvGrpSpPr>
          <p:grpSpPr>
            <a:xfrm>
              <a:off x="1559181" y="2804265"/>
              <a:ext cx="10058400" cy="2488448"/>
              <a:chOff x="0" y="0"/>
              <a:chExt cx="6350000" cy="1570990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D02AC372-4ACF-D07C-EDED-60871E14DC2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1570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570990">
                    <a:moveTo>
                      <a:pt x="5989320" y="278130"/>
                    </a:moveTo>
                    <a:lnTo>
                      <a:pt x="609600" y="278130"/>
                    </a:lnTo>
                    <a:cubicBezTo>
                      <a:pt x="610870" y="246380"/>
                      <a:pt x="608330" y="214630"/>
                      <a:pt x="600710" y="184150"/>
                    </a:cubicBezTo>
                    <a:cubicBezTo>
                      <a:pt x="590550" y="140970"/>
                      <a:pt x="576580" y="99060"/>
                      <a:pt x="556260" y="59690"/>
                    </a:cubicBezTo>
                    <a:cubicBezTo>
                      <a:pt x="548640" y="44450"/>
                      <a:pt x="538480" y="29210"/>
                      <a:pt x="529590" y="13970"/>
                    </a:cubicBezTo>
                    <a:lnTo>
                      <a:pt x="529590" y="12700"/>
                    </a:lnTo>
                    <a:cubicBezTo>
                      <a:pt x="524510" y="7620"/>
                      <a:pt x="520700" y="2540"/>
                      <a:pt x="513080" y="0"/>
                    </a:cubicBezTo>
                    <a:lnTo>
                      <a:pt x="505460" y="0"/>
                    </a:lnTo>
                    <a:cubicBezTo>
                      <a:pt x="492760" y="3810"/>
                      <a:pt x="483870" y="12700"/>
                      <a:pt x="474980" y="22860"/>
                    </a:cubicBezTo>
                    <a:cubicBezTo>
                      <a:pt x="458470" y="39370"/>
                      <a:pt x="444500" y="58420"/>
                      <a:pt x="430530" y="77470"/>
                    </a:cubicBezTo>
                    <a:cubicBezTo>
                      <a:pt x="414020" y="100330"/>
                      <a:pt x="405130" y="127000"/>
                      <a:pt x="397510" y="153670"/>
                    </a:cubicBezTo>
                    <a:cubicBezTo>
                      <a:pt x="389890" y="184150"/>
                      <a:pt x="386080" y="215900"/>
                      <a:pt x="384810" y="247650"/>
                    </a:cubicBezTo>
                    <a:lnTo>
                      <a:pt x="384810" y="279400"/>
                    </a:lnTo>
                    <a:lnTo>
                      <a:pt x="0" y="279400"/>
                    </a:lnTo>
                    <a:lnTo>
                      <a:pt x="0" y="1221740"/>
                    </a:lnTo>
                    <a:lnTo>
                      <a:pt x="567690" y="1221740"/>
                    </a:lnTo>
                    <a:cubicBezTo>
                      <a:pt x="576580" y="1263650"/>
                      <a:pt x="585470" y="1304290"/>
                      <a:pt x="593090" y="1346200"/>
                    </a:cubicBezTo>
                    <a:cubicBezTo>
                      <a:pt x="598170" y="1371600"/>
                      <a:pt x="600710" y="1397000"/>
                      <a:pt x="598170" y="1422400"/>
                    </a:cubicBezTo>
                    <a:cubicBezTo>
                      <a:pt x="595630" y="1449070"/>
                      <a:pt x="588010" y="1473200"/>
                      <a:pt x="571500" y="1494790"/>
                    </a:cubicBezTo>
                    <a:cubicBezTo>
                      <a:pt x="552450" y="1520190"/>
                      <a:pt x="527050" y="1534160"/>
                      <a:pt x="496570" y="1537970"/>
                    </a:cubicBezTo>
                    <a:cubicBezTo>
                      <a:pt x="469900" y="1541780"/>
                      <a:pt x="443230" y="1536700"/>
                      <a:pt x="420370" y="1524000"/>
                    </a:cubicBezTo>
                    <a:cubicBezTo>
                      <a:pt x="407670" y="1516380"/>
                      <a:pt x="397510" y="1507490"/>
                      <a:pt x="389890" y="1494790"/>
                    </a:cubicBezTo>
                    <a:cubicBezTo>
                      <a:pt x="388620" y="1493520"/>
                      <a:pt x="388620" y="1492250"/>
                      <a:pt x="387350" y="1489710"/>
                    </a:cubicBezTo>
                    <a:lnTo>
                      <a:pt x="391160" y="1489710"/>
                    </a:lnTo>
                    <a:cubicBezTo>
                      <a:pt x="443230" y="1496060"/>
                      <a:pt x="488950" y="1450340"/>
                      <a:pt x="482600" y="1398270"/>
                    </a:cubicBezTo>
                    <a:cubicBezTo>
                      <a:pt x="477520" y="1356360"/>
                      <a:pt x="441960" y="1325880"/>
                      <a:pt x="398780" y="1325880"/>
                    </a:cubicBezTo>
                    <a:cubicBezTo>
                      <a:pt x="364490" y="1325880"/>
                      <a:pt x="335280" y="1347470"/>
                      <a:pt x="322580" y="1380490"/>
                    </a:cubicBezTo>
                    <a:cubicBezTo>
                      <a:pt x="316230" y="1399540"/>
                      <a:pt x="312420" y="1418590"/>
                      <a:pt x="313690" y="1438910"/>
                    </a:cubicBezTo>
                    <a:cubicBezTo>
                      <a:pt x="314960" y="1469390"/>
                      <a:pt x="327660" y="1496060"/>
                      <a:pt x="347980" y="1517650"/>
                    </a:cubicBezTo>
                    <a:cubicBezTo>
                      <a:pt x="372110" y="1543050"/>
                      <a:pt x="401320" y="1558290"/>
                      <a:pt x="435610" y="1565910"/>
                    </a:cubicBezTo>
                    <a:cubicBezTo>
                      <a:pt x="447040" y="1568450"/>
                      <a:pt x="459740" y="1569720"/>
                      <a:pt x="471170" y="1570990"/>
                    </a:cubicBezTo>
                    <a:lnTo>
                      <a:pt x="480060" y="1570990"/>
                    </a:lnTo>
                    <a:cubicBezTo>
                      <a:pt x="486410" y="1570990"/>
                      <a:pt x="492760" y="1569720"/>
                      <a:pt x="497840" y="1569720"/>
                    </a:cubicBezTo>
                    <a:cubicBezTo>
                      <a:pt x="530860" y="1565910"/>
                      <a:pt x="558800" y="1553210"/>
                      <a:pt x="582930" y="1530350"/>
                    </a:cubicBezTo>
                    <a:cubicBezTo>
                      <a:pt x="600710" y="1512570"/>
                      <a:pt x="613410" y="1490980"/>
                      <a:pt x="619760" y="1465580"/>
                    </a:cubicBezTo>
                    <a:cubicBezTo>
                      <a:pt x="626110" y="1441450"/>
                      <a:pt x="628650" y="1417320"/>
                      <a:pt x="627380" y="1391920"/>
                    </a:cubicBezTo>
                    <a:cubicBezTo>
                      <a:pt x="626110" y="1365250"/>
                      <a:pt x="621030" y="1338580"/>
                      <a:pt x="614680" y="1313180"/>
                    </a:cubicBezTo>
                    <a:cubicBezTo>
                      <a:pt x="608330" y="1282700"/>
                      <a:pt x="601980" y="1253490"/>
                      <a:pt x="595630" y="1223010"/>
                    </a:cubicBezTo>
                    <a:lnTo>
                      <a:pt x="6350000" y="1223010"/>
                    </a:lnTo>
                    <a:lnTo>
                      <a:pt x="6350000" y="278130"/>
                    </a:lnTo>
                    <a:lnTo>
                      <a:pt x="5989320" y="278130"/>
                    </a:lnTo>
                    <a:close/>
                    <a:moveTo>
                      <a:pt x="443230" y="232410"/>
                    </a:moveTo>
                    <a:cubicBezTo>
                      <a:pt x="449580" y="210820"/>
                      <a:pt x="459740" y="189230"/>
                      <a:pt x="473710" y="171450"/>
                    </a:cubicBezTo>
                    <a:cubicBezTo>
                      <a:pt x="482600" y="161290"/>
                      <a:pt x="491490" y="151130"/>
                      <a:pt x="504190" y="146050"/>
                    </a:cubicBezTo>
                    <a:cubicBezTo>
                      <a:pt x="525780" y="135890"/>
                      <a:pt x="546100" y="142240"/>
                      <a:pt x="557530" y="161290"/>
                    </a:cubicBezTo>
                    <a:cubicBezTo>
                      <a:pt x="565150" y="172720"/>
                      <a:pt x="568960" y="185420"/>
                      <a:pt x="570230" y="199390"/>
                    </a:cubicBezTo>
                    <a:cubicBezTo>
                      <a:pt x="572770" y="226060"/>
                      <a:pt x="570230" y="252730"/>
                      <a:pt x="562610" y="278130"/>
                    </a:cubicBezTo>
                    <a:lnTo>
                      <a:pt x="433070" y="278130"/>
                    </a:lnTo>
                    <a:cubicBezTo>
                      <a:pt x="435610" y="262890"/>
                      <a:pt x="439420" y="247650"/>
                      <a:pt x="443230" y="232410"/>
                    </a:cubicBezTo>
                    <a:close/>
                    <a:moveTo>
                      <a:pt x="430530" y="303530"/>
                    </a:moveTo>
                    <a:lnTo>
                      <a:pt x="556260" y="303530"/>
                    </a:lnTo>
                    <a:cubicBezTo>
                      <a:pt x="544830" y="335280"/>
                      <a:pt x="527050" y="364490"/>
                      <a:pt x="505460" y="391160"/>
                    </a:cubicBezTo>
                    <a:cubicBezTo>
                      <a:pt x="485140" y="416560"/>
                      <a:pt x="463550" y="439420"/>
                      <a:pt x="439420" y="461010"/>
                    </a:cubicBezTo>
                    <a:lnTo>
                      <a:pt x="438150" y="462280"/>
                    </a:lnTo>
                    <a:cubicBezTo>
                      <a:pt x="436880" y="452120"/>
                      <a:pt x="435610" y="443230"/>
                      <a:pt x="434340" y="434340"/>
                    </a:cubicBezTo>
                    <a:cubicBezTo>
                      <a:pt x="430530" y="405130"/>
                      <a:pt x="427990" y="374650"/>
                      <a:pt x="429260" y="344170"/>
                    </a:cubicBezTo>
                    <a:cubicBezTo>
                      <a:pt x="427990" y="331470"/>
                      <a:pt x="429260" y="317500"/>
                      <a:pt x="430530" y="303530"/>
                    </a:cubicBezTo>
                    <a:close/>
                    <a:moveTo>
                      <a:pt x="469900" y="765810"/>
                    </a:moveTo>
                    <a:cubicBezTo>
                      <a:pt x="431800" y="782320"/>
                      <a:pt x="398780" y="806450"/>
                      <a:pt x="374650" y="840740"/>
                    </a:cubicBezTo>
                    <a:cubicBezTo>
                      <a:pt x="363220" y="857250"/>
                      <a:pt x="354330" y="873760"/>
                      <a:pt x="350520" y="894080"/>
                    </a:cubicBezTo>
                    <a:cubicBezTo>
                      <a:pt x="349250" y="904240"/>
                      <a:pt x="349250" y="915670"/>
                      <a:pt x="349250" y="925830"/>
                    </a:cubicBezTo>
                    <a:cubicBezTo>
                      <a:pt x="349250" y="939800"/>
                      <a:pt x="350520" y="953770"/>
                      <a:pt x="351790" y="966470"/>
                    </a:cubicBezTo>
                    <a:lnTo>
                      <a:pt x="240030" y="966470"/>
                    </a:lnTo>
                    <a:lnTo>
                      <a:pt x="240030" y="948690"/>
                    </a:lnTo>
                    <a:cubicBezTo>
                      <a:pt x="242570" y="910590"/>
                      <a:pt x="254000" y="875030"/>
                      <a:pt x="269240" y="839470"/>
                    </a:cubicBezTo>
                    <a:cubicBezTo>
                      <a:pt x="281940" y="812800"/>
                      <a:pt x="297180" y="786130"/>
                      <a:pt x="313690" y="762000"/>
                    </a:cubicBezTo>
                    <a:lnTo>
                      <a:pt x="471170" y="762000"/>
                    </a:lnTo>
                    <a:lnTo>
                      <a:pt x="471170" y="764540"/>
                    </a:lnTo>
                    <a:lnTo>
                      <a:pt x="469900" y="765810"/>
                    </a:lnTo>
                    <a:close/>
                    <a:moveTo>
                      <a:pt x="492760" y="864870"/>
                    </a:moveTo>
                    <a:cubicBezTo>
                      <a:pt x="500380" y="899160"/>
                      <a:pt x="506730" y="932180"/>
                      <a:pt x="514350" y="966470"/>
                    </a:cubicBezTo>
                    <a:lnTo>
                      <a:pt x="401320" y="966470"/>
                    </a:lnTo>
                    <a:cubicBezTo>
                      <a:pt x="402590" y="958850"/>
                      <a:pt x="405130" y="951230"/>
                      <a:pt x="407670" y="943610"/>
                    </a:cubicBezTo>
                    <a:cubicBezTo>
                      <a:pt x="417830" y="919480"/>
                      <a:pt x="430530" y="899160"/>
                      <a:pt x="450850" y="883920"/>
                    </a:cubicBezTo>
                    <a:cubicBezTo>
                      <a:pt x="463550" y="875030"/>
                      <a:pt x="480060" y="867410"/>
                      <a:pt x="492760" y="864870"/>
                    </a:cubicBezTo>
                    <a:close/>
                    <a:moveTo>
                      <a:pt x="332740" y="736600"/>
                    </a:moveTo>
                    <a:cubicBezTo>
                      <a:pt x="341630" y="725170"/>
                      <a:pt x="351790" y="713740"/>
                      <a:pt x="360680" y="702310"/>
                    </a:cubicBezTo>
                    <a:cubicBezTo>
                      <a:pt x="374650" y="687070"/>
                      <a:pt x="388620" y="671830"/>
                      <a:pt x="403860" y="659130"/>
                    </a:cubicBezTo>
                    <a:cubicBezTo>
                      <a:pt x="416560" y="647700"/>
                      <a:pt x="429260" y="637540"/>
                      <a:pt x="443230" y="626110"/>
                    </a:cubicBezTo>
                    <a:lnTo>
                      <a:pt x="466090" y="736600"/>
                    </a:lnTo>
                    <a:lnTo>
                      <a:pt x="332740" y="736600"/>
                    </a:lnTo>
                    <a:close/>
                    <a:moveTo>
                      <a:pt x="58420" y="303530"/>
                    </a:moveTo>
                    <a:lnTo>
                      <a:pt x="386080" y="303530"/>
                    </a:lnTo>
                    <a:cubicBezTo>
                      <a:pt x="386080" y="316230"/>
                      <a:pt x="387350" y="328930"/>
                      <a:pt x="388620" y="341630"/>
                    </a:cubicBezTo>
                    <a:cubicBezTo>
                      <a:pt x="392430" y="389890"/>
                      <a:pt x="400050" y="436880"/>
                      <a:pt x="410210" y="483870"/>
                    </a:cubicBezTo>
                    <a:cubicBezTo>
                      <a:pt x="410210" y="486410"/>
                      <a:pt x="410210" y="486410"/>
                      <a:pt x="408940" y="487680"/>
                    </a:cubicBezTo>
                    <a:cubicBezTo>
                      <a:pt x="401320" y="494030"/>
                      <a:pt x="394970" y="500380"/>
                      <a:pt x="387350" y="506730"/>
                    </a:cubicBezTo>
                    <a:lnTo>
                      <a:pt x="58420" y="506730"/>
                    </a:lnTo>
                    <a:lnTo>
                      <a:pt x="58420" y="303530"/>
                    </a:lnTo>
                    <a:close/>
                    <a:moveTo>
                      <a:pt x="58420" y="533400"/>
                    </a:moveTo>
                    <a:lnTo>
                      <a:pt x="360680" y="533400"/>
                    </a:lnTo>
                    <a:cubicBezTo>
                      <a:pt x="358140" y="535940"/>
                      <a:pt x="355600" y="537210"/>
                      <a:pt x="353060" y="539750"/>
                    </a:cubicBezTo>
                    <a:cubicBezTo>
                      <a:pt x="298450" y="593090"/>
                      <a:pt x="251460" y="652780"/>
                      <a:pt x="217170" y="722630"/>
                    </a:cubicBezTo>
                    <a:lnTo>
                      <a:pt x="209550" y="737870"/>
                    </a:lnTo>
                    <a:lnTo>
                      <a:pt x="57150" y="737870"/>
                    </a:lnTo>
                    <a:lnTo>
                      <a:pt x="57150" y="533400"/>
                    </a:lnTo>
                    <a:close/>
                    <a:moveTo>
                      <a:pt x="58420" y="762000"/>
                    </a:moveTo>
                    <a:lnTo>
                      <a:pt x="199390" y="762000"/>
                    </a:lnTo>
                    <a:cubicBezTo>
                      <a:pt x="190500" y="784860"/>
                      <a:pt x="182880" y="807720"/>
                      <a:pt x="179070" y="831850"/>
                    </a:cubicBezTo>
                    <a:cubicBezTo>
                      <a:pt x="175260" y="849630"/>
                      <a:pt x="173990" y="867410"/>
                      <a:pt x="173990" y="885190"/>
                    </a:cubicBezTo>
                    <a:lnTo>
                      <a:pt x="173990" y="896620"/>
                    </a:lnTo>
                    <a:cubicBezTo>
                      <a:pt x="173990" y="920750"/>
                      <a:pt x="177800" y="942340"/>
                      <a:pt x="184150" y="965200"/>
                    </a:cubicBezTo>
                    <a:lnTo>
                      <a:pt x="58420" y="965200"/>
                    </a:lnTo>
                    <a:lnTo>
                      <a:pt x="58420" y="762000"/>
                    </a:lnTo>
                    <a:close/>
                    <a:moveTo>
                      <a:pt x="58420" y="1195070"/>
                    </a:moveTo>
                    <a:lnTo>
                      <a:pt x="58420" y="991870"/>
                    </a:lnTo>
                    <a:lnTo>
                      <a:pt x="191770" y="991870"/>
                    </a:lnTo>
                    <a:cubicBezTo>
                      <a:pt x="201930" y="1018540"/>
                      <a:pt x="215900" y="1043940"/>
                      <a:pt x="233680" y="1068070"/>
                    </a:cubicBezTo>
                    <a:cubicBezTo>
                      <a:pt x="261620" y="1104900"/>
                      <a:pt x="293370" y="1137920"/>
                      <a:pt x="332740" y="1164590"/>
                    </a:cubicBezTo>
                    <a:cubicBezTo>
                      <a:pt x="354330" y="1178560"/>
                      <a:pt x="377190" y="1189990"/>
                      <a:pt x="401320" y="1196340"/>
                    </a:cubicBezTo>
                    <a:lnTo>
                      <a:pt x="58420" y="1196340"/>
                    </a:lnTo>
                    <a:close/>
                    <a:moveTo>
                      <a:pt x="414020" y="1165860"/>
                    </a:moveTo>
                    <a:cubicBezTo>
                      <a:pt x="365760" y="1150620"/>
                      <a:pt x="322580" y="1125220"/>
                      <a:pt x="288290" y="1088390"/>
                    </a:cubicBezTo>
                    <a:cubicBezTo>
                      <a:pt x="261620" y="1060450"/>
                      <a:pt x="246380" y="1027430"/>
                      <a:pt x="241300" y="991870"/>
                    </a:cubicBezTo>
                    <a:lnTo>
                      <a:pt x="356870" y="991870"/>
                    </a:lnTo>
                    <a:cubicBezTo>
                      <a:pt x="367030" y="1029970"/>
                      <a:pt x="388620" y="1057910"/>
                      <a:pt x="422910" y="1079500"/>
                    </a:cubicBezTo>
                    <a:cubicBezTo>
                      <a:pt x="433070" y="1085850"/>
                      <a:pt x="441960" y="1090930"/>
                      <a:pt x="452120" y="1097280"/>
                    </a:cubicBezTo>
                    <a:cubicBezTo>
                      <a:pt x="458470" y="1101090"/>
                      <a:pt x="464820" y="1101090"/>
                      <a:pt x="471170" y="1099820"/>
                    </a:cubicBezTo>
                    <a:cubicBezTo>
                      <a:pt x="472440" y="1099820"/>
                      <a:pt x="473710" y="1098550"/>
                      <a:pt x="474980" y="1098550"/>
                    </a:cubicBezTo>
                    <a:cubicBezTo>
                      <a:pt x="478790" y="1096010"/>
                      <a:pt x="480060" y="1092200"/>
                      <a:pt x="477520" y="1088390"/>
                    </a:cubicBezTo>
                    <a:cubicBezTo>
                      <a:pt x="476250" y="1085850"/>
                      <a:pt x="473710" y="1083310"/>
                      <a:pt x="471170" y="1082040"/>
                    </a:cubicBezTo>
                    <a:cubicBezTo>
                      <a:pt x="467360" y="1079500"/>
                      <a:pt x="463550" y="1076960"/>
                      <a:pt x="459740" y="1075690"/>
                    </a:cubicBezTo>
                    <a:cubicBezTo>
                      <a:pt x="429260" y="1060450"/>
                      <a:pt x="408940" y="1036320"/>
                      <a:pt x="401320" y="1003300"/>
                    </a:cubicBezTo>
                    <a:cubicBezTo>
                      <a:pt x="400050" y="1000760"/>
                      <a:pt x="400050" y="996950"/>
                      <a:pt x="400050" y="994410"/>
                    </a:cubicBezTo>
                    <a:lnTo>
                      <a:pt x="519430" y="994410"/>
                    </a:lnTo>
                    <a:cubicBezTo>
                      <a:pt x="530860" y="1050290"/>
                      <a:pt x="542290" y="1107440"/>
                      <a:pt x="554990" y="1163320"/>
                    </a:cubicBezTo>
                    <a:lnTo>
                      <a:pt x="532130" y="1170940"/>
                    </a:lnTo>
                    <a:cubicBezTo>
                      <a:pt x="492760" y="1179830"/>
                      <a:pt x="453390" y="1178560"/>
                      <a:pt x="414020" y="1165860"/>
                    </a:cubicBezTo>
                    <a:close/>
                    <a:moveTo>
                      <a:pt x="520700" y="862330"/>
                    </a:moveTo>
                    <a:cubicBezTo>
                      <a:pt x="527050" y="863600"/>
                      <a:pt x="532130" y="863600"/>
                      <a:pt x="537210" y="863600"/>
                    </a:cubicBezTo>
                    <a:cubicBezTo>
                      <a:pt x="572770" y="869950"/>
                      <a:pt x="601980" y="885190"/>
                      <a:pt x="627380" y="910590"/>
                    </a:cubicBezTo>
                    <a:cubicBezTo>
                      <a:pt x="641350" y="924560"/>
                      <a:pt x="654050" y="939800"/>
                      <a:pt x="660400" y="957580"/>
                    </a:cubicBezTo>
                    <a:cubicBezTo>
                      <a:pt x="661670" y="960120"/>
                      <a:pt x="662940" y="962660"/>
                      <a:pt x="662940" y="966470"/>
                    </a:cubicBezTo>
                    <a:lnTo>
                      <a:pt x="541020" y="966470"/>
                    </a:lnTo>
                    <a:cubicBezTo>
                      <a:pt x="535940" y="932180"/>
                      <a:pt x="528320" y="896620"/>
                      <a:pt x="520700" y="862330"/>
                    </a:cubicBezTo>
                    <a:close/>
                    <a:moveTo>
                      <a:pt x="537210" y="1195070"/>
                    </a:moveTo>
                    <a:cubicBezTo>
                      <a:pt x="543560" y="1193800"/>
                      <a:pt x="551180" y="1191260"/>
                      <a:pt x="557530" y="1188720"/>
                    </a:cubicBezTo>
                    <a:lnTo>
                      <a:pt x="561340" y="1188720"/>
                    </a:lnTo>
                    <a:cubicBezTo>
                      <a:pt x="561340" y="1191260"/>
                      <a:pt x="562610" y="1192530"/>
                      <a:pt x="562610" y="1195070"/>
                    </a:cubicBezTo>
                    <a:lnTo>
                      <a:pt x="537210" y="1195070"/>
                    </a:lnTo>
                    <a:close/>
                    <a:moveTo>
                      <a:pt x="548640" y="991870"/>
                    </a:moveTo>
                    <a:lnTo>
                      <a:pt x="669290" y="991870"/>
                    </a:lnTo>
                    <a:cubicBezTo>
                      <a:pt x="670560" y="1008380"/>
                      <a:pt x="669290" y="1024890"/>
                      <a:pt x="664210" y="1040130"/>
                    </a:cubicBezTo>
                    <a:cubicBezTo>
                      <a:pt x="652780" y="1080770"/>
                      <a:pt x="627380" y="1112520"/>
                      <a:pt x="594360" y="1137920"/>
                    </a:cubicBezTo>
                    <a:cubicBezTo>
                      <a:pt x="590550" y="1140460"/>
                      <a:pt x="585470" y="1144270"/>
                      <a:pt x="581660" y="1146810"/>
                    </a:cubicBezTo>
                    <a:cubicBezTo>
                      <a:pt x="570230" y="1094740"/>
                      <a:pt x="558800" y="1042670"/>
                      <a:pt x="548640" y="991870"/>
                    </a:cubicBezTo>
                    <a:close/>
                    <a:moveTo>
                      <a:pt x="6229350" y="1195070"/>
                    </a:moveTo>
                    <a:lnTo>
                      <a:pt x="590550" y="1195070"/>
                    </a:lnTo>
                    <a:lnTo>
                      <a:pt x="586740" y="1179830"/>
                    </a:lnTo>
                    <a:cubicBezTo>
                      <a:pt x="586740" y="1177290"/>
                      <a:pt x="586740" y="1177290"/>
                      <a:pt x="589280" y="1176020"/>
                    </a:cubicBezTo>
                    <a:cubicBezTo>
                      <a:pt x="627380" y="1156970"/>
                      <a:pt x="659130" y="1132840"/>
                      <a:pt x="684530" y="1098550"/>
                    </a:cubicBezTo>
                    <a:cubicBezTo>
                      <a:pt x="708660" y="1066800"/>
                      <a:pt x="723900" y="1031240"/>
                      <a:pt x="727710" y="990600"/>
                    </a:cubicBezTo>
                    <a:lnTo>
                      <a:pt x="6229350" y="990600"/>
                    </a:lnTo>
                    <a:lnTo>
                      <a:pt x="6229350" y="1195070"/>
                    </a:lnTo>
                    <a:close/>
                    <a:moveTo>
                      <a:pt x="6229350" y="966470"/>
                    </a:moveTo>
                    <a:lnTo>
                      <a:pt x="728980" y="966470"/>
                    </a:lnTo>
                    <a:cubicBezTo>
                      <a:pt x="728980" y="941070"/>
                      <a:pt x="723900" y="915670"/>
                      <a:pt x="715010" y="891540"/>
                    </a:cubicBezTo>
                    <a:cubicBezTo>
                      <a:pt x="703580" y="859790"/>
                      <a:pt x="687070" y="829310"/>
                      <a:pt x="664210" y="803910"/>
                    </a:cubicBezTo>
                    <a:cubicBezTo>
                      <a:pt x="647700" y="786130"/>
                      <a:pt x="628650" y="772160"/>
                      <a:pt x="605790" y="762000"/>
                    </a:cubicBezTo>
                    <a:lnTo>
                      <a:pt x="6229350" y="762000"/>
                    </a:lnTo>
                    <a:lnTo>
                      <a:pt x="6229350" y="966470"/>
                    </a:lnTo>
                    <a:close/>
                    <a:moveTo>
                      <a:pt x="6229350" y="736600"/>
                    </a:moveTo>
                    <a:lnTo>
                      <a:pt x="495300" y="736600"/>
                    </a:lnTo>
                    <a:cubicBezTo>
                      <a:pt x="486410" y="693420"/>
                      <a:pt x="477520" y="651510"/>
                      <a:pt x="468630" y="608330"/>
                    </a:cubicBezTo>
                    <a:cubicBezTo>
                      <a:pt x="467360" y="601980"/>
                      <a:pt x="468630" y="598170"/>
                      <a:pt x="472440" y="593090"/>
                    </a:cubicBezTo>
                    <a:cubicBezTo>
                      <a:pt x="488950" y="574040"/>
                      <a:pt x="504190" y="553720"/>
                      <a:pt x="518160" y="532130"/>
                    </a:cubicBezTo>
                    <a:lnTo>
                      <a:pt x="6229350" y="532130"/>
                    </a:lnTo>
                    <a:lnTo>
                      <a:pt x="6229350" y="736600"/>
                    </a:lnTo>
                    <a:close/>
                    <a:moveTo>
                      <a:pt x="6229350" y="508000"/>
                    </a:moveTo>
                    <a:lnTo>
                      <a:pt x="534670" y="508000"/>
                    </a:lnTo>
                    <a:cubicBezTo>
                      <a:pt x="553720" y="476250"/>
                      <a:pt x="570230" y="443230"/>
                      <a:pt x="584200" y="407670"/>
                    </a:cubicBezTo>
                    <a:cubicBezTo>
                      <a:pt x="596900" y="374650"/>
                      <a:pt x="605790" y="339090"/>
                      <a:pt x="609600" y="303530"/>
                    </a:cubicBezTo>
                    <a:lnTo>
                      <a:pt x="6230620" y="303530"/>
                    </a:lnTo>
                    <a:lnTo>
                      <a:pt x="6230620" y="508000"/>
                    </a:lnTo>
                    <a:close/>
                    <a:moveTo>
                      <a:pt x="6273800" y="1195070"/>
                    </a:moveTo>
                    <a:lnTo>
                      <a:pt x="6240780" y="1195070"/>
                    </a:lnTo>
                    <a:lnTo>
                      <a:pt x="6240780" y="991870"/>
                    </a:lnTo>
                    <a:lnTo>
                      <a:pt x="6273800" y="991870"/>
                    </a:lnTo>
                    <a:lnTo>
                      <a:pt x="6273800" y="1195070"/>
                    </a:lnTo>
                    <a:close/>
                    <a:moveTo>
                      <a:pt x="6273800" y="966470"/>
                    </a:moveTo>
                    <a:lnTo>
                      <a:pt x="6240780" y="966470"/>
                    </a:lnTo>
                    <a:lnTo>
                      <a:pt x="6240780" y="762000"/>
                    </a:lnTo>
                    <a:lnTo>
                      <a:pt x="6273800" y="762000"/>
                    </a:lnTo>
                    <a:lnTo>
                      <a:pt x="6273800" y="966470"/>
                    </a:lnTo>
                    <a:close/>
                    <a:moveTo>
                      <a:pt x="6273800" y="736600"/>
                    </a:moveTo>
                    <a:lnTo>
                      <a:pt x="6240780" y="736600"/>
                    </a:lnTo>
                    <a:lnTo>
                      <a:pt x="6240780" y="533400"/>
                    </a:lnTo>
                    <a:lnTo>
                      <a:pt x="6273800" y="533400"/>
                    </a:lnTo>
                    <a:lnTo>
                      <a:pt x="6273800" y="736600"/>
                    </a:lnTo>
                    <a:close/>
                    <a:moveTo>
                      <a:pt x="6273800" y="508000"/>
                    </a:moveTo>
                    <a:lnTo>
                      <a:pt x="6240780" y="508000"/>
                    </a:lnTo>
                    <a:lnTo>
                      <a:pt x="6240780" y="303530"/>
                    </a:lnTo>
                    <a:lnTo>
                      <a:pt x="6273800" y="303530"/>
                    </a:lnTo>
                    <a:lnTo>
                      <a:pt x="6273800" y="508000"/>
                    </a:lnTo>
                    <a:close/>
                  </a:path>
                </a:pathLst>
              </a:custGeom>
              <a:solidFill>
                <a:srgbClr val="22183B"/>
              </a:solidFill>
            </p:spPr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4E3AF21-76F1-AFC5-EC3D-F2B102D9893A}"/>
                </a:ext>
              </a:extLst>
            </p:cNvPr>
            <p:cNvGrpSpPr/>
            <p:nvPr/>
          </p:nvGrpSpPr>
          <p:grpSpPr>
            <a:xfrm>
              <a:off x="2971800" y="3252478"/>
              <a:ext cx="685800" cy="1457154"/>
              <a:chOff x="2895600" y="3089623"/>
              <a:chExt cx="721905" cy="153386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8C7B33A-D1B8-8EE9-1591-912377FD9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95600" y="3089623"/>
                <a:ext cx="721905" cy="839425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C8FC127-0D59-45AF-9D21-252366D2A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39477" y="3929048"/>
                <a:ext cx="678028" cy="694443"/>
              </a:xfrm>
              <a:prstGeom prst="rect">
                <a:avLst/>
              </a:prstGeom>
            </p:spPr>
          </p:pic>
        </p:grpSp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DD21C89E-3013-5334-E2B8-DE8BA752B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59180" y="3252477"/>
              <a:ext cx="15509620" cy="146917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BD8272B-2642-6783-3906-EE82C25E7358}"/>
                </a:ext>
              </a:extLst>
            </p:cNvPr>
            <p:cNvGrpSpPr/>
            <p:nvPr/>
          </p:nvGrpSpPr>
          <p:grpSpPr>
            <a:xfrm>
              <a:off x="5638800" y="2645926"/>
              <a:ext cx="1143000" cy="2573240"/>
              <a:chOff x="5631508" y="2628900"/>
              <a:chExt cx="1143000" cy="2573240"/>
            </a:xfrm>
          </p:grpSpPr>
          <p:pic>
            <p:nvPicPr>
              <p:cNvPr id="6" name="Picture 8">
                <a:extLst>
                  <a:ext uri="{FF2B5EF4-FFF2-40B4-BE49-F238E27FC236}">
                    <a16:creationId xmlns:a16="http://schemas.microsoft.com/office/drawing/2014/main" id="{A6072022-72AD-D43F-2FA4-79C460B04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 l="31917" r="62559"/>
              <a:stretch/>
            </p:blipFill>
            <p:spPr>
              <a:xfrm>
                <a:off x="5783908" y="2628900"/>
                <a:ext cx="838201" cy="2209800"/>
              </a:xfrm>
              <a:prstGeom prst="rect">
                <a:avLst/>
              </a:prstGeom>
            </p:spPr>
          </p:pic>
          <p:pic>
            <p:nvPicPr>
              <p:cNvPr id="23" name="Picture 8">
                <a:extLst>
                  <a:ext uri="{FF2B5EF4-FFF2-40B4-BE49-F238E27FC236}">
                    <a16:creationId xmlns:a16="http://schemas.microsoft.com/office/drawing/2014/main" id="{942635FF-3918-4691-0E8E-0BA347C28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 l="31917" r="62559"/>
              <a:stretch/>
            </p:blipFill>
            <p:spPr>
              <a:xfrm>
                <a:off x="5800147" y="2965474"/>
                <a:ext cx="838201" cy="2209800"/>
              </a:xfrm>
              <a:prstGeom prst="rect">
                <a:avLst/>
              </a:prstGeom>
            </p:spPr>
          </p:pic>
          <p:pic>
            <p:nvPicPr>
              <p:cNvPr id="24" name="Picture 8">
                <a:extLst>
                  <a:ext uri="{FF2B5EF4-FFF2-40B4-BE49-F238E27FC236}">
                    <a16:creationId xmlns:a16="http://schemas.microsoft.com/office/drawing/2014/main" id="{E08A2358-58E1-63E8-6D77-F587882D7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 l="7772" r="84696"/>
              <a:stretch/>
            </p:blipFill>
            <p:spPr>
              <a:xfrm>
                <a:off x="5631508" y="2992340"/>
                <a:ext cx="1143000" cy="2209800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EB2D027-2F36-CFB4-3170-A213015D489C}"/>
                </a:ext>
              </a:extLst>
            </p:cNvPr>
            <p:cNvGrpSpPr/>
            <p:nvPr/>
          </p:nvGrpSpPr>
          <p:grpSpPr>
            <a:xfrm>
              <a:off x="13463971" y="2958657"/>
              <a:ext cx="1143000" cy="2275374"/>
              <a:chOff x="5631508" y="2628900"/>
              <a:chExt cx="1143000" cy="2275374"/>
            </a:xfrm>
          </p:grpSpPr>
          <p:pic>
            <p:nvPicPr>
              <p:cNvPr id="27" name="Picture 8">
                <a:extLst>
                  <a:ext uri="{FF2B5EF4-FFF2-40B4-BE49-F238E27FC236}">
                    <a16:creationId xmlns:a16="http://schemas.microsoft.com/office/drawing/2014/main" id="{EE8029C3-52C2-5CD2-7C99-9A4E8E850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 l="31917" r="62559"/>
              <a:stretch/>
            </p:blipFill>
            <p:spPr>
              <a:xfrm>
                <a:off x="5783908" y="2628900"/>
                <a:ext cx="838201" cy="2209800"/>
              </a:xfrm>
              <a:prstGeom prst="rect">
                <a:avLst/>
              </a:prstGeom>
            </p:spPr>
          </p:pic>
          <p:pic>
            <p:nvPicPr>
              <p:cNvPr id="29" name="Picture 8">
                <a:extLst>
                  <a:ext uri="{FF2B5EF4-FFF2-40B4-BE49-F238E27FC236}">
                    <a16:creationId xmlns:a16="http://schemas.microsoft.com/office/drawing/2014/main" id="{20662871-136A-F23D-2D12-164B9F4CD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 l="7772" r="84696"/>
              <a:stretch/>
            </p:blipFill>
            <p:spPr>
              <a:xfrm>
                <a:off x="5631508" y="2694474"/>
                <a:ext cx="1143000" cy="2209800"/>
              </a:xfrm>
              <a:prstGeom prst="rect">
                <a:avLst/>
              </a:prstGeom>
            </p:spPr>
          </p:pic>
        </p:grpSp>
        <p:pic>
          <p:nvPicPr>
            <p:cNvPr id="30" name="Picture 8">
              <a:extLst>
                <a:ext uri="{FF2B5EF4-FFF2-40B4-BE49-F238E27FC236}">
                  <a16:creationId xmlns:a16="http://schemas.microsoft.com/office/drawing/2014/main" id="{89600604-043D-0F33-7DFD-4634A029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7772" r="84696"/>
            <a:stretch/>
          </p:blipFill>
          <p:spPr>
            <a:xfrm>
              <a:off x="13498004" y="3352401"/>
              <a:ext cx="1143000" cy="22098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B40017-F01D-66C9-3E8B-4BC62A74130D}"/>
                </a:ext>
              </a:extLst>
            </p:cNvPr>
            <p:cNvSpPr txBox="1"/>
            <p:nvPr/>
          </p:nvSpPr>
          <p:spPr>
            <a:xfrm>
              <a:off x="13138661" y="2276004"/>
              <a:ext cx="17936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CD8DCA0-B34C-47A8-0715-034A0CCF75A3}"/>
                </a:ext>
              </a:extLst>
            </p:cNvPr>
            <p:cNvSpPr txBox="1"/>
            <p:nvPr/>
          </p:nvSpPr>
          <p:spPr>
            <a:xfrm>
              <a:off x="5257800" y="2276004"/>
              <a:ext cx="17936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CEF0F04-972B-E535-4EE5-73BFD4568749}"/>
              </a:ext>
            </a:extLst>
          </p:cNvPr>
          <p:cNvSpPr txBox="1"/>
          <p:nvPr/>
        </p:nvSpPr>
        <p:spPr>
          <a:xfrm>
            <a:off x="1388570" y="1956780"/>
            <a:ext cx="15509620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nhóm: </a:t>
            </a:r>
            <a:r>
              <a:rPr lang="vi-VN" sz="4200">
                <a:latin typeface="Arial" panose="020B0604020202020204" pitchFamily="34" charset="0"/>
                <a:cs typeface="Arial" panose="020B0604020202020204" pitchFamily="34" charset="0"/>
              </a:rPr>
              <a:t>Thực hiện đọc hợp âm Đô trưởng và hợp âm La thứ.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0">
            <a:extLst>
              <a:ext uri="{FF2B5EF4-FFF2-40B4-BE49-F238E27FC236}">
                <a16:creationId xmlns:a16="http://schemas.microsoft.com/office/drawing/2014/main" id="{CD47A20E-DD3E-9F3C-2CED-91659F0EF0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42457" y="6799847"/>
            <a:ext cx="7401846" cy="29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00287-06F2-7D6C-B292-5CC93BFE0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2BE0AD8-7FDF-A8F7-80FC-5E7F50362466}"/>
              </a:ext>
            </a:extLst>
          </p:cNvPr>
          <p:cNvGrpSpPr/>
          <p:nvPr/>
        </p:nvGrpSpPr>
        <p:grpSpPr>
          <a:xfrm>
            <a:off x="-1256244" y="-65304"/>
            <a:ext cx="20800489" cy="10417607"/>
            <a:chOff x="0" y="0"/>
            <a:chExt cx="27733985" cy="1389014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312399E-1590-EF32-EA01-3F465DB9F5C4}"/>
                </a:ext>
              </a:extLst>
            </p:cNvPr>
            <p:cNvSpPr/>
            <p:nvPr/>
          </p:nvSpPr>
          <p:spPr>
            <a:xfrm>
              <a:off x="0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1DE69B4-E89D-7B08-7994-79AA07F666B0}"/>
                </a:ext>
              </a:extLst>
            </p:cNvPr>
            <p:cNvSpPr/>
            <p:nvPr/>
          </p:nvSpPr>
          <p:spPr>
            <a:xfrm>
              <a:off x="13843842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9181FBF9-4683-D471-D816-43DA70A0693D}"/>
              </a:ext>
            </a:extLst>
          </p:cNvPr>
          <p:cNvSpPr/>
          <p:nvPr/>
        </p:nvSpPr>
        <p:spPr>
          <a:xfrm rot="-1468603">
            <a:off x="16435397" y="-394528"/>
            <a:ext cx="4272547" cy="4047267"/>
          </a:xfrm>
          <a:custGeom>
            <a:avLst/>
            <a:gdLst/>
            <a:ahLst/>
            <a:cxnLst/>
            <a:rect l="l" t="t" r="r" b="b"/>
            <a:pathLst>
              <a:path w="5076802" h="4809116">
                <a:moveTo>
                  <a:pt x="0" y="0"/>
                </a:moveTo>
                <a:lnTo>
                  <a:pt x="5076802" y="0"/>
                </a:lnTo>
                <a:lnTo>
                  <a:pt x="5076802" y="4809116"/>
                </a:lnTo>
                <a:lnTo>
                  <a:pt x="0" y="4809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82D050B-6A63-C26A-4110-DF829125C407}"/>
              </a:ext>
            </a:extLst>
          </p:cNvPr>
          <p:cNvSpPr/>
          <p:nvPr/>
        </p:nvSpPr>
        <p:spPr>
          <a:xfrm rot="758383">
            <a:off x="-4172606" y="-478314"/>
            <a:ext cx="6156343" cy="3097390"/>
          </a:xfrm>
          <a:custGeom>
            <a:avLst/>
            <a:gdLst/>
            <a:ahLst/>
            <a:cxnLst/>
            <a:rect l="l" t="t" r="r" b="b"/>
            <a:pathLst>
              <a:path w="7315200" h="3680436">
                <a:moveTo>
                  <a:pt x="0" y="0"/>
                </a:moveTo>
                <a:lnTo>
                  <a:pt x="7315200" y="0"/>
                </a:lnTo>
                <a:lnTo>
                  <a:pt x="7315200" y="3680436"/>
                </a:lnTo>
                <a:lnTo>
                  <a:pt x="0" y="3680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D32DE88-F751-DA5C-7F4E-0C360FA3AB5D}"/>
              </a:ext>
            </a:extLst>
          </p:cNvPr>
          <p:cNvGrpSpPr/>
          <p:nvPr/>
        </p:nvGrpSpPr>
        <p:grpSpPr>
          <a:xfrm>
            <a:off x="-791441" y="9353798"/>
            <a:ext cx="19870882" cy="2876042"/>
            <a:chOff x="0" y="0"/>
            <a:chExt cx="4664981" cy="675193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1CF5733-3B7D-E7DD-7E9D-E3BE5BF4D1FE}"/>
                </a:ext>
              </a:extLst>
            </p:cNvPr>
            <p:cNvSpPr/>
            <p:nvPr/>
          </p:nvSpPr>
          <p:spPr>
            <a:xfrm>
              <a:off x="0" y="0"/>
              <a:ext cx="4664982" cy="675193"/>
            </a:xfrm>
            <a:custGeom>
              <a:avLst/>
              <a:gdLst/>
              <a:ahLst/>
              <a:cxnLst/>
              <a:rect l="l" t="t" r="r" b="b"/>
              <a:pathLst>
                <a:path w="4664982" h="675193">
                  <a:moveTo>
                    <a:pt x="2332491" y="0"/>
                  </a:moveTo>
                  <a:cubicBezTo>
                    <a:pt x="1044292" y="0"/>
                    <a:pt x="0" y="151147"/>
                    <a:pt x="0" y="337597"/>
                  </a:cubicBezTo>
                  <a:cubicBezTo>
                    <a:pt x="0" y="524046"/>
                    <a:pt x="1044292" y="675193"/>
                    <a:pt x="2332491" y="675193"/>
                  </a:cubicBezTo>
                  <a:cubicBezTo>
                    <a:pt x="3620689" y="675193"/>
                    <a:pt x="4664982" y="524046"/>
                    <a:pt x="4664982" y="337597"/>
                  </a:cubicBezTo>
                  <a:cubicBezTo>
                    <a:pt x="4664982" y="151147"/>
                    <a:pt x="3620689" y="0"/>
                    <a:pt x="2332491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05441CD1-FD3A-1EFC-E39A-C47CE22ADAC2}"/>
                </a:ext>
              </a:extLst>
            </p:cNvPr>
            <p:cNvSpPr txBox="1"/>
            <p:nvPr/>
          </p:nvSpPr>
          <p:spPr>
            <a:xfrm>
              <a:off x="437342" y="6149"/>
              <a:ext cx="3790297" cy="605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076BF98D-A521-4C20-C8D9-BC26C2D770D4}"/>
              </a:ext>
            </a:extLst>
          </p:cNvPr>
          <p:cNvSpPr/>
          <p:nvPr/>
        </p:nvSpPr>
        <p:spPr>
          <a:xfrm>
            <a:off x="-749389" y="5466436"/>
            <a:ext cx="2550610" cy="7422410"/>
          </a:xfrm>
          <a:custGeom>
            <a:avLst/>
            <a:gdLst/>
            <a:ahLst/>
            <a:cxnLst/>
            <a:rect l="l" t="t" r="r" b="b"/>
            <a:pathLst>
              <a:path w="2550610" h="7422410">
                <a:moveTo>
                  <a:pt x="0" y="0"/>
                </a:moveTo>
                <a:lnTo>
                  <a:pt x="2550610" y="0"/>
                </a:lnTo>
                <a:lnTo>
                  <a:pt x="2550610" y="7422410"/>
                </a:lnTo>
                <a:lnTo>
                  <a:pt x="0" y="7422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90B6223-360D-EAE4-B4B6-CE1DF0F1F697}"/>
              </a:ext>
            </a:extLst>
          </p:cNvPr>
          <p:cNvSpPr/>
          <p:nvPr/>
        </p:nvSpPr>
        <p:spPr>
          <a:xfrm>
            <a:off x="16296636" y="4356927"/>
            <a:ext cx="2816062" cy="9802746"/>
          </a:xfrm>
          <a:custGeom>
            <a:avLst/>
            <a:gdLst/>
            <a:ahLst/>
            <a:cxnLst/>
            <a:rect l="l" t="t" r="r" b="b"/>
            <a:pathLst>
              <a:path w="2816062" h="9802746">
                <a:moveTo>
                  <a:pt x="0" y="0"/>
                </a:moveTo>
                <a:lnTo>
                  <a:pt x="2816062" y="0"/>
                </a:lnTo>
                <a:lnTo>
                  <a:pt x="2816062" y="9802746"/>
                </a:lnTo>
                <a:lnTo>
                  <a:pt x="0" y="9802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33042DCF-80A8-9880-6122-03862D128F4A}"/>
              </a:ext>
            </a:extLst>
          </p:cNvPr>
          <p:cNvSpPr/>
          <p:nvPr/>
        </p:nvSpPr>
        <p:spPr>
          <a:xfrm rot="2228723" flipV="1">
            <a:off x="-823566" y="4094281"/>
            <a:ext cx="1980163" cy="2098438"/>
          </a:xfrm>
          <a:custGeom>
            <a:avLst/>
            <a:gdLst/>
            <a:ahLst/>
            <a:cxnLst/>
            <a:rect l="l" t="t" r="r" b="b"/>
            <a:pathLst>
              <a:path w="1980163" h="2098438">
                <a:moveTo>
                  <a:pt x="0" y="2098438"/>
                </a:moveTo>
                <a:lnTo>
                  <a:pt x="1980163" y="2098438"/>
                </a:lnTo>
                <a:lnTo>
                  <a:pt x="1980163" y="0"/>
                </a:lnTo>
                <a:lnTo>
                  <a:pt x="0" y="0"/>
                </a:lnTo>
                <a:lnTo>
                  <a:pt x="0" y="209843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02305EE-5AFA-9EBC-B88F-16BFFD006653}"/>
              </a:ext>
            </a:extLst>
          </p:cNvPr>
          <p:cNvSpPr/>
          <p:nvPr/>
        </p:nvSpPr>
        <p:spPr>
          <a:xfrm rot="-10800000" flipV="1">
            <a:off x="14933863" y="-405027"/>
            <a:ext cx="1980163" cy="2098438"/>
          </a:xfrm>
          <a:custGeom>
            <a:avLst/>
            <a:gdLst/>
            <a:ahLst/>
            <a:cxnLst/>
            <a:rect l="l" t="t" r="r" b="b"/>
            <a:pathLst>
              <a:path w="1980163" h="2098438">
                <a:moveTo>
                  <a:pt x="0" y="2098438"/>
                </a:moveTo>
                <a:lnTo>
                  <a:pt x="1980163" y="2098438"/>
                </a:lnTo>
                <a:lnTo>
                  <a:pt x="1980163" y="0"/>
                </a:lnTo>
                <a:lnTo>
                  <a:pt x="0" y="0"/>
                </a:lnTo>
                <a:lnTo>
                  <a:pt x="0" y="209843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21731395-9EBA-6C8E-5818-F42C994BD356}"/>
              </a:ext>
            </a:extLst>
          </p:cNvPr>
          <p:cNvSpPr/>
          <p:nvPr/>
        </p:nvSpPr>
        <p:spPr>
          <a:xfrm rot="373472">
            <a:off x="14257991" y="3025284"/>
            <a:ext cx="1710270" cy="384811"/>
          </a:xfrm>
          <a:custGeom>
            <a:avLst/>
            <a:gdLst/>
            <a:ahLst/>
            <a:cxnLst/>
            <a:rect l="l" t="t" r="r" b="b"/>
            <a:pathLst>
              <a:path w="1710270" h="384811">
                <a:moveTo>
                  <a:pt x="0" y="0"/>
                </a:moveTo>
                <a:lnTo>
                  <a:pt x="1710271" y="0"/>
                </a:lnTo>
                <a:lnTo>
                  <a:pt x="1710271" y="384811"/>
                </a:lnTo>
                <a:lnTo>
                  <a:pt x="0" y="384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03FF919E-8FAC-8A51-A086-691144FAB578}"/>
              </a:ext>
            </a:extLst>
          </p:cNvPr>
          <p:cNvSpPr/>
          <p:nvPr/>
        </p:nvSpPr>
        <p:spPr>
          <a:xfrm rot="-467657">
            <a:off x="2709832" y="3157110"/>
            <a:ext cx="1509699" cy="339682"/>
          </a:xfrm>
          <a:custGeom>
            <a:avLst/>
            <a:gdLst/>
            <a:ahLst/>
            <a:cxnLst/>
            <a:rect l="l" t="t" r="r" b="b"/>
            <a:pathLst>
              <a:path w="1509699" h="339682">
                <a:moveTo>
                  <a:pt x="0" y="0"/>
                </a:moveTo>
                <a:lnTo>
                  <a:pt x="1509699" y="0"/>
                </a:lnTo>
                <a:lnTo>
                  <a:pt x="1509699" y="339682"/>
                </a:lnTo>
                <a:lnTo>
                  <a:pt x="0" y="339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1F1F9363-BD1D-995C-DC4E-8ECA1150E4EF}"/>
              </a:ext>
            </a:extLst>
          </p:cNvPr>
          <p:cNvSpPr txBox="1"/>
          <p:nvPr/>
        </p:nvSpPr>
        <p:spPr>
          <a:xfrm>
            <a:off x="2498635" y="386996"/>
            <a:ext cx="13290310" cy="1820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Cy Grotesk Key Bold"/>
                <a:cs typeface="Arial" panose="020B0604020202020204" pitchFamily="34" charset="0"/>
                <a:sym typeface="Cy Grotesk Key Bold"/>
              </a:rPr>
              <a:t>BÀI 14</a:t>
            </a: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B36B099D-8139-7C73-9CA6-555730974E87}"/>
              </a:ext>
            </a:extLst>
          </p:cNvPr>
          <p:cNvSpPr/>
          <p:nvPr/>
        </p:nvSpPr>
        <p:spPr>
          <a:xfrm>
            <a:off x="3613923" y="342900"/>
            <a:ext cx="624626" cy="624626"/>
          </a:xfrm>
          <a:custGeom>
            <a:avLst/>
            <a:gdLst/>
            <a:ahLst/>
            <a:cxnLst/>
            <a:rect l="l" t="t" r="r" b="b"/>
            <a:pathLst>
              <a:path w="624626" h="624626">
                <a:moveTo>
                  <a:pt x="0" y="0"/>
                </a:moveTo>
                <a:lnTo>
                  <a:pt x="624625" y="0"/>
                </a:lnTo>
                <a:lnTo>
                  <a:pt x="624625" y="624625"/>
                </a:lnTo>
                <a:lnTo>
                  <a:pt x="0" y="624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673463DD-A3D1-2E9E-5EE9-A8F81C6E275E}"/>
              </a:ext>
            </a:extLst>
          </p:cNvPr>
          <p:cNvSpPr/>
          <p:nvPr/>
        </p:nvSpPr>
        <p:spPr>
          <a:xfrm>
            <a:off x="13737139" y="342900"/>
            <a:ext cx="624626" cy="624626"/>
          </a:xfrm>
          <a:custGeom>
            <a:avLst/>
            <a:gdLst/>
            <a:ahLst/>
            <a:cxnLst/>
            <a:rect l="l" t="t" r="r" b="b"/>
            <a:pathLst>
              <a:path w="624626" h="624626">
                <a:moveTo>
                  <a:pt x="0" y="0"/>
                </a:moveTo>
                <a:lnTo>
                  <a:pt x="624626" y="0"/>
                </a:lnTo>
                <a:lnTo>
                  <a:pt x="624626" y="624625"/>
                </a:lnTo>
                <a:lnTo>
                  <a:pt x="0" y="624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61B36E7-4ACA-A9F7-8177-D1E264FB6EB8}"/>
              </a:ext>
            </a:extLst>
          </p:cNvPr>
          <p:cNvSpPr/>
          <p:nvPr/>
        </p:nvSpPr>
        <p:spPr>
          <a:xfrm rot="-8100000">
            <a:off x="6895715" y="8229600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1B57851-E412-0811-2FD5-F805E8F3C8A1}"/>
              </a:ext>
            </a:extLst>
          </p:cNvPr>
          <p:cNvSpPr/>
          <p:nvPr/>
        </p:nvSpPr>
        <p:spPr>
          <a:xfrm>
            <a:off x="6670083" y="2597014"/>
            <a:ext cx="4821430" cy="1563961"/>
          </a:xfrm>
          <a:prstGeom prst="ellipse">
            <a:avLst/>
          </a:prstGeom>
          <a:solidFill>
            <a:srgbClr val="C35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30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6D7129C-662A-726B-FA92-001E4FFB1EB5}"/>
              </a:ext>
            </a:extLst>
          </p:cNvPr>
          <p:cNvGrpSpPr/>
          <p:nvPr/>
        </p:nvGrpSpPr>
        <p:grpSpPr>
          <a:xfrm>
            <a:off x="2214224" y="4646638"/>
            <a:ext cx="13815153" cy="3877166"/>
            <a:chOff x="2214224" y="5676900"/>
            <a:chExt cx="13815153" cy="284690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2707780-19C6-BB03-C011-987A318AB44E}"/>
                </a:ext>
              </a:extLst>
            </p:cNvPr>
            <p:cNvSpPr/>
            <p:nvPr/>
          </p:nvSpPr>
          <p:spPr>
            <a:xfrm>
              <a:off x="2214224" y="5676900"/>
              <a:ext cx="13815153" cy="2846903"/>
            </a:xfrm>
            <a:prstGeom prst="roundRect">
              <a:avLst>
                <a:gd name="adj" fmla="val 982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B7BC772-4361-343B-DF0B-967C64FA195D}"/>
                </a:ext>
              </a:extLst>
            </p:cNvPr>
            <p:cNvSpPr txBox="1"/>
            <p:nvPr/>
          </p:nvSpPr>
          <p:spPr>
            <a:xfrm>
              <a:off x="2558260" y="6086506"/>
              <a:ext cx="13290309" cy="19761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FF0000"/>
                  </a:solidFill>
                  <a:latin typeface="Arial" panose="020B0604020202020204" pitchFamily="34" charset="0"/>
                </a:rPr>
                <a:t>ĐỌC NHẠC: 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BÀI ĐỌC NHẠC SỐ 4</a:t>
              </a: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0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E5DBF4-4B81-5924-2E6F-F8CDF0944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3887A6D9-D423-DD0D-486C-203664C541BB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A88C5F74-3C85-67FF-2F61-74F91D68602C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7B407245-DBB1-2F1C-3879-8792D648837E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A66CBC-99A5-DEC9-2A90-E31AB0459836}"/>
              </a:ext>
            </a:extLst>
          </p:cNvPr>
          <p:cNvSpPr txBox="1"/>
          <p:nvPr/>
        </p:nvSpPr>
        <p:spPr>
          <a:xfrm>
            <a:off x="3733800" y="456370"/>
            <a:ext cx="10820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6CCFA-71E0-1507-3CE6-87781D75A4F1}"/>
              </a:ext>
            </a:extLst>
          </p:cNvPr>
          <p:cNvSpPr txBox="1"/>
          <p:nvPr/>
        </p:nvSpPr>
        <p:spPr>
          <a:xfrm>
            <a:off x="604291" y="2019300"/>
            <a:ext cx="17079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Lắng nghe Bài đọc nhạc số 4 kết hợp vận động theo nhịp điệu của bài hát.</a:t>
            </a:r>
          </a:p>
        </p:txBody>
      </p:sp>
      <p:pic>
        <p:nvPicPr>
          <p:cNvPr id="2" name="bài-đọc-nhạc-số-4-lớp-9-kết-nối-tri-thức">
            <a:hlinkClick r:id="" action="ppaction://media"/>
            <a:extLst>
              <a:ext uri="{FF2B5EF4-FFF2-40B4-BE49-F238E27FC236}">
                <a16:creationId xmlns:a16="http://schemas.microsoft.com/office/drawing/2014/main" id="{9737E5A5-F9A0-1A3C-FEAF-2ABC357E58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8253" y="3245402"/>
            <a:ext cx="12011494" cy="60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EEFA3F-7B10-6B1A-A5E7-96CB7F44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1B46C829-23EB-A97F-4BE0-B03F987B92CC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29B650D1-DB60-1F27-5973-11632C452A7C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CB26DF4D-BD32-8EFF-7BC4-05380F228BA2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CFA5B0-B453-4586-35C7-F376DE15AD80}"/>
              </a:ext>
            </a:extLst>
          </p:cNvPr>
          <p:cNvSpPr txBox="1"/>
          <p:nvPr/>
        </p:nvSpPr>
        <p:spPr>
          <a:xfrm>
            <a:off x="604291" y="342900"/>
            <a:ext cx="170794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 gam La thứ và trục của gam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21293C-ABD1-36CA-4633-1F4A8BA76C37}"/>
              </a:ext>
            </a:extLst>
          </p:cNvPr>
          <p:cNvGrpSpPr/>
          <p:nvPr/>
        </p:nvGrpSpPr>
        <p:grpSpPr>
          <a:xfrm>
            <a:off x="717912" y="1800279"/>
            <a:ext cx="16852176" cy="3114621"/>
            <a:chOff x="717912" y="1790700"/>
            <a:chExt cx="16852176" cy="311462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449CEFC-B530-E01E-0FF8-BA9305AAAD0D}"/>
                </a:ext>
              </a:extLst>
            </p:cNvPr>
            <p:cNvSpPr/>
            <p:nvPr/>
          </p:nvSpPr>
          <p:spPr>
            <a:xfrm>
              <a:off x="717912" y="1790700"/>
              <a:ext cx="16852176" cy="3114621"/>
            </a:xfrm>
            <a:prstGeom prst="roundRect">
              <a:avLst>
                <a:gd name="adj" fmla="val 14012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FC30E43-EF22-FF23-8DF5-69F9245D41A4}"/>
                </a:ext>
              </a:extLst>
            </p:cNvPr>
            <p:cNvGrpSpPr/>
            <p:nvPr/>
          </p:nvGrpSpPr>
          <p:grpSpPr>
            <a:xfrm>
              <a:off x="999231" y="2552700"/>
              <a:ext cx="16289537" cy="2074714"/>
              <a:chOff x="996358" y="2552700"/>
              <a:chExt cx="16289537" cy="207471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A1D2B50-6FB6-DAAD-1EC5-021BF676A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t="8039" b="48544"/>
              <a:stretch/>
            </p:blipFill>
            <p:spPr>
              <a:xfrm>
                <a:off x="996358" y="2570014"/>
                <a:ext cx="16289537" cy="205740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E137F9-98AB-D1B5-F100-3915498AD7F0}"/>
                  </a:ext>
                </a:extLst>
              </p:cNvPr>
              <p:cNvSpPr/>
              <p:nvPr/>
            </p:nvSpPr>
            <p:spPr>
              <a:xfrm>
                <a:off x="2209800" y="2552700"/>
                <a:ext cx="25908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2D78F4-30A9-E0D2-D2D1-3392CB441B5F}"/>
                </a:ext>
              </a:extLst>
            </p:cNvPr>
            <p:cNvSpPr txBox="1"/>
            <p:nvPr/>
          </p:nvSpPr>
          <p:spPr>
            <a:xfrm>
              <a:off x="989238" y="2064990"/>
              <a:ext cx="487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sz="4000" b="1" i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đọc 1: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C4F2F8-1C45-206D-D101-1617E7262B01}"/>
              </a:ext>
            </a:extLst>
          </p:cNvPr>
          <p:cNvGrpSpPr/>
          <p:nvPr/>
        </p:nvGrpSpPr>
        <p:grpSpPr>
          <a:xfrm>
            <a:off x="717912" y="5870780"/>
            <a:ext cx="16852176" cy="3114621"/>
            <a:chOff x="717912" y="1790700"/>
            <a:chExt cx="16852176" cy="311462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9EB8D0D-9A3F-680D-4907-4978CFE0D7B4}"/>
                </a:ext>
              </a:extLst>
            </p:cNvPr>
            <p:cNvSpPr/>
            <p:nvPr/>
          </p:nvSpPr>
          <p:spPr>
            <a:xfrm>
              <a:off x="717912" y="1790700"/>
              <a:ext cx="16852176" cy="3114621"/>
            </a:xfrm>
            <a:prstGeom prst="roundRect">
              <a:avLst>
                <a:gd name="adj" fmla="val 14012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7331146-7A32-3F5C-759F-AA06FD162081}"/>
                </a:ext>
              </a:extLst>
            </p:cNvPr>
            <p:cNvGrpSpPr/>
            <p:nvPr/>
          </p:nvGrpSpPr>
          <p:grpSpPr>
            <a:xfrm>
              <a:off x="999231" y="2570014"/>
              <a:ext cx="16289537" cy="2057400"/>
              <a:chOff x="996358" y="2570014"/>
              <a:chExt cx="16289537" cy="20574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1D99D77-A891-974A-285B-AB2529518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t="55197" b="1386"/>
              <a:stretch/>
            </p:blipFill>
            <p:spPr>
              <a:xfrm>
                <a:off x="996358" y="2570014"/>
                <a:ext cx="16289537" cy="2057400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8FA249E-8ABA-9E30-DE22-B9E9CAEE6C19}"/>
                  </a:ext>
                </a:extLst>
              </p:cNvPr>
              <p:cNvSpPr/>
              <p:nvPr/>
            </p:nvSpPr>
            <p:spPr>
              <a:xfrm>
                <a:off x="2359327" y="2623858"/>
                <a:ext cx="25908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321788-D365-F17C-67C8-C4F3FBA0D211}"/>
                </a:ext>
              </a:extLst>
            </p:cNvPr>
            <p:cNvSpPr txBox="1"/>
            <p:nvPr/>
          </p:nvSpPr>
          <p:spPr>
            <a:xfrm>
              <a:off x="989238" y="2064990"/>
              <a:ext cx="487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sz="4000" b="1" i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đọc 2: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74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23E34-C906-DAAC-5DCB-5948FD341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0973D33D-E9A8-8048-CB91-76A10F07418A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CEC1965-BF2A-5019-BDA1-80E76DDDE025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6E052B94-1D37-902D-FC39-88C5275A3A1C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0FFC31-052B-6D20-94B8-D29306A4A568}"/>
              </a:ext>
            </a:extLst>
          </p:cNvPr>
          <p:cNvSpPr txBox="1"/>
          <p:nvPr/>
        </p:nvSpPr>
        <p:spPr>
          <a:xfrm>
            <a:off x="604291" y="342900"/>
            <a:ext cx="170794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Thực hiện tiết tấu và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CBE595-BF42-6E31-F28E-D606DA2D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9" t="1774" r="129" b="1614"/>
          <a:stretch/>
        </p:blipFill>
        <p:spPr>
          <a:xfrm>
            <a:off x="342899" y="4708647"/>
            <a:ext cx="17602201" cy="4038601"/>
          </a:xfrm>
          <a:prstGeom prst="round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B971A54-7087-6EEB-E52D-C96270C4C36F}"/>
              </a:ext>
            </a:extLst>
          </p:cNvPr>
          <p:cNvGrpSpPr/>
          <p:nvPr/>
        </p:nvGrpSpPr>
        <p:grpSpPr>
          <a:xfrm>
            <a:off x="580557" y="2019300"/>
            <a:ext cx="17103151" cy="1839606"/>
            <a:chOff x="580557" y="2250417"/>
            <a:chExt cx="17103151" cy="183960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75A1AE-853B-03C4-A027-EF93EA07ED9C}"/>
                </a:ext>
              </a:extLst>
            </p:cNvPr>
            <p:cNvSpPr txBox="1"/>
            <p:nvPr/>
          </p:nvSpPr>
          <p:spPr>
            <a:xfrm>
              <a:off x="2514599" y="2250417"/>
              <a:ext cx="15169109" cy="183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Nhận diện các hình tiết tấu có trong bài đọc nhạc và đọc tên nốt theo các hình tiết tấu đó.</a:t>
              </a:r>
              <a:endParaRPr lang="en-US" sz="4000"/>
            </a:p>
          </p:txBody>
        </p:sp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1262ADE3-7F9F-0562-388B-2A59CF6A6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80557" y="2445190"/>
              <a:ext cx="1714501" cy="1583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05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88C450-0264-7E64-070E-4C5F5EED5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15907633-66EA-68E7-63D9-C3B6894AF253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B2B1780-892F-5AF9-2042-E1D99B2FD7EF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656E6A52-4D5F-E6B0-5F17-C10DA1E2E8F4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25C832B-B3FC-DDC3-F1FD-0BF7F0FA0576}"/>
              </a:ext>
            </a:extLst>
          </p:cNvPr>
          <p:cNvSpPr txBox="1"/>
          <p:nvPr/>
        </p:nvSpPr>
        <p:spPr>
          <a:xfrm>
            <a:off x="5105400" y="495300"/>
            <a:ext cx="8077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F02411-59C4-DB3D-E55F-6DF30823B23C}"/>
              </a:ext>
            </a:extLst>
          </p:cNvPr>
          <p:cNvGrpSpPr/>
          <p:nvPr/>
        </p:nvGrpSpPr>
        <p:grpSpPr>
          <a:xfrm>
            <a:off x="381000" y="3086100"/>
            <a:ext cx="11838482" cy="2670356"/>
            <a:chOff x="228600" y="2141793"/>
            <a:chExt cx="11838482" cy="267035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2778B8-99D6-F1AB-C3AB-0A376709DAA0}"/>
                </a:ext>
              </a:extLst>
            </p:cNvPr>
            <p:cNvSpPr/>
            <p:nvPr/>
          </p:nvSpPr>
          <p:spPr>
            <a:xfrm>
              <a:off x="560882" y="2526149"/>
              <a:ext cx="11506200" cy="2286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29FFFF-AFA2-9967-9D50-D5FC49898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b="55226"/>
            <a:stretch/>
          </p:blipFill>
          <p:spPr>
            <a:xfrm>
              <a:off x="1018082" y="2886571"/>
              <a:ext cx="10591800" cy="1565155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CD17561-C801-4315-29C7-104DAF5D5DBB}"/>
                </a:ext>
              </a:extLst>
            </p:cNvPr>
            <p:cNvSpPr/>
            <p:nvPr/>
          </p:nvSpPr>
          <p:spPr>
            <a:xfrm flipH="1">
              <a:off x="228600" y="2141793"/>
              <a:ext cx="2933700" cy="764699"/>
            </a:xfrm>
            <a:custGeom>
              <a:avLst/>
              <a:gdLst>
                <a:gd name="connsiteX0" fmla="*/ 2933700 w 2933700"/>
                <a:gd name="connsiteY0" fmla="*/ 0 h 764699"/>
                <a:gd name="connsiteX1" fmla="*/ 1409700 w 2933700"/>
                <a:gd name="connsiteY1" fmla="*/ 0 h 764699"/>
                <a:gd name="connsiteX2" fmla="*/ 1407001 w 2933700"/>
                <a:gd name="connsiteY2" fmla="*/ 2699 h 764699"/>
                <a:gd name="connsiteX3" fmla="*/ 0 w 2933700"/>
                <a:gd name="connsiteY3" fmla="*/ 2699 h 764699"/>
                <a:gd name="connsiteX4" fmla="*/ 381000 w 2933700"/>
                <a:gd name="connsiteY4" fmla="*/ 383699 h 764699"/>
                <a:gd name="connsiteX5" fmla="*/ 0 w 2933700"/>
                <a:gd name="connsiteY5" fmla="*/ 764699 h 764699"/>
                <a:gd name="connsiteX6" fmla="*/ 1600200 w 2933700"/>
                <a:gd name="connsiteY6" fmla="*/ 764699 h 764699"/>
                <a:gd name="connsiteX7" fmla="*/ 1602899 w 2933700"/>
                <a:gd name="connsiteY7" fmla="*/ 762000 h 764699"/>
                <a:gd name="connsiteX8" fmla="*/ 2933700 w 2933700"/>
                <a:gd name="connsiteY8" fmla="*/ 762000 h 764699"/>
                <a:gd name="connsiteX9" fmla="*/ 2552700 w 2933700"/>
                <a:gd name="connsiteY9" fmla="*/ 381000 h 764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3700" h="764699">
                  <a:moveTo>
                    <a:pt x="2933700" y="0"/>
                  </a:moveTo>
                  <a:lnTo>
                    <a:pt x="1409700" y="0"/>
                  </a:lnTo>
                  <a:lnTo>
                    <a:pt x="1407001" y="2699"/>
                  </a:lnTo>
                  <a:lnTo>
                    <a:pt x="0" y="2699"/>
                  </a:lnTo>
                  <a:lnTo>
                    <a:pt x="381000" y="383699"/>
                  </a:lnTo>
                  <a:lnTo>
                    <a:pt x="0" y="764699"/>
                  </a:lnTo>
                  <a:lnTo>
                    <a:pt x="1600200" y="764699"/>
                  </a:lnTo>
                  <a:lnTo>
                    <a:pt x="1602899" y="762000"/>
                  </a:lnTo>
                  <a:lnTo>
                    <a:pt x="2933700" y="762000"/>
                  </a:lnTo>
                  <a:lnTo>
                    <a:pt x="2552700" y="3810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41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7CFA46-F215-A881-1F60-0DEFE6FEB872}"/>
              </a:ext>
            </a:extLst>
          </p:cNvPr>
          <p:cNvGrpSpPr/>
          <p:nvPr/>
        </p:nvGrpSpPr>
        <p:grpSpPr>
          <a:xfrm>
            <a:off x="381000" y="6640357"/>
            <a:ext cx="11838482" cy="2670356"/>
            <a:chOff x="228600" y="2141793"/>
            <a:chExt cx="11838482" cy="267035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0EF71AF-0EC0-50DA-ABB7-A023941C1212}"/>
                </a:ext>
              </a:extLst>
            </p:cNvPr>
            <p:cNvSpPr/>
            <p:nvPr/>
          </p:nvSpPr>
          <p:spPr>
            <a:xfrm>
              <a:off x="560882" y="2526149"/>
              <a:ext cx="11506200" cy="2286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B95A3E-E168-74DB-EFEA-127272ABA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t="45526" b="5796"/>
            <a:stretch/>
          </p:blipFill>
          <p:spPr>
            <a:xfrm>
              <a:off x="1018082" y="2963786"/>
              <a:ext cx="10591800" cy="1701617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CB9CF52-2B45-5393-173F-267A57EF3581}"/>
                </a:ext>
              </a:extLst>
            </p:cNvPr>
            <p:cNvSpPr/>
            <p:nvPr/>
          </p:nvSpPr>
          <p:spPr>
            <a:xfrm flipH="1">
              <a:off x="228600" y="2141793"/>
              <a:ext cx="2933700" cy="764699"/>
            </a:xfrm>
            <a:custGeom>
              <a:avLst/>
              <a:gdLst>
                <a:gd name="connsiteX0" fmla="*/ 2933700 w 2933700"/>
                <a:gd name="connsiteY0" fmla="*/ 0 h 764699"/>
                <a:gd name="connsiteX1" fmla="*/ 1409700 w 2933700"/>
                <a:gd name="connsiteY1" fmla="*/ 0 h 764699"/>
                <a:gd name="connsiteX2" fmla="*/ 1407001 w 2933700"/>
                <a:gd name="connsiteY2" fmla="*/ 2699 h 764699"/>
                <a:gd name="connsiteX3" fmla="*/ 0 w 2933700"/>
                <a:gd name="connsiteY3" fmla="*/ 2699 h 764699"/>
                <a:gd name="connsiteX4" fmla="*/ 381000 w 2933700"/>
                <a:gd name="connsiteY4" fmla="*/ 383699 h 764699"/>
                <a:gd name="connsiteX5" fmla="*/ 0 w 2933700"/>
                <a:gd name="connsiteY5" fmla="*/ 764699 h 764699"/>
                <a:gd name="connsiteX6" fmla="*/ 1600200 w 2933700"/>
                <a:gd name="connsiteY6" fmla="*/ 764699 h 764699"/>
                <a:gd name="connsiteX7" fmla="*/ 1602899 w 2933700"/>
                <a:gd name="connsiteY7" fmla="*/ 762000 h 764699"/>
                <a:gd name="connsiteX8" fmla="*/ 2933700 w 2933700"/>
                <a:gd name="connsiteY8" fmla="*/ 762000 h 764699"/>
                <a:gd name="connsiteX9" fmla="*/ 2552700 w 2933700"/>
                <a:gd name="connsiteY9" fmla="*/ 381000 h 764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3700" h="764699">
                  <a:moveTo>
                    <a:pt x="2933700" y="0"/>
                  </a:moveTo>
                  <a:lnTo>
                    <a:pt x="1409700" y="0"/>
                  </a:lnTo>
                  <a:lnTo>
                    <a:pt x="1407001" y="2699"/>
                  </a:lnTo>
                  <a:lnTo>
                    <a:pt x="0" y="2699"/>
                  </a:lnTo>
                  <a:lnTo>
                    <a:pt x="381000" y="383699"/>
                  </a:lnTo>
                  <a:lnTo>
                    <a:pt x="0" y="764699"/>
                  </a:lnTo>
                  <a:lnTo>
                    <a:pt x="1600200" y="764699"/>
                  </a:lnTo>
                  <a:lnTo>
                    <a:pt x="1602899" y="762000"/>
                  </a:lnTo>
                  <a:lnTo>
                    <a:pt x="2933700" y="762000"/>
                  </a:lnTo>
                  <a:lnTo>
                    <a:pt x="2552700" y="3810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41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E12806D-1D5F-A149-25AB-53ECF0EF5D05}"/>
              </a:ext>
            </a:extLst>
          </p:cNvPr>
          <p:cNvGrpSpPr/>
          <p:nvPr/>
        </p:nvGrpSpPr>
        <p:grpSpPr>
          <a:xfrm>
            <a:off x="12954000" y="2260854"/>
            <a:ext cx="4620718" cy="3352800"/>
            <a:chOff x="12954000" y="2781300"/>
            <a:chExt cx="4620718" cy="33528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27E8293-8863-2874-5A30-7BBBD4C3E862}"/>
                </a:ext>
              </a:extLst>
            </p:cNvPr>
            <p:cNvSpPr/>
            <p:nvPr/>
          </p:nvSpPr>
          <p:spPr>
            <a:xfrm>
              <a:off x="12954000" y="2781300"/>
              <a:ext cx="4620718" cy="3352800"/>
            </a:xfrm>
            <a:prstGeom prst="roundRect">
              <a:avLst>
                <a:gd name="adj" fmla="val 12196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2E2811-1F58-8DEC-9DEB-D1F9642664A2}"/>
                </a:ext>
              </a:extLst>
            </p:cNvPr>
            <p:cNvSpPr txBox="1"/>
            <p:nvPr/>
          </p:nvSpPr>
          <p:spPr>
            <a:xfrm>
              <a:off x="13203836" y="3086100"/>
              <a:ext cx="4023610" cy="2762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/>
                <a:t>Các hợp âm đó có màu sắc như thế nào?</a:t>
              </a:r>
              <a:endParaRPr lang="en-US" sz="400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9BD04CB-0005-F7CE-1287-CD4EB8E96483}"/>
              </a:ext>
            </a:extLst>
          </p:cNvPr>
          <p:cNvSpPr txBox="1"/>
          <p:nvPr/>
        </p:nvSpPr>
        <p:spPr>
          <a:xfrm>
            <a:off x="713282" y="1906911"/>
            <a:ext cx="1059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đọc các hợp âm sau đây: </a:t>
            </a:r>
          </a:p>
        </p:txBody>
      </p:sp>
      <p:pic>
        <p:nvPicPr>
          <p:cNvPr id="24" name="Picture 21">
            <a:extLst>
              <a:ext uri="{FF2B5EF4-FFF2-40B4-BE49-F238E27FC236}">
                <a16:creationId xmlns:a16="http://schemas.microsoft.com/office/drawing/2014/main" id="{D33A222F-D8DF-33AC-DBD7-0D84322A6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28147" y="5813019"/>
            <a:ext cx="4167793" cy="425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9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7462D-FD39-EC10-439F-B05B9A46B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B33E70C9-D977-9109-5D26-FBD00112620D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E47DC53-A4C5-DAD7-A660-0803482173A3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D0D55F50-5A60-C448-4436-B2769DEF726B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54BA63-9F0F-BF68-82FD-ABD55BD99D34}"/>
              </a:ext>
            </a:extLst>
          </p:cNvPr>
          <p:cNvSpPr txBox="1"/>
          <p:nvPr/>
        </p:nvSpPr>
        <p:spPr>
          <a:xfrm>
            <a:off x="604291" y="342900"/>
            <a:ext cx="170794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Đọc Bài đọc nhạc số 4</a:t>
            </a:r>
          </a:p>
        </p:txBody>
      </p:sp>
      <p:pic>
        <p:nvPicPr>
          <p:cNvPr id="2" name="bài-đọc-nhạc-số-4-lớp-9-kết-nối-tri-thức">
            <a:hlinkClick r:id="" action="ppaction://media"/>
            <a:extLst>
              <a:ext uri="{FF2B5EF4-FFF2-40B4-BE49-F238E27FC236}">
                <a16:creationId xmlns:a16="http://schemas.microsoft.com/office/drawing/2014/main" id="{6301408F-77FE-8820-ECBA-1CBE426DF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2706" y="1790700"/>
            <a:ext cx="13082587" cy="735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FD944A-5ED3-8F2C-129A-EAA7BBBFC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DFD816EB-D844-39F1-0BFD-F9860ABE01CA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435C8F86-8B7A-CF69-B0B8-4E007578BD48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8A959CD9-50FE-32A5-DBC2-EE0A2992845B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C4FE72A-093C-0675-9B27-9DFFF3299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71700"/>
            <a:ext cx="10820400" cy="662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CBB79-4F11-4D52-DB59-1EDB682044F0}"/>
              </a:ext>
            </a:extLst>
          </p:cNvPr>
          <p:cNvSpPr txBox="1"/>
          <p:nvPr/>
        </p:nvSpPr>
        <p:spPr>
          <a:xfrm>
            <a:off x="304800" y="593712"/>
            <a:ext cx="132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Quan sát bài đọc nhạc và thực hiện các yêu cầu: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8B8AF5-9E1F-FD4C-DAD1-6F04AAAC44F0}"/>
              </a:ext>
            </a:extLst>
          </p:cNvPr>
          <p:cNvGrpSpPr/>
          <p:nvPr/>
        </p:nvGrpSpPr>
        <p:grpSpPr>
          <a:xfrm>
            <a:off x="11353800" y="1257300"/>
            <a:ext cx="6400800" cy="8285157"/>
            <a:chOff x="11353800" y="1277943"/>
            <a:chExt cx="6400800" cy="828515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473648E-12C3-4F83-EA3A-A65E423B4826}"/>
                </a:ext>
              </a:extLst>
            </p:cNvPr>
            <p:cNvSpPr/>
            <p:nvPr/>
          </p:nvSpPr>
          <p:spPr>
            <a:xfrm>
              <a:off x="11353800" y="2171700"/>
              <a:ext cx="6400800" cy="7391400"/>
            </a:xfrm>
            <a:prstGeom prst="roundRect">
              <a:avLst>
                <a:gd name="adj" fmla="val 6597"/>
              </a:avLst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8AB657-CF31-AFC0-F7D2-A438885E428E}"/>
                </a:ext>
              </a:extLst>
            </p:cNvPr>
            <p:cNvSpPr txBox="1"/>
            <p:nvPr/>
          </p:nvSpPr>
          <p:spPr>
            <a:xfrm>
              <a:off x="11462824" y="2389056"/>
              <a:ext cx="6182751" cy="7001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Bài đọc nhạc viết ở giọng gì? Nhịp gì? 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Bài đọc nhạc có mấy nét nhạc? Các nét nhạc giống nhau và khác nhau ở điểm gì?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Hãy đọc tên các nốt trong bài đọc nhạc?</a:t>
              </a: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B4A671E-0CAC-B6D3-503F-7973313EF6BB}"/>
                </a:ext>
              </a:extLst>
            </p:cNvPr>
            <p:cNvSpPr/>
            <p:nvPr/>
          </p:nvSpPr>
          <p:spPr>
            <a:xfrm>
              <a:off x="13607599" y="1277943"/>
              <a:ext cx="1893199" cy="1228184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6509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26CBE9-EC4B-EFD7-8DAA-39028387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3FF8A75D-F27E-821A-B359-0F0043784751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4B6E6563-90C0-9D65-922D-E23EDECE28CF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BA7A79A7-3420-0D60-2A12-65449B430898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E1250AD-4B91-7244-6162-055980954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62100"/>
            <a:ext cx="11430000" cy="69723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E80AC7-FFA5-A0E6-956A-BB3D75B72959}"/>
              </a:ext>
            </a:extLst>
          </p:cNvPr>
          <p:cNvSpPr/>
          <p:nvPr/>
        </p:nvSpPr>
        <p:spPr>
          <a:xfrm>
            <a:off x="11666095" y="723900"/>
            <a:ext cx="6172200" cy="24384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n-NO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nhạc viết ở giọng La thứ, nhịp 2/4.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FC03C7-9874-1968-4543-76E113550872}"/>
              </a:ext>
            </a:extLst>
          </p:cNvPr>
          <p:cNvSpPr/>
          <p:nvPr/>
        </p:nvSpPr>
        <p:spPr>
          <a:xfrm>
            <a:off x="11668593" y="3802081"/>
            <a:ext cx="6172200" cy="2438400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n-NO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nhạc có 1 nét nhạc.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89DC5D-0939-EFCE-EA31-555974386358}"/>
              </a:ext>
            </a:extLst>
          </p:cNvPr>
          <p:cNvSpPr/>
          <p:nvPr/>
        </p:nvSpPr>
        <p:spPr>
          <a:xfrm>
            <a:off x="11666095" y="6743700"/>
            <a:ext cx="6172200" cy="2635177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n-NO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nét nhạc giống nhau về tiết tấu và khác nhau về cao độ.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6981D4-FE0F-31DA-3DC8-CE11993C8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A2290E12-1648-4A97-0C6E-B3AF402EB5D4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56E10C4-91D1-E769-32AF-18B00B9053D8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60B07D2D-3D49-15B7-F6E3-5EAB846AB9D7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528B449-71C2-7D78-0C1C-C399D7E6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39548"/>
            <a:ext cx="11887200" cy="60426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B7B3B8-BDAE-E532-02BB-851EAB2E1E4A}"/>
              </a:ext>
            </a:extLst>
          </p:cNvPr>
          <p:cNvSpPr/>
          <p:nvPr/>
        </p:nvSpPr>
        <p:spPr>
          <a:xfrm>
            <a:off x="12268200" y="419100"/>
            <a:ext cx="5570094" cy="6483557"/>
          </a:xfrm>
          <a:prstGeom prst="roundRect">
            <a:avLst>
              <a:gd name="adj" fmla="val 12349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it-IT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các nốt trong bài đọc nhạc: Mi, La, Si, Đô, Rê, Mi, Mi, Rê, Mi, Fa, Rê, Mi, Mi, Rê, Mi, Fa, Rê, Mi, Fa, Mi, Rê, Đô, Si, La, La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A0E0FD-723C-E0EF-D111-AED61BA61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34000" y="6422597"/>
            <a:ext cx="7315200" cy="37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6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87F6AF-15CD-1F20-ADBB-165AC45CA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186F4395-0B64-6C23-9B3F-BDCF29F781D7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0D917DD8-65B6-39FF-E277-0CD7E8E08489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2E0FFD89-93D1-4133-F1BA-E5CA42C72B4B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4C3A62D-84C0-5A15-1308-750ADB8FA161}"/>
              </a:ext>
            </a:extLst>
          </p:cNvPr>
          <p:cNvSpPr txBox="1"/>
          <p:nvPr/>
        </p:nvSpPr>
        <p:spPr>
          <a:xfrm>
            <a:off x="1943100" y="468394"/>
            <a:ext cx="14401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VẬN DỤNG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5D3F6A-793A-99F5-64A4-1BF9D2DB6A18}"/>
              </a:ext>
            </a:extLst>
          </p:cNvPr>
          <p:cNvGrpSpPr/>
          <p:nvPr/>
        </p:nvGrpSpPr>
        <p:grpSpPr>
          <a:xfrm>
            <a:off x="457200" y="2095500"/>
            <a:ext cx="8229599" cy="3290630"/>
            <a:chOff x="588237" y="1790700"/>
            <a:chExt cx="9797688" cy="329063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CD9DCDF-AB26-47F8-B45A-FCC7DE71996F}"/>
                </a:ext>
              </a:extLst>
            </p:cNvPr>
            <p:cNvSpPr/>
            <p:nvPr/>
          </p:nvSpPr>
          <p:spPr>
            <a:xfrm>
              <a:off x="588237" y="1790700"/>
              <a:ext cx="9797688" cy="3290630"/>
            </a:xfrm>
            <a:prstGeom prst="roundRect">
              <a:avLst>
                <a:gd name="adj" fmla="val 14012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5C5046-D8D0-CB0D-776B-F2ECF151B1B2}"/>
                </a:ext>
              </a:extLst>
            </p:cNvPr>
            <p:cNvSpPr txBox="1"/>
            <p:nvPr/>
          </p:nvSpPr>
          <p:spPr>
            <a:xfrm>
              <a:off x="990600" y="2045141"/>
              <a:ext cx="8992962" cy="274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4000" b="1" i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 1:</a:t>
              </a:r>
            </a:p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 Đọc Bài đọc nhạc số 4 kết hợp gõ đệm theo phách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E65B60-A467-F6DA-3111-B06E76763025}"/>
              </a:ext>
            </a:extLst>
          </p:cNvPr>
          <p:cNvGrpSpPr/>
          <p:nvPr/>
        </p:nvGrpSpPr>
        <p:grpSpPr>
          <a:xfrm>
            <a:off x="457200" y="5981700"/>
            <a:ext cx="8229599" cy="3290630"/>
            <a:chOff x="588237" y="1790700"/>
            <a:chExt cx="9797688" cy="329063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C048A5E-3A6A-AE9B-322A-C6972D6A6C88}"/>
                </a:ext>
              </a:extLst>
            </p:cNvPr>
            <p:cNvSpPr/>
            <p:nvPr/>
          </p:nvSpPr>
          <p:spPr>
            <a:xfrm>
              <a:off x="588237" y="1790700"/>
              <a:ext cx="9797688" cy="3290630"/>
            </a:xfrm>
            <a:prstGeom prst="roundRect">
              <a:avLst>
                <a:gd name="adj" fmla="val 14012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C6FF0-C284-2654-FC89-339BEAF806EA}"/>
                </a:ext>
              </a:extLst>
            </p:cNvPr>
            <p:cNvSpPr txBox="1"/>
            <p:nvPr/>
          </p:nvSpPr>
          <p:spPr>
            <a:xfrm>
              <a:off x="990600" y="2526675"/>
              <a:ext cx="8992962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4000" b="1" i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 2:</a:t>
              </a:r>
            </a:p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Đọc nhạc kết hợp đánh nhịp 2/4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099BD98-03BC-BA12-F076-091D067D0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2019300"/>
            <a:ext cx="9328879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B65F45-0641-48BC-BACB-D2AF35353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9B92CA-DCCE-4618-9F63-F4730E4E5308}"/>
              </a:ext>
            </a:extLst>
          </p:cNvPr>
          <p:cNvGrpSpPr/>
          <p:nvPr/>
        </p:nvGrpSpPr>
        <p:grpSpPr>
          <a:xfrm>
            <a:off x="-1256244" y="-65304"/>
            <a:ext cx="20800489" cy="10417607"/>
            <a:chOff x="0" y="0"/>
            <a:chExt cx="27733985" cy="1389014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FB1FDCA-782E-E407-4EC8-0BE8251E5EC6}"/>
                </a:ext>
              </a:extLst>
            </p:cNvPr>
            <p:cNvSpPr/>
            <p:nvPr/>
          </p:nvSpPr>
          <p:spPr>
            <a:xfrm>
              <a:off x="0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B41B9F8-51C4-A999-87B9-46A26FF483D7}"/>
                </a:ext>
              </a:extLst>
            </p:cNvPr>
            <p:cNvSpPr/>
            <p:nvPr/>
          </p:nvSpPr>
          <p:spPr>
            <a:xfrm>
              <a:off x="13843842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147A1AE-AF13-EA55-05E9-7FE95B3DF8D4}"/>
              </a:ext>
            </a:extLst>
          </p:cNvPr>
          <p:cNvGrpSpPr/>
          <p:nvPr/>
        </p:nvGrpSpPr>
        <p:grpSpPr>
          <a:xfrm>
            <a:off x="-2088072" y="9888792"/>
            <a:ext cx="23032531" cy="3315781"/>
            <a:chOff x="0" y="0"/>
            <a:chExt cx="812800" cy="11701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6E7F1B8-2A5E-7A54-FD78-F78B92642880}"/>
                </a:ext>
              </a:extLst>
            </p:cNvPr>
            <p:cNvSpPr/>
            <p:nvPr/>
          </p:nvSpPr>
          <p:spPr>
            <a:xfrm>
              <a:off x="0" y="0"/>
              <a:ext cx="812800" cy="117011"/>
            </a:xfrm>
            <a:custGeom>
              <a:avLst/>
              <a:gdLst/>
              <a:ahLst/>
              <a:cxnLst/>
              <a:rect l="l" t="t" r="r" b="b"/>
              <a:pathLst>
                <a:path w="812800" h="117011">
                  <a:moveTo>
                    <a:pt x="0" y="0"/>
                  </a:moveTo>
                  <a:lnTo>
                    <a:pt x="812800" y="0"/>
                  </a:lnTo>
                  <a:lnTo>
                    <a:pt x="812800" y="117011"/>
                  </a:lnTo>
                  <a:lnTo>
                    <a:pt x="0" y="117011"/>
                  </a:lnTo>
                  <a:close/>
                </a:path>
              </a:pathLst>
            </a:custGeom>
            <a:solidFill>
              <a:srgbClr val="84653C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C141DB7-BA07-A244-47A0-DE62D41FF3DB}"/>
                </a:ext>
              </a:extLst>
            </p:cNvPr>
            <p:cNvSpPr txBox="1"/>
            <p:nvPr/>
          </p:nvSpPr>
          <p:spPr>
            <a:xfrm>
              <a:off x="0" y="-57150"/>
              <a:ext cx="812800" cy="174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70C941AF-701F-B59E-5D17-8EF8B50D16EB}"/>
              </a:ext>
            </a:extLst>
          </p:cNvPr>
          <p:cNvSpPr/>
          <p:nvPr/>
        </p:nvSpPr>
        <p:spPr>
          <a:xfrm>
            <a:off x="-604658" y="6667500"/>
            <a:ext cx="7509351" cy="5679800"/>
          </a:xfrm>
          <a:custGeom>
            <a:avLst/>
            <a:gdLst/>
            <a:ahLst/>
            <a:cxnLst/>
            <a:rect l="l" t="t" r="r" b="b"/>
            <a:pathLst>
              <a:path w="8425407" h="6372672">
                <a:moveTo>
                  <a:pt x="0" y="0"/>
                </a:moveTo>
                <a:lnTo>
                  <a:pt x="8425408" y="0"/>
                </a:lnTo>
                <a:lnTo>
                  <a:pt x="8425408" y="6372672"/>
                </a:lnTo>
                <a:lnTo>
                  <a:pt x="0" y="6372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2291CD1-0312-C5AB-B2BC-C915F0BB9FEA}"/>
              </a:ext>
            </a:extLst>
          </p:cNvPr>
          <p:cNvSpPr/>
          <p:nvPr/>
        </p:nvSpPr>
        <p:spPr>
          <a:xfrm>
            <a:off x="11332642" y="5325532"/>
            <a:ext cx="8360918" cy="5503004"/>
          </a:xfrm>
          <a:custGeom>
            <a:avLst/>
            <a:gdLst/>
            <a:ahLst/>
            <a:cxnLst/>
            <a:rect l="l" t="t" r="r" b="b"/>
            <a:pathLst>
              <a:path w="8360918" h="5503004">
                <a:moveTo>
                  <a:pt x="0" y="0"/>
                </a:moveTo>
                <a:lnTo>
                  <a:pt x="8360919" y="0"/>
                </a:lnTo>
                <a:lnTo>
                  <a:pt x="8360919" y="5503004"/>
                </a:lnTo>
                <a:lnTo>
                  <a:pt x="0" y="5503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4D88147-842A-FE00-02AE-56BEC4B655C3}"/>
              </a:ext>
            </a:extLst>
          </p:cNvPr>
          <p:cNvSpPr/>
          <p:nvPr/>
        </p:nvSpPr>
        <p:spPr>
          <a:xfrm rot="-4097505" flipH="1" flipV="1">
            <a:off x="16797423" y="304872"/>
            <a:ext cx="2333298" cy="2472667"/>
          </a:xfrm>
          <a:custGeom>
            <a:avLst/>
            <a:gdLst/>
            <a:ahLst/>
            <a:cxnLst/>
            <a:rect l="l" t="t" r="r" b="b"/>
            <a:pathLst>
              <a:path w="2333298" h="2472667">
                <a:moveTo>
                  <a:pt x="2333298" y="2472667"/>
                </a:moveTo>
                <a:lnTo>
                  <a:pt x="0" y="2472667"/>
                </a:lnTo>
                <a:lnTo>
                  <a:pt x="0" y="0"/>
                </a:lnTo>
                <a:lnTo>
                  <a:pt x="2333298" y="0"/>
                </a:lnTo>
                <a:lnTo>
                  <a:pt x="2333298" y="247266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00D0419-55E6-9BA3-FBB4-D8159986667B}"/>
              </a:ext>
            </a:extLst>
          </p:cNvPr>
          <p:cNvSpPr/>
          <p:nvPr/>
        </p:nvSpPr>
        <p:spPr>
          <a:xfrm rot="373472">
            <a:off x="15777927" y="4318229"/>
            <a:ext cx="2962746" cy="666618"/>
          </a:xfrm>
          <a:custGeom>
            <a:avLst/>
            <a:gdLst/>
            <a:ahLst/>
            <a:cxnLst/>
            <a:rect l="l" t="t" r="r" b="b"/>
            <a:pathLst>
              <a:path w="2962746" h="666618">
                <a:moveTo>
                  <a:pt x="0" y="0"/>
                </a:moveTo>
                <a:lnTo>
                  <a:pt x="2962746" y="0"/>
                </a:lnTo>
                <a:lnTo>
                  <a:pt x="2962746" y="666618"/>
                </a:lnTo>
                <a:lnTo>
                  <a:pt x="0" y="666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1F31505-7DF7-F516-A1DE-7DD12946330B}"/>
              </a:ext>
            </a:extLst>
          </p:cNvPr>
          <p:cNvSpPr/>
          <p:nvPr/>
        </p:nvSpPr>
        <p:spPr>
          <a:xfrm rot="232077">
            <a:off x="15794551" y="1025458"/>
            <a:ext cx="624626" cy="624626"/>
          </a:xfrm>
          <a:custGeom>
            <a:avLst/>
            <a:gdLst/>
            <a:ahLst/>
            <a:cxnLst/>
            <a:rect l="l" t="t" r="r" b="b"/>
            <a:pathLst>
              <a:path w="624626" h="624626">
                <a:moveTo>
                  <a:pt x="0" y="0"/>
                </a:moveTo>
                <a:lnTo>
                  <a:pt x="624625" y="0"/>
                </a:lnTo>
                <a:lnTo>
                  <a:pt x="624625" y="624626"/>
                </a:lnTo>
                <a:lnTo>
                  <a:pt x="0" y="624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3D28F5-2A31-FC5C-80EB-4A59863DBFFD}"/>
              </a:ext>
            </a:extLst>
          </p:cNvPr>
          <p:cNvSpPr txBox="1"/>
          <p:nvPr/>
        </p:nvSpPr>
        <p:spPr>
          <a:xfrm>
            <a:off x="1524000" y="789579"/>
            <a:ext cx="125359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17B4280-19B0-6590-76B2-F1E1A063734A}"/>
              </a:ext>
            </a:extLst>
          </p:cNvPr>
          <p:cNvSpPr/>
          <p:nvPr/>
        </p:nvSpPr>
        <p:spPr>
          <a:xfrm>
            <a:off x="1295682" y="2324100"/>
            <a:ext cx="12992589" cy="2774852"/>
          </a:xfrm>
          <a:prstGeom prst="roundRect">
            <a:avLst>
              <a:gd name="adj" fmla="val 12733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4000">
                <a:solidFill>
                  <a:prstClr val="black"/>
                </a:solidFill>
              </a:rPr>
              <a:t>Ôn lại kiến thức đã học trong Bài 14 – Tiết 30: Lí thuyết âm nhạc: Một số hợp âm của giọng Đô trưởng và giọng La thứ; Đọc nhạc – Bài đọc nhạc số 4.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622BF2C-F47E-4CA9-6355-52F01C0DD125}"/>
              </a:ext>
            </a:extLst>
          </p:cNvPr>
          <p:cNvSpPr/>
          <p:nvPr/>
        </p:nvSpPr>
        <p:spPr>
          <a:xfrm>
            <a:off x="1295681" y="5492848"/>
            <a:ext cx="12992589" cy="2012852"/>
          </a:xfrm>
          <a:prstGeom prst="roundRect">
            <a:avLst>
              <a:gd name="adj" fmla="val 12733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4000">
                <a:solidFill>
                  <a:prstClr val="black"/>
                </a:solidFill>
              </a:rPr>
              <a:t>Đọc và tìm hiểu trước nội dung tiết học sau – </a:t>
            </a:r>
            <a:r>
              <a:rPr lang="vi-VN" sz="4000" b="1" i="1">
                <a:solidFill>
                  <a:prstClr val="black"/>
                </a:solidFill>
              </a:rPr>
              <a:t>Bài 14 – Tiết 31: Vận dụng – sáng tạo.</a:t>
            </a:r>
            <a:endParaRPr kumimoji="0" lang="en-US" sz="4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72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3CB7C6-99D6-90D8-88B9-CE403606B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09BB26A-4A19-5B4E-0657-68A48A53F4CE}"/>
              </a:ext>
            </a:extLst>
          </p:cNvPr>
          <p:cNvGrpSpPr/>
          <p:nvPr/>
        </p:nvGrpSpPr>
        <p:grpSpPr>
          <a:xfrm>
            <a:off x="-1256244" y="-65304"/>
            <a:ext cx="20800489" cy="10417607"/>
            <a:chOff x="0" y="0"/>
            <a:chExt cx="27733985" cy="1389014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B52F4E3-99CA-13F2-555F-85185FC1C583}"/>
                </a:ext>
              </a:extLst>
            </p:cNvPr>
            <p:cNvSpPr/>
            <p:nvPr/>
          </p:nvSpPr>
          <p:spPr>
            <a:xfrm>
              <a:off x="0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6C95A7E-FC5C-D2F4-EBFC-689FE4F4E7AD}"/>
                </a:ext>
              </a:extLst>
            </p:cNvPr>
            <p:cNvSpPr/>
            <p:nvPr/>
          </p:nvSpPr>
          <p:spPr>
            <a:xfrm>
              <a:off x="13843842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2DC9FA4A-565B-4B41-6CCA-46BDACB4209E}"/>
              </a:ext>
            </a:extLst>
          </p:cNvPr>
          <p:cNvSpPr/>
          <p:nvPr/>
        </p:nvSpPr>
        <p:spPr>
          <a:xfrm rot="-1468603">
            <a:off x="16435397" y="-394528"/>
            <a:ext cx="4272547" cy="4047267"/>
          </a:xfrm>
          <a:custGeom>
            <a:avLst/>
            <a:gdLst/>
            <a:ahLst/>
            <a:cxnLst/>
            <a:rect l="l" t="t" r="r" b="b"/>
            <a:pathLst>
              <a:path w="5076802" h="4809116">
                <a:moveTo>
                  <a:pt x="0" y="0"/>
                </a:moveTo>
                <a:lnTo>
                  <a:pt x="5076802" y="0"/>
                </a:lnTo>
                <a:lnTo>
                  <a:pt x="5076802" y="4809116"/>
                </a:lnTo>
                <a:lnTo>
                  <a:pt x="0" y="4809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4D7951F-6D21-8878-8CF9-38BD80CD9EAB}"/>
              </a:ext>
            </a:extLst>
          </p:cNvPr>
          <p:cNvSpPr/>
          <p:nvPr/>
        </p:nvSpPr>
        <p:spPr>
          <a:xfrm rot="758383">
            <a:off x="-4172606" y="-478314"/>
            <a:ext cx="6156343" cy="3097390"/>
          </a:xfrm>
          <a:custGeom>
            <a:avLst/>
            <a:gdLst/>
            <a:ahLst/>
            <a:cxnLst/>
            <a:rect l="l" t="t" r="r" b="b"/>
            <a:pathLst>
              <a:path w="7315200" h="3680436">
                <a:moveTo>
                  <a:pt x="0" y="0"/>
                </a:moveTo>
                <a:lnTo>
                  <a:pt x="7315200" y="0"/>
                </a:lnTo>
                <a:lnTo>
                  <a:pt x="7315200" y="3680436"/>
                </a:lnTo>
                <a:lnTo>
                  <a:pt x="0" y="3680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0195038-94E5-DBA2-3613-BB85B23436A4}"/>
              </a:ext>
            </a:extLst>
          </p:cNvPr>
          <p:cNvGrpSpPr/>
          <p:nvPr/>
        </p:nvGrpSpPr>
        <p:grpSpPr>
          <a:xfrm>
            <a:off x="-791441" y="9353798"/>
            <a:ext cx="19870882" cy="2876042"/>
            <a:chOff x="0" y="0"/>
            <a:chExt cx="4664981" cy="675193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D88098A-0F3A-27CF-D967-5C02F4F29CBE}"/>
                </a:ext>
              </a:extLst>
            </p:cNvPr>
            <p:cNvSpPr/>
            <p:nvPr/>
          </p:nvSpPr>
          <p:spPr>
            <a:xfrm>
              <a:off x="0" y="0"/>
              <a:ext cx="4664982" cy="675193"/>
            </a:xfrm>
            <a:custGeom>
              <a:avLst/>
              <a:gdLst/>
              <a:ahLst/>
              <a:cxnLst/>
              <a:rect l="l" t="t" r="r" b="b"/>
              <a:pathLst>
                <a:path w="4664982" h="675193">
                  <a:moveTo>
                    <a:pt x="2332491" y="0"/>
                  </a:moveTo>
                  <a:cubicBezTo>
                    <a:pt x="1044292" y="0"/>
                    <a:pt x="0" y="151147"/>
                    <a:pt x="0" y="337597"/>
                  </a:cubicBezTo>
                  <a:cubicBezTo>
                    <a:pt x="0" y="524046"/>
                    <a:pt x="1044292" y="675193"/>
                    <a:pt x="2332491" y="675193"/>
                  </a:cubicBezTo>
                  <a:cubicBezTo>
                    <a:pt x="3620689" y="675193"/>
                    <a:pt x="4664982" y="524046"/>
                    <a:pt x="4664982" y="337597"/>
                  </a:cubicBezTo>
                  <a:cubicBezTo>
                    <a:pt x="4664982" y="151147"/>
                    <a:pt x="3620689" y="0"/>
                    <a:pt x="2332491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870B4C89-0CC2-0A9C-4081-99120FA9EE1D}"/>
                </a:ext>
              </a:extLst>
            </p:cNvPr>
            <p:cNvSpPr txBox="1"/>
            <p:nvPr/>
          </p:nvSpPr>
          <p:spPr>
            <a:xfrm>
              <a:off x="437342" y="6149"/>
              <a:ext cx="3790297" cy="605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852AC9DD-E323-1F1F-FD88-BDB542759303}"/>
              </a:ext>
            </a:extLst>
          </p:cNvPr>
          <p:cNvSpPr/>
          <p:nvPr/>
        </p:nvSpPr>
        <p:spPr>
          <a:xfrm>
            <a:off x="-749389" y="5466436"/>
            <a:ext cx="2550610" cy="7422410"/>
          </a:xfrm>
          <a:custGeom>
            <a:avLst/>
            <a:gdLst/>
            <a:ahLst/>
            <a:cxnLst/>
            <a:rect l="l" t="t" r="r" b="b"/>
            <a:pathLst>
              <a:path w="2550610" h="7422410">
                <a:moveTo>
                  <a:pt x="0" y="0"/>
                </a:moveTo>
                <a:lnTo>
                  <a:pt x="2550610" y="0"/>
                </a:lnTo>
                <a:lnTo>
                  <a:pt x="2550610" y="7422410"/>
                </a:lnTo>
                <a:lnTo>
                  <a:pt x="0" y="7422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9DD16C33-B91D-1CF2-0280-FFCF2994EA49}"/>
              </a:ext>
            </a:extLst>
          </p:cNvPr>
          <p:cNvSpPr/>
          <p:nvPr/>
        </p:nvSpPr>
        <p:spPr>
          <a:xfrm>
            <a:off x="16296636" y="4356927"/>
            <a:ext cx="2816062" cy="9802746"/>
          </a:xfrm>
          <a:custGeom>
            <a:avLst/>
            <a:gdLst/>
            <a:ahLst/>
            <a:cxnLst/>
            <a:rect l="l" t="t" r="r" b="b"/>
            <a:pathLst>
              <a:path w="2816062" h="9802746">
                <a:moveTo>
                  <a:pt x="0" y="0"/>
                </a:moveTo>
                <a:lnTo>
                  <a:pt x="2816062" y="0"/>
                </a:lnTo>
                <a:lnTo>
                  <a:pt x="2816062" y="9802746"/>
                </a:lnTo>
                <a:lnTo>
                  <a:pt x="0" y="9802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DC25C4B2-6374-78F8-14F6-9C4B3235E2DF}"/>
              </a:ext>
            </a:extLst>
          </p:cNvPr>
          <p:cNvSpPr/>
          <p:nvPr/>
        </p:nvSpPr>
        <p:spPr>
          <a:xfrm rot="2228723" flipV="1">
            <a:off x="-823566" y="4094281"/>
            <a:ext cx="1980163" cy="2098438"/>
          </a:xfrm>
          <a:custGeom>
            <a:avLst/>
            <a:gdLst/>
            <a:ahLst/>
            <a:cxnLst/>
            <a:rect l="l" t="t" r="r" b="b"/>
            <a:pathLst>
              <a:path w="1980163" h="2098438">
                <a:moveTo>
                  <a:pt x="0" y="2098438"/>
                </a:moveTo>
                <a:lnTo>
                  <a:pt x="1980163" y="2098438"/>
                </a:lnTo>
                <a:lnTo>
                  <a:pt x="1980163" y="0"/>
                </a:lnTo>
                <a:lnTo>
                  <a:pt x="0" y="0"/>
                </a:lnTo>
                <a:lnTo>
                  <a:pt x="0" y="209843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2C9C0E1C-BFA6-FAC0-DB66-6E49D6D0D2A1}"/>
              </a:ext>
            </a:extLst>
          </p:cNvPr>
          <p:cNvSpPr/>
          <p:nvPr/>
        </p:nvSpPr>
        <p:spPr>
          <a:xfrm rot="-10800000" flipV="1">
            <a:off x="14933863" y="-405027"/>
            <a:ext cx="1980163" cy="2098438"/>
          </a:xfrm>
          <a:custGeom>
            <a:avLst/>
            <a:gdLst/>
            <a:ahLst/>
            <a:cxnLst/>
            <a:rect l="l" t="t" r="r" b="b"/>
            <a:pathLst>
              <a:path w="1980163" h="2098438">
                <a:moveTo>
                  <a:pt x="0" y="2098438"/>
                </a:moveTo>
                <a:lnTo>
                  <a:pt x="1980163" y="2098438"/>
                </a:lnTo>
                <a:lnTo>
                  <a:pt x="1980163" y="0"/>
                </a:lnTo>
                <a:lnTo>
                  <a:pt x="0" y="0"/>
                </a:lnTo>
                <a:lnTo>
                  <a:pt x="0" y="209843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397F37E-6C97-6995-81E4-14A5F42E136A}"/>
              </a:ext>
            </a:extLst>
          </p:cNvPr>
          <p:cNvSpPr/>
          <p:nvPr/>
        </p:nvSpPr>
        <p:spPr>
          <a:xfrm rot="373472">
            <a:off x="14257991" y="3025284"/>
            <a:ext cx="1710270" cy="384811"/>
          </a:xfrm>
          <a:custGeom>
            <a:avLst/>
            <a:gdLst/>
            <a:ahLst/>
            <a:cxnLst/>
            <a:rect l="l" t="t" r="r" b="b"/>
            <a:pathLst>
              <a:path w="1710270" h="384811">
                <a:moveTo>
                  <a:pt x="0" y="0"/>
                </a:moveTo>
                <a:lnTo>
                  <a:pt x="1710271" y="0"/>
                </a:lnTo>
                <a:lnTo>
                  <a:pt x="1710271" y="384811"/>
                </a:lnTo>
                <a:lnTo>
                  <a:pt x="0" y="384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E9CEE37E-43C6-A474-5F80-DE21E60C2843}"/>
              </a:ext>
            </a:extLst>
          </p:cNvPr>
          <p:cNvSpPr/>
          <p:nvPr/>
        </p:nvSpPr>
        <p:spPr>
          <a:xfrm rot="-467657">
            <a:off x="2709832" y="3157110"/>
            <a:ext cx="1509699" cy="339682"/>
          </a:xfrm>
          <a:custGeom>
            <a:avLst/>
            <a:gdLst/>
            <a:ahLst/>
            <a:cxnLst/>
            <a:rect l="l" t="t" r="r" b="b"/>
            <a:pathLst>
              <a:path w="1509699" h="339682">
                <a:moveTo>
                  <a:pt x="0" y="0"/>
                </a:moveTo>
                <a:lnTo>
                  <a:pt x="1509699" y="0"/>
                </a:lnTo>
                <a:lnTo>
                  <a:pt x="1509699" y="339682"/>
                </a:lnTo>
                <a:lnTo>
                  <a:pt x="0" y="339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35AB4BC2-7EC4-8875-763F-46DFB1C0D086}"/>
              </a:ext>
            </a:extLst>
          </p:cNvPr>
          <p:cNvSpPr txBox="1"/>
          <p:nvPr/>
        </p:nvSpPr>
        <p:spPr>
          <a:xfrm>
            <a:off x="2498635" y="1089584"/>
            <a:ext cx="13290310" cy="1820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Cy Grotesk Key Bold"/>
                <a:cs typeface="Arial" panose="020B0604020202020204" pitchFamily="34" charset="0"/>
                <a:sym typeface="Cy Grotesk Key Bold"/>
              </a:rPr>
              <a:t>BÀI 14</a:t>
            </a: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EAE48304-56A7-6CFB-25FC-30D826E13A87}"/>
              </a:ext>
            </a:extLst>
          </p:cNvPr>
          <p:cNvSpPr/>
          <p:nvPr/>
        </p:nvSpPr>
        <p:spPr>
          <a:xfrm>
            <a:off x="3613923" y="342900"/>
            <a:ext cx="624626" cy="624626"/>
          </a:xfrm>
          <a:custGeom>
            <a:avLst/>
            <a:gdLst/>
            <a:ahLst/>
            <a:cxnLst/>
            <a:rect l="l" t="t" r="r" b="b"/>
            <a:pathLst>
              <a:path w="624626" h="624626">
                <a:moveTo>
                  <a:pt x="0" y="0"/>
                </a:moveTo>
                <a:lnTo>
                  <a:pt x="624625" y="0"/>
                </a:lnTo>
                <a:lnTo>
                  <a:pt x="624625" y="624625"/>
                </a:lnTo>
                <a:lnTo>
                  <a:pt x="0" y="624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06124AAF-A3D0-8FA0-D5FE-FB833DA713EC}"/>
              </a:ext>
            </a:extLst>
          </p:cNvPr>
          <p:cNvSpPr/>
          <p:nvPr/>
        </p:nvSpPr>
        <p:spPr>
          <a:xfrm>
            <a:off x="13737139" y="342900"/>
            <a:ext cx="624626" cy="624626"/>
          </a:xfrm>
          <a:custGeom>
            <a:avLst/>
            <a:gdLst/>
            <a:ahLst/>
            <a:cxnLst/>
            <a:rect l="l" t="t" r="r" b="b"/>
            <a:pathLst>
              <a:path w="624626" h="624626">
                <a:moveTo>
                  <a:pt x="0" y="0"/>
                </a:moveTo>
                <a:lnTo>
                  <a:pt x="624626" y="0"/>
                </a:lnTo>
                <a:lnTo>
                  <a:pt x="624626" y="624625"/>
                </a:lnTo>
                <a:lnTo>
                  <a:pt x="0" y="624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E97C834D-9790-4491-3651-084617040DD1}"/>
              </a:ext>
            </a:extLst>
          </p:cNvPr>
          <p:cNvSpPr/>
          <p:nvPr/>
        </p:nvSpPr>
        <p:spPr>
          <a:xfrm rot="-8100000">
            <a:off x="6895715" y="8229600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A9EAC20-C427-BAB7-AA9B-353185C2D7D1}"/>
              </a:ext>
            </a:extLst>
          </p:cNvPr>
          <p:cNvSpPr/>
          <p:nvPr/>
        </p:nvSpPr>
        <p:spPr>
          <a:xfrm>
            <a:off x="6670083" y="3299602"/>
            <a:ext cx="4821430" cy="1563961"/>
          </a:xfrm>
          <a:prstGeom prst="ellipse">
            <a:avLst/>
          </a:prstGeom>
          <a:solidFill>
            <a:srgbClr val="C35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31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AAADF1-A4B2-87F8-C5ED-53659FA82943}"/>
              </a:ext>
            </a:extLst>
          </p:cNvPr>
          <p:cNvGrpSpPr/>
          <p:nvPr/>
        </p:nvGrpSpPr>
        <p:grpSpPr>
          <a:xfrm>
            <a:off x="2214224" y="5349225"/>
            <a:ext cx="13815153" cy="2742403"/>
            <a:chOff x="2214224" y="5676900"/>
            <a:chExt cx="13815153" cy="201367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7FB8CD6-3937-74F8-E21F-070298DF0436}"/>
                </a:ext>
              </a:extLst>
            </p:cNvPr>
            <p:cNvSpPr/>
            <p:nvPr/>
          </p:nvSpPr>
          <p:spPr>
            <a:xfrm>
              <a:off x="2214224" y="5676900"/>
              <a:ext cx="13815153" cy="2013676"/>
            </a:xfrm>
            <a:prstGeom prst="roundRect">
              <a:avLst>
                <a:gd name="adj" fmla="val 982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213AE47-C4C4-17B3-507B-954C95BCFB42}"/>
                </a:ext>
              </a:extLst>
            </p:cNvPr>
            <p:cNvSpPr txBox="1"/>
            <p:nvPr/>
          </p:nvSpPr>
          <p:spPr>
            <a:xfrm>
              <a:off x="2558260" y="5931397"/>
              <a:ext cx="13290309" cy="1107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VẬN DỤNG - SÁNG TẠO</a:t>
              </a:r>
              <a:endParaRPr kumimoji="0" lang="vi-VN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4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31972-1B53-2520-9346-C4C265B2C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0F015AEC-6AD3-A339-EC69-21E35B0544F2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326744F2-8BA2-B3F0-8D3C-C4A621409064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54282240-E1C3-675E-9FFB-14990B39B566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60AA36D-FB9E-4F40-A306-4AC41C1CD4FE}"/>
              </a:ext>
            </a:extLst>
          </p:cNvPr>
          <p:cNvSpPr txBox="1"/>
          <p:nvPr/>
        </p:nvSpPr>
        <p:spPr>
          <a:xfrm>
            <a:off x="3924300" y="495300"/>
            <a:ext cx="1043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pic>
        <p:nvPicPr>
          <p:cNvPr id="6" name="karaoke-donna-donna-lớp-9-kntt">
            <a:hlinkClick r:id="" action="ppaction://media"/>
            <a:extLst>
              <a:ext uri="{FF2B5EF4-FFF2-40B4-BE49-F238E27FC236}">
                <a16:creationId xmlns:a16="http://schemas.microsoft.com/office/drawing/2014/main" id="{D7873FA9-165D-665C-ACE6-7AF0804CA9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4846" y="2071544"/>
            <a:ext cx="12098307" cy="77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8F67E6-0C54-6F61-87FA-627C395AA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D8AB65B7-7F72-34D3-D475-6786F75DB2AC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A3F162F3-F606-1244-4590-C59BE6195203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1751BABF-A551-EEC2-6B7F-157953C0E7E1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AB30EA-DF74-12BB-B377-44ABE3389056}"/>
              </a:ext>
            </a:extLst>
          </p:cNvPr>
          <p:cNvGrpSpPr/>
          <p:nvPr/>
        </p:nvGrpSpPr>
        <p:grpSpPr>
          <a:xfrm>
            <a:off x="729323" y="419100"/>
            <a:ext cx="16829353" cy="2041456"/>
            <a:chOff x="523640" y="495300"/>
            <a:chExt cx="16829353" cy="204145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CD5356-D075-74FB-0DB3-7F60CFB82314}"/>
                </a:ext>
              </a:extLst>
            </p:cNvPr>
            <p:cNvSpPr txBox="1"/>
            <p:nvPr/>
          </p:nvSpPr>
          <p:spPr>
            <a:xfrm>
              <a:off x="1503393" y="495300"/>
              <a:ext cx="15849600" cy="2041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 i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1: </a:t>
              </a: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Biểu diễn bài hát Donna Donna theo hình thức tự chọn </a:t>
              </a: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21E33F43-D3EE-A4EF-17C7-8744E9016C6F}"/>
                </a:ext>
              </a:extLst>
            </p:cNvPr>
            <p:cNvSpPr/>
            <p:nvPr/>
          </p:nvSpPr>
          <p:spPr>
            <a:xfrm>
              <a:off x="523640" y="816313"/>
              <a:ext cx="771760" cy="600045"/>
            </a:xfrm>
            <a:custGeom>
              <a:avLst/>
              <a:gdLst/>
              <a:ahLst/>
              <a:cxnLst/>
              <a:rect l="l" t="t" r="r" b="b"/>
              <a:pathLst>
                <a:path w="1172437" h="911570">
                  <a:moveTo>
                    <a:pt x="0" y="0"/>
                  </a:moveTo>
                  <a:lnTo>
                    <a:pt x="1172437" y="0"/>
                  </a:lnTo>
                  <a:lnTo>
                    <a:pt x="1172437" y="911569"/>
                  </a:lnTo>
                  <a:lnTo>
                    <a:pt x="0" y="911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" name="Picture 7">
            <a:extLst>
              <a:ext uri="{FF2B5EF4-FFF2-40B4-BE49-F238E27FC236}">
                <a16:creationId xmlns:a16="http://schemas.microsoft.com/office/drawing/2014/main" id="{29651928-5329-B66F-4024-621382C25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14636" y="6150964"/>
            <a:ext cx="12458728" cy="364417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FBFF0C4-2119-0A5C-4715-6CCB948842C6}"/>
              </a:ext>
            </a:extLst>
          </p:cNvPr>
          <p:cNvGrpSpPr/>
          <p:nvPr/>
        </p:nvGrpSpPr>
        <p:grpSpPr>
          <a:xfrm>
            <a:off x="729323" y="2733213"/>
            <a:ext cx="7795317" cy="3145094"/>
            <a:chOff x="729323" y="2733213"/>
            <a:chExt cx="7795317" cy="314509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39B965F-5425-3994-3FC0-9B580211F76D}"/>
                </a:ext>
              </a:extLst>
            </p:cNvPr>
            <p:cNvSpPr/>
            <p:nvPr/>
          </p:nvSpPr>
          <p:spPr>
            <a:xfrm>
              <a:off x="729323" y="3162660"/>
              <a:ext cx="7795317" cy="2715647"/>
            </a:xfrm>
            <a:prstGeom prst="roundRect">
              <a:avLst>
                <a:gd name="adj" fmla="val 12251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 song ca kết hợp vận động và gõ đệm theo tiết tấu.</a:t>
              </a: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AB22D07-059C-B1AD-2D33-ECE9CDE988FB}"/>
                </a:ext>
              </a:extLst>
            </p:cNvPr>
            <p:cNvSpPr/>
            <p:nvPr/>
          </p:nvSpPr>
          <p:spPr>
            <a:xfrm>
              <a:off x="4626981" y="2733213"/>
              <a:ext cx="909851" cy="838200"/>
            </a:xfrm>
            <a:custGeom>
              <a:avLst/>
              <a:gdLst/>
              <a:ahLst/>
              <a:cxnLst/>
              <a:rect l="l" t="t" r="r" b="b"/>
              <a:pathLst>
                <a:path w="4466540" h="4114800">
                  <a:moveTo>
                    <a:pt x="0" y="0"/>
                  </a:moveTo>
                  <a:lnTo>
                    <a:pt x="4466540" y="0"/>
                  </a:lnTo>
                  <a:lnTo>
                    <a:pt x="446654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FF2D91-B2E8-4AB8-BFA7-5EDD10AC0675}"/>
              </a:ext>
            </a:extLst>
          </p:cNvPr>
          <p:cNvGrpSpPr/>
          <p:nvPr/>
        </p:nvGrpSpPr>
        <p:grpSpPr>
          <a:xfrm>
            <a:off x="9763362" y="2733213"/>
            <a:ext cx="7795317" cy="3145094"/>
            <a:chOff x="729323" y="2733213"/>
            <a:chExt cx="7795317" cy="314509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9FE0F06-857A-24D6-63FA-147CFD54FB40}"/>
                </a:ext>
              </a:extLst>
            </p:cNvPr>
            <p:cNvSpPr/>
            <p:nvPr/>
          </p:nvSpPr>
          <p:spPr>
            <a:xfrm>
              <a:off x="729323" y="3162660"/>
              <a:ext cx="7795317" cy="2715647"/>
            </a:xfrm>
            <a:prstGeom prst="roundRect">
              <a:avLst>
                <a:gd name="adj" fmla="val 12251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 tốp ca với hình thức hát lĩnh xướng và hòa giọng.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87AE3F7-9A44-EBC4-2BD6-2382E0E98A6E}"/>
                </a:ext>
              </a:extLst>
            </p:cNvPr>
            <p:cNvSpPr/>
            <p:nvPr/>
          </p:nvSpPr>
          <p:spPr>
            <a:xfrm>
              <a:off x="4626981" y="2733213"/>
              <a:ext cx="909851" cy="838200"/>
            </a:xfrm>
            <a:custGeom>
              <a:avLst/>
              <a:gdLst/>
              <a:ahLst/>
              <a:cxnLst/>
              <a:rect l="l" t="t" r="r" b="b"/>
              <a:pathLst>
                <a:path w="4466540" h="4114800">
                  <a:moveTo>
                    <a:pt x="0" y="0"/>
                  </a:moveTo>
                  <a:lnTo>
                    <a:pt x="4466540" y="0"/>
                  </a:lnTo>
                  <a:lnTo>
                    <a:pt x="446654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0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1EA90F-6CD7-1075-8763-592E92247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B69822-79B4-B5B6-54D0-40FEA7B87DBF}"/>
              </a:ext>
            </a:extLst>
          </p:cNvPr>
          <p:cNvSpPr/>
          <p:nvPr/>
        </p:nvSpPr>
        <p:spPr>
          <a:xfrm>
            <a:off x="390796" y="2476501"/>
            <a:ext cx="8254584" cy="4015593"/>
          </a:xfrm>
          <a:prstGeom prst="roundRect">
            <a:avLst>
              <a:gd name="adj" fmla="val 11869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200" b="1">
                <a:solidFill>
                  <a:srgbClr val="0070C0"/>
                </a:solidFill>
              </a:rPr>
              <a:t>NHÓM 1 </a:t>
            </a:r>
            <a:endParaRPr lang="en-US" sz="4200" b="1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4200">
                <a:solidFill>
                  <a:schemeClr val="tx1"/>
                </a:solidFill>
              </a:rPr>
              <a:t>Đọc các hợp âm ba trên bậc I, IV, V trong giọng Đô trưởng.</a:t>
            </a:r>
            <a:endParaRPr lang="en-US" sz="4200">
              <a:solidFill>
                <a:schemeClr val="tx1"/>
              </a:solidFill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851E73FE-33AF-516D-A9E8-051439F4DA3D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2ACA5140-F699-C65B-2654-0BDE5E0FDDAA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8E73D6C2-A440-642E-63C1-34817E5D5532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C952316-47D0-7F09-A3B8-70A1AF9CDD8F}"/>
              </a:ext>
            </a:extLst>
          </p:cNvPr>
          <p:cNvGrpSpPr/>
          <p:nvPr/>
        </p:nvGrpSpPr>
        <p:grpSpPr>
          <a:xfrm>
            <a:off x="729323" y="419100"/>
            <a:ext cx="16829353" cy="1002710"/>
            <a:chOff x="523640" y="495300"/>
            <a:chExt cx="16829353" cy="10027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639785-7D80-9B12-9748-D005E70B6617}"/>
                </a:ext>
              </a:extLst>
            </p:cNvPr>
            <p:cNvSpPr txBox="1"/>
            <p:nvPr/>
          </p:nvSpPr>
          <p:spPr>
            <a:xfrm>
              <a:off x="1503393" y="495300"/>
              <a:ext cx="15849600" cy="1002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 i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2: </a:t>
              </a:r>
              <a:r>
                <a:rPr lang="vi-VN" sz="4500">
                  <a:latin typeface="Arial" panose="020B0604020202020204" pitchFamily="34" charset="0"/>
                  <a:cs typeface="Arial" panose="020B0604020202020204" pitchFamily="34" charset="0"/>
                </a:rPr>
                <a:t>Trò chơi âm nhạc</a:t>
              </a:r>
              <a:endParaRPr lang="en-US" sz="4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68EB82EB-DE39-86E5-23D1-27C8328B1C02}"/>
                </a:ext>
              </a:extLst>
            </p:cNvPr>
            <p:cNvSpPr/>
            <p:nvPr/>
          </p:nvSpPr>
          <p:spPr>
            <a:xfrm>
              <a:off x="523640" y="816313"/>
              <a:ext cx="771760" cy="600045"/>
            </a:xfrm>
            <a:custGeom>
              <a:avLst/>
              <a:gdLst/>
              <a:ahLst/>
              <a:cxnLst/>
              <a:rect l="l" t="t" r="r" b="b"/>
              <a:pathLst>
                <a:path w="1172437" h="911570">
                  <a:moveTo>
                    <a:pt x="0" y="0"/>
                  </a:moveTo>
                  <a:lnTo>
                    <a:pt x="1172437" y="0"/>
                  </a:lnTo>
                  <a:lnTo>
                    <a:pt x="1172437" y="911569"/>
                  </a:lnTo>
                  <a:lnTo>
                    <a:pt x="0" y="911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BEE8DD-1272-A07F-2126-92A491B83403}"/>
              </a:ext>
            </a:extLst>
          </p:cNvPr>
          <p:cNvSpPr/>
          <p:nvPr/>
        </p:nvSpPr>
        <p:spPr>
          <a:xfrm>
            <a:off x="9645119" y="2476500"/>
            <a:ext cx="8254584" cy="4015593"/>
          </a:xfrm>
          <a:prstGeom prst="roundRect">
            <a:avLst>
              <a:gd name="adj" fmla="val 11869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en-US" sz="4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just">
              <a:lnSpc>
                <a:spcPct val="150000"/>
              </a:lnSpc>
            </a:pPr>
            <a:r>
              <a:rPr lang="vi-VN"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các hợp âm ba trên bậc I, IV, V trong giọng La thứ.</a:t>
            </a:r>
            <a:endParaRPr lang="en-US" sz="4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0">
            <a:extLst>
              <a:ext uri="{FF2B5EF4-FFF2-40B4-BE49-F238E27FC236}">
                <a16:creationId xmlns:a16="http://schemas.microsoft.com/office/drawing/2014/main" id="{073349C5-6513-1C5F-0174-4C2393867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29877" y="6743700"/>
            <a:ext cx="7828245" cy="314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BF081-891D-F03A-F668-E7D445B50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DB02386C-20A4-FDD1-C7F6-EEE28E468A47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8107174A-A33C-B40E-8810-E56F1AE55CBF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151C176D-7E97-D4DE-36ED-3BA668301CAC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75E35-AC25-7235-7745-1C8DE49C8295}"/>
              </a:ext>
            </a:extLst>
          </p:cNvPr>
          <p:cNvGrpSpPr/>
          <p:nvPr/>
        </p:nvGrpSpPr>
        <p:grpSpPr>
          <a:xfrm>
            <a:off x="228600" y="2405920"/>
            <a:ext cx="11506200" cy="2286000"/>
            <a:chOff x="560882" y="2526149"/>
            <a:chExt cx="11506200" cy="2286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C883DF5-1A5D-6958-CC47-E310B4667B88}"/>
                </a:ext>
              </a:extLst>
            </p:cNvPr>
            <p:cNvSpPr/>
            <p:nvPr/>
          </p:nvSpPr>
          <p:spPr>
            <a:xfrm>
              <a:off x="560882" y="2526149"/>
              <a:ext cx="11506200" cy="2286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57320B-EFCA-4291-B473-78C098D4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b="55226"/>
            <a:stretch/>
          </p:blipFill>
          <p:spPr>
            <a:xfrm>
              <a:off x="1018082" y="2886571"/>
              <a:ext cx="10591800" cy="156515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81F52E9-FFAC-DB23-FA0A-4B34E84439DF}"/>
              </a:ext>
            </a:extLst>
          </p:cNvPr>
          <p:cNvGrpSpPr/>
          <p:nvPr/>
        </p:nvGrpSpPr>
        <p:grpSpPr>
          <a:xfrm>
            <a:off x="6324600" y="6475448"/>
            <a:ext cx="11506200" cy="2286000"/>
            <a:chOff x="560882" y="2526149"/>
            <a:chExt cx="11506200" cy="22860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7C16BD8-5C1C-6E57-DB8E-EDF926B46D9F}"/>
                </a:ext>
              </a:extLst>
            </p:cNvPr>
            <p:cNvSpPr/>
            <p:nvPr/>
          </p:nvSpPr>
          <p:spPr>
            <a:xfrm>
              <a:off x="560882" y="2526149"/>
              <a:ext cx="11506200" cy="2286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509D9F-72D4-EAF1-386D-5C27F877F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t="45526" b="5796"/>
            <a:stretch/>
          </p:blipFill>
          <p:spPr>
            <a:xfrm>
              <a:off x="1018082" y="2963786"/>
              <a:ext cx="10591800" cy="1701617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5BB5203-8763-DC7B-F078-09A69BDF2679}"/>
              </a:ext>
            </a:extLst>
          </p:cNvPr>
          <p:cNvSpPr/>
          <p:nvPr/>
        </p:nvSpPr>
        <p:spPr>
          <a:xfrm>
            <a:off x="5276850" y="455992"/>
            <a:ext cx="7734300" cy="1216834"/>
          </a:xfrm>
          <a:prstGeom prst="roundRect">
            <a:avLst/>
          </a:prstGeom>
          <a:solidFill>
            <a:srgbClr val="C35A9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ĐẶC ĐIỂM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0DC519-C3A6-168B-A61B-2F2F8F5C1F28}"/>
              </a:ext>
            </a:extLst>
          </p:cNvPr>
          <p:cNvGrpSpPr/>
          <p:nvPr/>
        </p:nvGrpSpPr>
        <p:grpSpPr>
          <a:xfrm>
            <a:off x="11228257" y="1448344"/>
            <a:ext cx="7162800" cy="4583366"/>
            <a:chOff x="11277600" y="1409701"/>
            <a:chExt cx="7162800" cy="4583366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AB33B0AC-F7AD-97B3-E15E-BA59C0E8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277600" y="1409701"/>
              <a:ext cx="7162800" cy="45833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DD906C-13C9-8F27-7030-F37159AE7ED9}"/>
                </a:ext>
              </a:extLst>
            </p:cNvPr>
            <p:cNvSpPr txBox="1"/>
            <p:nvPr/>
          </p:nvSpPr>
          <p:spPr>
            <a:xfrm>
              <a:off x="12600482" y="2473952"/>
              <a:ext cx="4517036" cy="2762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/>
                <a:t>Hợp âm ba trưởng có màu sắc sáng, mạnh mẽ.</a:t>
              </a:r>
              <a:endParaRPr lang="en-US" sz="40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CF705F-6210-EBE7-BC36-4E06347CC62C}"/>
              </a:ext>
            </a:extLst>
          </p:cNvPr>
          <p:cNvGrpSpPr/>
          <p:nvPr/>
        </p:nvGrpSpPr>
        <p:grpSpPr>
          <a:xfrm>
            <a:off x="-381000" y="5052342"/>
            <a:ext cx="7162800" cy="4583366"/>
            <a:chOff x="11277600" y="1409701"/>
            <a:chExt cx="7162800" cy="4583366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58170B8E-3A8B-2277-C3DA-F8AAB1DC2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277600" y="1409701"/>
              <a:ext cx="7162800" cy="45833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874E17-6110-F8BE-6249-2FBA4C0F2E13}"/>
                </a:ext>
              </a:extLst>
            </p:cNvPr>
            <p:cNvSpPr txBox="1"/>
            <p:nvPr/>
          </p:nvSpPr>
          <p:spPr>
            <a:xfrm>
              <a:off x="12815341" y="2322144"/>
              <a:ext cx="4087318" cy="2762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/>
                <a:t>Hợp âm ba thứ có màu sắc tối, mềm mại.</a:t>
              </a:r>
              <a:endParaRPr lang="en-US" sz="4000"/>
            </a:p>
          </p:txBody>
        </p:sp>
      </p:grpSp>
    </p:spTree>
    <p:extLst>
      <p:ext uri="{BB962C8B-B14F-4D97-AF65-F5344CB8AC3E}">
        <p14:creationId xmlns:p14="http://schemas.microsoft.com/office/powerpoint/2010/main" val="1155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65D751-4B89-72E6-BE1D-D82A14E60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EAA8886F-8117-4FD3-FB29-EB9075F1936B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8CFD8FB7-880F-FF66-B7C2-2A9EE6FDD7EA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57394431-1909-CA30-563B-6F7A8772A082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9CA2A2C-A410-476A-4BDF-B40208E227F9}"/>
              </a:ext>
            </a:extLst>
          </p:cNvPr>
          <p:cNvGrpSpPr/>
          <p:nvPr/>
        </p:nvGrpSpPr>
        <p:grpSpPr>
          <a:xfrm>
            <a:off x="685800" y="358844"/>
            <a:ext cx="16829353" cy="2041456"/>
            <a:chOff x="523640" y="495300"/>
            <a:chExt cx="16829353" cy="204145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759F3A-7E57-200B-0DE2-6DD9A848B1A5}"/>
                </a:ext>
              </a:extLst>
            </p:cNvPr>
            <p:cNvSpPr txBox="1"/>
            <p:nvPr/>
          </p:nvSpPr>
          <p:spPr>
            <a:xfrm>
              <a:off x="1503393" y="495300"/>
              <a:ext cx="15849600" cy="2041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 i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3: </a:t>
              </a:r>
              <a:r>
                <a:rPr lang="vi-VN" sz="4500">
                  <a:latin typeface="Arial" panose="020B0604020202020204" pitchFamily="34" charset="0"/>
                  <a:cs typeface="Arial" panose="020B0604020202020204" pitchFamily="34" charset="0"/>
                </a:rPr>
                <a:t>Chia sẻ với bạn một số tác phẩm của nhạc sĩ F. Schubert mà em sưu tầm được</a:t>
              </a:r>
              <a:endParaRPr lang="en-US" sz="4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68ECF7DC-FB47-7202-FBA4-F11DC4916DA5}"/>
                </a:ext>
              </a:extLst>
            </p:cNvPr>
            <p:cNvSpPr/>
            <p:nvPr/>
          </p:nvSpPr>
          <p:spPr>
            <a:xfrm>
              <a:off x="523640" y="816313"/>
              <a:ext cx="771760" cy="600045"/>
            </a:xfrm>
            <a:custGeom>
              <a:avLst/>
              <a:gdLst/>
              <a:ahLst/>
              <a:cxnLst/>
              <a:rect l="l" t="t" r="r" b="b"/>
              <a:pathLst>
                <a:path w="1172437" h="911570">
                  <a:moveTo>
                    <a:pt x="0" y="0"/>
                  </a:moveTo>
                  <a:lnTo>
                    <a:pt x="1172437" y="0"/>
                  </a:lnTo>
                  <a:lnTo>
                    <a:pt x="1172437" y="911569"/>
                  </a:lnTo>
                  <a:lnTo>
                    <a:pt x="0" y="911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D4E67F64-BC6C-DB49-AD2A-97A9BDD4B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7056" y="4475652"/>
            <a:ext cx="7800548" cy="506060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825802-96DC-BB31-A2D3-52829CB5E272}"/>
              </a:ext>
            </a:extLst>
          </p:cNvPr>
          <p:cNvGrpSpPr/>
          <p:nvPr/>
        </p:nvGrpSpPr>
        <p:grpSpPr>
          <a:xfrm>
            <a:off x="9214350" y="3793156"/>
            <a:ext cx="8300803" cy="4614306"/>
            <a:chOff x="9180622" y="3910218"/>
            <a:chExt cx="8300803" cy="46143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AB3969D-9C42-4B1F-F758-CE8D2BC44F44}"/>
                </a:ext>
              </a:extLst>
            </p:cNvPr>
            <p:cNvSpPr/>
            <p:nvPr/>
          </p:nvSpPr>
          <p:spPr>
            <a:xfrm>
              <a:off x="9180622" y="3910218"/>
              <a:ext cx="8300803" cy="4614306"/>
            </a:xfrm>
            <a:prstGeom prst="roundRect">
              <a:avLst>
                <a:gd name="adj" fmla="val 13418"/>
              </a:avLst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C7039E-196D-071C-6855-B1A5AC703144}"/>
                </a:ext>
              </a:extLst>
            </p:cNvPr>
            <p:cNvSpPr txBox="1"/>
            <p:nvPr/>
          </p:nvSpPr>
          <p:spPr>
            <a:xfrm>
              <a:off x="9358005" y="4776848"/>
              <a:ext cx="7946036" cy="2881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  <a:p>
              <a:pPr algn="ctr">
                <a:lnSpc>
                  <a:spcPct val="150000"/>
                </a:lnSpc>
              </a:pPr>
              <a:r>
                <a:rPr lang="en-US" sz="4200">
                  <a:latin typeface="Arial" panose="020B0604020202020204" pitchFamily="34" charset="0"/>
                  <a:cs typeface="Arial" panose="020B0604020202020204" pitchFamily="34" charset="0"/>
                </a:rPr>
                <a:t>Trình bày một số tác phẩm của nhạc sĩ F. Schubert.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72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DCC5E7-A9C1-47BF-13D0-50E02770C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5B2EC3AB-4796-B951-A295-A56232504401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486E83F1-9F04-4C22-9E5D-C7E93C8C6408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E87561C9-2847-6DCF-E579-76998E82AF4E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0" name="Picture 2" descr="Schubert / Münchinger, Vienna Philharmonic Orchestra – Symphony No. 8 In B  Minor, D. 759 (Unfinished) / Symphony No. 2 In B Flat, D. 125 – Vinyl (LP,  Repress, Stereo), [r9465582] | Discogs">
            <a:extLst>
              <a:ext uri="{FF2B5EF4-FFF2-40B4-BE49-F238E27FC236}">
                <a16:creationId xmlns:a16="http://schemas.microsoft.com/office/drawing/2014/main" id="{C58F805A-FCBC-E1D2-AE7A-E152E8320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52" y="2400299"/>
            <a:ext cx="7010400" cy="705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CBFB2-F8CB-5454-5864-D7D968D60D9F}"/>
              </a:ext>
            </a:extLst>
          </p:cNvPr>
          <p:cNvSpPr txBox="1"/>
          <p:nvPr/>
        </p:nvSpPr>
        <p:spPr>
          <a:xfrm>
            <a:off x="-266700" y="1181100"/>
            <a:ext cx="18821400" cy="784830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Một số tác phẩm của nhạc sĩ F. Schubert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7ECAD4-FC39-8ACB-A500-98E78A5008FF}"/>
              </a:ext>
            </a:extLst>
          </p:cNvPr>
          <p:cNvGrpSpPr/>
          <p:nvPr/>
        </p:nvGrpSpPr>
        <p:grpSpPr>
          <a:xfrm>
            <a:off x="7924800" y="3322574"/>
            <a:ext cx="9220200" cy="5212979"/>
            <a:chOff x="8458200" y="2365104"/>
            <a:chExt cx="9220200" cy="521297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837023-CA1B-A33D-2BE5-0AF5A019F865}"/>
                </a:ext>
              </a:extLst>
            </p:cNvPr>
            <p:cNvCxnSpPr>
              <a:cxnSpLocks/>
            </p:cNvCxnSpPr>
            <p:nvPr/>
          </p:nvCxnSpPr>
          <p:spPr>
            <a:xfrm>
              <a:off x="8458200" y="3043030"/>
              <a:ext cx="1295400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AF72563-526F-7ED5-C7BD-250E34142E39}"/>
                </a:ext>
              </a:extLst>
            </p:cNvPr>
            <p:cNvSpPr/>
            <p:nvPr/>
          </p:nvSpPr>
          <p:spPr>
            <a:xfrm>
              <a:off x="9753600" y="2365104"/>
              <a:ext cx="7924800" cy="521297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phần đầu Allegro moderato, cũng có các phần mang tính chất nhẹ nhàng, chậm hơn như Andante con moto.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7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4D063C-B1D4-9E88-79AE-BAFC0FA18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350B03A8-1D3C-1A46-9E33-478B5D4C9411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0F3EC5A9-F0EA-98FF-D385-B5883B26C6DB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69482BC4-1DD4-7F6E-B172-CC36B073F2AE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74" name="Picture 2" descr="Cover of Ave Maria by Franz Schubert circa 1930 Stock Photo - Alamy">
            <a:extLst>
              <a:ext uri="{FF2B5EF4-FFF2-40B4-BE49-F238E27FC236}">
                <a16:creationId xmlns:a16="http://schemas.microsoft.com/office/drawing/2014/main" id="{55F7D603-30ED-AD67-A722-EFAE8AD56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 bwMode="auto">
          <a:xfrm>
            <a:off x="76200" y="342900"/>
            <a:ext cx="5725930" cy="90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607EB9-E58C-1F0F-BDC0-45DE77E56289}"/>
              </a:ext>
            </a:extLst>
          </p:cNvPr>
          <p:cNvGrpSpPr/>
          <p:nvPr/>
        </p:nvGrpSpPr>
        <p:grpSpPr>
          <a:xfrm>
            <a:off x="4642700" y="490928"/>
            <a:ext cx="7162800" cy="3641656"/>
            <a:chOff x="8458200" y="2365105"/>
            <a:chExt cx="7162800" cy="364165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48C29A-E876-0E57-BD1F-A367553DBE45}"/>
                </a:ext>
              </a:extLst>
            </p:cNvPr>
            <p:cNvCxnSpPr>
              <a:cxnSpLocks/>
            </p:cNvCxnSpPr>
            <p:nvPr/>
          </p:nvCxnSpPr>
          <p:spPr>
            <a:xfrm>
              <a:off x="8458200" y="3043030"/>
              <a:ext cx="1295400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E16EC0B-DA67-B19F-53D5-1CEE36CAD8CF}"/>
                </a:ext>
              </a:extLst>
            </p:cNvPr>
            <p:cNvSpPr/>
            <p:nvPr/>
          </p:nvSpPr>
          <p:spPr>
            <a:xfrm>
              <a:off x="9753600" y="2365105"/>
              <a:ext cx="5867400" cy="3641656"/>
            </a:xfrm>
            <a:prstGeom prst="roundRect">
              <a:avLst>
                <a:gd name="adj" fmla="val 8328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mang một tốc độ chậm rãi và uyển chuyển, tạo ra không khí thiêng liêng và thanh bình.</a:t>
              </a:r>
            </a:p>
          </p:txBody>
        </p:sp>
      </p:grpSp>
      <p:pic>
        <p:nvPicPr>
          <p:cNvPr id="3076" name="Picture 4" descr="Schubert, Franz: Die Forelle ('The Trout'). B major - Stainer &amp; Bell">
            <a:extLst>
              <a:ext uri="{FF2B5EF4-FFF2-40B4-BE49-F238E27FC236}">
                <a16:creationId xmlns:a16="http://schemas.microsoft.com/office/drawing/2014/main" id="{1064D165-5E21-20D7-B42F-2BC161A6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441" y="495300"/>
            <a:ext cx="6131357" cy="903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0DCF1C-E9FB-E528-5825-1AAAE97F7404}"/>
              </a:ext>
            </a:extLst>
          </p:cNvPr>
          <p:cNvGrpSpPr/>
          <p:nvPr/>
        </p:nvGrpSpPr>
        <p:grpSpPr>
          <a:xfrm>
            <a:off x="5919362" y="5480901"/>
            <a:ext cx="7107456" cy="3641656"/>
            <a:chOff x="9753600" y="2365105"/>
            <a:chExt cx="7107456" cy="364165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D5E18D8-9EAE-CF0D-C53D-4B54D06D9952}"/>
                </a:ext>
              </a:extLst>
            </p:cNvPr>
            <p:cNvCxnSpPr>
              <a:cxnSpLocks/>
            </p:cNvCxnSpPr>
            <p:nvPr/>
          </p:nvCxnSpPr>
          <p:spPr>
            <a:xfrm>
              <a:off x="15565656" y="3043030"/>
              <a:ext cx="1295400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D4AD6B8-7A15-1713-EEA0-B4E1523153B0}"/>
                </a:ext>
              </a:extLst>
            </p:cNvPr>
            <p:cNvSpPr/>
            <p:nvPr/>
          </p:nvSpPr>
          <p:spPr>
            <a:xfrm>
              <a:off x="9753600" y="2365105"/>
              <a:ext cx="5867400" cy="3641656"/>
            </a:xfrm>
            <a:prstGeom prst="roundRect">
              <a:avLst>
                <a:gd name="adj" fmla="val 8328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Chứa đựng cảm giác hồn nhiên, vui vẻ, đồng thời gợi tả bối cảnh thiên nhiên sống động.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9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C05E5-AECB-0CC9-2BC9-18AB47EC8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337FEFA4-EC55-84EF-5840-DB62EFDDF708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CF498885-EDB1-2F38-3F84-60CDB8B82983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C8212714-6486-06F2-0B81-63ED19464B95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98" name="Picture 2" descr="Franz Schubert Winterreise : Schubert: Amazon.fr: CD et Vinyles">
            <a:extLst>
              <a:ext uri="{FF2B5EF4-FFF2-40B4-BE49-F238E27FC236}">
                <a16:creationId xmlns:a16="http://schemas.microsoft.com/office/drawing/2014/main" id="{AEAD7AB2-A712-0CE5-8C61-BB106CB1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90500"/>
            <a:ext cx="935355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4CC9773-840F-D5FA-2F7B-1E20F4B6E67C}"/>
              </a:ext>
            </a:extLst>
          </p:cNvPr>
          <p:cNvGrpSpPr/>
          <p:nvPr/>
        </p:nvGrpSpPr>
        <p:grpSpPr>
          <a:xfrm>
            <a:off x="9906000" y="1524826"/>
            <a:ext cx="7239000" cy="5257797"/>
            <a:chOff x="8382000" y="2365104"/>
            <a:chExt cx="7239000" cy="52577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046AC3-041F-B633-5992-801CBD65AB62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0" y="3127105"/>
              <a:ext cx="1295400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B4CC14-FFA6-AD51-C706-0B9951AA8BB7}"/>
                </a:ext>
              </a:extLst>
            </p:cNvPr>
            <p:cNvSpPr/>
            <p:nvPr/>
          </p:nvSpPr>
          <p:spPr>
            <a:xfrm>
              <a:off x="9753600" y="2365104"/>
              <a:ext cx="5867400" cy="5257797"/>
            </a:xfrm>
            <a:prstGeom prst="roundRect">
              <a:avLst>
                <a:gd name="adj" fmla="val 8328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 dụng những hòa âm phong phú để thể hiện sự cô độc và nỗi đau của nhân vật chính trong bài thơ.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5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2962A-47C2-912A-FD1C-5629DB02C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F52319A-8A1E-14EF-C49B-29B0D2BA5ED0}"/>
              </a:ext>
            </a:extLst>
          </p:cNvPr>
          <p:cNvGrpSpPr/>
          <p:nvPr/>
        </p:nvGrpSpPr>
        <p:grpSpPr>
          <a:xfrm>
            <a:off x="-1256244" y="-65304"/>
            <a:ext cx="20800489" cy="10417607"/>
            <a:chOff x="0" y="0"/>
            <a:chExt cx="27733985" cy="1389014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A782EA7-9DEF-1222-798A-6FED306074B7}"/>
                </a:ext>
              </a:extLst>
            </p:cNvPr>
            <p:cNvSpPr/>
            <p:nvPr/>
          </p:nvSpPr>
          <p:spPr>
            <a:xfrm>
              <a:off x="0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511FFAD-320C-CA81-93AA-3C7B0B9D6D81}"/>
                </a:ext>
              </a:extLst>
            </p:cNvPr>
            <p:cNvSpPr/>
            <p:nvPr/>
          </p:nvSpPr>
          <p:spPr>
            <a:xfrm>
              <a:off x="13843842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929C361-AC36-DB82-C10C-F8EC94CF27ED}"/>
              </a:ext>
            </a:extLst>
          </p:cNvPr>
          <p:cNvGrpSpPr/>
          <p:nvPr/>
        </p:nvGrpSpPr>
        <p:grpSpPr>
          <a:xfrm>
            <a:off x="-2088072" y="9888792"/>
            <a:ext cx="23032531" cy="3315781"/>
            <a:chOff x="0" y="0"/>
            <a:chExt cx="812800" cy="11701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B1FB5F4-2BD0-E738-3332-C6EB25780CE3}"/>
                </a:ext>
              </a:extLst>
            </p:cNvPr>
            <p:cNvSpPr/>
            <p:nvPr/>
          </p:nvSpPr>
          <p:spPr>
            <a:xfrm>
              <a:off x="0" y="0"/>
              <a:ext cx="812800" cy="117011"/>
            </a:xfrm>
            <a:custGeom>
              <a:avLst/>
              <a:gdLst/>
              <a:ahLst/>
              <a:cxnLst/>
              <a:rect l="l" t="t" r="r" b="b"/>
              <a:pathLst>
                <a:path w="812800" h="117011">
                  <a:moveTo>
                    <a:pt x="0" y="0"/>
                  </a:moveTo>
                  <a:lnTo>
                    <a:pt x="812800" y="0"/>
                  </a:lnTo>
                  <a:lnTo>
                    <a:pt x="812800" y="117011"/>
                  </a:lnTo>
                  <a:lnTo>
                    <a:pt x="0" y="117011"/>
                  </a:lnTo>
                  <a:close/>
                </a:path>
              </a:pathLst>
            </a:custGeom>
            <a:solidFill>
              <a:srgbClr val="84653C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BA9DFBD-BACE-362C-0B09-B993FB96325D}"/>
                </a:ext>
              </a:extLst>
            </p:cNvPr>
            <p:cNvSpPr txBox="1"/>
            <p:nvPr/>
          </p:nvSpPr>
          <p:spPr>
            <a:xfrm>
              <a:off x="0" y="-57150"/>
              <a:ext cx="812800" cy="174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D0DB6A7-46F5-638F-8457-D58FDF70034D}"/>
              </a:ext>
            </a:extLst>
          </p:cNvPr>
          <p:cNvSpPr/>
          <p:nvPr/>
        </p:nvSpPr>
        <p:spPr>
          <a:xfrm>
            <a:off x="-604658" y="6667500"/>
            <a:ext cx="7509351" cy="5679800"/>
          </a:xfrm>
          <a:custGeom>
            <a:avLst/>
            <a:gdLst/>
            <a:ahLst/>
            <a:cxnLst/>
            <a:rect l="l" t="t" r="r" b="b"/>
            <a:pathLst>
              <a:path w="8425407" h="6372672">
                <a:moveTo>
                  <a:pt x="0" y="0"/>
                </a:moveTo>
                <a:lnTo>
                  <a:pt x="8425408" y="0"/>
                </a:lnTo>
                <a:lnTo>
                  <a:pt x="8425408" y="6372672"/>
                </a:lnTo>
                <a:lnTo>
                  <a:pt x="0" y="6372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4B730B-CDA4-0F08-A9E7-D587D9B767C0}"/>
              </a:ext>
            </a:extLst>
          </p:cNvPr>
          <p:cNvSpPr/>
          <p:nvPr/>
        </p:nvSpPr>
        <p:spPr>
          <a:xfrm>
            <a:off x="11332642" y="5325532"/>
            <a:ext cx="8360918" cy="5503004"/>
          </a:xfrm>
          <a:custGeom>
            <a:avLst/>
            <a:gdLst/>
            <a:ahLst/>
            <a:cxnLst/>
            <a:rect l="l" t="t" r="r" b="b"/>
            <a:pathLst>
              <a:path w="8360918" h="5503004">
                <a:moveTo>
                  <a:pt x="0" y="0"/>
                </a:moveTo>
                <a:lnTo>
                  <a:pt x="8360919" y="0"/>
                </a:lnTo>
                <a:lnTo>
                  <a:pt x="8360919" y="5503004"/>
                </a:lnTo>
                <a:lnTo>
                  <a:pt x="0" y="5503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CFC6CD1-EB59-3240-736D-05D2BE204FE5}"/>
              </a:ext>
            </a:extLst>
          </p:cNvPr>
          <p:cNvSpPr/>
          <p:nvPr/>
        </p:nvSpPr>
        <p:spPr>
          <a:xfrm rot="-4097505" flipH="1" flipV="1">
            <a:off x="16797423" y="304872"/>
            <a:ext cx="2333298" cy="2472667"/>
          </a:xfrm>
          <a:custGeom>
            <a:avLst/>
            <a:gdLst/>
            <a:ahLst/>
            <a:cxnLst/>
            <a:rect l="l" t="t" r="r" b="b"/>
            <a:pathLst>
              <a:path w="2333298" h="2472667">
                <a:moveTo>
                  <a:pt x="2333298" y="2472667"/>
                </a:moveTo>
                <a:lnTo>
                  <a:pt x="0" y="2472667"/>
                </a:lnTo>
                <a:lnTo>
                  <a:pt x="0" y="0"/>
                </a:lnTo>
                <a:lnTo>
                  <a:pt x="2333298" y="0"/>
                </a:lnTo>
                <a:lnTo>
                  <a:pt x="2333298" y="247266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69A4D64-0516-EE9A-6251-40A391508B70}"/>
              </a:ext>
            </a:extLst>
          </p:cNvPr>
          <p:cNvSpPr/>
          <p:nvPr/>
        </p:nvSpPr>
        <p:spPr>
          <a:xfrm rot="373472">
            <a:off x="15777927" y="4318229"/>
            <a:ext cx="2962746" cy="666618"/>
          </a:xfrm>
          <a:custGeom>
            <a:avLst/>
            <a:gdLst/>
            <a:ahLst/>
            <a:cxnLst/>
            <a:rect l="l" t="t" r="r" b="b"/>
            <a:pathLst>
              <a:path w="2962746" h="666618">
                <a:moveTo>
                  <a:pt x="0" y="0"/>
                </a:moveTo>
                <a:lnTo>
                  <a:pt x="2962746" y="0"/>
                </a:lnTo>
                <a:lnTo>
                  <a:pt x="2962746" y="666618"/>
                </a:lnTo>
                <a:lnTo>
                  <a:pt x="0" y="666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348753E-53C2-21E6-64A4-6305AA0F43DD}"/>
              </a:ext>
            </a:extLst>
          </p:cNvPr>
          <p:cNvSpPr/>
          <p:nvPr/>
        </p:nvSpPr>
        <p:spPr>
          <a:xfrm rot="232077">
            <a:off x="15794551" y="1025458"/>
            <a:ext cx="624626" cy="624626"/>
          </a:xfrm>
          <a:custGeom>
            <a:avLst/>
            <a:gdLst/>
            <a:ahLst/>
            <a:cxnLst/>
            <a:rect l="l" t="t" r="r" b="b"/>
            <a:pathLst>
              <a:path w="624626" h="624626">
                <a:moveTo>
                  <a:pt x="0" y="0"/>
                </a:moveTo>
                <a:lnTo>
                  <a:pt x="624625" y="0"/>
                </a:lnTo>
                <a:lnTo>
                  <a:pt x="624625" y="624626"/>
                </a:lnTo>
                <a:lnTo>
                  <a:pt x="0" y="624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54822A-3A74-0D1C-0289-390C2AF997A4}"/>
              </a:ext>
            </a:extLst>
          </p:cNvPr>
          <p:cNvSpPr txBox="1"/>
          <p:nvPr/>
        </p:nvSpPr>
        <p:spPr>
          <a:xfrm>
            <a:off x="1524000" y="789579"/>
            <a:ext cx="125359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593A6A-9DBF-E1AB-3E46-E63FAFCC5209}"/>
              </a:ext>
            </a:extLst>
          </p:cNvPr>
          <p:cNvSpPr/>
          <p:nvPr/>
        </p:nvSpPr>
        <p:spPr>
          <a:xfrm>
            <a:off x="1295682" y="2324100"/>
            <a:ext cx="12992589" cy="2144159"/>
          </a:xfrm>
          <a:prstGeom prst="roundRect">
            <a:avLst>
              <a:gd name="adj" fmla="val 12733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4000">
                <a:solidFill>
                  <a:prstClr val="black"/>
                </a:solidFill>
              </a:rPr>
              <a:t>Ôn lại kiến thức đã học trong Bài 14 – Tiết 31: Vận dụng – Sáng tạo.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55DCB73-0B5C-0093-1374-5199A2EDFFF0}"/>
              </a:ext>
            </a:extLst>
          </p:cNvPr>
          <p:cNvSpPr/>
          <p:nvPr/>
        </p:nvSpPr>
        <p:spPr>
          <a:xfrm>
            <a:off x="1295681" y="4833229"/>
            <a:ext cx="12992589" cy="2672471"/>
          </a:xfrm>
          <a:prstGeom prst="roundRect">
            <a:avLst>
              <a:gd name="adj" fmla="val 12733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4000">
                <a:solidFill>
                  <a:prstClr val="black"/>
                </a:solidFill>
              </a:rPr>
              <a:t>Đọc và tìm hiểu trước nội dung tiết học sau – </a:t>
            </a:r>
            <a:r>
              <a:rPr lang="vi-VN" sz="4000" b="1" i="1">
                <a:solidFill>
                  <a:prstClr val="black"/>
                </a:solidFill>
              </a:rPr>
              <a:t>Chủ đề 8: Bài 15 – Tiết 32: Hát - Bài hát Một thời để nhớ; Nghe nhạc – Bài hát Khi tóc thầy bạc trắng.</a:t>
            </a:r>
            <a:endParaRPr kumimoji="0" lang="en-US" sz="4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0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C4C3DB-E44E-6872-86DA-6D73E62D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8A2D1EA-A569-DC1A-8453-659EA6FDBA59}"/>
              </a:ext>
            </a:extLst>
          </p:cNvPr>
          <p:cNvGrpSpPr/>
          <p:nvPr/>
        </p:nvGrpSpPr>
        <p:grpSpPr>
          <a:xfrm>
            <a:off x="-1243235" y="-130607"/>
            <a:ext cx="20800489" cy="10417607"/>
            <a:chOff x="0" y="0"/>
            <a:chExt cx="27733985" cy="1389014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377CAD1-3DCB-4FC1-B543-9082AE480FAB}"/>
                </a:ext>
              </a:extLst>
            </p:cNvPr>
            <p:cNvSpPr/>
            <p:nvPr/>
          </p:nvSpPr>
          <p:spPr>
            <a:xfrm>
              <a:off x="0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32E7A2A-3F6D-E9C9-9EF6-8950ABC96460}"/>
                </a:ext>
              </a:extLst>
            </p:cNvPr>
            <p:cNvSpPr/>
            <p:nvPr/>
          </p:nvSpPr>
          <p:spPr>
            <a:xfrm>
              <a:off x="13843842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EE6503F-EEDC-6D53-6873-B10763FA901F}"/>
              </a:ext>
            </a:extLst>
          </p:cNvPr>
          <p:cNvSpPr/>
          <p:nvPr/>
        </p:nvSpPr>
        <p:spPr>
          <a:xfrm rot="-1468603">
            <a:off x="16435397" y="-394528"/>
            <a:ext cx="4272547" cy="4047267"/>
          </a:xfrm>
          <a:custGeom>
            <a:avLst/>
            <a:gdLst/>
            <a:ahLst/>
            <a:cxnLst/>
            <a:rect l="l" t="t" r="r" b="b"/>
            <a:pathLst>
              <a:path w="5076802" h="4809116">
                <a:moveTo>
                  <a:pt x="0" y="0"/>
                </a:moveTo>
                <a:lnTo>
                  <a:pt x="5076802" y="0"/>
                </a:lnTo>
                <a:lnTo>
                  <a:pt x="5076802" y="4809116"/>
                </a:lnTo>
                <a:lnTo>
                  <a:pt x="0" y="4809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3BB998C-42A7-C094-BDFB-5C9283CB7A32}"/>
              </a:ext>
            </a:extLst>
          </p:cNvPr>
          <p:cNvSpPr/>
          <p:nvPr/>
        </p:nvSpPr>
        <p:spPr>
          <a:xfrm rot="758383">
            <a:off x="-4172606" y="-478314"/>
            <a:ext cx="6156343" cy="3097390"/>
          </a:xfrm>
          <a:custGeom>
            <a:avLst/>
            <a:gdLst/>
            <a:ahLst/>
            <a:cxnLst/>
            <a:rect l="l" t="t" r="r" b="b"/>
            <a:pathLst>
              <a:path w="7315200" h="3680436">
                <a:moveTo>
                  <a:pt x="0" y="0"/>
                </a:moveTo>
                <a:lnTo>
                  <a:pt x="7315200" y="0"/>
                </a:lnTo>
                <a:lnTo>
                  <a:pt x="7315200" y="3680436"/>
                </a:lnTo>
                <a:lnTo>
                  <a:pt x="0" y="3680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58893D22-A0D7-D5A4-4A42-EC7889490FF4}"/>
              </a:ext>
            </a:extLst>
          </p:cNvPr>
          <p:cNvGrpSpPr/>
          <p:nvPr/>
        </p:nvGrpSpPr>
        <p:grpSpPr>
          <a:xfrm>
            <a:off x="-791441" y="9353798"/>
            <a:ext cx="19870882" cy="2876042"/>
            <a:chOff x="0" y="0"/>
            <a:chExt cx="4664981" cy="675193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AEEBCB8-91EF-E4AB-9BE2-DD4D34B9B9CA}"/>
                </a:ext>
              </a:extLst>
            </p:cNvPr>
            <p:cNvSpPr/>
            <p:nvPr/>
          </p:nvSpPr>
          <p:spPr>
            <a:xfrm>
              <a:off x="0" y="0"/>
              <a:ext cx="4664982" cy="675193"/>
            </a:xfrm>
            <a:custGeom>
              <a:avLst/>
              <a:gdLst/>
              <a:ahLst/>
              <a:cxnLst/>
              <a:rect l="l" t="t" r="r" b="b"/>
              <a:pathLst>
                <a:path w="4664982" h="675193">
                  <a:moveTo>
                    <a:pt x="2332491" y="0"/>
                  </a:moveTo>
                  <a:cubicBezTo>
                    <a:pt x="1044292" y="0"/>
                    <a:pt x="0" y="151147"/>
                    <a:pt x="0" y="337597"/>
                  </a:cubicBezTo>
                  <a:cubicBezTo>
                    <a:pt x="0" y="524046"/>
                    <a:pt x="1044292" y="675193"/>
                    <a:pt x="2332491" y="675193"/>
                  </a:cubicBezTo>
                  <a:cubicBezTo>
                    <a:pt x="3620689" y="675193"/>
                    <a:pt x="4664982" y="524046"/>
                    <a:pt x="4664982" y="337597"/>
                  </a:cubicBezTo>
                  <a:cubicBezTo>
                    <a:pt x="4664982" y="151147"/>
                    <a:pt x="3620689" y="0"/>
                    <a:pt x="2332491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866E648F-694E-4072-30B7-0DE0BCAF5C68}"/>
                </a:ext>
              </a:extLst>
            </p:cNvPr>
            <p:cNvSpPr txBox="1"/>
            <p:nvPr/>
          </p:nvSpPr>
          <p:spPr>
            <a:xfrm>
              <a:off x="437342" y="6149"/>
              <a:ext cx="3790297" cy="605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DDE8E2C4-2C6A-8A4C-1C85-470947A7EC89}"/>
              </a:ext>
            </a:extLst>
          </p:cNvPr>
          <p:cNvSpPr/>
          <p:nvPr/>
        </p:nvSpPr>
        <p:spPr>
          <a:xfrm>
            <a:off x="-749389" y="5466436"/>
            <a:ext cx="2550610" cy="7422410"/>
          </a:xfrm>
          <a:custGeom>
            <a:avLst/>
            <a:gdLst/>
            <a:ahLst/>
            <a:cxnLst/>
            <a:rect l="l" t="t" r="r" b="b"/>
            <a:pathLst>
              <a:path w="2550610" h="7422410">
                <a:moveTo>
                  <a:pt x="0" y="0"/>
                </a:moveTo>
                <a:lnTo>
                  <a:pt x="2550610" y="0"/>
                </a:lnTo>
                <a:lnTo>
                  <a:pt x="2550610" y="7422410"/>
                </a:lnTo>
                <a:lnTo>
                  <a:pt x="0" y="7422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8258289-9F31-9C13-C62E-DA0ACC5A81E3}"/>
              </a:ext>
            </a:extLst>
          </p:cNvPr>
          <p:cNvSpPr/>
          <p:nvPr/>
        </p:nvSpPr>
        <p:spPr>
          <a:xfrm>
            <a:off x="16296636" y="4356927"/>
            <a:ext cx="2816062" cy="9802746"/>
          </a:xfrm>
          <a:custGeom>
            <a:avLst/>
            <a:gdLst/>
            <a:ahLst/>
            <a:cxnLst/>
            <a:rect l="l" t="t" r="r" b="b"/>
            <a:pathLst>
              <a:path w="2816062" h="9802746">
                <a:moveTo>
                  <a:pt x="0" y="0"/>
                </a:moveTo>
                <a:lnTo>
                  <a:pt x="2816062" y="0"/>
                </a:lnTo>
                <a:lnTo>
                  <a:pt x="2816062" y="9802746"/>
                </a:lnTo>
                <a:lnTo>
                  <a:pt x="0" y="9802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BBB92A51-3996-F6C4-7FD7-684063141615}"/>
              </a:ext>
            </a:extLst>
          </p:cNvPr>
          <p:cNvSpPr/>
          <p:nvPr/>
        </p:nvSpPr>
        <p:spPr>
          <a:xfrm rot="2228723" flipV="1">
            <a:off x="-823566" y="4094281"/>
            <a:ext cx="1980163" cy="2098438"/>
          </a:xfrm>
          <a:custGeom>
            <a:avLst/>
            <a:gdLst/>
            <a:ahLst/>
            <a:cxnLst/>
            <a:rect l="l" t="t" r="r" b="b"/>
            <a:pathLst>
              <a:path w="1980163" h="2098438">
                <a:moveTo>
                  <a:pt x="0" y="2098438"/>
                </a:moveTo>
                <a:lnTo>
                  <a:pt x="1980163" y="2098438"/>
                </a:lnTo>
                <a:lnTo>
                  <a:pt x="1980163" y="0"/>
                </a:lnTo>
                <a:lnTo>
                  <a:pt x="0" y="0"/>
                </a:lnTo>
                <a:lnTo>
                  <a:pt x="0" y="209843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67EB1B2-66B7-7ECA-93A6-EB0F21FE9EB8}"/>
              </a:ext>
            </a:extLst>
          </p:cNvPr>
          <p:cNvSpPr/>
          <p:nvPr/>
        </p:nvSpPr>
        <p:spPr>
          <a:xfrm rot="-10800000" flipV="1">
            <a:off x="14933863" y="-405027"/>
            <a:ext cx="1980163" cy="2098438"/>
          </a:xfrm>
          <a:custGeom>
            <a:avLst/>
            <a:gdLst/>
            <a:ahLst/>
            <a:cxnLst/>
            <a:rect l="l" t="t" r="r" b="b"/>
            <a:pathLst>
              <a:path w="1980163" h="2098438">
                <a:moveTo>
                  <a:pt x="0" y="2098438"/>
                </a:moveTo>
                <a:lnTo>
                  <a:pt x="1980163" y="2098438"/>
                </a:lnTo>
                <a:lnTo>
                  <a:pt x="1980163" y="0"/>
                </a:lnTo>
                <a:lnTo>
                  <a:pt x="0" y="0"/>
                </a:lnTo>
                <a:lnTo>
                  <a:pt x="0" y="209843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EF95CD7-3FAC-CFA3-C059-DD44C1B7630E}"/>
              </a:ext>
            </a:extLst>
          </p:cNvPr>
          <p:cNvSpPr/>
          <p:nvPr/>
        </p:nvSpPr>
        <p:spPr>
          <a:xfrm rot="373472">
            <a:off x="14257991" y="3025284"/>
            <a:ext cx="1710270" cy="384811"/>
          </a:xfrm>
          <a:custGeom>
            <a:avLst/>
            <a:gdLst/>
            <a:ahLst/>
            <a:cxnLst/>
            <a:rect l="l" t="t" r="r" b="b"/>
            <a:pathLst>
              <a:path w="1710270" h="384811">
                <a:moveTo>
                  <a:pt x="0" y="0"/>
                </a:moveTo>
                <a:lnTo>
                  <a:pt x="1710271" y="0"/>
                </a:lnTo>
                <a:lnTo>
                  <a:pt x="1710271" y="384811"/>
                </a:lnTo>
                <a:lnTo>
                  <a:pt x="0" y="384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FE878A45-C245-604F-3D25-73C9FBE9DC33}"/>
              </a:ext>
            </a:extLst>
          </p:cNvPr>
          <p:cNvSpPr/>
          <p:nvPr/>
        </p:nvSpPr>
        <p:spPr>
          <a:xfrm rot="-467657">
            <a:off x="2709832" y="3157110"/>
            <a:ext cx="1509699" cy="339682"/>
          </a:xfrm>
          <a:custGeom>
            <a:avLst/>
            <a:gdLst/>
            <a:ahLst/>
            <a:cxnLst/>
            <a:rect l="l" t="t" r="r" b="b"/>
            <a:pathLst>
              <a:path w="1509699" h="339682">
                <a:moveTo>
                  <a:pt x="0" y="0"/>
                </a:moveTo>
                <a:lnTo>
                  <a:pt x="1509699" y="0"/>
                </a:lnTo>
                <a:lnTo>
                  <a:pt x="1509699" y="339682"/>
                </a:lnTo>
                <a:lnTo>
                  <a:pt x="0" y="339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27883966-55B2-5194-6282-39178CC6E625}"/>
              </a:ext>
            </a:extLst>
          </p:cNvPr>
          <p:cNvSpPr txBox="1"/>
          <p:nvPr/>
        </p:nvSpPr>
        <p:spPr>
          <a:xfrm>
            <a:off x="3232845" y="1990754"/>
            <a:ext cx="3140165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Cy Grotesk Key Bold"/>
                <a:cs typeface="Arial" panose="020B0604020202020204" pitchFamily="34" charset="0"/>
                <a:sym typeface="Cy Grotesk Key Bold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Cy Grotesk Key Bold"/>
                <a:cs typeface="Arial" panose="020B0604020202020204" pitchFamily="34" charset="0"/>
                <a:sym typeface="Cy Grotesk Key Bold"/>
              </a:rPr>
              <a:t> 14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Cy Grotesk Key Bold"/>
              <a:cs typeface="Arial" panose="020B0604020202020204" pitchFamily="34" charset="0"/>
              <a:sym typeface="Cy Grotesk Key Bold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34F89FEF-5965-4438-F24B-DE9259C1EDC6}"/>
              </a:ext>
            </a:extLst>
          </p:cNvPr>
          <p:cNvSpPr/>
          <p:nvPr/>
        </p:nvSpPr>
        <p:spPr>
          <a:xfrm>
            <a:off x="3613923" y="342900"/>
            <a:ext cx="624626" cy="624626"/>
          </a:xfrm>
          <a:custGeom>
            <a:avLst/>
            <a:gdLst/>
            <a:ahLst/>
            <a:cxnLst/>
            <a:rect l="l" t="t" r="r" b="b"/>
            <a:pathLst>
              <a:path w="624626" h="624626">
                <a:moveTo>
                  <a:pt x="0" y="0"/>
                </a:moveTo>
                <a:lnTo>
                  <a:pt x="624625" y="0"/>
                </a:lnTo>
                <a:lnTo>
                  <a:pt x="624625" y="624625"/>
                </a:lnTo>
                <a:lnTo>
                  <a:pt x="0" y="624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54B13186-6F27-9033-13C9-CE155FA13302}"/>
              </a:ext>
            </a:extLst>
          </p:cNvPr>
          <p:cNvSpPr/>
          <p:nvPr/>
        </p:nvSpPr>
        <p:spPr>
          <a:xfrm>
            <a:off x="13737139" y="342900"/>
            <a:ext cx="624626" cy="624626"/>
          </a:xfrm>
          <a:custGeom>
            <a:avLst/>
            <a:gdLst/>
            <a:ahLst/>
            <a:cxnLst/>
            <a:rect l="l" t="t" r="r" b="b"/>
            <a:pathLst>
              <a:path w="624626" h="624626">
                <a:moveTo>
                  <a:pt x="0" y="0"/>
                </a:moveTo>
                <a:lnTo>
                  <a:pt x="624626" y="0"/>
                </a:lnTo>
                <a:lnTo>
                  <a:pt x="624626" y="624625"/>
                </a:lnTo>
                <a:lnTo>
                  <a:pt x="0" y="624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EE9B472B-009A-2571-AFD1-64191D80A79E}"/>
              </a:ext>
            </a:extLst>
          </p:cNvPr>
          <p:cNvSpPr/>
          <p:nvPr/>
        </p:nvSpPr>
        <p:spPr>
          <a:xfrm rot="-8100000">
            <a:off x="6895715" y="8229600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1104350-E497-C135-E48D-C7459E36A365}"/>
              </a:ext>
            </a:extLst>
          </p:cNvPr>
          <p:cNvSpPr/>
          <p:nvPr/>
        </p:nvSpPr>
        <p:spPr>
          <a:xfrm>
            <a:off x="6477000" y="3034386"/>
            <a:ext cx="5118503" cy="1284009"/>
          </a:xfrm>
          <a:prstGeom prst="ellipse">
            <a:avLst/>
          </a:prstGeom>
          <a:solidFill>
            <a:srgbClr val="FF92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6C2CFC9-EB86-12F4-17EF-B13151B68990}"/>
              </a:ext>
            </a:extLst>
          </p:cNvPr>
          <p:cNvGrpSpPr/>
          <p:nvPr/>
        </p:nvGrpSpPr>
        <p:grpSpPr>
          <a:xfrm>
            <a:off x="2002280" y="4550174"/>
            <a:ext cx="14027097" cy="3973630"/>
            <a:chOff x="2002280" y="5606069"/>
            <a:chExt cx="14027097" cy="291773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CB3B5A9-E5CA-DB6C-7BEE-1C35BFB6AB74}"/>
                </a:ext>
              </a:extLst>
            </p:cNvPr>
            <p:cNvSpPr/>
            <p:nvPr/>
          </p:nvSpPr>
          <p:spPr>
            <a:xfrm>
              <a:off x="2214224" y="5676900"/>
              <a:ext cx="13815153" cy="2846903"/>
            </a:xfrm>
            <a:prstGeom prst="roundRect">
              <a:avLst>
                <a:gd name="adj" fmla="val 982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D5D9E6-AF1B-24DC-03ED-C3756BB31576}"/>
                </a:ext>
              </a:extLst>
            </p:cNvPr>
            <p:cNvSpPr txBox="1"/>
            <p:nvPr/>
          </p:nvSpPr>
          <p:spPr>
            <a:xfrm>
              <a:off x="2002280" y="5606069"/>
              <a:ext cx="13846290" cy="1423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LÍ THUYẾT ÂM NHẠC: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MỘT SỐ HỢP ÂM CỦA GIỌNG ĐÔ TRƯỞNG VÀ LA THỨ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BD5D9E6-AF1B-24DC-03ED-C3756BB31576}"/>
                </a:ext>
              </a:extLst>
            </p:cNvPr>
            <p:cNvSpPr txBox="1"/>
            <p:nvPr/>
          </p:nvSpPr>
          <p:spPr>
            <a:xfrm>
              <a:off x="2037342" y="7014025"/>
              <a:ext cx="13846290" cy="1423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b="1" dirty="0" smtClean="0">
                  <a:latin typeface="Arial" panose="020B0604020202020204" pitchFamily="34" charset="0"/>
                </a:rPr>
                <a:t>ÔN TẬP</a:t>
              </a: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HÁT: DONNA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DONNA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F1104350-E497-C135-E48D-C7459E36A365}"/>
              </a:ext>
            </a:extLst>
          </p:cNvPr>
          <p:cNvSpPr/>
          <p:nvPr/>
        </p:nvSpPr>
        <p:spPr>
          <a:xfrm>
            <a:off x="6031881" y="3207288"/>
            <a:ext cx="5118503" cy="1284009"/>
          </a:xfrm>
          <a:prstGeom prst="ellipse">
            <a:avLst/>
          </a:prstGeom>
          <a:solidFill>
            <a:srgbClr val="C35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2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9FF211-330E-D8FA-CDA5-3C4D6BECB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2001E4E0-F4BB-D1CB-1C09-DB9F57F6BD91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1D7A1307-E354-D9E2-A7EC-3CD21F45B569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F3FE5EFD-643C-EE03-255E-AACB9F1B5BD3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9EB1B2-250E-D970-272D-0CAC114E03D1}"/>
              </a:ext>
            </a:extLst>
          </p:cNvPr>
          <p:cNvSpPr txBox="1"/>
          <p:nvPr/>
        </p:nvSpPr>
        <p:spPr>
          <a:xfrm>
            <a:off x="2122982" y="495300"/>
            <a:ext cx="14042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000" b="1">
                <a:solidFill>
                  <a:srgbClr val="7030A0"/>
                </a:solidFill>
              </a:rPr>
              <a:t>1. Một số hợp âm của giọng Đô trưởng </a:t>
            </a:r>
            <a:endParaRPr lang="en-US" sz="5000" b="1">
              <a:solidFill>
                <a:srgbClr val="7030A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78517-F76F-C85E-9CEB-E75C467784CF}"/>
              </a:ext>
            </a:extLst>
          </p:cNvPr>
          <p:cNvGrpSpPr/>
          <p:nvPr/>
        </p:nvGrpSpPr>
        <p:grpSpPr>
          <a:xfrm>
            <a:off x="381000" y="1790700"/>
            <a:ext cx="17526000" cy="7696200"/>
            <a:chOff x="381000" y="1790700"/>
            <a:chExt cx="17526000" cy="76962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2D15AA5-4D66-26D6-6E6C-E7599875C9E4}"/>
                </a:ext>
              </a:extLst>
            </p:cNvPr>
            <p:cNvSpPr/>
            <p:nvPr/>
          </p:nvSpPr>
          <p:spPr>
            <a:xfrm>
              <a:off x="381000" y="1790700"/>
              <a:ext cx="17526000" cy="7696200"/>
            </a:xfrm>
            <a:prstGeom prst="roundRect">
              <a:avLst>
                <a:gd name="adj" fmla="val 92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0C7D3D-F1C9-49F6-D238-783E8AD5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601" y="5981700"/>
              <a:ext cx="16806798" cy="321890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6CE6D9-338B-40C4-7F39-A8D191AD8B02}"/>
                </a:ext>
              </a:extLst>
            </p:cNvPr>
            <p:cNvSpPr txBox="1"/>
            <p:nvPr/>
          </p:nvSpPr>
          <p:spPr>
            <a:xfrm>
              <a:off x="740601" y="2171700"/>
              <a:ext cx="16992600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/>
                <a:t>Trong giọng Đô trưởng có mấy bậc? 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/>
                <a:t>Các nốt trong hợp âm cách nhau quãng mấy? 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/>
                <a:t>Các bậc trong giọng Đô trưởng có bậc nào quan trọng? Đọc các nốt trong các bậc đó.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7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4666AE-7658-5F4C-08B8-5C6E5936D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C94D6DDE-9754-AFAD-4293-C729BFCEC077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F9AF59D1-463F-2BEC-DA40-192056A4CCB1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483655D4-DE2B-7C82-02EE-4AFB07456F4E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pic>
        <p:nvPicPr>
          <p:cNvPr id="2" name="Picture 11">
            <a:extLst>
              <a:ext uri="{FF2B5EF4-FFF2-40B4-BE49-F238E27FC236}">
                <a16:creationId xmlns:a16="http://schemas.microsoft.com/office/drawing/2014/main" id="{F468868D-D9C6-8CA4-A98F-20DFF6701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0682" y="3834637"/>
            <a:ext cx="7786882" cy="5960505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4A8409C1-DD6C-6D83-1CA2-86A5923FC3E1}"/>
              </a:ext>
            </a:extLst>
          </p:cNvPr>
          <p:cNvSpPr/>
          <p:nvPr/>
        </p:nvSpPr>
        <p:spPr>
          <a:xfrm>
            <a:off x="-152400" y="876300"/>
            <a:ext cx="6400800" cy="1219200"/>
          </a:xfrm>
          <a:prstGeom prst="homePlate">
            <a:avLst/>
          </a:prstGeom>
          <a:solidFill>
            <a:srgbClr val="FFB11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Đô trưởng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C7FE94-F7B9-0BAB-19F5-66C491DE7905}"/>
              </a:ext>
            </a:extLst>
          </p:cNvPr>
          <p:cNvSpPr/>
          <p:nvPr/>
        </p:nvSpPr>
        <p:spPr>
          <a:xfrm>
            <a:off x="7822093" y="1193418"/>
            <a:ext cx="10100872" cy="18041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</a:rPr>
              <a:t>Trong giọng Đô trưởng có 7 bậc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91538D-7A63-10BC-5796-4DDAA2EF9796}"/>
              </a:ext>
            </a:extLst>
          </p:cNvPr>
          <p:cNvSpPr/>
          <p:nvPr/>
        </p:nvSpPr>
        <p:spPr>
          <a:xfrm>
            <a:off x="7822093" y="3739959"/>
            <a:ext cx="10100872" cy="18041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</a:rPr>
              <a:t>Các nốt trong hợp âm cách nhau quãng 3.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CD9130-2E8B-7EBC-2A0F-010B378672E4}"/>
              </a:ext>
            </a:extLst>
          </p:cNvPr>
          <p:cNvSpPr/>
          <p:nvPr/>
        </p:nvSpPr>
        <p:spPr>
          <a:xfrm>
            <a:off x="7822093" y="6286500"/>
            <a:ext cx="10100872" cy="223672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</a:rPr>
              <a:t>Các bậc trong giọng Đô trưởng có bậc I, IV, V quan trọng.</a:t>
            </a:r>
            <a:endParaRPr lang="en-US" sz="4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0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D77FD7-F9C4-7A81-DEAA-44F86B088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D79ABE80-C175-33D3-1115-7C78B967746F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04C2C80F-0F66-4778-69FF-62FA22E31AFC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4CE6C1E5-9AA5-E045-4DA6-294D3FCD1F9A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1FB2DFB-161B-59F6-2DA1-B91971EAB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601" y="2247900"/>
            <a:ext cx="16806798" cy="3218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F5CAA9-F463-A92C-9FA3-053BF161C7DB}"/>
              </a:ext>
            </a:extLst>
          </p:cNvPr>
          <p:cNvCxnSpPr>
            <a:cxnSpLocks/>
          </p:cNvCxnSpPr>
          <p:nvPr/>
        </p:nvCxnSpPr>
        <p:spPr>
          <a:xfrm>
            <a:off x="2667000" y="5676900"/>
            <a:ext cx="1219200" cy="1409388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F34E17-53FD-BCCE-70FC-0BC2580948C5}"/>
              </a:ext>
            </a:extLst>
          </p:cNvPr>
          <p:cNvCxnSpPr>
            <a:cxnSpLocks/>
          </p:cNvCxnSpPr>
          <p:nvPr/>
        </p:nvCxnSpPr>
        <p:spPr>
          <a:xfrm flipH="1">
            <a:off x="5410200" y="5676900"/>
            <a:ext cx="2362200" cy="1600200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53205D-AD8E-D048-3F9E-8C109FB6A118}"/>
              </a:ext>
            </a:extLst>
          </p:cNvPr>
          <p:cNvCxnSpPr>
            <a:cxnSpLocks/>
          </p:cNvCxnSpPr>
          <p:nvPr/>
        </p:nvCxnSpPr>
        <p:spPr>
          <a:xfrm flipH="1">
            <a:off x="6553200" y="5676900"/>
            <a:ext cx="3124200" cy="1781555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42AEA87-4946-D0B3-4CF5-A15E1E82FFCE}"/>
              </a:ext>
            </a:extLst>
          </p:cNvPr>
          <p:cNvSpPr/>
          <p:nvPr/>
        </p:nvSpPr>
        <p:spPr>
          <a:xfrm>
            <a:off x="2057400" y="7693674"/>
            <a:ext cx="5486400" cy="14093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âm ba quan trọng 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FB3B271-96CF-A557-5507-D697DC7879A2}"/>
              </a:ext>
            </a:extLst>
          </p:cNvPr>
          <p:cNvSpPr/>
          <p:nvPr/>
        </p:nvSpPr>
        <p:spPr>
          <a:xfrm>
            <a:off x="1219200" y="725007"/>
            <a:ext cx="3124200" cy="1219200"/>
          </a:xfrm>
          <a:prstGeom prst="wedgeRoundRectCallout">
            <a:avLst>
              <a:gd name="adj1" fmla="val -6338"/>
              <a:gd name="adj2" fmla="val 8463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 trưởng 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B323026C-5EC8-239D-0FB4-7F58F024C4CA}"/>
              </a:ext>
            </a:extLst>
          </p:cNvPr>
          <p:cNvSpPr/>
          <p:nvPr/>
        </p:nvSpPr>
        <p:spPr>
          <a:xfrm>
            <a:off x="5181600" y="725007"/>
            <a:ext cx="3124200" cy="1219200"/>
          </a:xfrm>
          <a:prstGeom prst="wedgeRoundRectCallout">
            <a:avLst>
              <a:gd name="adj1" fmla="val 46921"/>
              <a:gd name="adj2" fmla="val 77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 trưởng 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537B476B-E001-85B9-F4CD-5F3858987771}"/>
              </a:ext>
            </a:extLst>
          </p:cNvPr>
          <p:cNvSpPr/>
          <p:nvPr/>
        </p:nvSpPr>
        <p:spPr>
          <a:xfrm>
            <a:off x="9708630" y="725007"/>
            <a:ext cx="3124200" cy="1219200"/>
          </a:xfrm>
          <a:prstGeom prst="wedgeRoundRectCallout">
            <a:avLst>
              <a:gd name="adj1" fmla="val -48561"/>
              <a:gd name="adj2" fmla="val 7848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trưởng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074B7E-63F9-988F-FAE4-DCD547054451}"/>
              </a:ext>
            </a:extLst>
          </p:cNvPr>
          <p:cNvSpPr txBox="1"/>
          <p:nvPr/>
        </p:nvSpPr>
        <p:spPr>
          <a:xfrm>
            <a:off x="9754850" y="6158887"/>
            <a:ext cx="7681210" cy="30568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Trên mỗi bậc của giọng Đô trưởng có thể thành lập được một hợp âm ba.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03528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32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00AFAC-91C0-5B80-7FA3-7DFE9B4FA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D83FBFA0-DC26-74DF-E2C9-790FA9AD7C3A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3D7E54E3-BC48-6D2E-D003-7D304C760678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C482D702-FE18-6FD1-0293-EE88BA73CC32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51666AD-1F72-607C-D239-32CCBED45052}"/>
              </a:ext>
            </a:extLst>
          </p:cNvPr>
          <p:cNvSpPr txBox="1"/>
          <p:nvPr/>
        </p:nvSpPr>
        <p:spPr>
          <a:xfrm>
            <a:off x="2122982" y="495300"/>
            <a:ext cx="14042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Một số hợp âm của giọng La thứ 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D91AE-0578-D3CC-C710-74624D635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612" y="5295861"/>
            <a:ext cx="18022776" cy="35052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92C812-F2AB-712B-623B-CE5C1987BB8D}"/>
              </a:ext>
            </a:extLst>
          </p:cNvPr>
          <p:cNvGrpSpPr/>
          <p:nvPr/>
        </p:nvGrpSpPr>
        <p:grpSpPr>
          <a:xfrm>
            <a:off x="308608" y="2034455"/>
            <a:ext cx="17445992" cy="2748253"/>
            <a:chOff x="145590" y="1954799"/>
            <a:chExt cx="17445992" cy="274825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7FE64F-CBF8-1DD6-152D-FED59D37D43B}"/>
                </a:ext>
              </a:extLst>
            </p:cNvPr>
            <p:cNvSpPr txBox="1"/>
            <p:nvPr/>
          </p:nvSpPr>
          <p:spPr>
            <a:xfrm>
              <a:off x="2351582" y="1954799"/>
              <a:ext cx="15240000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Đọc thông tin SGK tr.56 và trả lời câu hỏi: </a:t>
              </a:r>
              <a:r>
                <a:rPr lang="vi-VN" sz="4000" b="1" i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sánh điểm giống nhau (bậc) và khác nhau (tên nốt, màu sắc, hợp âm, kí hiệu,…) của hợp âm trong giọng Đô trưởng và hợp âm La thứ.</a:t>
              </a:r>
              <a:endParaRPr lang="en-US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0C6E5EBD-DB3E-1649-BE44-48B5847FB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5590" y="2271460"/>
              <a:ext cx="2185381" cy="2230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7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6EC3F0-6C54-0BD2-FA02-64E1330D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6F39D66B-6E84-EE34-474D-EB82C884EF52}"/>
              </a:ext>
            </a:extLst>
          </p:cNvPr>
          <p:cNvGrpSpPr/>
          <p:nvPr/>
        </p:nvGrpSpPr>
        <p:grpSpPr>
          <a:xfrm>
            <a:off x="-2088072" y="9795142"/>
            <a:ext cx="23032531" cy="2635178"/>
            <a:chOff x="0" y="0"/>
            <a:chExt cx="812800" cy="9299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1F16CCCB-7D36-F233-A997-E0BDD9EB4AE8}"/>
                </a:ext>
              </a:extLst>
            </p:cNvPr>
            <p:cNvSpPr/>
            <p:nvPr/>
          </p:nvSpPr>
          <p:spPr>
            <a:xfrm>
              <a:off x="0" y="0"/>
              <a:ext cx="812800" cy="92993"/>
            </a:xfrm>
            <a:custGeom>
              <a:avLst/>
              <a:gdLst/>
              <a:ahLst/>
              <a:cxnLst/>
              <a:rect l="l" t="t" r="r" b="b"/>
              <a:pathLst>
                <a:path w="812800" h="92993">
                  <a:moveTo>
                    <a:pt x="0" y="0"/>
                  </a:moveTo>
                  <a:lnTo>
                    <a:pt x="812800" y="0"/>
                  </a:lnTo>
                  <a:lnTo>
                    <a:pt x="812800" y="92993"/>
                  </a:lnTo>
                  <a:lnTo>
                    <a:pt x="0" y="92993"/>
                  </a:ln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97275C70-BE85-B71B-5A7B-51B04D5E3FD5}"/>
                </a:ext>
              </a:extLst>
            </p:cNvPr>
            <p:cNvSpPr txBox="1"/>
            <p:nvPr/>
          </p:nvSpPr>
          <p:spPr>
            <a:xfrm>
              <a:off x="0" y="-57150"/>
              <a:ext cx="812800" cy="15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CB650AB-4271-E006-91E9-9143A2857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612" y="2472293"/>
            <a:ext cx="18022776" cy="350523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5BFBB7-AF81-828D-0B7B-7E6FC0F1D8BB}"/>
              </a:ext>
            </a:extLst>
          </p:cNvPr>
          <p:cNvCxnSpPr>
            <a:cxnSpLocks/>
          </p:cNvCxnSpPr>
          <p:nvPr/>
        </p:nvCxnSpPr>
        <p:spPr>
          <a:xfrm>
            <a:off x="2667000" y="5676900"/>
            <a:ext cx="1219200" cy="1409388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3BAA8A-A274-D566-0559-66EA3D4B2037}"/>
              </a:ext>
            </a:extLst>
          </p:cNvPr>
          <p:cNvCxnSpPr>
            <a:cxnSpLocks/>
          </p:cNvCxnSpPr>
          <p:nvPr/>
        </p:nvCxnSpPr>
        <p:spPr>
          <a:xfrm flipH="1">
            <a:off x="5410200" y="5676900"/>
            <a:ext cx="2362200" cy="1600200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4DE8F9-7F8D-E194-059C-FAD8DDD6B285}"/>
              </a:ext>
            </a:extLst>
          </p:cNvPr>
          <p:cNvCxnSpPr>
            <a:cxnSpLocks/>
          </p:cNvCxnSpPr>
          <p:nvPr/>
        </p:nvCxnSpPr>
        <p:spPr>
          <a:xfrm flipH="1">
            <a:off x="6553200" y="5676900"/>
            <a:ext cx="3124200" cy="1781555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E4A321-A28D-2A34-AFE8-88516EB21EF7}"/>
              </a:ext>
            </a:extLst>
          </p:cNvPr>
          <p:cNvSpPr/>
          <p:nvPr/>
        </p:nvSpPr>
        <p:spPr>
          <a:xfrm>
            <a:off x="2057400" y="7693674"/>
            <a:ext cx="5486400" cy="14093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âm ba quan trọng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BACF15A-B090-1F06-F79F-6ECE6FE43533}"/>
              </a:ext>
            </a:extLst>
          </p:cNvPr>
          <p:cNvSpPr/>
          <p:nvPr/>
        </p:nvSpPr>
        <p:spPr>
          <a:xfrm>
            <a:off x="1219200" y="725007"/>
            <a:ext cx="3124200" cy="1219200"/>
          </a:xfrm>
          <a:prstGeom prst="wedgeRoundRectCallout">
            <a:avLst>
              <a:gd name="adj1" fmla="val -6338"/>
              <a:gd name="adj2" fmla="val 8463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thứ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58899F3-4899-34A0-699F-90F85C836FC7}"/>
              </a:ext>
            </a:extLst>
          </p:cNvPr>
          <p:cNvSpPr/>
          <p:nvPr/>
        </p:nvSpPr>
        <p:spPr>
          <a:xfrm>
            <a:off x="5181600" y="725007"/>
            <a:ext cx="3124200" cy="1219200"/>
          </a:xfrm>
          <a:prstGeom prst="wedgeRoundRectCallout">
            <a:avLst>
              <a:gd name="adj1" fmla="val 46921"/>
              <a:gd name="adj2" fmla="val 77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 thứ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96D4E45-8023-F5B1-7151-D705C774E2E7}"/>
              </a:ext>
            </a:extLst>
          </p:cNvPr>
          <p:cNvSpPr/>
          <p:nvPr/>
        </p:nvSpPr>
        <p:spPr>
          <a:xfrm>
            <a:off x="9708630" y="725007"/>
            <a:ext cx="3124200" cy="1219200"/>
          </a:xfrm>
          <a:prstGeom prst="wedgeRoundRectCallout">
            <a:avLst>
              <a:gd name="adj1" fmla="val -48561"/>
              <a:gd name="adj2" fmla="val 7848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thứ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41203C-1E5B-DFF6-8AD2-5510B7C481B2}"/>
              </a:ext>
            </a:extLst>
          </p:cNvPr>
          <p:cNvSpPr txBox="1"/>
          <p:nvPr/>
        </p:nvSpPr>
        <p:spPr>
          <a:xfrm>
            <a:off x="9754850" y="6158887"/>
            <a:ext cx="7681210" cy="30568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Trên mỗi bậc của giọng Đô trưởng có thể thành lập được một hợp âm ba.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28434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1172</Words>
  <Application>Microsoft Office PowerPoint</Application>
  <PresentationFormat>Custom</PresentationFormat>
  <Paragraphs>122</Paragraphs>
  <Slides>34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</vt:lpstr>
      <vt:lpstr>Times New Roman</vt:lpstr>
      <vt:lpstr>Arial</vt:lpstr>
      <vt:lpstr>Wingdings</vt:lpstr>
      <vt:lpstr>Cy Grotesk Key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Pink Illustrative Group Project Presentation</dc:title>
  <cp:lastModifiedBy>Admin</cp:lastModifiedBy>
  <cp:revision>14</cp:revision>
  <dcterms:created xsi:type="dcterms:W3CDTF">2006-08-16T00:00:00Z</dcterms:created>
  <dcterms:modified xsi:type="dcterms:W3CDTF">2025-04-02T04:11:35Z</dcterms:modified>
  <dc:identifier>DAGaj7xWScI</dc:identifier>
</cp:coreProperties>
</file>