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06" r:id="rId2"/>
    <p:sldId id="415" r:id="rId3"/>
    <p:sldId id="372" r:id="rId4"/>
    <p:sldId id="416" r:id="rId5"/>
    <p:sldId id="375" r:id="rId6"/>
    <p:sldId id="414" r:id="rId7"/>
    <p:sldId id="413" r:id="rId8"/>
    <p:sldId id="378" r:id="rId9"/>
    <p:sldId id="373" r:id="rId10"/>
    <p:sldId id="379" r:id="rId11"/>
    <p:sldId id="381" r:id="rId12"/>
    <p:sldId id="382" r:id="rId13"/>
    <p:sldId id="383" r:id="rId14"/>
    <p:sldId id="374" r:id="rId15"/>
    <p:sldId id="376" r:id="rId16"/>
    <p:sldId id="412" r:id="rId17"/>
    <p:sldId id="384" r:id="rId18"/>
    <p:sldId id="385" r:id="rId19"/>
    <p:sldId id="386" r:id="rId20"/>
    <p:sldId id="387" r:id="rId21"/>
    <p:sldId id="388" r:id="rId22"/>
    <p:sldId id="389" r:id="rId23"/>
    <p:sldId id="377" r:id="rId24"/>
    <p:sldId id="390" r:id="rId25"/>
    <p:sldId id="391" r:id="rId26"/>
    <p:sldId id="392" r:id="rId27"/>
    <p:sldId id="393" r:id="rId28"/>
    <p:sldId id="394" r:id="rId29"/>
    <p:sldId id="408" r:id="rId30"/>
    <p:sldId id="365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21A167-EDBA-4B87-BD20-1E307D456CF4}">
          <p14:sldIdLst>
            <p14:sldId id="406"/>
            <p14:sldId id="415"/>
            <p14:sldId id="372"/>
            <p14:sldId id="416"/>
            <p14:sldId id="375"/>
            <p14:sldId id="414"/>
            <p14:sldId id="413"/>
            <p14:sldId id="378"/>
            <p14:sldId id="373"/>
            <p14:sldId id="379"/>
            <p14:sldId id="381"/>
            <p14:sldId id="382"/>
            <p14:sldId id="383"/>
            <p14:sldId id="374"/>
            <p14:sldId id="376"/>
            <p14:sldId id="412"/>
            <p14:sldId id="384"/>
            <p14:sldId id="385"/>
            <p14:sldId id="386"/>
            <p14:sldId id="387"/>
            <p14:sldId id="388"/>
            <p14:sldId id="389"/>
            <p14:sldId id="377"/>
            <p14:sldId id="390"/>
            <p14:sldId id="391"/>
            <p14:sldId id="392"/>
            <p14:sldId id="393"/>
            <p14:sldId id="394"/>
            <p14:sldId id="408"/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634E"/>
    <a:srgbClr val="FFB365"/>
    <a:srgbClr val="82D1E0"/>
    <a:srgbClr val="B6E6F0"/>
    <a:srgbClr val="EF6565"/>
    <a:srgbClr val="22170E"/>
    <a:srgbClr val="6FC0BF"/>
    <a:srgbClr val="C2E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0" autoAdjust="0"/>
    <p:restoredTop sz="93636" autoAdjust="0"/>
  </p:normalViewPr>
  <p:slideViewPr>
    <p:cSldViewPr>
      <p:cViewPr varScale="1">
        <p:scale>
          <a:sx n="40" d="100"/>
          <a:sy n="40" d="100"/>
        </p:scale>
        <p:origin x="16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C7166-DE35-4722-BEE7-F930CB036B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54D47-CF74-41DA-8CBE-3584D0B6E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0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6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8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5.svg"/><Relationship Id="rId4" Type="http://schemas.openxmlformats.org/officeDocument/2006/relationships/image" Target="../media/image27.png"/><Relationship Id="rId9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6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.svg"/><Relationship Id="rId4" Type="http://schemas.openxmlformats.org/officeDocument/2006/relationships/image" Target="../media/image8.png"/><Relationship Id="rId9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7.svg"/><Relationship Id="rId4" Type="http://schemas.openxmlformats.org/officeDocument/2006/relationships/image" Target="../media/image34.png"/><Relationship Id="rId9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7.svg"/><Relationship Id="rId4" Type="http://schemas.openxmlformats.org/officeDocument/2006/relationships/image" Target="../media/image34.png"/><Relationship Id="rId9" Type="http://schemas.openxmlformats.org/officeDocument/2006/relationships/image" Target="../media/image7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image" Target="../media/image19.sv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3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9FF13-0CCC-BEF3-898D-39F5F09AA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A725027-C3F1-36FE-01C2-DDDAB1DFE443}"/>
              </a:ext>
            </a:extLst>
          </p:cNvPr>
          <p:cNvGrpSpPr/>
          <p:nvPr/>
        </p:nvGrpSpPr>
        <p:grpSpPr>
          <a:xfrm>
            <a:off x="1416400" y="2721996"/>
            <a:ext cx="15544800" cy="5858831"/>
            <a:chOff x="1523999" y="3475897"/>
            <a:chExt cx="15544800" cy="585883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FFA5A6B-EFA1-A653-7B6E-B7E68F4AB770}"/>
                </a:ext>
              </a:extLst>
            </p:cNvPr>
            <p:cNvSpPr/>
            <p:nvPr/>
          </p:nvSpPr>
          <p:spPr>
            <a:xfrm>
              <a:off x="1523999" y="3475897"/>
              <a:ext cx="15544800" cy="5858831"/>
            </a:xfrm>
            <a:prstGeom prst="roundRect">
              <a:avLst>
                <a:gd name="adj" fmla="val 664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F125C1-AE23-2459-4DCA-5D57252EE2B4}"/>
                </a:ext>
              </a:extLst>
            </p:cNvPr>
            <p:cNvSpPr txBox="1"/>
            <p:nvPr/>
          </p:nvSpPr>
          <p:spPr>
            <a:xfrm>
              <a:off x="1856201" y="5224213"/>
              <a:ext cx="1473849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27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HÁT: BÀI HÁT </a:t>
              </a:r>
              <a:r>
                <a:rPr kumimoji="0" lang="it-IT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DONNA DONNA 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A1371FF-EAF8-ACE2-CE50-E0AC55D65399}"/>
                </a:ext>
              </a:extLst>
            </p:cNvPr>
            <p:cNvSpPr/>
            <p:nvPr/>
          </p:nvSpPr>
          <p:spPr>
            <a:xfrm>
              <a:off x="6638310" y="3699423"/>
              <a:ext cx="4897003" cy="1469413"/>
            </a:xfrm>
            <a:prstGeom prst="ellipse">
              <a:avLst/>
            </a:prstGeom>
            <a:solidFill>
              <a:srgbClr val="EF656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 13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F125C1-AE23-2459-4DCA-5D57252EE2B4}"/>
                </a:ext>
              </a:extLst>
            </p:cNvPr>
            <p:cNvSpPr txBox="1"/>
            <p:nvPr/>
          </p:nvSpPr>
          <p:spPr>
            <a:xfrm>
              <a:off x="1828300" y="6761520"/>
              <a:ext cx="14738499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 THỨC ÂM NHẠC: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 SĨ </a:t>
              </a:r>
              <a:r>
                <a:rPr lang="it-IT" sz="4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FRANZ PETER SCHUBERT </a:t>
              </a:r>
              <a:r>
                <a:rPr lang="it-IT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 KHÚC NHẠC </a:t>
              </a:r>
              <a:r>
                <a:rPr lang="it-IT" sz="4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SERENADE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7A3A4ECB-099B-55F2-2A04-D40DE6608D7E}"/>
              </a:ext>
            </a:extLst>
          </p:cNvPr>
          <p:cNvSpPr/>
          <p:nvPr/>
        </p:nvSpPr>
        <p:spPr>
          <a:xfrm flipH="1">
            <a:off x="-569824" y="-446845"/>
            <a:ext cx="5114311" cy="4819355"/>
          </a:xfrm>
          <a:custGeom>
            <a:avLst/>
            <a:gdLst/>
            <a:ahLst/>
            <a:cxnLst/>
            <a:rect l="l" t="t" r="r" b="b"/>
            <a:pathLst>
              <a:path w="6819081" h="6425807">
                <a:moveTo>
                  <a:pt x="6819081" y="0"/>
                </a:moveTo>
                <a:lnTo>
                  <a:pt x="0" y="0"/>
                </a:lnTo>
                <a:lnTo>
                  <a:pt x="0" y="6425807"/>
                </a:lnTo>
                <a:lnTo>
                  <a:pt x="6819081" y="6425807"/>
                </a:lnTo>
                <a:lnTo>
                  <a:pt x="681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96E467-DEE3-627F-D168-BB99DF6C57F0}"/>
              </a:ext>
            </a:extLst>
          </p:cNvPr>
          <p:cNvSpPr/>
          <p:nvPr/>
        </p:nvSpPr>
        <p:spPr>
          <a:xfrm>
            <a:off x="-1473720" y="-1167398"/>
            <a:ext cx="2999330" cy="3130231"/>
          </a:xfrm>
          <a:custGeom>
            <a:avLst/>
            <a:gdLst/>
            <a:ahLst/>
            <a:cxnLst/>
            <a:rect l="l" t="t" r="r" b="b"/>
            <a:pathLst>
              <a:path w="3999107" h="4173641">
                <a:moveTo>
                  <a:pt x="0" y="0"/>
                </a:moveTo>
                <a:lnTo>
                  <a:pt x="3999107" y="0"/>
                </a:lnTo>
                <a:lnTo>
                  <a:pt x="3999107" y="4173641"/>
                </a:lnTo>
                <a:lnTo>
                  <a:pt x="0" y="4173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1F3A4E9-7B8D-0C0A-262A-97E0A9ABDED4}"/>
              </a:ext>
            </a:extLst>
          </p:cNvPr>
          <p:cNvSpPr/>
          <p:nvPr/>
        </p:nvSpPr>
        <p:spPr>
          <a:xfrm>
            <a:off x="3590835" y="-755168"/>
            <a:ext cx="1586869" cy="1656125"/>
          </a:xfrm>
          <a:custGeom>
            <a:avLst/>
            <a:gdLst/>
            <a:ahLst/>
            <a:cxnLst/>
            <a:rect l="l" t="t" r="r" b="b"/>
            <a:pathLst>
              <a:path w="2115825" h="2208166">
                <a:moveTo>
                  <a:pt x="0" y="0"/>
                </a:moveTo>
                <a:lnTo>
                  <a:pt x="2115825" y="0"/>
                </a:lnTo>
                <a:lnTo>
                  <a:pt x="2115825" y="2208166"/>
                </a:lnTo>
                <a:lnTo>
                  <a:pt x="0" y="2208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1FC2E2-A4FD-1722-A84F-2765AD513CFF}"/>
              </a:ext>
            </a:extLst>
          </p:cNvPr>
          <p:cNvSpPr/>
          <p:nvPr/>
        </p:nvSpPr>
        <p:spPr>
          <a:xfrm>
            <a:off x="-1067541" y="3031228"/>
            <a:ext cx="2022489" cy="2110757"/>
          </a:xfrm>
          <a:custGeom>
            <a:avLst/>
            <a:gdLst/>
            <a:ahLst/>
            <a:cxnLst/>
            <a:rect l="l" t="t" r="r" b="b"/>
            <a:pathLst>
              <a:path w="2696652" h="2814342">
                <a:moveTo>
                  <a:pt x="0" y="0"/>
                </a:moveTo>
                <a:lnTo>
                  <a:pt x="2696652" y="0"/>
                </a:lnTo>
                <a:lnTo>
                  <a:pt x="2696652" y="2814342"/>
                </a:lnTo>
                <a:lnTo>
                  <a:pt x="0" y="2814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82F8B1-7314-5462-0BA1-6D1772FD31DA}"/>
              </a:ext>
            </a:extLst>
          </p:cNvPr>
          <p:cNvSpPr/>
          <p:nvPr/>
        </p:nvSpPr>
        <p:spPr>
          <a:xfrm flipV="1">
            <a:off x="13931627" y="6401025"/>
            <a:ext cx="4739698" cy="4466348"/>
          </a:xfrm>
          <a:custGeom>
            <a:avLst/>
            <a:gdLst/>
            <a:ahLst/>
            <a:cxnLst/>
            <a:rect l="l" t="t" r="r" b="b"/>
            <a:pathLst>
              <a:path w="6319597" h="5955130">
                <a:moveTo>
                  <a:pt x="0" y="5955130"/>
                </a:moveTo>
                <a:lnTo>
                  <a:pt x="6319597" y="5955130"/>
                </a:lnTo>
                <a:lnTo>
                  <a:pt x="6319597" y="0"/>
                </a:lnTo>
                <a:lnTo>
                  <a:pt x="0" y="0"/>
                </a:lnTo>
                <a:lnTo>
                  <a:pt x="0" y="59551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E37CA0A-8AEB-FB3E-E3AA-C66BA31F29ED}"/>
              </a:ext>
            </a:extLst>
          </p:cNvPr>
          <p:cNvSpPr/>
          <p:nvPr/>
        </p:nvSpPr>
        <p:spPr>
          <a:xfrm>
            <a:off x="16695710" y="5564750"/>
            <a:ext cx="2280323" cy="2379845"/>
          </a:xfrm>
          <a:custGeom>
            <a:avLst/>
            <a:gdLst/>
            <a:ahLst/>
            <a:cxnLst/>
            <a:rect l="l" t="t" r="r" b="b"/>
            <a:pathLst>
              <a:path w="3040431" h="3173126">
                <a:moveTo>
                  <a:pt x="0" y="0"/>
                </a:moveTo>
                <a:lnTo>
                  <a:pt x="3040432" y="0"/>
                </a:lnTo>
                <a:lnTo>
                  <a:pt x="3040432" y="3173125"/>
                </a:lnTo>
                <a:lnTo>
                  <a:pt x="0" y="317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776357D-9754-A61C-66DC-DEA3D75E0C00}"/>
              </a:ext>
            </a:extLst>
          </p:cNvPr>
          <p:cNvSpPr/>
          <p:nvPr/>
        </p:nvSpPr>
        <p:spPr>
          <a:xfrm>
            <a:off x="13312933" y="8915469"/>
            <a:ext cx="1951829" cy="2037014"/>
          </a:xfrm>
          <a:custGeom>
            <a:avLst/>
            <a:gdLst/>
            <a:ahLst/>
            <a:cxnLst/>
            <a:rect l="l" t="t" r="r" b="b"/>
            <a:pathLst>
              <a:path w="2602439" h="2716018">
                <a:moveTo>
                  <a:pt x="0" y="0"/>
                </a:moveTo>
                <a:lnTo>
                  <a:pt x="2602439" y="0"/>
                </a:lnTo>
                <a:lnTo>
                  <a:pt x="2602439" y="2716018"/>
                </a:lnTo>
                <a:lnTo>
                  <a:pt x="0" y="2716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3880FE-88FF-8A3F-3208-7CA935E25B6C}"/>
              </a:ext>
            </a:extLst>
          </p:cNvPr>
          <p:cNvSpPr/>
          <p:nvPr/>
        </p:nvSpPr>
        <p:spPr>
          <a:xfrm>
            <a:off x="-33768" y="8251100"/>
            <a:ext cx="1719587" cy="2101562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0" y="0"/>
                </a:moveTo>
                <a:lnTo>
                  <a:pt x="2292782" y="0"/>
                </a:lnTo>
                <a:lnTo>
                  <a:pt x="2292782" y="2802082"/>
                </a:lnTo>
                <a:lnTo>
                  <a:pt x="0" y="2802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15A9FB1-4AEE-5132-D6A4-7E57535FD8A3}"/>
              </a:ext>
            </a:extLst>
          </p:cNvPr>
          <p:cNvSpPr/>
          <p:nvPr/>
        </p:nvSpPr>
        <p:spPr>
          <a:xfrm flipH="1" flipV="1">
            <a:off x="16695709" y="-214954"/>
            <a:ext cx="1719587" cy="2101562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2292783" y="2802082"/>
                </a:moveTo>
                <a:lnTo>
                  <a:pt x="0" y="2802082"/>
                </a:lnTo>
                <a:lnTo>
                  <a:pt x="0" y="0"/>
                </a:lnTo>
                <a:lnTo>
                  <a:pt x="2292783" y="0"/>
                </a:lnTo>
                <a:lnTo>
                  <a:pt x="2292783" y="280208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29D4EB5-C12F-EAEA-1E6D-92ED73211FF2}"/>
              </a:ext>
            </a:extLst>
          </p:cNvPr>
          <p:cNvSpPr/>
          <p:nvPr/>
        </p:nvSpPr>
        <p:spPr>
          <a:xfrm>
            <a:off x="16459200" y="872382"/>
            <a:ext cx="1004001" cy="856138"/>
          </a:xfrm>
          <a:custGeom>
            <a:avLst/>
            <a:gdLst/>
            <a:ahLst/>
            <a:cxnLst/>
            <a:rect l="l" t="t" r="r" b="b"/>
            <a:pathLst>
              <a:path w="1098245" h="936503">
                <a:moveTo>
                  <a:pt x="0" y="0"/>
                </a:moveTo>
                <a:lnTo>
                  <a:pt x="1098245" y="0"/>
                </a:lnTo>
                <a:lnTo>
                  <a:pt x="109824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70761DB-9F88-7F26-6941-A7605A472525}"/>
              </a:ext>
            </a:extLst>
          </p:cNvPr>
          <p:cNvSpPr/>
          <p:nvPr/>
        </p:nvSpPr>
        <p:spPr>
          <a:xfrm>
            <a:off x="999183" y="7944595"/>
            <a:ext cx="1248074" cy="1064267"/>
          </a:xfrm>
          <a:custGeom>
            <a:avLst/>
            <a:gdLst/>
            <a:ahLst/>
            <a:cxnLst/>
            <a:rect l="l" t="t" r="r" b="b"/>
            <a:pathLst>
              <a:path w="1664098" h="1419022">
                <a:moveTo>
                  <a:pt x="0" y="0"/>
                </a:moveTo>
                <a:lnTo>
                  <a:pt x="1664098" y="0"/>
                </a:lnTo>
                <a:lnTo>
                  <a:pt x="1664098" y="1419022"/>
                </a:lnTo>
                <a:lnTo>
                  <a:pt x="0" y="14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F8C7A5-3592-5F8E-07E0-E2FCF8B194A5}"/>
              </a:ext>
            </a:extLst>
          </p:cNvPr>
          <p:cNvSpPr txBox="1"/>
          <p:nvPr/>
        </p:nvSpPr>
        <p:spPr>
          <a:xfrm>
            <a:off x="115621" y="1181100"/>
            <a:ext cx="17373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cs typeface="Arial" panose="020B0604020202020204" pitchFamily="34" charset="0"/>
              </a:rPr>
              <a:t>CHỦ ĐỀ 7: </a:t>
            </a:r>
            <a:endParaRPr 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cs typeface="Arial" panose="020B0604020202020204" pitchFamily="34" charset="0"/>
              </a:rPr>
              <a:t>ÂM NHẠC NƯỚC NGOÀI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97CD6-2027-8BAF-A1BA-5291874DC52E}"/>
              </a:ext>
            </a:extLst>
          </p:cNvPr>
          <p:cNvSpPr txBox="1"/>
          <p:nvPr/>
        </p:nvSpPr>
        <p:spPr>
          <a:xfrm>
            <a:off x="921327" y="190500"/>
            <a:ext cx="1737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48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Thứ</a:t>
            </a:r>
            <a:r>
              <a:rPr lang="en-GB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Ba, </a:t>
            </a:r>
            <a:r>
              <a:rPr lang="en-GB" sz="48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ngày</a:t>
            </a:r>
            <a:r>
              <a:rPr lang="en-GB" sz="4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GB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25 </a:t>
            </a:r>
            <a:r>
              <a:rPr lang="en-GB" sz="48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tháng</a:t>
            </a:r>
            <a:r>
              <a:rPr lang="en-GB" sz="4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3 </a:t>
            </a:r>
            <a:r>
              <a:rPr lang="en-GB" sz="48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năm</a:t>
            </a:r>
            <a:r>
              <a:rPr lang="en-GB" sz="4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2025</a:t>
            </a:r>
            <a:endParaRPr kumimoji="0" lang="en-US" sz="4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F97CD6-2027-8BAF-A1BA-5291874DC52E}"/>
              </a:ext>
            </a:extLst>
          </p:cNvPr>
          <p:cNvSpPr txBox="1"/>
          <p:nvPr/>
        </p:nvSpPr>
        <p:spPr>
          <a:xfrm>
            <a:off x="6357023" y="8923832"/>
            <a:ext cx="709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SGK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Âm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nhạc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9 –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trang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51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235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35F74-490C-3C4D-7102-375F7768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DC41D879-D29E-9676-6539-39ACE7F9B4E3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93E48-85FF-9D77-F798-5DF748E0E7DC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1F670E3C-C75D-BF27-9732-7AB22B52FB8C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4CB54-DE7F-F225-CBCB-2F07B9525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3314700"/>
            <a:ext cx="8001000" cy="5700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6CF56-88AD-6BAD-309C-77C3F4B0BF77}"/>
              </a:ext>
            </a:extLst>
          </p:cNvPr>
          <p:cNvSpPr txBox="1"/>
          <p:nvPr/>
        </p:nvSpPr>
        <p:spPr>
          <a:xfrm>
            <a:off x="609600" y="1409700"/>
            <a:ext cx="8291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000" b="1" i="1">
                <a:latin typeface="Arial" panose="020B0604020202020204" pitchFamily="34" charset="0"/>
                <a:cs typeface="Arial" panose="020B0604020202020204" pitchFamily="34" charset="0"/>
              </a:rPr>
              <a:t>Hình thức: 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gồm 3 đoạn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7BCBD7-7339-1BB3-FF23-A1AB08A1FD5D}"/>
              </a:ext>
            </a:extLst>
          </p:cNvPr>
          <p:cNvSpPr/>
          <p:nvPr/>
        </p:nvSpPr>
        <p:spPr>
          <a:xfrm>
            <a:off x="8759996" y="566883"/>
            <a:ext cx="8918404" cy="2738437"/>
          </a:xfrm>
          <a:prstGeom prst="roundRect">
            <a:avLst>
              <a:gd name="adj" fmla="val 11035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b="1" i="1">
                <a:solidFill>
                  <a:srgbClr val="C00000"/>
                </a:solidFill>
              </a:rPr>
              <a:t>Đoạn 1: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</a:rPr>
              <a:t>Nhớ lại ... chân trời xa lạ.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</a:rPr>
              <a:t>Thế rồi ... kỉ niệm ban đầu.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F4A4A9-B16C-C72F-2B56-81D96DE21A83}"/>
              </a:ext>
            </a:extLst>
          </p:cNvPr>
          <p:cNvSpPr/>
          <p:nvPr/>
        </p:nvSpPr>
        <p:spPr>
          <a:xfrm>
            <a:off x="8759996" y="3733873"/>
            <a:ext cx="8918404" cy="2738437"/>
          </a:xfrm>
          <a:prstGeom prst="roundRect">
            <a:avLst>
              <a:gd name="adj" fmla="val 11035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</a:t>
            </a:r>
            <a:r>
              <a:rPr lang="en-US" sz="3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lúc ... mẹ ru đêm nay.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tiếc nuối ... vẫn không phai nhòa.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C4AA30-06E0-B47F-3457-C69A64B7047D}"/>
              </a:ext>
            </a:extLst>
          </p:cNvPr>
          <p:cNvSpPr/>
          <p:nvPr/>
        </p:nvSpPr>
        <p:spPr>
          <a:xfrm>
            <a:off x="8759996" y="6900863"/>
            <a:ext cx="8918404" cy="2738437"/>
          </a:xfrm>
          <a:prstGeom prst="roundRect">
            <a:avLst>
              <a:gd name="adj" fmla="val 11035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</a:t>
            </a:r>
            <a:r>
              <a:rPr lang="en-US" sz="3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 ... ấu thơ đâu rồi.</a:t>
            </a:r>
          </a:p>
        </p:txBody>
      </p:sp>
    </p:spTree>
    <p:extLst>
      <p:ext uri="{BB962C8B-B14F-4D97-AF65-F5344CB8AC3E}">
        <p14:creationId xmlns:p14="http://schemas.microsoft.com/office/powerpoint/2010/main" val="13171782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0D1-664E-B5F3-3016-6BEF1680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715ED767-2B6E-6D8E-98D5-5CFD013175E3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CDD97198-F56A-DDC5-38D5-0A726C8F946B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88571E96-99CD-0010-47DC-38F7D0DB18A7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FC7D5D-2185-1AF3-1657-3F1E8657E3D1}"/>
              </a:ext>
            </a:extLst>
          </p:cNvPr>
          <p:cNvGrpSpPr/>
          <p:nvPr/>
        </p:nvGrpSpPr>
        <p:grpSpPr>
          <a:xfrm>
            <a:off x="7049917" y="1964570"/>
            <a:ext cx="10501056" cy="4882352"/>
            <a:chOff x="7086600" y="2067508"/>
            <a:chExt cx="10501056" cy="488235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6112F14-4D2E-C3F8-75A5-4A1F05FF9FB1}"/>
                </a:ext>
              </a:extLst>
            </p:cNvPr>
            <p:cNvSpPr/>
            <p:nvPr/>
          </p:nvSpPr>
          <p:spPr>
            <a:xfrm>
              <a:off x="7086600" y="2067508"/>
              <a:ext cx="10501056" cy="4882352"/>
            </a:xfrm>
            <a:prstGeom prst="roundRect">
              <a:avLst>
                <a:gd name="adj" fmla="val 6583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542C9C-A59B-FB8B-BE11-EAC7970855BE}"/>
                </a:ext>
              </a:extLst>
            </p:cNvPr>
            <p:cNvSpPr txBox="1"/>
            <p:nvPr/>
          </p:nvSpPr>
          <p:spPr>
            <a:xfrm>
              <a:off x="7306001" y="2268105"/>
              <a:ext cx="10062253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Bài hát có 3 đoạn: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Đoạn 1 được viết ở giọng Rê thứ, có tính chất trữ tình, hồi tưởng.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Đoạn 2 tính chất âm nhạc sáng lên, thể hiện những ước mơ, những khát khao.</a:t>
              </a:r>
            </a:p>
          </p:txBody>
        </p: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9C2B4FA0-D548-4038-9D40-1E12D88B7BE7}"/>
              </a:ext>
            </a:extLst>
          </p:cNvPr>
          <p:cNvSpPr/>
          <p:nvPr/>
        </p:nvSpPr>
        <p:spPr>
          <a:xfrm>
            <a:off x="2013040" y="637836"/>
            <a:ext cx="2878213" cy="2586794"/>
          </a:xfrm>
          <a:custGeom>
            <a:avLst/>
            <a:gdLst/>
            <a:ahLst/>
            <a:cxnLst/>
            <a:rect l="l" t="t" r="r" b="b"/>
            <a:pathLst>
              <a:path w="2878213" h="2586794">
                <a:moveTo>
                  <a:pt x="0" y="0"/>
                </a:moveTo>
                <a:lnTo>
                  <a:pt x="2878213" y="0"/>
                </a:lnTo>
                <a:lnTo>
                  <a:pt x="2878213" y="2586794"/>
                </a:lnTo>
                <a:lnTo>
                  <a:pt x="0" y="25867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27366548-FA4A-B0AC-08D6-00B1E2602A68}"/>
              </a:ext>
            </a:extLst>
          </p:cNvPr>
          <p:cNvGrpSpPr/>
          <p:nvPr/>
        </p:nvGrpSpPr>
        <p:grpSpPr>
          <a:xfrm>
            <a:off x="1867756" y="8358380"/>
            <a:ext cx="4425382" cy="1048679"/>
            <a:chOff x="0" y="0"/>
            <a:chExt cx="779977" cy="18483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352D2CB-F866-204C-0862-9C3B218DE31F}"/>
                </a:ext>
              </a:extLst>
            </p:cNvPr>
            <p:cNvSpPr/>
            <p:nvPr/>
          </p:nvSpPr>
          <p:spPr>
            <a:xfrm>
              <a:off x="0" y="0"/>
              <a:ext cx="779977" cy="184831"/>
            </a:xfrm>
            <a:custGeom>
              <a:avLst/>
              <a:gdLst/>
              <a:ahLst/>
              <a:cxnLst/>
              <a:rect l="l" t="t" r="r" b="b"/>
              <a:pathLst>
                <a:path w="779977" h="184831">
                  <a:moveTo>
                    <a:pt x="389989" y="0"/>
                  </a:moveTo>
                  <a:cubicBezTo>
                    <a:pt x="174604" y="0"/>
                    <a:pt x="0" y="41376"/>
                    <a:pt x="0" y="92415"/>
                  </a:cubicBezTo>
                  <a:cubicBezTo>
                    <a:pt x="0" y="143455"/>
                    <a:pt x="174604" y="184831"/>
                    <a:pt x="389989" y="184831"/>
                  </a:cubicBezTo>
                  <a:cubicBezTo>
                    <a:pt x="605373" y="184831"/>
                    <a:pt x="779977" y="143455"/>
                    <a:pt x="779977" y="92415"/>
                  </a:cubicBezTo>
                  <a:cubicBezTo>
                    <a:pt x="779977" y="41376"/>
                    <a:pt x="605373" y="0"/>
                    <a:pt x="389989" y="0"/>
                  </a:cubicBezTo>
                  <a:close/>
                </a:path>
              </a:pathLst>
            </a:custGeom>
            <a:solidFill>
              <a:srgbClr val="F4CEA6"/>
            </a:solidFill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EAFAAC10-C207-4AF3-6AAD-6157C1D25812}"/>
                </a:ext>
              </a:extLst>
            </p:cNvPr>
            <p:cNvSpPr txBox="1"/>
            <p:nvPr/>
          </p:nvSpPr>
          <p:spPr>
            <a:xfrm>
              <a:off x="73123" y="-11247"/>
              <a:ext cx="633732" cy="178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7">
            <a:extLst>
              <a:ext uri="{FF2B5EF4-FFF2-40B4-BE49-F238E27FC236}">
                <a16:creationId xmlns:a16="http://schemas.microsoft.com/office/drawing/2014/main" id="{58C93074-BE9B-8E66-46D2-5C3ABE205ADA}"/>
              </a:ext>
            </a:extLst>
          </p:cNvPr>
          <p:cNvSpPr/>
          <p:nvPr/>
        </p:nvSpPr>
        <p:spPr>
          <a:xfrm flipH="1">
            <a:off x="529650" y="1847788"/>
            <a:ext cx="6303382" cy="6888942"/>
          </a:xfrm>
          <a:custGeom>
            <a:avLst/>
            <a:gdLst/>
            <a:ahLst/>
            <a:cxnLst/>
            <a:rect l="l" t="t" r="r" b="b"/>
            <a:pathLst>
              <a:path w="6303382" h="6888942">
                <a:moveTo>
                  <a:pt x="6303382" y="0"/>
                </a:moveTo>
                <a:lnTo>
                  <a:pt x="0" y="0"/>
                </a:lnTo>
                <a:lnTo>
                  <a:pt x="0" y="6888942"/>
                </a:lnTo>
                <a:lnTo>
                  <a:pt x="6303382" y="6888942"/>
                </a:lnTo>
                <a:lnTo>
                  <a:pt x="630338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3EDDD-9846-4228-CEDC-96660F022B24}"/>
              </a:ext>
            </a:extLst>
          </p:cNvPr>
          <p:cNvSpPr txBox="1"/>
          <p:nvPr/>
        </p:nvSpPr>
        <p:spPr>
          <a:xfrm>
            <a:off x="7049918" y="550473"/>
            <a:ext cx="1050105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65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LUẬN</a:t>
            </a:r>
            <a:endParaRPr kumimoji="0" lang="en-US" sz="65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5B4BA18D-0260-A46A-D891-DB5BAC5F03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34771" y="6997069"/>
            <a:ext cx="6731345" cy="30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74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21D89-FC2D-FF6F-835D-92B4064C5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53A8C05E-2458-F526-680B-F590B7D08D43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C41670DA-DDA5-5A09-B65B-37B7528A24AA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C5961BB5-E8C3-6AFB-7F31-3D273B761213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67BBE-EFC0-992A-06D5-EB24A5AEE388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KHỞI ĐỘNG GIỌNG</a:t>
            </a:r>
          </a:p>
        </p:txBody>
      </p:sp>
      <p:pic>
        <p:nvPicPr>
          <p:cNvPr id="6" name="âm-nhạc-thcs---bài-luyện-thanh-số-2-khởi-động-giọng">
            <a:hlinkClick r:id="" action="ppaction://media"/>
            <a:extLst>
              <a:ext uri="{FF2B5EF4-FFF2-40B4-BE49-F238E27FC236}">
                <a16:creationId xmlns:a16="http://schemas.microsoft.com/office/drawing/2014/main" id="{CCB10A30-D935-675A-E3A9-2D3EFB786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6660" y="1938337"/>
            <a:ext cx="13874680" cy="78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286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E3FB-D124-0962-0269-58C0384E7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5BA566EF-EF23-9B58-983B-C71C62347CD3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12B5D34E-C154-CEC7-710D-AD0A4357D269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A054367C-3E1E-4025-B4C7-5237345CF3C2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76969-9B62-0A29-484F-29AF46BDAE50}"/>
              </a:ext>
            </a:extLst>
          </p:cNvPr>
          <p:cNvSpPr txBox="1"/>
          <p:nvPr/>
        </p:nvSpPr>
        <p:spPr>
          <a:xfrm>
            <a:off x="1000622" y="680247"/>
            <a:ext cx="45443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 HÁT</a:t>
            </a:r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FADD0B8B-9655-938A-778D-703908C43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17196" y="5143500"/>
            <a:ext cx="9223204" cy="5280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B98B5-C23B-6AA3-7CC4-58DD3BAF5B55}"/>
              </a:ext>
            </a:extLst>
          </p:cNvPr>
          <p:cNvSpPr txBox="1"/>
          <p:nvPr/>
        </p:nvSpPr>
        <p:spPr>
          <a:xfrm>
            <a:off x="1426467" y="2011008"/>
            <a:ext cx="15682656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/>
              <a:t>Nhịp 2/4, nhịp điệu hơi nhanh nhưng tính chất tha thiết.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/>
              <a:t>Kí hiệu: dấu nhắc lại, khung thay đổi, dấu nối, dấu luyến.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85117-FA87-699F-DC77-D684DF7A5273}"/>
              </a:ext>
            </a:extLst>
          </p:cNvPr>
          <p:cNvGrpSpPr/>
          <p:nvPr/>
        </p:nvGrpSpPr>
        <p:grpSpPr>
          <a:xfrm>
            <a:off x="457200" y="5143500"/>
            <a:ext cx="8686800" cy="3352800"/>
            <a:chOff x="457200" y="5143500"/>
            <a:chExt cx="8686800" cy="33528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41CA2A-9F3A-869A-848A-3A49FDEA62C1}"/>
                </a:ext>
              </a:extLst>
            </p:cNvPr>
            <p:cNvSpPr/>
            <p:nvPr/>
          </p:nvSpPr>
          <p:spPr>
            <a:xfrm>
              <a:off x="457200" y="5143500"/>
              <a:ext cx="8686800" cy="3352800"/>
            </a:xfrm>
            <a:prstGeom prst="roundRect">
              <a:avLst>
                <a:gd name="adj" fmla="val 771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BF5220-5990-192D-2D4A-A505E0BB2CEE}"/>
                </a:ext>
              </a:extLst>
            </p:cNvPr>
            <p:cNvGrpSpPr/>
            <p:nvPr/>
          </p:nvGrpSpPr>
          <p:grpSpPr>
            <a:xfrm>
              <a:off x="574777" y="5219700"/>
              <a:ext cx="8569223" cy="3096745"/>
              <a:chOff x="574777" y="5372100"/>
              <a:chExt cx="8569223" cy="3096745"/>
            </a:xfrm>
          </p:grpSpPr>
          <p:sp>
            <p:nvSpPr>
              <p:cNvPr id="9" name="Freeform 2">
                <a:extLst>
                  <a:ext uri="{FF2B5EF4-FFF2-40B4-BE49-F238E27FC236}">
                    <a16:creationId xmlns:a16="http://schemas.microsoft.com/office/drawing/2014/main" id="{D92EE6B9-F5EB-DD15-5BAE-FDD28D504406}"/>
                  </a:ext>
                </a:extLst>
              </p:cNvPr>
              <p:cNvSpPr/>
              <p:nvPr/>
            </p:nvSpPr>
            <p:spPr>
              <a:xfrm>
                <a:off x="574777" y="5524500"/>
                <a:ext cx="851690" cy="85169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263510-6835-A035-DCF4-5F61111F82D5}"/>
                  </a:ext>
                </a:extLst>
              </p:cNvPr>
              <p:cNvSpPr txBox="1"/>
              <p:nvPr/>
            </p:nvSpPr>
            <p:spPr>
              <a:xfrm>
                <a:off x="1631556" y="5372100"/>
                <a:ext cx="7512444" cy="3096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500" b="1" i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Lưu ý: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500"/>
                  <a:t>Các từ có tiết tấu đảo phách như: xưa, thơ, ca.</a:t>
                </a:r>
                <a:endParaRPr lang="en-US" sz="4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2325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2700-9273-A515-1CDB-3A179331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239149DB-0D52-F9A6-B2E2-BA5D57265550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7C5B5822-D3EF-4347-A868-42AF526763E9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9C9E1E03-B457-604E-ED08-6C74D24C85F8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E8353-CEC3-2820-464A-2F86D826E8D0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GIỚI THIỆU TÁC GIẢ VÀ BÀI HÁT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841F5C9-1209-FF5C-8D91-C5D099647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64899" y="3100968"/>
            <a:ext cx="7129206" cy="69955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A8699A-0B2E-056A-F132-E40E657B2472}"/>
              </a:ext>
            </a:extLst>
          </p:cNvPr>
          <p:cNvGrpSpPr/>
          <p:nvPr/>
        </p:nvGrpSpPr>
        <p:grpSpPr>
          <a:xfrm>
            <a:off x="827550" y="1833563"/>
            <a:ext cx="9107025" cy="7809270"/>
            <a:chOff x="827550" y="1833563"/>
            <a:chExt cx="9107025" cy="780927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A51112-DFA1-6DF3-7009-606B4E600A85}"/>
                </a:ext>
              </a:extLst>
            </p:cNvPr>
            <p:cNvSpPr/>
            <p:nvPr/>
          </p:nvSpPr>
          <p:spPr>
            <a:xfrm>
              <a:off x="827550" y="2647302"/>
              <a:ext cx="9107025" cy="6995531"/>
            </a:xfrm>
            <a:prstGeom prst="roundRect">
              <a:avLst>
                <a:gd name="adj" fmla="val 687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>
                  <a:solidFill>
                    <a:schemeClr val="tx1"/>
                  </a:solidFill>
                </a:rPr>
                <a:t>Tác giả âm nhạc là ai? Tác giả là người nước nào?</a:t>
              </a:r>
              <a:endParaRPr lang="en-US" sz="4000">
                <a:solidFill>
                  <a:schemeClr val="tx1"/>
                </a:solidFill>
              </a:endParaRP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>
                  <a:solidFill>
                    <a:schemeClr val="tx1"/>
                  </a:solidFill>
                </a:rPr>
                <a:t>Tác giả có nhiều tác phẩm nổi tiếng khác không?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>
                  <a:solidFill>
                    <a:schemeClr val="tx1"/>
                  </a:solidFill>
                </a:rPr>
                <a:t>Lời Việt của bài hát do ai đặt?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>
                  <a:solidFill>
                    <a:schemeClr val="tx1"/>
                  </a:solidFill>
                </a:rPr>
                <a:t>Lời Việt có nội dung, ý nghĩa như thế nào?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40F362E-BF1F-5119-7BD8-42B7F809434D}"/>
                </a:ext>
              </a:extLst>
            </p:cNvPr>
            <p:cNvSpPr/>
            <p:nvPr/>
          </p:nvSpPr>
          <p:spPr>
            <a:xfrm>
              <a:off x="4515939" y="1833563"/>
              <a:ext cx="1730245" cy="1267405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87884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B0D11-9C98-8DDD-962F-5984E28D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4A74E0AC-DA1F-4989-F1E2-FF6122C41646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49B0A582-A22D-1487-1F09-1D94DC630F2C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3198C9E8-43CB-A0D8-4BD2-EF2C111F5C3F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BD6E8-1C3F-7479-572D-B2CB8E242E2A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TÌM HIỂU BÀI HÁT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7B6B6-3223-FAF1-F674-018CF343B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50147"/>
            <a:ext cx="7924800" cy="85463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170C829-376D-72F1-B681-FBDCE59B122A}"/>
              </a:ext>
            </a:extLst>
          </p:cNvPr>
          <p:cNvGrpSpPr/>
          <p:nvPr/>
        </p:nvGrpSpPr>
        <p:grpSpPr>
          <a:xfrm>
            <a:off x="9067800" y="2019300"/>
            <a:ext cx="8367456" cy="4741833"/>
            <a:chOff x="9220200" y="3525867"/>
            <a:chExt cx="8367456" cy="47418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26C33B4-C807-F9DC-BF06-F79171F8BBE0}"/>
                </a:ext>
              </a:extLst>
            </p:cNvPr>
            <p:cNvSpPr/>
            <p:nvPr/>
          </p:nvSpPr>
          <p:spPr>
            <a:xfrm>
              <a:off x="9220200" y="3525867"/>
              <a:ext cx="8367456" cy="4741833"/>
            </a:xfrm>
            <a:prstGeom prst="roundRect">
              <a:avLst>
                <a:gd name="adj" fmla="val 9973"/>
              </a:avLst>
            </a:prstGeom>
            <a:solidFill>
              <a:schemeClr val="bg2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A499FC-1B08-5300-C53A-D90378923E02}"/>
                </a:ext>
              </a:extLst>
            </p:cNvPr>
            <p:cNvSpPr txBox="1"/>
            <p:nvPr/>
          </p:nvSpPr>
          <p:spPr>
            <a:xfrm>
              <a:off x="9373707" y="3639450"/>
              <a:ext cx="8060442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Quan sát bản nhạc, đọc lời ca bài hát Donna Donna và thực hiện nhiệm vụ: </a:t>
              </a:r>
              <a:r>
                <a:rPr lang="vi-VN" sz="4000" b="1" i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câu hát, chia đoạn và tính chất âm nhạc của từng đoạn.</a:t>
              </a:r>
              <a:endPara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8E04CC9-4140-796A-B33D-6A4B91E06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93928" y="6538341"/>
            <a:ext cx="7315200" cy="37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690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9FF13-0CCC-BEF3-898D-39F5F09AA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FFA5A6B-EFA1-A653-7B6E-B7E68F4AB770}"/>
              </a:ext>
            </a:extLst>
          </p:cNvPr>
          <p:cNvSpPr/>
          <p:nvPr/>
        </p:nvSpPr>
        <p:spPr>
          <a:xfrm>
            <a:off x="1030618" y="1225377"/>
            <a:ext cx="17257381" cy="5000605"/>
          </a:xfrm>
          <a:prstGeom prst="roundRect">
            <a:avLst>
              <a:gd name="adj" fmla="val 664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A3A4ECB-099B-55F2-2A04-D40DE6608D7E}"/>
              </a:ext>
            </a:extLst>
          </p:cNvPr>
          <p:cNvSpPr/>
          <p:nvPr/>
        </p:nvSpPr>
        <p:spPr>
          <a:xfrm flipH="1">
            <a:off x="-569824" y="-446845"/>
            <a:ext cx="5114311" cy="4819355"/>
          </a:xfrm>
          <a:custGeom>
            <a:avLst/>
            <a:gdLst/>
            <a:ahLst/>
            <a:cxnLst/>
            <a:rect l="l" t="t" r="r" b="b"/>
            <a:pathLst>
              <a:path w="6819081" h="6425807">
                <a:moveTo>
                  <a:pt x="6819081" y="0"/>
                </a:moveTo>
                <a:lnTo>
                  <a:pt x="0" y="0"/>
                </a:lnTo>
                <a:lnTo>
                  <a:pt x="0" y="6425807"/>
                </a:lnTo>
                <a:lnTo>
                  <a:pt x="6819081" y="6425807"/>
                </a:lnTo>
                <a:lnTo>
                  <a:pt x="681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96E467-DEE3-627F-D168-BB99DF6C57F0}"/>
              </a:ext>
            </a:extLst>
          </p:cNvPr>
          <p:cNvSpPr/>
          <p:nvPr/>
        </p:nvSpPr>
        <p:spPr>
          <a:xfrm>
            <a:off x="-1473720" y="-1167398"/>
            <a:ext cx="2999330" cy="3130231"/>
          </a:xfrm>
          <a:custGeom>
            <a:avLst/>
            <a:gdLst/>
            <a:ahLst/>
            <a:cxnLst/>
            <a:rect l="l" t="t" r="r" b="b"/>
            <a:pathLst>
              <a:path w="3999107" h="4173641">
                <a:moveTo>
                  <a:pt x="0" y="0"/>
                </a:moveTo>
                <a:lnTo>
                  <a:pt x="3999107" y="0"/>
                </a:lnTo>
                <a:lnTo>
                  <a:pt x="3999107" y="4173641"/>
                </a:lnTo>
                <a:lnTo>
                  <a:pt x="0" y="4173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1F3A4E9-7B8D-0C0A-262A-97E0A9ABDED4}"/>
              </a:ext>
            </a:extLst>
          </p:cNvPr>
          <p:cNvSpPr/>
          <p:nvPr/>
        </p:nvSpPr>
        <p:spPr>
          <a:xfrm>
            <a:off x="3590835" y="-755168"/>
            <a:ext cx="1586869" cy="1656125"/>
          </a:xfrm>
          <a:custGeom>
            <a:avLst/>
            <a:gdLst/>
            <a:ahLst/>
            <a:cxnLst/>
            <a:rect l="l" t="t" r="r" b="b"/>
            <a:pathLst>
              <a:path w="2115825" h="2208166">
                <a:moveTo>
                  <a:pt x="0" y="0"/>
                </a:moveTo>
                <a:lnTo>
                  <a:pt x="2115825" y="0"/>
                </a:lnTo>
                <a:lnTo>
                  <a:pt x="2115825" y="2208166"/>
                </a:lnTo>
                <a:lnTo>
                  <a:pt x="0" y="2208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1FC2E2-A4FD-1722-A84F-2765AD513CFF}"/>
              </a:ext>
            </a:extLst>
          </p:cNvPr>
          <p:cNvSpPr/>
          <p:nvPr/>
        </p:nvSpPr>
        <p:spPr>
          <a:xfrm>
            <a:off x="-1067541" y="3031228"/>
            <a:ext cx="2022489" cy="2110757"/>
          </a:xfrm>
          <a:custGeom>
            <a:avLst/>
            <a:gdLst/>
            <a:ahLst/>
            <a:cxnLst/>
            <a:rect l="l" t="t" r="r" b="b"/>
            <a:pathLst>
              <a:path w="2696652" h="2814342">
                <a:moveTo>
                  <a:pt x="0" y="0"/>
                </a:moveTo>
                <a:lnTo>
                  <a:pt x="2696652" y="0"/>
                </a:lnTo>
                <a:lnTo>
                  <a:pt x="2696652" y="2814342"/>
                </a:lnTo>
                <a:lnTo>
                  <a:pt x="0" y="2814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82F8B1-7314-5462-0BA1-6D1772FD31DA}"/>
              </a:ext>
            </a:extLst>
          </p:cNvPr>
          <p:cNvSpPr/>
          <p:nvPr/>
        </p:nvSpPr>
        <p:spPr>
          <a:xfrm flipV="1">
            <a:off x="13931627" y="6401025"/>
            <a:ext cx="4739698" cy="4466348"/>
          </a:xfrm>
          <a:custGeom>
            <a:avLst/>
            <a:gdLst/>
            <a:ahLst/>
            <a:cxnLst/>
            <a:rect l="l" t="t" r="r" b="b"/>
            <a:pathLst>
              <a:path w="6319597" h="5955130">
                <a:moveTo>
                  <a:pt x="0" y="5955130"/>
                </a:moveTo>
                <a:lnTo>
                  <a:pt x="6319597" y="5955130"/>
                </a:lnTo>
                <a:lnTo>
                  <a:pt x="6319597" y="0"/>
                </a:lnTo>
                <a:lnTo>
                  <a:pt x="0" y="0"/>
                </a:lnTo>
                <a:lnTo>
                  <a:pt x="0" y="59551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E37CA0A-8AEB-FB3E-E3AA-C66BA31F29ED}"/>
              </a:ext>
            </a:extLst>
          </p:cNvPr>
          <p:cNvSpPr/>
          <p:nvPr/>
        </p:nvSpPr>
        <p:spPr>
          <a:xfrm>
            <a:off x="16695710" y="5564750"/>
            <a:ext cx="2280323" cy="2379845"/>
          </a:xfrm>
          <a:custGeom>
            <a:avLst/>
            <a:gdLst/>
            <a:ahLst/>
            <a:cxnLst/>
            <a:rect l="l" t="t" r="r" b="b"/>
            <a:pathLst>
              <a:path w="3040431" h="3173126">
                <a:moveTo>
                  <a:pt x="0" y="0"/>
                </a:moveTo>
                <a:lnTo>
                  <a:pt x="3040432" y="0"/>
                </a:lnTo>
                <a:lnTo>
                  <a:pt x="3040432" y="3173125"/>
                </a:lnTo>
                <a:lnTo>
                  <a:pt x="0" y="317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776357D-9754-A61C-66DC-DEA3D75E0C00}"/>
              </a:ext>
            </a:extLst>
          </p:cNvPr>
          <p:cNvSpPr/>
          <p:nvPr/>
        </p:nvSpPr>
        <p:spPr>
          <a:xfrm>
            <a:off x="13312933" y="8915469"/>
            <a:ext cx="1951829" cy="2037014"/>
          </a:xfrm>
          <a:custGeom>
            <a:avLst/>
            <a:gdLst/>
            <a:ahLst/>
            <a:cxnLst/>
            <a:rect l="l" t="t" r="r" b="b"/>
            <a:pathLst>
              <a:path w="2602439" h="2716018">
                <a:moveTo>
                  <a:pt x="0" y="0"/>
                </a:moveTo>
                <a:lnTo>
                  <a:pt x="2602439" y="0"/>
                </a:lnTo>
                <a:lnTo>
                  <a:pt x="2602439" y="2716018"/>
                </a:lnTo>
                <a:lnTo>
                  <a:pt x="0" y="2716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3880FE-88FF-8A3F-3208-7CA935E25B6C}"/>
              </a:ext>
            </a:extLst>
          </p:cNvPr>
          <p:cNvSpPr/>
          <p:nvPr/>
        </p:nvSpPr>
        <p:spPr>
          <a:xfrm>
            <a:off x="-33768" y="8251100"/>
            <a:ext cx="1719587" cy="2101562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0" y="0"/>
                </a:moveTo>
                <a:lnTo>
                  <a:pt x="2292782" y="0"/>
                </a:lnTo>
                <a:lnTo>
                  <a:pt x="2292782" y="2802082"/>
                </a:lnTo>
                <a:lnTo>
                  <a:pt x="0" y="2802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15A9FB1-4AEE-5132-D6A4-7E57535FD8A3}"/>
              </a:ext>
            </a:extLst>
          </p:cNvPr>
          <p:cNvSpPr/>
          <p:nvPr/>
        </p:nvSpPr>
        <p:spPr>
          <a:xfrm flipH="1" flipV="1">
            <a:off x="16695709" y="-214954"/>
            <a:ext cx="1719587" cy="2101562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2292783" y="2802082"/>
                </a:moveTo>
                <a:lnTo>
                  <a:pt x="0" y="2802082"/>
                </a:lnTo>
                <a:lnTo>
                  <a:pt x="0" y="0"/>
                </a:lnTo>
                <a:lnTo>
                  <a:pt x="2292783" y="0"/>
                </a:lnTo>
                <a:lnTo>
                  <a:pt x="2292783" y="280208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29D4EB5-C12F-EAEA-1E6D-92ED73211FF2}"/>
              </a:ext>
            </a:extLst>
          </p:cNvPr>
          <p:cNvSpPr/>
          <p:nvPr/>
        </p:nvSpPr>
        <p:spPr>
          <a:xfrm>
            <a:off x="16459200" y="872382"/>
            <a:ext cx="1004001" cy="856138"/>
          </a:xfrm>
          <a:custGeom>
            <a:avLst/>
            <a:gdLst/>
            <a:ahLst/>
            <a:cxnLst/>
            <a:rect l="l" t="t" r="r" b="b"/>
            <a:pathLst>
              <a:path w="1098245" h="936503">
                <a:moveTo>
                  <a:pt x="0" y="0"/>
                </a:moveTo>
                <a:lnTo>
                  <a:pt x="1098245" y="0"/>
                </a:lnTo>
                <a:lnTo>
                  <a:pt x="109824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70761DB-9F88-7F26-6941-A7605A472525}"/>
              </a:ext>
            </a:extLst>
          </p:cNvPr>
          <p:cNvSpPr/>
          <p:nvPr/>
        </p:nvSpPr>
        <p:spPr>
          <a:xfrm>
            <a:off x="999183" y="7944595"/>
            <a:ext cx="1248074" cy="1064267"/>
          </a:xfrm>
          <a:custGeom>
            <a:avLst/>
            <a:gdLst/>
            <a:ahLst/>
            <a:cxnLst/>
            <a:rect l="l" t="t" r="r" b="b"/>
            <a:pathLst>
              <a:path w="1664098" h="1419022">
                <a:moveTo>
                  <a:pt x="0" y="0"/>
                </a:moveTo>
                <a:lnTo>
                  <a:pt x="1664098" y="0"/>
                </a:lnTo>
                <a:lnTo>
                  <a:pt x="1664098" y="1419022"/>
                </a:lnTo>
                <a:lnTo>
                  <a:pt x="0" y="14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F125C1-AE23-2459-4DCA-5D57252EE2B4}"/>
              </a:ext>
            </a:extLst>
          </p:cNvPr>
          <p:cNvSpPr txBox="1"/>
          <p:nvPr/>
        </p:nvSpPr>
        <p:spPr>
          <a:xfrm>
            <a:off x="1191457" y="1840744"/>
            <a:ext cx="16201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THƯỜNG THỨC ÂM NHẠC: (sgk trang 54)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SĨ </a:t>
            </a:r>
            <a:r>
              <a:rPr lang="it-IT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 PETER SCHUBERT </a:t>
            </a:r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KHÚC NHẠC </a:t>
            </a:r>
            <a:r>
              <a:rPr lang="it-IT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SERENADE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674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49FF9-A865-00C2-B79B-59E8C4E6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BAB710E9-6232-B4CB-CAFF-26267230B317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B66EE626-DE35-CD6B-0EF9-6F345D133CF4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6C3793B9-796B-066C-C76C-E66FB4EABB51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6383-77F3-B9F8-D8CE-26C3FA84C09C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HỌC HÁT TỪNG CÂU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6A68B-65EB-F2D2-E11A-39859768B4DE}"/>
              </a:ext>
            </a:extLst>
          </p:cNvPr>
          <p:cNvSpPr txBox="1"/>
          <p:nvPr/>
        </p:nvSpPr>
        <p:spPr>
          <a:xfrm>
            <a:off x="9144000" y="3400041"/>
            <a:ext cx="8443656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</a:t>
            </a:r>
          </a:p>
          <a:p>
            <a:pPr algn="just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Nhớ lại chuyện ngày xưa, lúc còn đang tuổi thơ, những ngày sống trong ngôi nhà êm ấm. </a:t>
            </a:r>
          </a:p>
        </p:txBody>
      </p:sp>
      <p:pic>
        <p:nvPicPr>
          <p:cNvPr id="6" name="karaoke-donna-donna-lớp-9-kntt">
            <a:hlinkClick r:id="" action="ppaction://media"/>
            <a:extLst>
              <a:ext uri="{FF2B5EF4-FFF2-40B4-BE49-F238E27FC236}">
                <a16:creationId xmlns:a16="http://schemas.microsoft.com/office/drawing/2014/main" id="{46451519-282F-EC84-38C2-DE97DFF6FB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1611.1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431909"/>
            <a:ext cx="8073615" cy="60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810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83FB3-4413-3E20-E7C0-70FE713A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06289161-96E5-B152-AE0D-50F45435D14D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0B73F5B2-CA72-FB40-BF73-E7791440395F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C586A852-02D0-591A-6014-5D0824CE802D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DE37B-B0EE-B98E-0A9A-0AA7696F5F41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HỌC HÁT TỪNG CÂU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48B23-58CF-EA17-C8B8-04FA32D58EE6}"/>
              </a:ext>
            </a:extLst>
          </p:cNvPr>
          <p:cNvSpPr txBox="1"/>
          <p:nvPr/>
        </p:nvSpPr>
        <p:spPr>
          <a:xfrm>
            <a:off x="9144000" y="2247900"/>
            <a:ext cx="8443656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</a:p>
          <a:p>
            <a:pPr algn="just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Tháng này đẹp như hoa, tiếng cười và câu ca, sao lòng vẫn mơ chân trời xa lạ.</a:t>
            </a:r>
          </a:p>
        </p:txBody>
      </p:sp>
      <p:pic>
        <p:nvPicPr>
          <p:cNvPr id="6" name="karaoke-donna-donna-lớp-9-kntt">
            <a:hlinkClick r:id="" action="ppaction://media"/>
            <a:extLst>
              <a:ext uri="{FF2B5EF4-FFF2-40B4-BE49-F238E27FC236}">
                <a16:creationId xmlns:a16="http://schemas.microsoft.com/office/drawing/2014/main" id="{D6FC8070-8044-B61E-1E1E-609163C847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912" end="180879.1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431909"/>
            <a:ext cx="8073615" cy="60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42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6AE16-578E-B82C-4693-DDF732D4E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97177930-E9E9-95BC-3AF3-5F2FC8E46C91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1C8751AD-FBD5-A16A-C7B8-FAD89EA6E2C5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745C5160-E7DF-9F59-AE90-AC1CD5D96440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0BD519-6053-08AF-8D40-4FFDB303857B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HỌC HÁT TỪNG CÂU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57CB5-8D26-8DD5-F21B-8630635557A6}"/>
              </a:ext>
            </a:extLst>
          </p:cNvPr>
          <p:cNvSpPr txBox="1"/>
          <p:nvPr/>
        </p:nvSpPr>
        <p:spPr>
          <a:xfrm>
            <a:off x="9234744" y="3771900"/>
            <a:ext cx="8443656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</a:t>
            </a:r>
          </a:p>
          <a:p>
            <a:pPr algn="just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Có những lúc ước mơ thật nhiều, một ngày lớn khôn thôi.</a:t>
            </a:r>
          </a:p>
        </p:txBody>
      </p:sp>
      <p:pic>
        <p:nvPicPr>
          <p:cNvPr id="6" name="karaoke-donna-donna-lớp-9-kntt">
            <a:hlinkClick r:id="" action="ppaction://media"/>
            <a:extLst>
              <a:ext uri="{FF2B5EF4-FFF2-40B4-BE49-F238E27FC236}">
                <a16:creationId xmlns:a16="http://schemas.microsoft.com/office/drawing/2014/main" id="{B9D10473-81C0-8B74-A2FD-9D1FBE6A21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740" end="172567.1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552700"/>
            <a:ext cx="8073615" cy="60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486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3" t="4071"/>
          <a:stretch/>
        </p:blipFill>
        <p:spPr>
          <a:xfrm>
            <a:off x="-228600" y="34089"/>
            <a:ext cx="18748557" cy="102529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725027-C3F1-36FE-01C2-DDDAB1DFE443}"/>
              </a:ext>
            </a:extLst>
          </p:cNvPr>
          <p:cNvGrpSpPr/>
          <p:nvPr/>
        </p:nvGrpSpPr>
        <p:grpSpPr>
          <a:xfrm>
            <a:off x="1064352" y="1742733"/>
            <a:ext cx="15852048" cy="5000605"/>
            <a:chOff x="1523999" y="3475897"/>
            <a:chExt cx="15544800" cy="5858831"/>
          </a:xfrm>
        </p:grpSpPr>
        <p:sp>
          <p:nvSpPr>
            <p:cNvPr id="4" name="Rectangle: Rounded Corners 31">
              <a:extLst>
                <a:ext uri="{FF2B5EF4-FFF2-40B4-BE49-F238E27FC236}">
                  <a16:creationId xmlns:a16="http://schemas.microsoft.com/office/drawing/2014/main" id="{6FFA5A6B-EFA1-A653-7B6E-B7E68F4AB770}"/>
                </a:ext>
              </a:extLst>
            </p:cNvPr>
            <p:cNvSpPr/>
            <p:nvPr/>
          </p:nvSpPr>
          <p:spPr>
            <a:xfrm>
              <a:off x="1523999" y="3475897"/>
              <a:ext cx="15544800" cy="5858831"/>
            </a:xfrm>
            <a:prstGeom prst="roundRect">
              <a:avLst>
                <a:gd name="adj" fmla="val 664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F125C1-AE23-2459-4DCA-5D57252EE2B4}"/>
                </a:ext>
              </a:extLst>
            </p:cNvPr>
            <p:cNvSpPr txBox="1"/>
            <p:nvPr/>
          </p:nvSpPr>
          <p:spPr>
            <a:xfrm>
              <a:off x="2049461" y="3492343"/>
              <a:ext cx="9989337" cy="90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I.</a:t>
              </a:r>
              <a:r>
                <a:rPr kumimoji="0" lang="it-IT" sz="4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it-IT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HÁT: BÀI HÁT </a:t>
              </a:r>
              <a:r>
                <a:rPr kumimoji="0" lang="it-IT" sz="44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DONNA DONNA 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F125C1-AE23-2459-4DCA-5D57252EE2B4}"/>
                </a:ext>
              </a:extLst>
            </p:cNvPr>
            <p:cNvSpPr txBox="1"/>
            <p:nvPr/>
          </p:nvSpPr>
          <p:spPr>
            <a:xfrm>
              <a:off x="1661647" y="4514152"/>
              <a:ext cx="5618430" cy="90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it-IT" sz="4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it-IT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it-IT" sz="4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it-IT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hiểu bài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F125C1-AE23-2459-4DCA-5D57252EE2B4}"/>
                </a:ext>
              </a:extLst>
            </p:cNvPr>
            <p:cNvSpPr txBox="1"/>
            <p:nvPr/>
          </p:nvSpPr>
          <p:spPr>
            <a:xfrm>
              <a:off x="1661647" y="6019011"/>
              <a:ext cx="5618430" cy="90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it-IT" sz="4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it-IT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it-IT" sz="4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it-IT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hiểu bài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CF97CD6-2027-8BAF-A1BA-5291874DC52E}"/>
              </a:ext>
            </a:extLst>
          </p:cNvPr>
          <p:cNvSpPr txBox="1"/>
          <p:nvPr/>
        </p:nvSpPr>
        <p:spPr>
          <a:xfrm>
            <a:off x="4953000" y="9008862"/>
            <a:ext cx="709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SGK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Âm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nhạc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9 –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trang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52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Sholom Secunda | Discogs">
            <a:extLst>
              <a:ext uri="{FF2B5EF4-FFF2-40B4-BE49-F238E27FC236}">
                <a16:creationId xmlns:a16="http://schemas.microsoft.com/office/drawing/2014/main" id="{FA868BE6-4B52-83F1-CB53-FE788730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009" y="1756770"/>
            <a:ext cx="4020113" cy="65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2438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8DB7-D2D4-5A31-18E4-FA5D9A18F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4B9E6186-E691-63C7-4324-BCCC6F035902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75023702-1A2A-FF44-B20D-FB2DE30F44CA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CC19F8DF-E678-2048-DB5A-D54D829913EA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77EF5-FD28-7EE2-660E-8D4A95D55DA6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HỌC HÁT TỪNG CÂU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D91A2-BF92-2BAE-2BBE-B8A20E1D5AD6}"/>
              </a:ext>
            </a:extLst>
          </p:cNvPr>
          <p:cNvSpPr txBox="1"/>
          <p:nvPr/>
        </p:nvSpPr>
        <p:spPr>
          <a:xfrm>
            <a:off x="9221874" y="3771900"/>
            <a:ext cx="8443656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</a:p>
          <a:p>
            <a:pPr algn="just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ớc muốn đó đã theo ta hoài dù trong tiếng mẹ ru đêm ngày. </a:t>
            </a:r>
          </a:p>
        </p:txBody>
      </p:sp>
      <p:pic>
        <p:nvPicPr>
          <p:cNvPr id="6" name="karaoke-donna-donna-lớp-9-kntt">
            <a:hlinkClick r:id="" action="ppaction://media"/>
            <a:extLst>
              <a:ext uri="{FF2B5EF4-FFF2-40B4-BE49-F238E27FC236}">
                <a16:creationId xmlns:a16="http://schemas.microsoft.com/office/drawing/2014/main" id="{3C4377E4-6714-C2DF-F4F8-420B819CC8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20" end="161851.1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705100"/>
            <a:ext cx="8073615" cy="60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3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47163-13F0-0DA3-468A-71E10487D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F06B866F-0B0C-FA4C-1AFF-C9A50C053160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4C3D5F94-10B6-AC2B-0367-BB24E2305F08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15809A03-B40D-D28A-B538-8769BF09F295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06A53-BDDE-073F-B2B2-216E0132FBF0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HỌC HÁT TỪNG CÂU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68409-555B-E1BF-D864-41E0C117B60B}"/>
              </a:ext>
            </a:extLst>
          </p:cNvPr>
          <p:cNvSpPr txBox="1"/>
          <p:nvPr/>
        </p:nvSpPr>
        <p:spPr>
          <a:xfrm>
            <a:off x="9144000" y="2247900"/>
            <a:ext cx="8443656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5.</a:t>
            </a:r>
          </a:p>
          <a:p>
            <a:pPr algn="just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Don na Don na Don na Don na.</a:t>
            </a:r>
          </a:p>
          <a:p>
            <a:pPr algn="just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Thuở nào lời mẹ ru hát trên nôi…</a:t>
            </a:r>
          </a:p>
          <a:p>
            <a:pPr algn="just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Ngày xưa ấu thơ đâu rồi. </a:t>
            </a:r>
          </a:p>
        </p:txBody>
      </p:sp>
      <p:pic>
        <p:nvPicPr>
          <p:cNvPr id="6" name="karaoke-donna-donna-lớp-9-kntt">
            <a:hlinkClick r:id="" action="ppaction://media"/>
            <a:extLst>
              <a:ext uri="{FF2B5EF4-FFF2-40B4-BE49-F238E27FC236}">
                <a16:creationId xmlns:a16="http://schemas.microsoft.com/office/drawing/2014/main" id="{7FEA5B8E-415A-5576-D286-59613BF451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53" end="142119.1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705100"/>
            <a:ext cx="8073615" cy="60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309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3A68A-893F-D822-FCC7-18AA368A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8BBAA124-5366-8FE5-9CFA-DFE457701D41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7FF9C193-67BF-9517-1036-8D530879F776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DE39721F-8F6B-70A5-7E29-03DB26FB5E4D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F3DE0-6A1A-1E08-F7CA-B5F92757A434}"/>
              </a:ext>
            </a:extLst>
          </p:cNvPr>
          <p:cNvSpPr txBox="1"/>
          <p:nvPr/>
        </p:nvSpPr>
        <p:spPr>
          <a:xfrm>
            <a:off x="2999482" y="335196"/>
            <a:ext cx="122890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endParaRPr kumimoji="0" lang="en-US" sz="7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ADB64B3D-7EC2-1D08-26CE-265B6DC71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3840863"/>
            <a:ext cx="3943913" cy="62353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A9F53B-E867-EA51-BF50-F62430D34C29}"/>
              </a:ext>
            </a:extLst>
          </p:cNvPr>
          <p:cNvSpPr/>
          <p:nvPr/>
        </p:nvSpPr>
        <p:spPr>
          <a:xfrm>
            <a:off x="5298620" y="2281010"/>
            <a:ext cx="12289036" cy="4995183"/>
          </a:xfrm>
          <a:prstGeom prst="roundRect">
            <a:avLst>
              <a:gd name="adj" fmla="val 703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i="1">
                <a:solidFill>
                  <a:srgbClr val="0070C0"/>
                </a:solidFill>
              </a:rPr>
              <a:t>Nhóm 1: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solidFill>
                  <a:schemeClr val="tx1"/>
                </a:solidFill>
              </a:rPr>
              <a:t>Nhớ lại chuyện ngày xưa ... chân trời xa lạ.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solidFill>
                  <a:schemeClr val="tx1"/>
                </a:solidFill>
              </a:rPr>
              <a:t>Thế rồi một ngày kia ... kỉ niệm ban đầu.</a:t>
            </a:r>
          </a:p>
          <a:p>
            <a:pPr algn="just">
              <a:lnSpc>
                <a:spcPct val="150000"/>
              </a:lnSpc>
            </a:pPr>
            <a:r>
              <a:rPr lang="vi-VN" sz="3600" b="1" i="1">
                <a:solidFill>
                  <a:srgbClr val="0070C0"/>
                </a:solidFill>
              </a:rPr>
              <a:t>Nhóm 2: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solidFill>
                  <a:schemeClr val="tx1"/>
                </a:solidFill>
              </a:rPr>
              <a:t>Có những lúc ... mẹ ru đêm ngày.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solidFill>
                  <a:schemeClr val="tx1"/>
                </a:solidFill>
              </a:rPr>
              <a:t>Có tiếc nuối ... vẫn không phai nhòa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4786EF-E9D9-879B-6F03-F13F47613A48}"/>
              </a:ext>
            </a:extLst>
          </p:cNvPr>
          <p:cNvSpPr/>
          <p:nvPr/>
        </p:nvSpPr>
        <p:spPr>
          <a:xfrm>
            <a:off x="5298620" y="7686875"/>
            <a:ext cx="12289036" cy="2063254"/>
          </a:xfrm>
          <a:prstGeom prst="roundRect">
            <a:avLst>
              <a:gd name="adj" fmla="val 11035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 giọng</a:t>
            </a:r>
            <a:r>
              <a:rPr lang="vi-VN" sz="3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solidFill>
                  <a:schemeClr val="tx1"/>
                </a:solidFill>
              </a:rPr>
              <a:t>Donna ... ấu thơ đâu rồi.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642820-D5AD-86A1-50DA-61A8D4B43A53}"/>
              </a:ext>
            </a:extLst>
          </p:cNvPr>
          <p:cNvGrpSpPr/>
          <p:nvPr/>
        </p:nvGrpSpPr>
        <p:grpSpPr>
          <a:xfrm>
            <a:off x="1019343" y="1129476"/>
            <a:ext cx="3657600" cy="2706624"/>
            <a:chOff x="1019343" y="1319493"/>
            <a:chExt cx="3657600" cy="270662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D1FA906-A795-D44B-98A8-41F144FA5B11}"/>
                </a:ext>
              </a:extLst>
            </p:cNvPr>
            <p:cNvSpPr/>
            <p:nvPr/>
          </p:nvSpPr>
          <p:spPr>
            <a:xfrm>
              <a:off x="1019343" y="1319493"/>
              <a:ext cx="3657600" cy="2706624"/>
            </a:xfrm>
            <a:custGeom>
              <a:avLst/>
              <a:gdLst/>
              <a:ahLst/>
              <a:cxnLst/>
              <a:rect l="l" t="t" r="r" b="b"/>
              <a:pathLst>
                <a:path w="5560541" h="4114800">
                  <a:moveTo>
                    <a:pt x="0" y="0"/>
                  </a:moveTo>
                  <a:lnTo>
                    <a:pt x="5560541" y="0"/>
                  </a:lnTo>
                  <a:lnTo>
                    <a:pt x="5560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E31EE6-E51F-BBC9-E93B-25A375F8B163}"/>
                </a:ext>
              </a:extLst>
            </p:cNvPr>
            <p:cNvSpPr txBox="1"/>
            <p:nvPr/>
          </p:nvSpPr>
          <p:spPr>
            <a:xfrm>
              <a:off x="1485786" y="2281010"/>
              <a:ext cx="2724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Luyện hát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6088EE-FC6E-F55B-B203-4D36B05B4B4B}"/>
              </a:ext>
            </a:extLst>
          </p:cNvPr>
          <p:cNvGrpSpPr/>
          <p:nvPr/>
        </p:nvGrpSpPr>
        <p:grpSpPr>
          <a:xfrm>
            <a:off x="14738855" y="1542910"/>
            <a:ext cx="3470478" cy="2255026"/>
            <a:chOff x="14738855" y="1542910"/>
            <a:chExt cx="3470478" cy="2255026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088D6D0F-148C-6AD7-7906-C0B70C30D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738855" y="1542910"/>
              <a:ext cx="3470478" cy="22550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BBAAFA-F73C-E939-3FBA-C7CF21D072F5}"/>
                </a:ext>
              </a:extLst>
            </p:cNvPr>
            <p:cNvSpPr txBox="1"/>
            <p:nvPr/>
          </p:nvSpPr>
          <p:spPr>
            <a:xfrm>
              <a:off x="15259385" y="1722856"/>
              <a:ext cx="2406145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 tiếp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037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7D7AA-3FC4-4139-BE51-4E475A675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73D329C1-83AB-5FF6-60E3-E8E529783CD6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B828FDDB-0A5E-70C7-9DE9-2F8E20A84849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6531E4E9-E1F6-612E-7EA2-9AA0906A4A6F}"/>
              </a:ext>
            </a:extLst>
          </p:cNvPr>
          <p:cNvSpPr/>
          <p:nvPr/>
        </p:nvSpPr>
        <p:spPr>
          <a:xfrm>
            <a:off x="-152400" y="692371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67D2C-2030-E2AD-8A74-96084F2625FC}"/>
              </a:ext>
            </a:extLst>
          </p:cNvPr>
          <p:cNvSpPr txBox="1"/>
          <p:nvPr/>
        </p:nvSpPr>
        <p:spPr>
          <a:xfrm>
            <a:off x="4572000" y="408573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7ED32-3556-379E-3BFB-2C8347B0CA9B}"/>
              </a:ext>
            </a:extLst>
          </p:cNvPr>
          <p:cNvSpPr txBox="1"/>
          <p:nvPr/>
        </p:nvSpPr>
        <p:spPr>
          <a:xfrm>
            <a:off x="749659" y="1720024"/>
            <a:ext cx="1678868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Hát bài hát Donna Donna kết hợp vận động phụ họa và gõ đệm theo tiết tấu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2BC712-5628-3842-DF15-79CE11CE03FA}"/>
              </a:ext>
            </a:extLst>
          </p:cNvPr>
          <p:cNvGrpSpPr/>
          <p:nvPr/>
        </p:nvGrpSpPr>
        <p:grpSpPr>
          <a:xfrm>
            <a:off x="1189216" y="4203609"/>
            <a:ext cx="15909565" cy="5207091"/>
            <a:chOff x="1189216" y="4229100"/>
            <a:chExt cx="15909565" cy="5207091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29A114F4-10CF-6E56-36A4-08BBC20DF84D}"/>
                </a:ext>
              </a:extLst>
            </p:cNvPr>
            <p:cNvSpPr/>
            <p:nvPr/>
          </p:nvSpPr>
          <p:spPr>
            <a:xfrm>
              <a:off x="1189216" y="4229100"/>
              <a:ext cx="15803385" cy="12954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5E5190-9181-FCC0-07FD-42E21394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377" t="1841"/>
            <a:stretch/>
          </p:blipFill>
          <p:spPr>
            <a:xfrm>
              <a:off x="1189216" y="5372100"/>
              <a:ext cx="15909565" cy="4064091"/>
            </a:xfrm>
            <a:prstGeom prst="roundRect">
              <a:avLst>
                <a:gd name="adj" fmla="val 9420"/>
              </a:avLst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CB19C9-3F1F-2506-8881-6B8D9D8517C8}"/>
                </a:ext>
              </a:extLst>
            </p:cNvPr>
            <p:cNvSpPr txBox="1"/>
            <p:nvPr/>
          </p:nvSpPr>
          <p:spPr>
            <a:xfrm>
              <a:off x="2857498" y="4457700"/>
              <a:ext cx="1257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 1 – Vận động phụ họa 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5267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44E34-6C01-8034-3E5D-3F211C118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3342B8D-029E-96D6-4063-F8C4BA2C0EFA}"/>
              </a:ext>
            </a:extLst>
          </p:cNvPr>
          <p:cNvGrpSpPr/>
          <p:nvPr/>
        </p:nvGrpSpPr>
        <p:grpSpPr>
          <a:xfrm>
            <a:off x="5066698" y="5452941"/>
            <a:ext cx="12860327" cy="4189892"/>
            <a:chOff x="1189215" y="5138737"/>
            <a:chExt cx="12860327" cy="41898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E1BD13-A15B-09A1-2836-FDACB9FF49D2}"/>
                </a:ext>
              </a:extLst>
            </p:cNvPr>
            <p:cNvGrpSpPr/>
            <p:nvPr/>
          </p:nvGrpSpPr>
          <p:grpSpPr>
            <a:xfrm>
              <a:off x="1295399" y="5138737"/>
              <a:ext cx="12590473" cy="1295400"/>
              <a:chOff x="1189216" y="4229100"/>
              <a:chExt cx="18651300" cy="1295400"/>
            </a:xfrm>
          </p:grpSpPr>
          <p:sp>
            <p:nvSpPr>
              <p:cNvPr id="18" name="Rectangle: Top Corners Rounded 17">
                <a:extLst>
                  <a:ext uri="{FF2B5EF4-FFF2-40B4-BE49-F238E27FC236}">
                    <a16:creationId xmlns:a16="http://schemas.microsoft.com/office/drawing/2014/main" id="{5F029161-0F3B-BE06-0432-438F7A3A8B4D}"/>
                  </a:ext>
                </a:extLst>
              </p:cNvPr>
              <p:cNvSpPr/>
              <p:nvPr/>
            </p:nvSpPr>
            <p:spPr>
              <a:xfrm>
                <a:off x="1189216" y="4229100"/>
                <a:ext cx="18651300" cy="12954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A7D1B5-12FA-79AE-B7EF-8DE133996FAD}"/>
                  </a:ext>
                </a:extLst>
              </p:cNvPr>
              <p:cNvSpPr txBox="1"/>
              <p:nvPr/>
            </p:nvSpPr>
            <p:spPr>
              <a:xfrm>
                <a:off x="2857498" y="4457700"/>
                <a:ext cx="156710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 3 – Gõ đệm theo tiết tấu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C8F0EB-1DDA-05E7-92AF-2E310CDB4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46418" t="569" r="372"/>
            <a:stretch/>
          </p:blipFill>
          <p:spPr>
            <a:xfrm>
              <a:off x="1189215" y="6303823"/>
              <a:ext cx="12860327" cy="3024806"/>
            </a:xfrm>
            <a:prstGeom prst="roundRect">
              <a:avLst/>
            </a:prstGeom>
          </p:spPr>
        </p:pic>
      </p:grpSp>
      <p:sp>
        <p:nvSpPr>
          <p:cNvPr id="2" name="Freeform 17">
            <a:extLst>
              <a:ext uri="{FF2B5EF4-FFF2-40B4-BE49-F238E27FC236}">
                <a16:creationId xmlns:a16="http://schemas.microsoft.com/office/drawing/2014/main" id="{064ED903-EC0D-D65D-8EF4-F4693C8C57F5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56B6B4-4A59-6959-51F4-5D02670D3649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69A26D9A-37A1-AFF2-8DFC-AEB031E3EC27}"/>
              </a:ext>
            </a:extLst>
          </p:cNvPr>
          <p:cNvSpPr/>
          <p:nvPr/>
        </p:nvSpPr>
        <p:spPr>
          <a:xfrm>
            <a:off x="-152400" y="692371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40A067-224D-DC4C-F28E-8639BBC63AE1}"/>
              </a:ext>
            </a:extLst>
          </p:cNvPr>
          <p:cNvGrpSpPr/>
          <p:nvPr/>
        </p:nvGrpSpPr>
        <p:grpSpPr>
          <a:xfrm>
            <a:off x="879955" y="542729"/>
            <a:ext cx="10926584" cy="4189892"/>
            <a:chOff x="1189216" y="5138737"/>
            <a:chExt cx="10926584" cy="41898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E5A9F04-6429-8738-6450-296C7EA7C694}"/>
                </a:ext>
              </a:extLst>
            </p:cNvPr>
            <p:cNvGrpSpPr/>
            <p:nvPr/>
          </p:nvGrpSpPr>
          <p:grpSpPr>
            <a:xfrm>
              <a:off x="1295399" y="5138737"/>
              <a:ext cx="10668001" cy="1295400"/>
              <a:chOff x="1189216" y="4229100"/>
              <a:chExt cx="15803385" cy="1295400"/>
            </a:xfrm>
          </p:grpSpPr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id="{7822478D-48F2-EA2A-4681-5E2031E9FCF0}"/>
                  </a:ext>
                </a:extLst>
              </p:cNvPr>
              <p:cNvSpPr/>
              <p:nvPr/>
            </p:nvSpPr>
            <p:spPr>
              <a:xfrm>
                <a:off x="1189216" y="4229100"/>
                <a:ext cx="15803385" cy="12954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BB2306-20A6-C118-1180-4844613A6B44}"/>
                  </a:ext>
                </a:extLst>
              </p:cNvPr>
              <p:cNvSpPr txBox="1"/>
              <p:nvPr/>
            </p:nvSpPr>
            <p:spPr>
              <a:xfrm>
                <a:off x="2857498" y="4457700"/>
                <a:ext cx="12573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i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 2 – Gõ đệm theo tiết tấu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7944B6-EB9A-F367-0FDE-CE61654B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" t="569" r="54790"/>
            <a:stretch/>
          </p:blipFill>
          <p:spPr>
            <a:xfrm>
              <a:off x="1189216" y="6303823"/>
              <a:ext cx="10926584" cy="3024806"/>
            </a:xfrm>
            <a:prstGeom prst="roundRect">
              <a:avLst/>
            </a:prstGeom>
          </p:spPr>
        </p:pic>
      </p:grpSp>
      <p:pic>
        <p:nvPicPr>
          <p:cNvPr id="20" name="Picture 13">
            <a:extLst>
              <a:ext uri="{FF2B5EF4-FFF2-40B4-BE49-F238E27FC236}">
                <a16:creationId xmlns:a16="http://schemas.microsoft.com/office/drawing/2014/main" id="{64D0EE3C-906B-CB78-E0DC-00DEE9AD5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8975" y="6209900"/>
            <a:ext cx="3124200" cy="3539133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3EF1A033-4680-A807-F732-E5005823BB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49189" y="1292374"/>
            <a:ext cx="2148267" cy="30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390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6491D-320D-FBB5-5B38-28B5BFEB6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FD6279EC-875B-00D4-D376-5E7D7EA7DD84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51472FD8-30FF-5B32-D00F-44254CEC380E}"/>
              </a:ext>
            </a:extLst>
          </p:cNvPr>
          <p:cNvSpPr/>
          <p:nvPr/>
        </p:nvSpPr>
        <p:spPr>
          <a:xfrm>
            <a:off x="17373600" y="419100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572D69F6-033C-AD82-4BFE-2659F7851680}"/>
              </a:ext>
            </a:extLst>
          </p:cNvPr>
          <p:cNvSpPr/>
          <p:nvPr/>
        </p:nvSpPr>
        <p:spPr>
          <a:xfrm>
            <a:off x="-152400" y="692371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AE139-9560-7967-0C48-DE7783267D2A}"/>
              </a:ext>
            </a:extLst>
          </p:cNvPr>
          <p:cNvSpPr txBox="1"/>
          <p:nvPr/>
        </p:nvSpPr>
        <p:spPr>
          <a:xfrm>
            <a:off x="749659" y="355707"/>
            <a:ext cx="1678868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Hoàn thành phiếu bài tập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79DE6-C68B-386F-2D20-B847118F20CB}"/>
              </a:ext>
            </a:extLst>
          </p:cNvPr>
          <p:cNvSpPr txBox="1"/>
          <p:nvPr/>
        </p:nvSpPr>
        <p:spPr>
          <a:xfrm>
            <a:off x="2153245" y="1943100"/>
            <a:ext cx="13981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Bài hát Donna Donna có giai điệu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96C89E-2B2B-96D1-1964-44203BC7E360}"/>
              </a:ext>
            </a:extLst>
          </p:cNvPr>
          <p:cNvSpPr/>
          <p:nvPr/>
        </p:nvSpPr>
        <p:spPr>
          <a:xfrm>
            <a:off x="533400" y="3314701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hơi nhanh, tha thiết.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2D1DB6-3025-7C45-9255-FCF4F4925E12}"/>
              </a:ext>
            </a:extLst>
          </p:cNvPr>
          <p:cNvSpPr/>
          <p:nvPr/>
        </p:nvSpPr>
        <p:spPr>
          <a:xfrm>
            <a:off x="9600637" y="3314700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dồn dập.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978427-C843-6BCE-B2D4-163AA3FE7394}"/>
              </a:ext>
            </a:extLst>
          </p:cNvPr>
          <p:cNvSpPr/>
          <p:nvPr/>
        </p:nvSpPr>
        <p:spPr>
          <a:xfrm>
            <a:off x="533400" y="6819901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vừa phải.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420BF51-3533-9A4C-DBB2-96334E8BAF63}"/>
              </a:ext>
            </a:extLst>
          </p:cNvPr>
          <p:cNvSpPr/>
          <p:nvPr/>
        </p:nvSpPr>
        <p:spPr>
          <a:xfrm>
            <a:off x="9600637" y="6819900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trữ tình.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16E8AC-7B56-6BC3-C60B-382ACE351457}"/>
              </a:ext>
            </a:extLst>
          </p:cNvPr>
          <p:cNvSpPr/>
          <p:nvPr/>
        </p:nvSpPr>
        <p:spPr>
          <a:xfrm>
            <a:off x="533400" y="3314700"/>
            <a:ext cx="8153963" cy="3006367"/>
          </a:xfrm>
          <a:prstGeom prst="roundRect">
            <a:avLst>
              <a:gd name="adj" fmla="val 11179"/>
            </a:avLst>
          </a:prstGeom>
          <a:solidFill>
            <a:srgbClr val="FFB365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hơi nhanh, tha thiết.</a:t>
            </a:r>
          </a:p>
        </p:txBody>
      </p:sp>
    </p:spTree>
    <p:extLst>
      <p:ext uri="{BB962C8B-B14F-4D97-AF65-F5344CB8AC3E}">
        <p14:creationId xmlns:p14="http://schemas.microsoft.com/office/powerpoint/2010/main" val="31659038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A8CC4-5A05-9CA0-E083-C48B1C74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3F0A0929-525E-DBDD-6BDD-BC81D1BD4F43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51DCB236-D195-F130-F995-93EC8BD03F1D}"/>
              </a:ext>
            </a:extLst>
          </p:cNvPr>
          <p:cNvSpPr/>
          <p:nvPr/>
        </p:nvSpPr>
        <p:spPr>
          <a:xfrm>
            <a:off x="17373600" y="419100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F2D5D8A9-FC09-A227-5D2B-71423C938D29}"/>
              </a:ext>
            </a:extLst>
          </p:cNvPr>
          <p:cNvSpPr/>
          <p:nvPr/>
        </p:nvSpPr>
        <p:spPr>
          <a:xfrm>
            <a:off x="-152400" y="692371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C2385-0C78-3693-564F-7668B012B5C7}"/>
              </a:ext>
            </a:extLst>
          </p:cNvPr>
          <p:cNvSpPr txBox="1"/>
          <p:nvPr/>
        </p:nvSpPr>
        <p:spPr>
          <a:xfrm>
            <a:off x="2153245" y="1028700"/>
            <a:ext cx="13981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it-IT" sz="4400">
                <a:latin typeface="Arial" panose="020B0604020202020204" pitchFamily="34" charset="0"/>
                <a:cs typeface="Arial" panose="020B0604020202020204" pitchFamily="34" charset="0"/>
              </a:rPr>
              <a:t>Bài hát Donna Donna lời Việt do ai sáng tác?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EF177D-327E-FDE2-78E7-137C23CADB27}"/>
              </a:ext>
            </a:extLst>
          </p:cNvPr>
          <p:cNvSpPr/>
          <p:nvPr/>
        </p:nvSpPr>
        <p:spPr>
          <a:xfrm>
            <a:off x="533400" y="2537604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La Văn Cầu.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D1F8E61-357D-192B-FCFC-5D4F8CB27C8D}"/>
              </a:ext>
            </a:extLst>
          </p:cNvPr>
          <p:cNvSpPr/>
          <p:nvPr/>
        </p:nvSpPr>
        <p:spPr>
          <a:xfrm>
            <a:off x="9600637" y="2537603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Phạm Trọng Cầu.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F42BF11-44B2-AC33-65D4-0793F636243F}"/>
              </a:ext>
            </a:extLst>
          </p:cNvPr>
          <p:cNvSpPr/>
          <p:nvPr/>
        </p:nvSpPr>
        <p:spPr>
          <a:xfrm>
            <a:off x="533400" y="6346677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Phạm Tuyên.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20CBCC-6ECF-C068-E3F5-1BEE2856B89C}"/>
              </a:ext>
            </a:extLst>
          </p:cNvPr>
          <p:cNvSpPr/>
          <p:nvPr/>
        </p:nvSpPr>
        <p:spPr>
          <a:xfrm>
            <a:off x="9600637" y="6346676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Văn Cao.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B660B55-F43D-BAD1-E190-212EA999B238}"/>
              </a:ext>
            </a:extLst>
          </p:cNvPr>
          <p:cNvSpPr/>
          <p:nvPr/>
        </p:nvSpPr>
        <p:spPr>
          <a:xfrm>
            <a:off x="9616510" y="2537603"/>
            <a:ext cx="8153963" cy="3006367"/>
          </a:xfrm>
          <a:prstGeom prst="roundRect">
            <a:avLst>
              <a:gd name="adj" fmla="val 11179"/>
            </a:avLst>
          </a:prstGeom>
          <a:solidFill>
            <a:srgbClr val="FFB365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Phạm Trọng Cầu.</a:t>
            </a:r>
          </a:p>
        </p:txBody>
      </p:sp>
    </p:spTree>
    <p:extLst>
      <p:ext uri="{BB962C8B-B14F-4D97-AF65-F5344CB8AC3E}">
        <p14:creationId xmlns:p14="http://schemas.microsoft.com/office/powerpoint/2010/main" val="575668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C3E2D-0428-A261-1719-F68E9647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C2C3C5EF-2A81-B716-E791-4F1BF8AA02A5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0A26959B-43EE-A7B1-9609-0374B0B058D1}"/>
              </a:ext>
            </a:extLst>
          </p:cNvPr>
          <p:cNvSpPr/>
          <p:nvPr/>
        </p:nvSpPr>
        <p:spPr>
          <a:xfrm>
            <a:off x="17373600" y="419100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E677B617-28CA-D588-408C-193EF98B2A03}"/>
              </a:ext>
            </a:extLst>
          </p:cNvPr>
          <p:cNvSpPr/>
          <p:nvPr/>
        </p:nvSpPr>
        <p:spPr>
          <a:xfrm>
            <a:off x="-152400" y="692371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8D7B1-45D9-6645-C52A-D75F53047813}"/>
              </a:ext>
            </a:extLst>
          </p:cNvPr>
          <p:cNvSpPr txBox="1"/>
          <p:nvPr/>
        </p:nvSpPr>
        <p:spPr>
          <a:xfrm>
            <a:off x="2153245" y="1028700"/>
            <a:ext cx="13981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it-IT" sz="4400">
                <a:latin typeface="Arial" panose="020B0604020202020204" pitchFamily="34" charset="0"/>
                <a:cs typeface="Arial" panose="020B0604020202020204" pitchFamily="34" charset="0"/>
              </a:rPr>
              <a:t>Bài hát Donna Donna thuộc thể loại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5263D2-BE5D-9F79-5146-0ED050A83013}"/>
              </a:ext>
            </a:extLst>
          </p:cNvPr>
          <p:cNvSpPr/>
          <p:nvPr/>
        </p:nvSpPr>
        <p:spPr>
          <a:xfrm>
            <a:off x="533400" y="2537604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rock.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C66EFD-EB00-F836-F173-FAE70E2F3C84}"/>
              </a:ext>
            </a:extLst>
          </p:cNvPr>
          <p:cNvSpPr/>
          <p:nvPr/>
        </p:nvSpPr>
        <p:spPr>
          <a:xfrm>
            <a:off x="9600637" y="2537603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cách mạng.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3E0BD3-5330-4409-43B1-EDD9380A7D5F}"/>
              </a:ext>
            </a:extLst>
          </p:cNvPr>
          <p:cNvSpPr/>
          <p:nvPr/>
        </p:nvSpPr>
        <p:spPr>
          <a:xfrm>
            <a:off x="533400" y="6346677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dân ca.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68DCA2-9926-A0E5-5E49-60F35CB82724}"/>
              </a:ext>
            </a:extLst>
          </p:cNvPr>
          <p:cNvSpPr/>
          <p:nvPr/>
        </p:nvSpPr>
        <p:spPr>
          <a:xfrm>
            <a:off x="9600637" y="6346676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trữ tình đồng quê.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9FA47F1-4295-8872-F0C3-7598A65C0C57}"/>
              </a:ext>
            </a:extLst>
          </p:cNvPr>
          <p:cNvSpPr/>
          <p:nvPr/>
        </p:nvSpPr>
        <p:spPr>
          <a:xfrm>
            <a:off x="9600636" y="6346676"/>
            <a:ext cx="8153963" cy="3006367"/>
          </a:xfrm>
          <a:prstGeom prst="roundRect">
            <a:avLst>
              <a:gd name="adj" fmla="val 11179"/>
            </a:avLst>
          </a:prstGeom>
          <a:solidFill>
            <a:srgbClr val="FFB365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trữ tình đồng quê.</a:t>
            </a:r>
          </a:p>
        </p:txBody>
      </p:sp>
    </p:spTree>
    <p:extLst>
      <p:ext uri="{BB962C8B-B14F-4D97-AF65-F5344CB8AC3E}">
        <p14:creationId xmlns:p14="http://schemas.microsoft.com/office/powerpoint/2010/main" val="5395043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4E357-8F3F-CAF6-0D6C-76635CB0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E963B450-6549-2F20-7BB6-08FBE7445C6A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B262A3CA-9F4C-A6D1-4CFF-20A66114262E}"/>
              </a:ext>
            </a:extLst>
          </p:cNvPr>
          <p:cNvSpPr/>
          <p:nvPr/>
        </p:nvSpPr>
        <p:spPr>
          <a:xfrm>
            <a:off x="17373600" y="419100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2304F367-6F7B-D1FB-7E44-1332CD4071A1}"/>
              </a:ext>
            </a:extLst>
          </p:cNvPr>
          <p:cNvSpPr/>
          <p:nvPr/>
        </p:nvSpPr>
        <p:spPr>
          <a:xfrm>
            <a:off x="-152400" y="692371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998F4-6D3D-93F1-18B7-7805DF8C3B84}"/>
              </a:ext>
            </a:extLst>
          </p:cNvPr>
          <p:cNvSpPr txBox="1"/>
          <p:nvPr/>
        </p:nvSpPr>
        <p:spPr>
          <a:xfrm>
            <a:off x="1533823" y="903702"/>
            <a:ext cx="15220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400">
                <a:cs typeface="Arial" panose="020B0604020202020204" pitchFamily="34" charset="0"/>
              </a:rPr>
              <a:t>Bài hát Donna Donna được chia thành mấy đoạn?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B6A505-7906-21F6-B377-F51F97C634FF}"/>
              </a:ext>
            </a:extLst>
          </p:cNvPr>
          <p:cNvSpPr/>
          <p:nvPr/>
        </p:nvSpPr>
        <p:spPr>
          <a:xfrm>
            <a:off x="533400" y="2537604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đoạn.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E94289-7B88-F17C-5268-807AD6F5FBA6}"/>
              </a:ext>
            </a:extLst>
          </p:cNvPr>
          <p:cNvSpPr/>
          <p:nvPr/>
        </p:nvSpPr>
        <p:spPr>
          <a:xfrm>
            <a:off x="9600637" y="2537603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đoạn.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558333D-F76B-CDA9-4295-7C0B0CDE83BD}"/>
              </a:ext>
            </a:extLst>
          </p:cNvPr>
          <p:cNvSpPr/>
          <p:nvPr/>
        </p:nvSpPr>
        <p:spPr>
          <a:xfrm>
            <a:off x="533400" y="6346677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 đoạn.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EC3EA3-59CA-AB51-AB42-185243F59043}"/>
              </a:ext>
            </a:extLst>
          </p:cNvPr>
          <p:cNvSpPr/>
          <p:nvPr/>
        </p:nvSpPr>
        <p:spPr>
          <a:xfrm>
            <a:off x="9600637" y="6346676"/>
            <a:ext cx="8153963" cy="3006367"/>
          </a:xfrm>
          <a:prstGeom prst="roundRect">
            <a:avLst>
              <a:gd name="adj" fmla="val 11179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 đoạn.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E253D65-5458-E9AB-F204-F15276780127}"/>
              </a:ext>
            </a:extLst>
          </p:cNvPr>
          <p:cNvSpPr/>
          <p:nvPr/>
        </p:nvSpPr>
        <p:spPr>
          <a:xfrm>
            <a:off x="533399" y="2537603"/>
            <a:ext cx="8153963" cy="3006367"/>
          </a:xfrm>
          <a:prstGeom prst="roundRect">
            <a:avLst>
              <a:gd name="adj" fmla="val 11179"/>
            </a:avLst>
          </a:prstGeom>
          <a:solidFill>
            <a:srgbClr val="FFB365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đoạn.</a:t>
            </a:r>
          </a:p>
        </p:txBody>
      </p:sp>
    </p:spTree>
    <p:extLst>
      <p:ext uri="{BB962C8B-B14F-4D97-AF65-F5344CB8AC3E}">
        <p14:creationId xmlns:p14="http://schemas.microsoft.com/office/powerpoint/2010/main" val="19526990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CEF03-490B-A8ED-24EA-8CFECAE51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04A619C6-8231-A784-A99B-50494518FF8D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7ED01389-B9AB-9C59-A1B8-5ABA0257935E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F6332D0-B3A7-9564-617C-7EFA83A22477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977CD9B1-2B7C-E79E-6C81-36EBB7A5E40C}"/>
              </a:ext>
            </a:extLst>
          </p:cNvPr>
          <p:cNvSpPr/>
          <p:nvPr/>
        </p:nvSpPr>
        <p:spPr>
          <a:xfrm>
            <a:off x="1033631" y="800100"/>
            <a:ext cx="2362200" cy="1562004"/>
          </a:xfrm>
          <a:custGeom>
            <a:avLst/>
            <a:gdLst/>
            <a:ahLst/>
            <a:cxnLst/>
            <a:rect l="l" t="t" r="r" b="b"/>
            <a:pathLst>
              <a:path w="6222760" h="4114800">
                <a:moveTo>
                  <a:pt x="0" y="0"/>
                </a:moveTo>
                <a:lnTo>
                  <a:pt x="6222760" y="0"/>
                </a:lnTo>
                <a:lnTo>
                  <a:pt x="6222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2186E2-53A8-22D9-C20B-FBDA515D95D2}"/>
              </a:ext>
            </a:extLst>
          </p:cNvPr>
          <p:cNvGrpSpPr/>
          <p:nvPr/>
        </p:nvGrpSpPr>
        <p:grpSpPr>
          <a:xfrm>
            <a:off x="-818323" y="7723892"/>
            <a:ext cx="2697318" cy="2651137"/>
            <a:chOff x="15249099" y="8037541"/>
            <a:chExt cx="2189891" cy="2152398"/>
          </a:xfrm>
        </p:grpSpPr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67565358-236B-F9D5-FDEC-8C9BA0B5567E}"/>
                </a:ext>
              </a:extLst>
            </p:cNvPr>
            <p:cNvGrpSpPr/>
            <p:nvPr/>
          </p:nvGrpSpPr>
          <p:grpSpPr>
            <a:xfrm>
              <a:off x="15945050" y="9624275"/>
              <a:ext cx="1493940" cy="565664"/>
              <a:chOff x="0" y="0"/>
              <a:chExt cx="366902" cy="138923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D4CC5C75-F82C-C19A-245D-5B278D889548}"/>
                  </a:ext>
                </a:extLst>
              </p:cNvPr>
              <p:cNvSpPr/>
              <p:nvPr/>
            </p:nvSpPr>
            <p:spPr>
              <a:xfrm>
                <a:off x="0" y="0"/>
                <a:ext cx="366902" cy="138923"/>
              </a:xfrm>
              <a:custGeom>
                <a:avLst/>
                <a:gdLst/>
                <a:ahLst/>
                <a:cxnLst/>
                <a:rect l="l" t="t" r="r" b="b"/>
                <a:pathLst>
                  <a:path w="366902" h="138923">
                    <a:moveTo>
                      <a:pt x="183451" y="0"/>
                    </a:moveTo>
                    <a:cubicBezTo>
                      <a:pt x="82134" y="0"/>
                      <a:pt x="0" y="31099"/>
                      <a:pt x="0" y="69462"/>
                    </a:cubicBezTo>
                    <a:cubicBezTo>
                      <a:pt x="0" y="107824"/>
                      <a:pt x="82134" y="138923"/>
                      <a:pt x="183451" y="138923"/>
                    </a:cubicBezTo>
                    <a:cubicBezTo>
                      <a:pt x="284768" y="138923"/>
                      <a:pt x="366902" y="107824"/>
                      <a:pt x="366902" y="69462"/>
                    </a:cubicBezTo>
                    <a:cubicBezTo>
                      <a:pt x="366902" y="31099"/>
                      <a:pt x="284768" y="0"/>
                      <a:pt x="183451" y="0"/>
                    </a:cubicBezTo>
                    <a:close/>
                  </a:path>
                </a:pathLst>
              </a:custGeom>
              <a:solidFill>
                <a:srgbClr val="F4CEA6"/>
              </a:solidFill>
            </p:spPr>
          </p:sp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FCCB3918-3BCF-3FEE-3C54-DFB375D6BB6C}"/>
                  </a:ext>
                </a:extLst>
              </p:cNvPr>
              <p:cNvSpPr txBox="1"/>
              <p:nvPr/>
            </p:nvSpPr>
            <p:spPr>
              <a:xfrm>
                <a:off x="34397" y="-15551"/>
                <a:ext cx="298108" cy="141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34">
              <a:extLst>
                <a:ext uri="{FF2B5EF4-FFF2-40B4-BE49-F238E27FC236}">
                  <a16:creationId xmlns:a16="http://schemas.microsoft.com/office/drawing/2014/main" id="{AB1FA7CD-59E5-8FA1-BD39-02147BE0CB74}"/>
                </a:ext>
              </a:extLst>
            </p:cNvPr>
            <p:cNvSpPr/>
            <p:nvPr/>
          </p:nvSpPr>
          <p:spPr>
            <a:xfrm>
              <a:off x="15249099" y="9051247"/>
              <a:ext cx="1875566" cy="866170"/>
            </a:xfrm>
            <a:custGeom>
              <a:avLst/>
              <a:gdLst/>
              <a:ahLst/>
              <a:cxnLst/>
              <a:rect l="l" t="t" r="r" b="b"/>
              <a:pathLst>
                <a:path w="1875566" h="866170">
                  <a:moveTo>
                    <a:pt x="0" y="0"/>
                  </a:moveTo>
                  <a:lnTo>
                    <a:pt x="1875566" y="0"/>
                  </a:lnTo>
                  <a:lnTo>
                    <a:pt x="1875566" y="866170"/>
                  </a:lnTo>
                  <a:lnTo>
                    <a:pt x="0" y="866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35">
              <a:extLst>
                <a:ext uri="{FF2B5EF4-FFF2-40B4-BE49-F238E27FC236}">
                  <a16:creationId xmlns:a16="http://schemas.microsoft.com/office/drawing/2014/main" id="{E4B976A5-CBD8-5722-F2DC-8CCF42861889}"/>
                </a:ext>
              </a:extLst>
            </p:cNvPr>
            <p:cNvSpPr/>
            <p:nvPr/>
          </p:nvSpPr>
          <p:spPr>
            <a:xfrm>
              <a:off x="15964019" y="8037541"/>
              <a:ext cx="1474971" cy="2027412"/>
            </a:xfrm>
            <a:custGeom>
              <a:avLst/>
              <a:gdLst/>
              <a:ahLst/>
              <a:cxnLst/>
              <a:rect l="l" t="t" r="r" b="b"/>
              <a:pathLst>
                <a:path w="1474971" h="2027412">
                  <a:moveTo>
                    <a:pt x="0" y="0"/>
                  </a:moveTo>
                  <a:lnTo>
                    <a:pt x="1474971" y="0"/>
                  </a:lnTo>
                  <a:lnTo>
                    <a:pt x="1474971" y="2027412"/>
                  </a:lnTo>
                  <a:lnTo>
                    <a:pt x="0" y="2027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C45CE6D0-DF52-5051-75F7-B9C82ED2DF62}"/>
              </a:ext>
            </a:extLst>
          </p:cNvPr>
          <p:cNvSpPr/>
          <p:nvPr/>
        </p:nvSpPr>
        <p:spPr>
          <a:xfrm flipH="1">
            <a:off x="14892169" y="800100"/>
            <a:ext cx="2362200" cy="1562004"/>
          </a:xfrm>
          <a:custGeom>
            <a:avLst/>
            <a:gdLst/>
            <a:ahLst/>
            <a:cxnLst/>
            <a:rect l="l" t="t" r="r" b="b"/>
            <a:pathLst>
              <a:path w="6222760" h="4114800">
                <a:moveTo>
                  <a:pt x="0" y="0"/>
                </a:moveTo>
                <a:lnTo>
                  <a:pt x="6222760" y="0"/>
                </a:lnTo>
                <a:lnTo>
                  <a:pt x="6222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1B3C28-DCCB-3CB3-0B14-F0C70D9500DF}"/>
              </a:ext>
            </a:extLst>
          </p:cNvPr>
          <p:cNvSpPr txBox="1"/>
          <p:nvPr/>
        </p:nvSpPr>
        <p:spPr>
          <a:xfrm>
            <a:off x="3758897" y="723900"/>
            <a:ext cx="107702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59789A-D34E-7666-499E-C69D53440B8D}"/>
              </a:ext>
            </a:extLst>
          </p:cNvPr>
          <p:cNvSpPr/>
          <p:nvPr/>
        </p:nvSpPr>
        <p:spPr>
          <a:xfrm>
            <a:off x="1576470" y="2674495"/>
            <a:ext cx="15135057" cy="1390336"/>
          </a:xfrm>
          <a:prstGeom prst="roundRect">
            <a:avLst>
              <a:gd name="adj" fmla="val 11152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 trong Bài 13 – Tiết 28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595E32-EE16-DFE9-DD08-758490ED95F8}"/>
              </a:ext>
            </a:extLst>
          </p:cNvPr>
          <p:cNvSpPr/>
          <p:nvPr/>
        </p:nvSpPr>
        <p:spPr>
          <a:xfrm>
            <a:off x="1576469" y="4461406"/>
            <a:ext cx="15135057" cy="4034893"/>
          </a:xfrm>
          <a:prstGeom prst="roundRect">
            <a:avLst>
              <a:gd name="adj" fmla="val 11152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Đọc và tìm hiểu trước nội dung tiết học sau </a:t>
            </a:r>
            <a:r>
              <a:rPr lang="vi-VN" sz="4000" b="1" i="1">
                <a:solidFill>
                  <a:prstClr val="black"/>
                </a:solidFill>
                <a:cs typeface="Arial" panose="020B0604020202020204" pitchFamily="34" charset="0"/>
              </a:rPr>
              <a:t>– Bài 13 – Tiết 29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i="1">
                <a:solidFill>
                  <a:prstClr val="black"/>
                </a:solidFill>
                <a:cs typeface="Arial" panose="020B0604020202020204" pitchFamily="34" charset="0"/>
              </a:rPr>
              <a:t>Thường thức âm nhạc: Nhạc sĩ Franz Peter Schubert và khúc nhạc Serenade.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i="1">
                <a:solidFill>
                  <a:prstClr val="black"/>
                </a:solidFill>
                <a:cs typeface="Arial" panose="020B0604020202020204" pitchFamily="34" charset="0"/>
              </a:rPr>
              <a:t>Ôn bài hát: Donna Donna.</a:t>
            </a:r>
          </a:p>
        </p:txBody>
      </p:sp>
    </p:spTree>
    <p:extLst>
      <p:ext uri="{BB962C8B-B14F-4D97-AF65-F5344CB8AC3E}">
        <p14:creationId xmlns:p14="http://schemas.microsoft.com/office/powerpoint/2010/main" val="3679660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76DE-49F2-0255-C6C2-5DB129FB3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71C52C15-2C71-A758-742A-47F16203CCA4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9F50A86-AF03-997F-644A-9059339055F0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849C3FC1-729E-C053-6A9C-3B38861CBEAD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AA6CA-CB50-F816-1AD8-9BF3885CCE4A}"/>
              </a:ext>
            </a:extLst>
          </p:cNvPr>
          <p:cNvSpPr txBox="1"/>
          <p:nvPr/>
        </p:nvSpPr>
        <p:spPr>
          <a:xfrm>
            <a:off x="2999482" y="489085"/>
            <a:ext cx="12289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HÁT MẪU, CẢM THỤ ÂM NHẠC</a:t>
            </a:r>
          </a:p>
        </p:txBody>
      </p:sp>
    </p:spTree>
    <p:extLst>
      <p:ext uri="{BB962C8B-B14F-4D97-AF65-F5344CB8AC3E}">
        <p14:creationId xmlns:p14="http://schemas.microsoft.com/office/powerpoint/2010/main" val="37546837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A2BF3-2ADD-EF25-9A79-D6AA3C06E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36FE18C0-4A8B-5548-F23A-78E6CCF17781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EABECE3-13C4-A1C6-FA92-D5AD70066882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CDEE3B72-5722-C4DC-449A-53562A920018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D817C30F-2579-0146-5482-4618B151736E}"/>
              </a:ext>
            </a:extLst>
          </p:cNvPr>
          <p:cNvSpPr/>
          <p:nvPr/>
        </p:nvSpPr>
        <p:spPr>
          <a:xfrm>
            <a:off x="1033631" y="800100"/>
            <a:ext cx="2362200" cy="1562004"/>
          </a:xfrm>
          <a:custGeom>
            <a:avLst/>
            <a:gdLst/>
            <a:ahLst/>
            <a:cxnLst/>
            <a:rect l="l" t="t" r="r" b="b"/>
            <a:pathLst>
              <a:path w="6222760" h="4114800">
                <a:moveTo>
                  <a:pt x="0" y="0"/>
                </a:moveTo>
                <a:lnTo>
                  <a:pt x="6222760" y="0"/>
                </a:lnTo>
                <a:lnTo>
                  <a:pt x="6222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61DC3B-291B-A1C2-119E-1F3E50339754}"/>
              </a:ext>
            </a:extLst>
          </p:cNvPr>
          <p:cNvGrpSpPr/>
          <p:nvPr/>
        </p:nvGrpSpPr>
        <p:grpSpPr>
          <a:xfrm>
            <a:off x="-818323" y="7723892"/>
            <a:ext cx="2697318" cy="2651137"/>
            <a:chOff x="15249099" y="8037541"/>
            <a:chExt cx="2189891" cy="2152398"/>
          </a:xfrm>
        </p:grpSpPr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6F723876-6561-A1D5-8D38-2DB6FAB221CB}"/>
                </a:ext>
              </a:extLst>
            </p:cNvPr>
            <p:cNvGrpSpPr/>
            <p:nvPr/>
          </p:nvGrpSpPr>
          <p:grpSpPr>
            <a:xfrm>
              <a:off x="15945050" y="9624275"/>
              <a:ext cx="1493940" cy="565664"/>
              <a:chOff x="0" y="0"/>
              <a:chExt cx="366902" cy="138923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1A216353-5E3A-021C-7C68-0123C3EE34B7}"/>
                  </a:ext>
                </a:extLst>
              </p:cNvPr>
              <p:cNvSpPr/>
              <p:nvPr/>
            </p:nvSpPr>
            <p:spPr>
              <a:xfrm>
                <a:off x="0" y="0"/>
                <a:ext cx="366902" cy="138923"/>
              </a:xfrm>
              <a:custGeom>
                <a:avLst/>
                <a:gdLst/>
                <a:ahLst/>
                <a:cxnLst/>
                <a:rect l="l" t="t" r="r" b="b"/>
                <a:pathLst>
                  <a:path w="366902" h="138923">
                    <a:moveTo>
                      <a:pt x="183451" y="0"/>
                    </a:moveTo>
                    <a:cubicBezTo>
                      <a:pt x="82134" y="0"/>
                      <a:pt x="0" y="31099"/>
                      <a:pt x="0" y="69462"/>
                    </a:cubicBezTo>
                    <a:cubicBezTo>
                      <a:pt x="0" y="107824"/>
                      <a:pt x="82134" y="138923"/>
                      <a:pt x="183451" y="138923"/>
                    </a:cubicBezTo>
                    <a:cubicBezTo>
                      <a:pt x="284768" y="138923"/>
                      <a:pt x="366902" y="107824"/>
                      <a:pt x="366902" y="69462"/>
                    </a:cubicBezTo>
                    <a:cubicBezTo>
                      <a:pt x="366902" y="31099"/>
                      <a:pt x="284768" y="0"/>
                      <a:pt x="183451" y="0"/>
                    </a:cubicBezTo>
                    <a:close/>
                  </a:path>
                </a:pathLst>
              </a:custGeom>
              <a:solidFill>
                <a:srgbClr val="F4CEA6"/>
              </a:solidFill>
            </p:spPr>
          </p:sp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BC795BE7-6A65-90E7-C864-C441D1C4A064}"/>
                  </a:ext>
                </a:extLst>
              </p:cNvPr>
              <p:cNvSpPr txBox="1"/>
              <p:nvPr/>
            </p:nvSpPr>
            <p:spPr>
              <a:xfrm>
                <a:off x="34397" y="-15551"/>
                <a:ext cx="298108" cy="141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34">
              <a:extLst>
                <a:ext uri="{FF2B5EF4-FFF2-40B4-BE49-F238E27FC236}">
                  <a16:creationId xmlns:a16="http://schemas.microsoft.com/office/drawing/2014/main" id="{5DF50AE7-14E3-1918-6BF2-FF2E0FCC74ED}"/>
                </a:ext>
              </a:extLst>
            </p:cNvPr>
            <p:cNvSpPr/>
            <p:nvPr/>
          </p:nvSpPr>
          <p:spPr>
            <a:xfrm>
              <a:off x="15249099" y="9051247"/>
              <a:ext cx="1875566" cy="866170"/>
            </a:xfrm>
            <a:custGeom>
              <a:avLst/>
              <a:gdLst/>
              <a:ahLst/>
              <a:cxnLst/>
              <a:rect l="l" t="t" r="r" b="b"/>
              <a:pathLst>
                <a:path w="1875566" h="866170">
                  <a:moveTo>
                    <a:pt x="0" y="0"/>
                  </a:moveTo>
                  <a:lnTo>
                    <a:pt x="1875566" y="0"/>
                  </a:lnTo>
                  <a:lnTo>
                    <a:pt x="1875566" y="866170"/>
                  </a:lnTo>
                  <a:lnTo>
                    <a:pt x="0" y="866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35">
              <a:extLst>
                <a:ext uri="{FF2B5EF4-FFF2-40B4-BE49-F238E27FC236}">
                  <a16:creationId xmlns:a16="http://schemas.microsoft.com/office/drawing/2014/main" id="{863675A4-E8E0-8CF6-0092-5FE975C42255}"/>
                </a:ext>
              </a:extLst>
            </p:cNvPr>
            <p:cNvSpPr/>
            <p:nvPr/>
          </p:nvSpPr>
          <p:spPr>
            <a:xfrm>
              <a:off x="15964019" y="8037541"/>
              <a:ext cx="1474971" cy="2027412"/>
            </a:xfrm>
            <a:custGeom>
              <a:avLst/>
              <a:gdLst/>
              <a:ahLst/>
              <a:cxnLst/>
              <a:rect l="l" t="t" r="r" b="b"/>
              <a:pathLst>
                <a:path w="1474971" h="2027412">
                  <a:moveTo>
                    <a:pt x="0" y="0"/>
                  </a:moveTo>
                  <a:lnTo>
                    <a:pt x="1474971" y="0"/>
                  </a:lnTo>
                  <a:lnTo>
                    <a:pt x="1474971" y="2027412"/>
                  </a:lnTo>
                  <a:lnTo>
                    <a:pt x="0" y="2027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F1E8FB85-B973-B812-D156-4345B246A833}"/>
              </a:ext>
            </a:extLst>
          </p:cNvPr>
          <p:cNvSpPr/>
          <p:nvPr/>
        </p:nvSpPr>
        <p:spPr>
          <a:xfrm flipH="1">
            <a:off x="14892169" y="800100"/>
            <a:ext cx="2362200" cy="1562004"/>
          </a:xfrm>
          <a:custGeom>
            <a:avLst/>
            <a:gdLst/>
            <a:ahLst/>
            <a:cxnLst/>
            <a:rect l="l" t="t" r="r" b="b"/>
            <a:pathLst>
              <a:path w="6222760" h="4114800">
                <a:moveTo>
                  <a:pt x="0" y="0"/>
                </a:moveTo>
                <a:lnTo>
                  <a:pt x="6222760" y="0"/>
                </a:lnTo>
                <a:lnTo>
                  <a:pt x="6222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D261E-CA90-6636-8991-27162FFFF55F}"/>
              </a:ext>
            </a:extLst>
          </p:cNvPr>
          <p:cNvSpPr txBox="1"/>
          <p:nvPr/>
        </p:nvSpPr>
        <p:spPr>
          <a:xfrm>
            <a:off x="3758897" y="723900"/>
            <a:ext cx="107702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4C9A2F-E408-BFF4-61C9-19B125F2521D}"/>
              </a:ext>
            </a:extLst>
          </p:cNvPr>
          <p:cNvSpPr/>
          <p:nvPr/>
        </p:nvSpPr>
        <p:spPr>
          <a:xfrm>
            <a:off x="1576470" y="2674495"/>
            <a:ext cx="15135057" cy="1390336"/>
          </a:xfrm>
          <a:prstGeom prst="roundRect">
            <a:avLst>
              <a:gd name="adj" fmla="val 11152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 trong Bài 13 – Tiết 29</a:t>
            </a:r>
            <a:endParaRPr kumimoji="0" lang="en-US" sz="40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04263C-5E75-41B3-8ED5-79F09E3D2A8E}"/>
              </a:ext>
            </a:extLst>
          </p:cNvPr>
          <p:cNvSpPr/>
          <p:nvPr/>
        </p:nvSpPr>
        <p:spPr>
          <a:xfrm>
            <a:off x="1576469" y="4377222"/>
            <a:ext cx="15135057" cy="4195277"/>
          </a:xfrm>
          <a:prstGeom prst="roundRect">
            <a:avLst>
              <a:gd name="adj" fmla="val 11152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Đọc và tìm hiểu trước nội dung tiết học sau – </a:t>
            </a:r>
            <a:r>
              <a:rPr lang="vi-VN" sz="4000" b="1" i="1">
                <a:solidFill>
                  <a:prstClr val="black"/>
                </a:solidFill>
                <a:cs typeface="Arial" panose="020B0604020202020204" pitchFamily="34" charset="0"/>
              </a:rPr>
              <a:t>Bài 14 – Tiết 30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i="1">
                <a:solidFill>
                  <a:prstClr val="black"/>
                </a:solidFill>
                <a:cs typeface="Arial" panose="020B0604020202020204" pitchFamily="34" charset="0"/>
              </a:rPr>
              <a:t>Lí thuyết âm nhạc: Một số hợp âm của giọng Đô trưởng và giọng La thứ.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i="1">
                <a:solidFill>
                  <a:prstClr val="black"/>
                </a:solidFill>
                <a:cs typeface="Arial" panose="020B0604020202020204" pitchFamily="34" charset="0"/>
              </a:rPr>
              <a:t>Đọc nhạc – Bài đọc nhạc số 4.</a:t>
            </a:r>
          </a:p>
        </p:txBody>
      </p:sp>
    </p:spTree>
    <p:extLst>
      <p:ext uri="{BB962C8B-B14F-4D97-AF65-F5344CB8AC3E}">
        <p14:creationId xmlns:p14="http://schemas.microsoft.com/office/powerpoint/2010/main" val="19004633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3" t="4071"/>
          <a:stretch/>
        </p:blipFill>
        <p:spPr>
          <a:xfrm>
            <a:off x="-228600" y="34089"/>
            <a:ext cx="18748557" cy="10252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97CD6-2027-8BAF-A1BA-5291874DC52E}"/>
              </a:ext>
            </a:extLst>
          </p:cNvPr>
          <p:cNvSpPr txBox="1"/>
          <p:nvPr/>
        </p:nvSpPr>
        <p:spPr>
          <a:xfrm>
            <a:off x="4953000" y="9008862"/>
            <a:ext cx="709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SGK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Âm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nhạc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9 –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trang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52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47800" y="2019300"/>
            <a:ext cx="15849600" cy="5562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Sholom Secunda | Discogs">
            <a:extLst>
              <a:ext uri="{FF2B5EF4-FFF2-40B4-BE49-F238E27FC236}">
                <a16:creationId xmlns:a16="http://schemas.microsoft.com/office/drawing/2014/main" id="{FA868BE6-4B52-83F1-CB53-FE788730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1546481"/>
            <a:ext cx="3962400" cy="65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F125C1-AE23-2459-4DCA-5D57252EE2B4}"/>
              </a:ext>
            </a:extLst>
          </p:cNvPr>
          <p:cNvSpPr txBox="1"/>
          <p:nvPr/>
        </p:nvSpPr>
        <p:spPr>
          <a:xfrm>
            <a:off x="1666077" y="2465426"/>
            <a:ext cx="101867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kumimoji="0" lang="it-IT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HÁT: BÀI HÁT </a:t>
            </a:r>
            <a:r>
              <a:rPr kumimoji="0" lang="it-IT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DONNA DONNA 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125C1-AE23-2459-4DCA-5D57252EE2B4}"/>
              </a:ext>
            </a:extLst>
          </p:cNvPr>
          <p:cNvSpPr txBox="1"/>
          <p:nvPr/>
        </p:nvSpPr>
        <p:spPr>
          <a:xfrm>
            <a:off x="1692353" y="3563627"/>
            <a:ext cx="57294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it-IT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it-IT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hiểu bài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F125C1-AE23-2459-4DCA-5D57252EE2B4}"/>
              </a:ext>
            </a:extLst>
          </p:cNvPr>
          <p:cNvSpPr txBox="1"/>
          <p:nvPr/>
        </p:nvSpPr>
        <p:spPr>
          <a:xfrm>
            <a:off x="1738121" y="4531456"/>
            <a:ext cx="32148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noProof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it-IT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it-IT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giả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440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D6638-308C-CA93-BFBC-8B1D39C20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1A9618-45AF-F5E4-F894-E2A9BF41B157}"/>
              </a:ext>
            </a:extLst>
          </p:cNvPr>
          <p:cNvSpPr/>
          <p:nvPr/>
        </p:nvSpPr>
        <p:spPr>
          <a:xfrm>
            <a:off x="5853112" y="750699"/>
            <a:ext cx="12420600" cy="1211169"/>
          </a:xfrm>
          <a:prstGeom prst="rect">
            <a:avLst/>
          </a:prstGeom>
          <a:solidFill>
            <a:srgbClr val="B6E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sĩ Sholom Secunda</a:t>
            </a:r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5E2A257F-7C91-4704-2EE8-90BED4C24ABE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A2E74CE3-39A5-0661-13D1-18BE5DBB0936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3B8B614C-1C70-4C64-2645-FE6B61C327C0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pic>
        <p:nvPicPr>
          <p:cNvPr id="1026" name="Picture 2" descr="Sholom Secunda | Discogs">
            <a:extLst>
              <a:ext uri="{FF2B5EF4-FFF2-40B4-BE49-F238E27FC236}">
                <a16:creationId xmlns:a16="http://schemas.microsoft.com/office/drawing/2014/main" id="{FA868BE6-4B52-83F1-CB53-FE788730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7" y="627583"/>
            <a:ext cx="5848913" cy="946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53E4C5-F6E9-95A2-44B8-BBA898B0856E}"/>
              </a:ext>
            </a:extLst>
          </p:cNvPr>
          <p:cNvSpPr txBox="1"/>
          <p:nvPr/>
        </p:nvSpPr>
        <p:spPr>
          <a:xfrm>
            <a:off x="7175532" y="3277649"/>
            <a:ext cx="10074075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Tên khai sinh Shloyme Abramovich Sekunda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Là một nhà soạn nhạc Mỹ gốc Do Thái.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Ông nổi tiếng nhất với các giai điệu " Bei Mir Bistu Shein " và " Donna Donna 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D2C7B-77B5-8B8E-B02E-5C20FCDE6925}"/>
              </a:ext>
            </a:extLst>
          </p:cNvPr>
          <p:cNvSpPr txBox="1"/>
          <p:nvPr/>
        </p:nvSpPr>
        <p:spPr>
          <a:xfrm>
            <a:off x="9330019" y="2294403"/>
            <a:ext cx="5466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(1894 – 1974)</a:t>
            </a:r>
          </a:p>
        </p:txBody>
      </p:sp>
    </p:spTree>
    <p:extLst>
      <p:ext uri="{BB962C8B-B14F-4D97-AF65-F5344CB8AC3E}">
        <p14:creationId xmlns:p14="http://schemas.microsoft.com/office/powerpoint/2010/main" val="32969271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3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738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7A3A4ECB-099B-55F2-2A04-D40DE6608D7E}"/>
              </a:ext>
            </a:extLst>
          </p:cNvPr>
          <p:cNvSpPr/>
          <p:nvPr/>
        </p:nvSpPr>
        <p:spPr>
          <a:xfrm flipH="1">
            <a:off x="-1316293" y="-1459603"/>
            <a:ext cx="5114311" cy="4819355"/>
          </a:xfrm>
          <a:custGeom>
            <a:avLst/>
            <a:gdLst/>
            <a:ahLst/>
            <a:cxnLst/>
            <a:rect l="l" t="t" r="r" b="b"/>
            <a:pathLst>
              <a:path w="6819081" h="6425807">
                <a:moveTo>
                  <a:pt x="6819081" y="0"/>
                </a:moveTo>
                <a:lnTo>
                  <a:pt x="0" y="0"/>
                </a:lnTo>
                <a:lnTo>
                  <a:pt x="0" y="6425807"/>
                </a:lnTo>
                <a:lnTo>
                  <a:pt x="6819081" y="6425807"/>
                </a:lnTo>
                <a:lnTo>
                  <a:pt x="681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6A3880FE-88FF-8A3F-3208-7CA935E25B6C}"/>
              </a:ext>
            </a:extLst>
          </p:cNvPr>
          <p:cNvSpPr/>
          <p:nvPr/>
        </p:nvSpPr>
        <p:spPr>
          <a:xfrm>
            <a:off x="-33768" y="8251100"/>
            <a:ext cx="1719587" cy="2101562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0" y="0"/>
                </a:moveTo>
                <a:lnTo>
                  <a:pt x="2292782" y="0"/>
                </a:lnTo>
                <a:lnTo>
                  <a:pt x="2292782" y="2802082"/>
                </a:lnTo>
                <a:lnTo>
                  <a:pt x="0" y="2802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D15A9FB1-4AEE-5132-D6A4-7E57535FD8A3}"/>
              </a:ext>
            </a:extLst>
          </p:cNvPr>
          <p:cNvSpPr/>
          <p:nvPr/>
        </p:nvSpPr>
        <p:spPr>
          <a:xfrm flipH="1" flipV="1">
            <a:off x="16459451" y="252676"/>
            <a:ext cx="1719587" cy="2101562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2292783" y="2802082"/>
                </a:moveTo>
                <a:lnTo>
                  <a:pt x="0" y="2802082"/>
                </a:lnTo>
                <a:lnTo>
                  <a:pt x="0" y="0"/>
                </a:lnTo>
                <a:lnTo>
                  <a:pt x="2292783" y="0"/>
                </a:lnTo>
                <a:lnTo>
                  <a:pt x="2292783" y="28020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E82F8B1-7314-5462-0BA1-6D1772FD31DA}"/>
              </a:ext>
            </a:extLst>
          </p:cNvPr>
          <p:cNvSpPr/>
          <p:nvPr/>
        </p:nvSpPr>
        <p:spPr>
          <a:xfrm flipV="1">
            <a:off x="13420294" y="5773642"/>
            <a:ext cx="4739698" cy="4466348"/>
          </a:xfrm>
          <a:custGeom>
            <a:avLst/>
            <a:gdLst/>
            <a:ahLst/>
            <a:cxnLst/>
            <a:rect l="l" t="t" r="r" b="b"/>
            <a:pathLst>
              <a:path w="6319597" h="5955130">
                <a:moveTo>
                  <a:pt x="0" y="5955130"/>
                </a:moveTo>
                <a:lnTo>
                  <a:pt x="6319597" y="5955130"/>
                </a:lnTo>
                <a:lnTo>
                  <a:pt x="6319597" y="0"/>
                </a:lnTo>
                <a:lnTo>
                  <a:pt x="0" y="0"/>
                </a:lnTo>
                <a:lnTo>
                  <a:pt x="0" y="59551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0776357D-9754-A61C-66DC-DEA3D75E0C00}"/>
              </a:ext>
            </a:extLst>
          </p:cNvPr>
          <p:cNvSpPr/>
          <p:nvPr/>
        </p:nvSpPr>
        <p:spPr>
          <a:xfrm>
            <a:off x="12801600" y="8288086"/>
            <a:ext cx="1951829" cy="2037014"/>
          </a:xfrm>
          <a:custGeom>
            <a:avLst/>
            <a:gdLst/>
            <a:ahLst/>
            <a:cxnLst/>
            <a:rect l="l" t="t" r="r" b="b"/>
            <a:pathLst>
              <a:path w="2602439" h="2716018">
                <a:moveTo>
                  <a:pt x="0" y="0"/>
                </a:moveTo>
                <a:lnTo>
                  <a:pt x="2602439" y="0"/>
                </a:lnTo>
                <a:lnTo>
                  <a:pt x="2602439" y="2716018"/>
                </a:lnTo>
                <a:lnTo>
                  <a:pt x="0" y="2716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E296E467-DEE3-627F-D168-BB99DF6C57F0}"/>
              </a:ext>
            </a:extLst>
          </p:cNvPr>
          <p:cNvSpPr/>
          <p:nvPr/>
        </p:nvSpPr>
        <p:spPr>
          <a:xfrm>
            <a:off x="-1122674" y="-1826774"/>
            <a:ext cx="2999330" cy="3130231"/>
          </a:xfrm>
          <a:custGeom>
            <a:avLst/>
            <a:gdLst/>
            <a:ahLst/>
            <a:cxnLst/>
            <a:rect l="l" t="t" r="r" b="b"/>
            <a:pathLst>
              <a:path w="3999107" h="4173641">
                <a:moveTo>
                  <a:pt x="0" y="0"/>
                </a:moveTo>
                <a:lnTo>
                  <a:pt x="3999107" y="0"/>
                </a:lnTo>
                <a:lnTo>
                  <a:pt x="3999107" y="4173641"/>
                </a:lnTo>
                <a:lnTo>
                  <a:pt x="0" y="4173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1F3A4E9-7B8D-0C0A-262A-97E0A9ABDED4}"/>
              </a:ext>
            </a:extLst>
          </p:cNvPr>
          <p:cNvSpPr/>
          <p:nvPr/>
        </p:nvSpPr>
        <p:spPr>
          <a:xfrm>
            <a:off x="2437670" y="-1155452"/>
            <a:ext cx="1586869" cy="1656125"/>
          </a:xfrm>
          <a:custGeom>
            <a:avLst/>
            <a:gdLst/>
            <a:ahLst/>
            <a:cxnLst/>
            <a:rect l="l" t="t" r="r" b="b"/>
            <a:pathLst>
              <a:path w="2115825" h="2208166">
                <a:moveTo>
                  <a:pt x="0" y="0"/>
                </a:moveTo>
                <a:lnTo>
                  <a:pt x="2115825" y="0"/>
                </a:lnTo>
                <a:lnTo>
                  <a:pt x="2115825" y="2208166"/>
                </a:lnTo>
                <a:lnTo>
                  <a:pt x="0" y="2208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F1FC2E2-A4FD-1722-A84F-2765AD513CFF}"/>
              </a:ext>
            </a:extLst>
          </p:cNvPr>
          <p:cNvSpPr/>
          <p:nvPr/>
        </p:nvSpPr>
        <p:spPr>
          <a:xfrm>
            <a:off x="-1542814" y="1814902"/>
            <a:ext cx="2022489" cy="2110757"/>
          </a:xfrm>
          <a:custGeom>
            <a:avLst/>
            <a:gdLst/>
            <a:ahLst/>
            <a:cxnLst/>
            <a:rect l="l" t="t" r="r" b="b"/>
            <a:pathLst>
              <a:path w="2696652" h="2814342">
                <a:moveTo>
                  <a:pt x="0" y="0"/>
                </a:moveTo>
                <a:lnTo>
                  <a:pt x="2696652" y="0"/>
                </a:lnTo>
                <a:lnTo>
                  <a:pt x="2696652" y="2814342"/>
                </a:lnTo>
                <a:lnTo>
                  <a:pt x="0" y="2814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529D4EB5-C12F-EAEA-1E6D-92ED73211FF2}"/>
              </a:ext>
            </a:extLst>
          </p:cNvPr>
          <p:cNvSpPr/>
          <p:nvPr/>
        </p:nvSpPr>
        <p:spPr>
          <a:xfrm>
            <a:off x="15951875" y="1073025"/>
            <a:ext cx="1004001" cy="856138"/>
          </a:xfrm>
          <a:custGeom>
            <a:avLst/>
            <a:gdLst/>
            <a:ahLst/>
            <a:cxnLst/>
            <a:rect l="l" t="t" r="r" b="b"/>
            <a:pathLst>
              <a:path w="1098245" h="936503">
                <a:moveTo>
                  <a:pt x="0" y="0"/>
                </a:moveTo>
                <a:lnTo>
                  <a:pt x="1098245" y="0"/>
                </a:lnTo>
                <a:lnTo>
                  <a:pt x="109824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id="{D70761DB-9F88-7F26-6941-A7605A472525}"/>
              </a:ext>
            </a:extLst>
          </p:cNvPr>
          <p:cNvSpPr/>
          <p:nvPr/>
        </p:nvSpPr>
        <p:spPr>
          <a:xfrm>
            <a:off x="762000" y="8194033"/>
            <a:ext cx="1248074" cy="1064267"/>
          </a:xfrm>
          <a:custGeom>
            <a:avLst/>
            <a:gdLst/>
            <a:ahLst/>
            <a:cxnLst/>
            <a:rect l="l" t="t" r="r" b="b"/>
            <a:pathLst>
              <a:path w="1664098" h="1419022">
                <a:moveTo>
                  <a:pt x="0" y="0"/>
                </a:moveTo>
                <a:lnTo>
                  <a:pt x="1664098" y="0"/>
                </a:lnTo>
                <a:lnTo>
                  <a:pt x="1664098" y="1419022"/>
                </a:lnTo>
                <a:lnTo>
                  <a:pt x="0" y="14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296E467-DEE3-627F-D168-BB99DF6C57F0}"/>
              </a:ext>
            </a:extLst>
          </p:cNvPr>
          <p:cNvSpPr/>
          <p:nvPr/>
        </p:nvSpPr>
        <p:spPr>
          <a:xfrm>
            <a:off x="16133776" y="7874611"/>
            <a:ext cx="2644910" cy="2461939"/>
          </a:xfrm>
          <a:custGeom>
            <a:avLst/>
            <a:gdLst/>
            <a:ahLst/>
            <a:cxnLst/>
            <a:rect l="l" t="t" r="r" b="b"/>
            <a:pathLst>
              <a:path w="3999107" h="4173641">
                <a:moveTo>
                  <a:pt x="0" y="0"/>
                </a:moveTo>
                <a:lnTo>
                  <a:pt x="3999107" y="0"/>
                </a:lnTo>
                <a:lnTo>
                  <a:pt x="3999107" y="4173641"/>
                </a:lnTo>
                <a:lnTo>
                  <a:pt x="0" y="4173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0776357D-9754-A61C-66DC-DEA3D75E0C00}"/>
              </a:ext>
            </a:extLst>
          </p:cNvPr>
          <p:cNvSpPr/>
          <p:nvPr/>
        </p:nvSpPr>
        <p:spPr>
          <a:xfrm>
            <a:off x="16975929" y="4526425"/>
            <a:ext cx="1951829" cy="2037014"/>
          </a:xfrm>
          <a:custGeom>
            <a:avLst/>
            <a:gdLst/>
            <a:ahLst/>
            <a:cxnLst/>
            <a:rect l="l" t="t" r="r" b="b"/>
            <a:pathLst>
              <a:path w="2602439" h="2716018">
                <a:moveTo>
                  <a:pt x="0" y="0"/>
                </a:moveTo>
                <a:lnTo>
                  <a:pt x="2602439" y="0"/>
                </a:lnTo>
                <a:lnTo>
                  <a:pt x="2602439" y="2716018"/>
                </a:lnTo>
                <a:lnTo>
                  <a:pt x="0" y="2716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ABD6E8-1C3F-7479-572D-B2CB8E242E2A}"/>
              </a:ext>
            </a:extLst>
          </p:cNvPr>
          <p:cNvSpPr txBox="1"/>
          <p:nvPr/>
        </p:nvSpPr>
        <p:spPr>
          <a:xfrm>
            <a:off x="903023" y="596121"/>
            <a:ext cx="70394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5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50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</a:t>
            </a:r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5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AD2801-24D6-56FA-0481-ED8025E77B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3767" y="179293"/>
            <a:ext cx="7637129" cy="10107707"/>
          </a:xfrm>
          <a:prstGeom prst="rect">
            <a:avLst/>
          </a:prstGeom>
        </p:spPr>
      </p:pic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4801A669-BB0D-032D-F750-472C3C1B969F}"/>
              </a:ext>
            </a:extLst>
          </p:cNvPr>
          <p:cNvSpPr/>
          <p:nvPr/>
        </p:nvSpPr>
        <p:spPr>
          <a:xfrm>
            <a:off x="1089276" y="1814902"/>
            <a:ext cx="8244144" cy="4419600"/>
          </a:xfrm>
          <a:prstGeom prst="roundRect">
            <a:avLst>
              <a:gd name="adj" fmla="val 1103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</a:rPr>
              <a:t>Là ca khúc trữ tình đồng quê nổi tiếng, được viết bằng tiếng Yiddish cho vở nhạc kịch Esterke của nhạc sĩ Sholom Secunda, phổ thơ của Aaron Zeitlin. 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B3D0668E-A67E-4E1A-E8D1-87533D28238B}"/>
              </a:ext>
            </a:extLst>
          </p:cNvPr>
          <p:cNvSpPr/>
          <p:nvPr/>
        </p:nvSpPr>
        <p:spPr>
          <a:xfrm>
            <a:off x="1089276" y="6727733"/>
            <a:ext cx="8244144" cy="3144090"/>
          </a:xfrm>
          <a:prstGeom prst="roundRect">
            <a:avLst>
              <a:gd name="adj" fmla="val 1103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</a:rPr>
              <a:t>Bản dịch của nhạc sĩ Phạm Trọng Cầu có nội dung phù hợp với lứa tuổi HS THCS hơn.</a:t>
            </a:r>
            <a:endParaRPr lang="en-US" sz="3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785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BF8A4-BDD6-F64A-222A-1021EB153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EDE01D8F-2E0D-971E-A3D0-F507C505850E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547CAE0C-011F-CD1C-998B-3A2454406411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3097F284-1932-6D90-AE04-E4BA08802ECE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AEB0E3-D6F8-BC97-094C-3CCB63D42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411" y="304800"/>
            <a:ext cx="8973589" cy="96774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CC8E0C-4260-B13F-BD39-0026D20D9504}"/>
              </a:ext>
            </a:extLst>
          </p:cNvPr>
          <p:cNvSpPr/>
          <p:nvPr/>
        </p:nvSpPr>
        <p:spPr>
          <a:xfrm>
            <a:off x="838200" y="996170"/>
            <a:ext cx="8153400" cy="3918727"/>
          </a:xfrm>
          <a:prstGeom prst="roundRect">
            <a:avLst>
              <a:gd name="adj" fmla="val 11035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i="1">
                <a:solidFill>
                  <a:schemeClr val="tx1"/>
                </a:solidFill>
              </a:rPr>
              <a:t>Nội dung, ý nghĩa: </a:t>
            </a:r>
            <a:r>
              <a:rPr lang="vi-VN" sz="4000">
                <a:solidFill>
                  <a:schemeClr val="tx1"/>
                </a:solidFill>
              </a:rPr>
              <a:t>nói lên những cảm xúc về kỉ niệm của thời thơ ấu không thể nào quên trong mỗi con người.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AE3F00-9B58-128C-D18C-22E049CC6F5B}"/>
              </a:ext>
            </a:extLst>
          </p:cNvPr>
          <p:cNvSpPr/>
          <p:nvPr/>
        </p:nvSpPr>
        <p:spPr>
          <a:xfrm>
            <a:off x="838200" y="5600700"/>
            <a:ext cx="8153400" cy="2209800"/>
          </a:xfrm>
          <a:prstGeom prst="roundRect">
            <a:avLst>
              <a:gd name="adj" fmla="val 11035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i="1">
                <a:solidFill>
                  <a:schemeClr val="tx1"/>
                </a:solidFill>
              </a:rPr>
              <a:t>Giai điệu: </a:t>
            </a:r>
            <a:r>
              <a:rPr lang="vi-VN" sz="4000">
                <a:solidFill>
                  <a:schemeClr val="tx1"/>
                </a:solidFill>
              </a:rPr>
              <a:t>trữ tình, tha thiết.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3DA34572-1F6E-9A43-9FBF-612D86DA1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00800" y="8101558"/>
            <a:ext cx="3422075" cy="210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9865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68BE-BBEE-70B7-E443-6A41F89D1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7A4BFC7C-C641-E579-B663-38CF814ED7CF}"/>
              </a:ext>
            </a:extLst>
          </p:cNvPr>
          <p:cNvSpPr/>
          <p:nvPr/>
        </p:nvSpPr>
        <p:spPr>
          <a:xfrm>
            <a:off x="16613102" y="9189167"/>
            <a:ext cx="974554" cy="907333"/>
          </a:xfrm>
          <a:custGeom>
            <a:avLst/>
            <a:gdLst/>
            <a:ahLst/>
            <a:cxnLst/>
            <a:rect l="l" t="t" r="r" b="b"/>
            <a:pathLst>
              <a:path w="974554" h="907333">
                <a:moveTo>
                  <a:pt x="0" y="0"/>
                </a:moveTo>
                <a:lnTo>
                  <a:pt x="974554" y="0"/>
                </a:lnTo>
                <a:lnTo>
                  <a:pt x="974554" y="907333"/>
                </a:lnTo>
                <a:lnTo>
                  <a:pt x="0" y="90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13D63879-B5B4-5C45-93EC-69BAED0098F1}"/>
              </a:ext>
            </a:extLst>
          </p:cNvPr>
          <p:cNvSpPr/>
          <p:nvPr/>
        </p:nvSpPr>
        <p:spPr>
          <a:xfrm>
            <a:off x="17268657" y="180975"/>
            <a:ext cx="793747" cy="738997"/>
          </a:xfrm>
          <a:custGeom>
            <a:avLst/>
            <a:gdLst/>
            <a:ahLst/>
            <a:cxnLst/>
            <a:rect l="l" t="t" r="r" b="b"/>
            <a:pathLst>
              <a:path w="793747" h="738997">
                <a:moveTo>
                  <a:pt x="0" y="0"/>
                </a:moveTo>
                <a:lnTo>
                  <a:pt x="793747" y="0"/>
                </a:lnTo>
                <a:lnTo>
                  <a:pt x="793747" y="738997"/>
                </a:lnTo>
                <a:lnTo>
                  <a:pt x="0" y="73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FE2DF3C4-09C1-D41C-5916-DBF9427B3309}"/>
              </a:ext>
            </a:extLst>
          </p:cNvPr>
          <p:cNvSpPr/>
          <p:nvPr/>
        </p:nvSpPr>
        <p:spPr>
          <a:xfrm>
            <a:off x="-152400" y="2705100"/>
            <a:ext cx="951375" cy="885753"/>
          </a:xfrm>
          <a:custGeom>
            <a:avLst/>
            <a:gdLst/>
            <a:ahLst/>
            <a:cxnLst/>
            <a:rect l="l" t="t" r="r" b="b"/>
            <a:pathLst>
              <a:path w="951375" h="885753">
                <a:moveTo>
                  <a:pt x="0" y="0"/>
                </a:moveTo>
                <a:lnTo>
                  <a:pt x="951375" y="0"/>
                </a:lnTo>
                <a:lnTo>
                  <a:pt x="951375" y="885753"/>
                </a:lnTo>
                <a:lnTo>
                  <a:pt x="0" y="88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3471" t="-160942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D2801-24D6-56FA-0481-ED8025E77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1" y="33337"/>
            <a:ext cx="9372600" cy="101077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01A669-BB0D-032D-F750-472C3C1B969F}"/>
              </a:ext>
            </a:extLst>
          </p:cNvPr>
          <p:cNvSpPr/>
          <p:nvPr/>
        </p:nvSpPr>
        <p:spPr>
          <a:xfrm>
            <a:off x="9601200" y="1104900"/>
            <a:ext cx="8244144" cy="4419600"/>
          </a:xfrm>
          <a:prstGeom prst="roundRect">
            <a:avLst>
              <a:gd name="adj" fmla="val 1103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</a:rPr>
              <a:t>Là ca khúc trữ tình đồng quê nổi tiếng, được viết bằng tiếng Yiddish cho vở nhạc kịch Esterke của nhạc sĩ Sholom Secunda, phổ thơ của Aaron Zeitlin. 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D0668E-A67E-4E1A-E8D1-87533D28238B}"/>
              </a:ext>
            </a:extLst>
          </p:cNvPr>
          <p:cNvSpPr/>
          <p:nvPr/>
        </p:nvSpPr>
        <p:spPr>
          <a:xfrm>
            <a:off x="9601200" y="6017731"/>
            <a:ext cx="8244144" cy="3144090"/>
          </a:xfrm>
          <a:prstGeom prst="roundRect">
            <a:avLst>
              <a:gd name="adj" fmla="val 1103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</a:rPr>
              <a:t>Bản dịch của nhạc sĩ Phạm Trọng Cầu có nội dung phù hợp với lứa tuổi HS THCS hơn.</a:t>
            </a:r>
            <a:endParaRPr lang="en-US" sz="3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1105</Words>
  <Application>Microsoft Office PowerPoint</Application>
  <PresentationFormat>Custom</PresentationFormat>
  <Paragraphs>127</Paragraphs>
  <Slides>30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Colors Presentation Colorful Cute and Cartoon Style</dc:title>
  <cp:lastModifiedBy>Admin</cp:lastModifiedBy>
  <cp:revision>30</cp:revision>
  <dcterms:created xsi:type="dcterms:W3CDTF">2006-08-16T00:00:00Z</dcterms:created>
  <dcterms:modified xsi:type="dcterms:W3CDTF">2025-04-04T02:31:54Z</dcterms:modified>
  <dc:identifier>DAGaeH7hPNY</dc:identifier>
</cp:coreProperties>
</file>