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87" r:id="rId2"/>
    <p:sldId id="300" r:id="rId3"/>
    <p:sldId id="302" r:id="rId4"/>
    <p:sldId id="286" r:id="rId5"/>
    <p:sldId id="263" r:id="rId6"/>
    <p:sldId id="264" r:id="rId7"/>
    <p:sldId id="265" r:id="rId8"/>
    <p:sldId id="266" r:id="rId9"/>
    <p:sldId id="267" r:id="rId10"/>
    <p:sldId id="291" r:id="rId11"/>
    <p:sldId id="293" r:id="rId12"/>
    <p:sldId id="280" r:id="rId13"/>
    <p:sldId id="295" r:id="rId14"/>
    <p:sldId id="270" r:id="rId15"/>
    <p:sldId id="283" r:id="rId16"/>
    <p:sldId id="275" r:id="rId17"/>
    <p:sldId id="272" r:id="rId18"/>
    <p:sldId id="274" r:id="rId19"/>
    <p:sldId id="305" r:id="rId20"/>
    <p:sldId id="306" r:id="rId21"/>
    <p:sldId id="277" r:id="rId22"/>
    <p:sldId id="330" r:id="rId23"/>
    <p:sldId id="279" r:id="rId24"/>
    <p:sldId id="299" r:id="rId25"/>
    <p:sldId id="284" r:id="rId26"/>
  </p:sldIdLst>
  <p:sldSz cx="12192000" cy="6858000"/>
  <p:notesSz cx="6858000" cy="9144000"/>
  <p:embeddedFontLst>
    <p:embeddedFont>
      <p:font typeface=".VnAvantH" panose="020B7200000000000000"/>
      <p:regular r:id="rId28"/>
      <p:bold r:id="rId29"/>
      <p:italic r:id="rId30"/>
      <p:boldItalic r:id="rId31"/>
    </p:embeddedFont>
    <p:embeddedFont>
      <p:font typeface=".VnMysticalH" panose="020B7200000000000000"/>
      <p:regular r:id="rId32"/>
    </p:embeddedFont>
    <p:embeddedFont>
      <p:font typeface="Arial Black" panose="020B0A04020102020204" pitchFamily="34" charset="0"/>
      <p:bold r:id="rId33"/>
    </p:embeddedFont>
    <p:embeddedFont>
      <p:font typeface="Gabriola" panose="04040605051002020D02" pitchFamily="82" charset="0"/>
      <p:regular r:id="rId34"/>
    </p:embeddedFont>
    <p:embeddedFont>
      <p:font typeface="Impact" panose="020B0806030902050204" pitchFamily="34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Rockwell Extra Bold" panose="02060903040505020403" pitchFamily="18" charset="0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78" d="100"/>
          <a:sy n="78" d="100"/>
        </p:scale>
        <p:origin x="97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5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834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21/11/2024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7.xml"/><Relationship Id="rId7" Type="http://schemas.openxmlformats.org/officeDocument/2006/relationships/slide" Target="slide18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slide" Target="slide21.xml"/><Relationship Id="rId9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31029hinh-nen-desktop-hoa-va-sach-tren-dong-co">
            <a:extLst>
              <a:ext uri="{FF2B5EF4-FFF2-40B4-BE49-F238E27FC236}">
                <a16:creationId xmlns:a16="http://schemas.microsoft.com/office/drawing/2014/main" id="{D36D6A2E-F137-648C-6BF7-7AD438AB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3360FAEA-51AC-A115-76D2-772234962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505243"/>
            <a:ext cx="10494498" cy="8535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53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Rockwell Extra Bold"/>
                <a:cs typeface="+mn-cs"/>
              </a:rPr>
              <a:t>WELCOME TO OUR CLASS </a:t>
            </a: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949B3837-3E97-30ED-2361-6105ABA551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99138" y="3440805"/>
            <a:ext cx="8032653" cy="6685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7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Teacher: Pham </a:t>
            </a:r>
            <a:r>
              <a:rPr lang="en-US" sz="5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Hong Thu </a:t>
            </a:r>
          </a:p>
        </p:txBody>
      </p:sp>
    </p:spTree>
    <p:extLst>
      <p:ext uri="{BB962C8B-B14F-4D97-AF65-F5344CB8AC3E}">
        <p14:creationId xmlns:p14="http://schemas.microsoft.com/office/powerpoint/2010/main" val="2809360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295400"/>
            <a:ext cx="6202680" cy="48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98;p10"/>
          <p:cNvSpPr txBox="1"/>
          <p:nvPr/>
        </p:nvSpPr>
        <p:spPr>
          <a:xfrm>
            <a:off x="308463" y="628754"/>
            <a:ext cx="2213511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can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337" y="809615"/>
            <a:ext cx="12025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B0F0"/>
                </a:solidFill>
              </a:rPr>
              <a:t>/ </a:t>
            </a:r>
            <a:r>
              <a:rPr lang="en-US" sz="2500" b="1" dirty="0" err="1">
                <a:solidFill>
                  <a:srgbClr val="00B0F0"/>
                </a:solidFill>
              </a:rPr>
              <a:t>kæn</a:t>
            </a:r>
            <a:r>
              <a:rPr lang="en-US" sz="2500" b="1" dirty="0">
                <a:solidFill>
                  <a:srgbClr val="00B0F0"/>
                </a:solidFill>
              </a:rPr>
              <a:t> /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196" y="739719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err="1"/>
              <a:t>lon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3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373907"/>
              </p:ext>
            </p:extLst>
          </p:nvPr>
        </p:nvGraphicFramePr>
        <p:xfrm>
          <a:off x="796421" y="1238871"/>
          <a:ext cx="10589343" cy="52318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3529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9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9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roast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fry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fraɪ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shrimp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ʃrɪmp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lemonade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leməˈneɪd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mineral water</a:t>
                      </a: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mɪnərəl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 /ˈ</a:t>
                      </a: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wɔːtə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endParaRPr sz="280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b="1" dirty="0"/>
                        <a:t>- can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kæn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/>
                        <a:t>lon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8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70" y="277651"/>
            <a:ext cx="2506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2367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6205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3687802" y="746794"/>
            <a:ext cx="4143592" cy="2615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25560" y="3813136"/>
            <a:ext cx="77281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</a:rPr>
              <a:t>- Where is Mark's family?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are they doing?</a:t>
            </a:r>
          </a:p>
          <a:p>
            <a:endParaRPr lang="en-GB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69" y="130171"/>
            <a:ext cx="2845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892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457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7739"/>
          <a:stretch/>
        </p:blipFill>
        <p:spPr>
          <a:xfrm>
            <a:off x="10635175" y="1"/>
            <a:ext cx="1556825" cy="11113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4244" y="659405"/>
            <a:ext cx="11704395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00" b="1" dirty="0">
                <a:latin typeface="OpenSans"/>
              </a:rPr>
              <a:t>Waiter:</a:t>
            </a:r>
            <a:r>
              <a:rPr lang="en-GB" sz="2300" dirty="0">
                <a:latin typeface="OpenSans"/>
              </a:rPr>
              <a:t> Good evening. What can I get you today?</a:t>
            </a:r>
          </a:p>
          <a:p>
            <a:r>
              <a:rPr lang="en-GB" sz="23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2300" b="1" dirty="0">
                <a:latin typeface="OpenSans"/>
              </a:rPr>
              <a:t> </a:t>
            </a:r>
            <a:r>
              <a:rPr lang="en-GB" sz="2300" dirty="0">
                <a:latin typeface="OpenSans"/>
              </a:rPr>
              <a:t>We'd like rice with some pork cooked in fish sauce. Oh, could we also have an order of roast chicken and fried vegetables?</a:t>
            </a:r>
          </a:p>
          <a:p>
            <a:r>
              <a:rPr lang="en-GB" sz="23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2300" b="1" dirty="0">
                <a:latin typeface="OpenSans"/>
              </a:rPr>
              <a:t> </a:t>
            </a:r>
            <a:r>
              <a:rPr lang="en-GB" sz="2300" dirty="0">
                <a:latin typeface="OpenSans"/>
              </a:rPr>
              <a:t>And I'd like some fried tofu and spring rolls too.</a:t>
            </a:r>
          </a:p>
          <a:p>
            <a:r>
              <a:rPr lang="en-GB" sz="2300" b="1" dirty="0">
                <a:latin typeface="OpenSans"/>
              </a:rPr>
              <a:t>Waiter:</a:t>
            </a:r>
            <a:r>
              <a:rPr lang="en-GB" sz="2300" dirty="0">
                <a:latin typeface="OpenSans"/>
              </a:rPr>
              <a:t> OK. Would you like any </a:t>
            </a:r>
            <a:r>
              <a:rPr lang="en-GB" sz="2300" i="1" dirty="0" err="1">
                <a:latin typeface="OpenSans"/>
              </a:rPr>
              <a:t>canh</a:t>
            </a:r>
            <a:r>
              <a:rPr lang="en-GB" sz="2300" dirty="0">
                <a:latin typeface="OpenSans"/>
              </a:rPr>
              <a:t>? It's a kind of Vietnamese soup. We often have it with rice.</a:t>
            </a:r>
          </a:p>
          <a:p>
            <a:r>
              <a:rPr lang="en-GB" sz="2300" b="1" dirty="0">
                <a:solidFill>
                  <a:srgbClr val="FF0000"/>
                </a:solidFill>
                <a:latin typeface="OpenSans"/>
              </a:rPr>
              <a:t>Mark's dad</a:t>
            </a:r>
            <a:r>
              <a:rPr lang="en-GB" sz="2300" dirty="0">
                <a:latin typeface="OpenSans"/>
              </a:rPr>
              <a:t>: Let me see ... I think we'll try some </a:t>
            </a:r>
            <a:r>
              <a:rPr lang="en-GB" sz="2300" i="1" dirty="0" err="1">
                <a:latin typeface="OpenSans"/>
              </a:rPr>
              <a:t>canh</a:t>
            </a:r>
            <a:r>
              <a:rPr lang="en-GB" sz="2300" dirty="0">
                <a:latin typeface="OpenSans"/>
              </a:rPr>
              <a:t>.</a:t>
            </a:r>
          </a:p>
          <a:p>
            <a:r>
              <a:rPr lang="en-GB" sz="2300" b="1" dirty="0">
                <a:latin typeface="OpenSans"/>
              </a:rPr>
              <a:t>Waiter:</a:t>
            </a:r>
            <a:r>
              <a:rPr lang="en-GB" sz="2300" dirty="0">
                <a:latin typeface="OpenSans"/>
              </a:rPr>
              <a:t> With shrimp or fish?</a:t>
            </a:r>
          </a:p>
          <a:p>
            <a:r>
              <a:rPr lang="en-GB" sz="2300" b="1" dirty="0">
                <a:solidFill>
                  <a:srgbClr val="FF0000"/>
                </a:solidFill>
                <a:latin typeface="OpenSans"/>
              </a:rPr>
              <a:t>Mark's dad:</a:t>
            </a:r>
            <a:r>
              <a:rPr lang="en-GB" sz="2300" b="1" dirty="0">
                <a:latin typeface="OpenSans"/>
              </a:rPr>
              <a:t> </a:t>
            </a:r>
            <a:r>
              <a:rPr lang="en-GB" sz="2300" dirty="0">
                <a:latin typeface="OpenSans"/>
              </a:rPr>
              <a:t>With shrimp, please.</a:t>
            </a:r>
          </a:p>
          <a:p>
            <a:r>
              <a:rPr lang="en-GB" sz="2300" b="1" dirty="0">
                <a:latin typeface="OpenSans"/>
              </a:rPr>
              <a:t>Waiter:</a:t>
            </a:r>
            <a:r>
              <a:rPr lang="en-GB" sz="2300" dirty="0">
                <a:latin typeface="OpenSans"/>
              </a:rPr>
              <a:t> Would you like anything to drink? We have a lot of drinks: juice, lemonade, green tea, mineral water, ...</a:t>
            </a:r>
          </a:p>
          <a:p>
            <a:r>
              <a:rPr lang="en-GB" sz="23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2300" dirty="0">
                <a:latin typeface="OpenSans"/>
              </a:rPr>
              <a:t> Mineral water for me, green tea for my husband, and juice for my children. </a:t>
            </a:r>
          </a:p>
          <a:p>
            <a:r>
              <a:rPr lang="en-GB" sz="2300" b="1" dirty="0">
                <a:latin typeface="OpenSans"/>
              </a:rPr>
              <a:t>Waiter:</a:t>
            </a:r>
            <a:r>
              <a:rPr lang="en-GB" sz="2300" dirty="0">
                <a:latin typeface="OpenSans"/>
              </a:rPr>
              <a:t> What kind of juice would you like?</a:t>
            </a:r>
          </a:p>
          <a:p>
            <a:r>
              <a:rPr lang="en-GB" sz="23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23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2300" dirty="0">
                <a:latin typeface="OpenSans"/>
              </a:rPr>
              <a:t>Do you have winter melon juice?</a:t>
            </a:r>
          </a:p>
          <a:p>
            <a:r>
              <a:rPr lang="en-GB" sz="2300" b="1" dirty="0">
                <a:latin typeface="OpenSans"/>
              </a:rPr>
              <a:t>Waiter:</a:t>
            </a:r>
            <a:r>
              <a:rPr lang="en-GB" sz="2300" dirty="0">
                <a:latin typeface="OpenSans"/>
              </a:rPr>
              <a:t> Let me see. </a:t>
            </a:r>
            <a:r>
              <a:rPr lang="en-GB" sz="2300" dirty="0" err="1">
                <a:latin typeface="OpenSans"/>
              </a:rPr>
              <a:t>Er</a:t>
            </a:r>
            <a:r>
              <a:rPr lang="en-GB" sz="2300" dirty="0">
                <a:latin typeface="OpenSans"/>
              </a:rPr>
              <a:t>, yes. How many cans would you like?</a:t>
            </a:r>
          </a:p>
          <a:p>
            <a:r>
              <a:rPr lang="en-GB" sz="23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23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2300" dirty="0">
                <a:latin typeface="OpenSans"/>
              </a:rPr>
              <a:t>One ... No, wait, two please. By the way, how much is a can of winter melon juice?</a:t>
            </a:r>
          </a:p>
          <a:p>
            <a:r>
              <a:rPr lang="en-GB" sz="23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2300" dirty="0">
                <a:latin typeface="OpenSans"/>
              </a:rPr>
              <a:t> The menu says it's 10,000 dong.</a:t>
            </a:r>
          </a:p>
          <a:p>
            <a:r>
              <a:rPr lang="en-GB" sz="2300" b="1" dirty="0">
                <a:latin typeface="OpenSans"/>
              </a:rPr>
              <a:t>Waiter:</a:t>
            </a:r>
            <a:r>
              <a:rPr lang="en-GB" sz="2300" dirty="0">
                <a:latin typeface="OpenSans"/>
              </a:rPr>
              <a:t> That's right. I'll be right back with your order.</a:t>
            </a:r>
          </a:p>
        </p:txBody>
      </p:sp>
      <p:pic>
        <p:nvPicPr>
          <p:cNvPr id="4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8544" y="2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934995" y="395281"/>
            <a:ext cx="65578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14036" y="35434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466821" y="27968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3200" b="1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6359743" y="1205535"/>
            <a:ext cx="5341836" cy="3528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738370" y="1267531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665339" y="1648958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127665" y="210070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GB" sz="36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aphicFrame>
        <p:nvGraphicFramePr>
          <p:cNvPr id="306" name="Google Shape;306;p18"/>
          <p:cNvGraphicFramePr/>
          <p:nvPr>
            <p:extLst>
              <p:ext uri="{D42A27DB-BD31-4B8C-83A1-F6EECF244321}">
                <p14:modId xmlns:p14="http://schemas.microsoft.com/office/powerpoint/2010/main" val="3679261942"/>
              </p:ext>
            </p:extLst>
          </p:nvPr>
        </p:nvGraphicFramePr>
        <p:xfrm>
          <a:off x="122963" y="1271521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507498" y="919880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000078" y="1178307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566864" y="907796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489628" y="1660705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73782" y="1674849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038076" y="1679941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250005" y="11725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80662" y="2025775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082782" y="11712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3782" y="2319217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466561" y="1404251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58781" y="2604550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494888" y="165696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692170" y="1659724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031966" y="2607426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145777" y="1894073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73782" y="2957886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5992412" y="2887573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73782" y="3252113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473684" y="2604550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869465" y="3251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217178" y="168400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292110" y="4118178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805954" y="1679941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473729" y="3121212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217178" y="2034712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515239" y="3379247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217178" y="23567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410017" y="3362755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266316" y="2619895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731562" y="4319408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197411" y="476796"/>
            <a:ext cx="4341456" cy="707846"/>
            <a:chOff x="132951" y="1060159"/>
            <a:chExt cx="4341456" cy="70784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T (True)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9" name="Google Shape;359;p20"/>
          <p:cNvSpPr/>
          <p:nvPr/>
        </p:nvSpPr>
        <p:spPr>
          <a:xfrm>
            <a:off x="4538867" y="695561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164427" y="1242291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1989959" y="1241048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538867" y="148770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375049" y="2009573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661455" y="1472376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456658" y="2005280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01798" y="2015746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823722" y="2780956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691661" y="4333018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789247" y="3522482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093447" y="3571816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11398" y="4337402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739505" y="4347096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135070" y="4604119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17880" y="356339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241212" y="1239560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038886" y="1732143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06583" y="1476654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14733" y="2252027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199460" y="3522482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490340" y="3535579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14422" y="3804248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359276" y="3902181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370804" y="49395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11095" y="1534314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387899" y="3122432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399653" y="2311787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>
            <a:hlinkClick r:id="rId2" action="ppaction://hlinksldjump"/>
            <a:extLst>
              <a:ext uri="{FF2B5EF4-FFF2-40B4-BE49-F238E27FC236}">
                <a16:creationId xmlns:a16="http://schemas.microsoft.com/office/drawing/2014/main" id="{7552F8E0-99A3-AAC7-4701-A55F069729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34538" y="6248400"/>
            <a:ext cx="862012" cy="381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2"/>
                </a:solidFill>
                <a:latin typeface="Impact" panose="020B0806030902050204" pitchFamily="34" charset="0"/>
                <a:hlinkClick r:id="rId3" action="ppaction://hlinksldjump"/>
              </a:rPr>
              <a:t>Enter</a:t>
            </a:r>
            <a:endParaRPr lang="en-US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  <p:pic>
        <p:nvPicPr>
          <p:cNvPr id="14339" name="Picture 5" descr="nut">
            <a:hlinkClick r:id="rId4" action="ppaction://hlinksldjump"/>
            <a:extLst>
              <a:ext uri="{FF2B5EF4-FFF2-40B4-BE49-F238E27FC236}">
                <a16:creationId xmlns:a16="http://schemas.microsoft.com/office/drawing/2014/main" id="{D2F3F424-8414-6244-2AA3-F086B95B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1" y="1745493"/>
            <a:ext cx="1076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nut">
            <a:hlinkClick r:id="rId2" action="ppaction://hlinksldjump"/>
            <a:extLst>
              <a:ext uri="{FF2B5EF4-FFF2-40B4-BE49-F238E27FC236}">
                <a16:creationId xmlns:a16="http://schemas.microsoft.com/office/drawing/2014/main" id="{E9D073B6-B558-A2CC-C6D5-8CC26534E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96" y="3350455"/>
            <a:ext cx="1076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nut">
            <a:hlinkClick r:id="rId6" action="ppaction://hlinksldjump"/>
            <a:extLst>
              <a:ext uri="{FF2B5EF4-FFF2-40B4-BE49-F238E27FC236}">
                <a16:creationId xmlns:a16="http://schemas.microsoft.com/office/drawing/2014/main" id="{F5009E2D-2C60-4E17-AD42-F908EF94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71" y="3350455"/>
            <a:ext cx="1076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nut">
            <a:hlinkClick r:id="rId7" action="ppaction://hlinksldjump"/>
            <a:extLst>
              <a:ext uri="{FF2B5EF4-FFF2-40B4-BE49-F238E27FC236}">
                <a16:creationId xmlns:a16="http://schemas.microsoft.com/office/drawing/2014/main" id="{5FC0AD14-56E5-EACC-A5E9-9CC0AF088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21" y="1745493"/>
            <a:ext cx="1076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nut">
            <a:extLst>
              <a:ext uri="{FF2B5EF4-FFF2-40B4-BE49-F238E27FC236}">
                <a16:creationId xmlns:a16="http://schemas.microsoft.com/office/drawing/2014/main" id="{42EE25DE-A6C7-5675-DBAB-EACD73A07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09" y="1745493"/>
            <a:ext cx="1076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WordArt 10">
            <a:hlinkClick r:id="rId7" action="ppaction://hlinksldjump"/>
            <a:extLst>
              <a:ext uri="{FF2B5EF4-FFF2-40B4-BE49-F238E27FC236}">
                <a16:creationId xmlns:a16="http://schemas.microsoft.com/office/drawing/2014/main" id="{28760EEA-7946-96B2-6C72-E4213C5E29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6109" y="2075693"/>
            <a:ext cx="441325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38923" name="WordArt 11">
            <a:hlinkClick r:id="rId6" action="ppaction://hlinksldjump"/>
            <a:extLst>
              <a:ext uri="{FF2B5EF4-FFF2-40B4-BE49-F238E27FC236}">
                <a16:creationId xmlns:a16="http://schemas.microsoft.com/office/drawing/2014/main" id="{95DF3CDB-3F8A-A059-07F1-798EE4C92A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98021" y="2075693"/>
            <a:ext cx="441325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38924" name="WordArt 12">
            <a:hlinkClick r:id="rId8" action="ppaction://hlinksldjump"/>
            <a:extLst>
              <a:ext uri="{FF2B5EF4-FFF2-40B4-BE49-F238E27FC236}">
                <a16:creationId xmlns:a16="http://schemas.microsoft.com/office/drawing/2014/main" id="{525453D8-4C51-8D9A-5302-982365F80E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93421" y="2075693"/>
            <a:ext cx="441325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38925" name="WordArt 13">
            <a:hlinkClick r:id="rId4" action="ppaction://hlinksldjump"/>
            <a:extLst>
              <a:ext uri="{FF2B5EF4-FFF2-40B4-BE49-F238E27FC236}">
                <a16:creationId xmlns:a16="http://schemas.microsoft.com/office/drawing/2014/main" id="{69695A7D-7620-0F55-F8D3-3D9C909FE8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9196" y="3680655"/>
            <a:ext cx="441325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38926" name="WordArt 14">
            <a:hlinkClick r:id="rId2" action="ppaction://hlinksldjump"/>
            <a:extLst>
              <a:ext uri="{FF2B5EF4-FFF2-40B4-BE49-F238E27FC236}">
                <a16:creationId xmlns:a16="http://schemas.microsoft.com/office/drawing/2014/main" id="{FE59AB0E-61E3-6C59-8E2B-028EB2D604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63171" y="3680655"/>
            <a:ext cx="441325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05</a:t>
            </a:r>
          </a:p>
        </p:txBody>
      </p:sp>
      <p:pic>
        <p:nvPicPr>
          <p:cNvPr id="14349" name="Picture 15" descr="nut">
            <a:hlinkClick r:id="rId6" action="ppaction://hlinksldjump"/>
            <a:extLst>
              <a:ext uri="{FF2B5EF4-FFF2-40B4-BE49-F238E27FC236}">
                <a16:creationId xmlns:a16="http://schemas.microsoft.com/office/drawing/2014/main" id="{FEE2CF74-7C74-98AD-467B-D5047449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71" y="4772855"/>
            <a:ext cx="10763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8" name="WordArt 16">
            <a:hlinkClick r:id="rId9" action="ppaction://hlinksldjump"/>
            <a:extLst>
              <a:ext uri="{FF2B5EF4-FFF2-40B4-BE49-F238E27FC236}">
                <a16:creationId xmlns:a16="http://schemas.microsoft.com/office/drawing/2014/main" id="{091BACBD-F3AA-92D9-5D88-4FE6EA4352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64671" y="5103055"/>
            <a:ext cx="441325" cy="368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06</a:t>
            </a:r>
          </a:p>
        </p:txBody>
      </p:sp>
      <p:pic>
        <p:nvPicPr>
          <p:cNvPr id="14351" name="Picture 17" descr="egypta_bullet">
            <a:extLst>
              <a:ext uri="{FF2B5EF4-FFF2-40B4-BE49-F238E27FC236}">
                <a16:creationId xmlns:a16="http://schemas.microsoft.com/office/drawing/2014/main" id="{F2B0208D-066C-6BA9-F26F-97669069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3275013"/>
            <a:ext cx="1333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7F47F71-F6DD-D676-EBB8-9E90A29DF6CD}"/>
              </a:ext>
            </a:extLst>
          </p:cNvPr>
          <p:cNvSpPr/>
          <p:nvPr/>
        </p:nvSpPr>
        <p:spPr bwMode="auto">
          <a:xfrm>
            <a:off x="7391400" y="3581400"/>
            <a:ext cx="990600" cy="990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18" name="Picture 2" descr="Chien non">
            <a:extLst>
              <a:ext uri="{FF2B5EF4-FFF2-40B4-BE49-F238E27FC236}">
                <a16:creationId xmlns:a16="http://schemas.microsoft.com/office/drawing/2014/main" id="{A96903CC-30C1-5EA9-4D65-DB3F986E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3745">
            <a:off x="5160963" y="1274763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AutoShape 3">
            <a:extLst>
              <a:ext uri="{FF2B5EF4-FFF2-40B4-BE49-F238E27FC236}">
                <a16:creationId xmlns:a16="http://schemas.microsoft.com/office/drawing/2014/main" id="{C5FBED67-FE41-863E-EB1C-5A0BB1335B34}"/>
              </a:ext>
            </a:extLst>
          </p:cNvPr>
          <p:cNvSpPr>
            <a:spLocks noChangeArrowheads="1"/>
          </p:cNvSpPr>
          <p:nvPr/>
        </p:nvSpPr>
        <p:spPr bwMode="auto">
          <a:xfrm rot="3571709">
            <a:off x="5308600" y="1662113"/>
            <a:ext cx="939800" cy="342900"/>
          </a:xfrm>
          <a:prstGeom prst="rightArrow">
            <a:avLst>
              <a:gd name="adj1" fmla="val 50000"/>
              <a:gd name="adj2" fmla="val 9978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61BD36F4-4D2B-9859-131C-C1936EED3D24}"/>
              </a:ext>
            </a:extLst>
          </p:cNvPr>
          <p:cNvSpPr/>
          <p:nvPr/>
        </p:nvSpPr>
        <p:spPr bwMode="auto">
          <a:xfrm>
            <a:off x="7543800" y="3581400"/>
            <a:ext cx="762000" cy="762000"/>
          </a:xfrm>
          <a:prstGeom prst="hear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3800000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0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46940000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0800000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5100000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77420000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47720000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980000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2320000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1020000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7" dur="1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3" dur="1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9" dur="1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5" dur="1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1" dur="1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7" dur="1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iley Face 3">
            <a:hlinkClick r:id="rId2" action="ppaction://hlinksldjump"/>
            <a:extLst>
              <a:ext uri="{FF2B5EF4-FFF2-40B4-BE49-F238E27FC236}">
                <a16:creationId xmlns:a16="http://schemas.microsoft.com/office/drawing/2014/main" id="{0D710683-1CE2-69D0-3B2F-0B800255AB40}"/>
              </a:ext>
            </a:extLst>
          </p:cNvPr>
          <p:cNvSpPr/>
          <p:nvPr/>
        </p:nvSpPr>
        <p:spPr bwMode="auto">
          <a:xfrm>
            <a:off x="1524001" y="6166338"/>
            <a:ext cx="642425" cy="644769"/>
          </a:xfrm>
          <a:prstGeom prst="smileyFace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EED65-D26D-E027-2175-B119E0772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224" y="832892"/>
            <a:ext cx="5299539" cy="2989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A4EC88-8232-39B2-1411-8EC040A843E8}"/>
              </a:ext>
            </a:extLst>
          </p:cNvPr>
          <p:cNvSpPr txBox="1"/>
          <p:nvPr/>
        </p:nvSpPr>
        <p:spPr>
          <a:xfrm>
            <a:off x="3354224" y="3989159"/>
            <a:ext cx="4833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What's your favourite food? 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0911CD-BC3C-1A83-7CF8-F1832AE4A9BF}"/>
              </a:ext>
            </a:extLst>
          </p:cNvPr>
          <p:cNvSpPr txBox="1"/>
          <p:nvPr/>
        </p:nvSpPr>
        <p:spPr>
          <a:xfrm>
            <a:off x="1845213" y="173569"/>
            <a:ext cx="980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Ask your partner about his or her favorite food and drink.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24D7A5-0830-D398-A05B-36C0041205CE}"/>
              </a:ext>
            </a:extLst>
          </p:cNvPr>
          <p:cNvSpPr txBox="1"/>
          <p:nvPr/>
        </p:nvSpPr>
        <p:spPr>
          <a:xfrm>
            <a:off x="3874729" y="4679259"/>
            <a:ext cx="3496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It's spring rolls</a:t>
            </a:r>
            <a:endParaRPr lang="en-US" sz="2800" b="1" spc="-50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Face 4">
            <a:hlinkClick r:id="rId2" action="ppaction://hlinksldjump"/>
            <a:extLst>
              <a:ext uri="{FF2B5EF4-FFF2-40B4-BE49-F238E27FC236}">
                <a16:creationId xmlns:a16="http://schemas.microsoft.com/office/drawing/2014/main" id="{B484A863-87FE-7A39-3DDC-A89DE68795C9}"/>
              </a:ext>
            </a:extLst>
          </p:cNvPr>
          <p:cNvSpPr/>
          <p:nvPr/>
        </p:nvSpPr>
        <p:spPr bwMode="auto">
          <a:xfrm>
            <a:off x="1566204" y="6056216"/>
            <a:ext cx="769034" cy="743243"/>
          </a:xfrm>
          <a:prstGeom prst="smileyFace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60CB6-D7A7-8591-F677-7C5EEF96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59" y="910159"/>
            <a:ext cx="5964703" cy="3507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405FAD-EF61-0D0C-C3C6-E74B0E4CA0C3}"/>
              </a:ext>
            </a:extLst>
          </p:cNvPr>
          <p:cNvSpPr txBox="1"/>
          <p:nvPr/>
        </p:nvSpPr>
        <p:spPr>
          <a:xfrm>
            <a:off x="3674723" y="4655571"/>
            <a:ext cx="4833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What's your favourite food? 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5BB8-2549-67DB-4D17-9A64FC5738BA}"/>
              </a:ext>
            </a:extLst>
          </p:cNvPr>
          <p:cNvSpPr txBox="1"/>
          <p:nvPr/>
        </p:nvSpPr>
        <p:spPr>
          <a:xfrm>
            <a:off x="1706009" y="250836"/>
            <a:ext cx="980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Ask your partner about his or her favorite food and drink.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094C0-536B-2A6C-978E-D2F027CCE9D6}"/>
              </a:ext>
            </a:extLst>
          </p:cNvPr>
          <p:cNvSpPr txBox="1"/>
          <p:nvPr/>
        </p:nvSpPr>
        <p:spPr>
          <a:xfrm>
            <a:off x="3674724" y="5417107"/>
            <a:ext cx="4709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beef noodle (soup)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-5-chinh">
            <a:hlinkClick r:id="" action="ppaction://media"/>
            <a:extLst>
              <a:ext uri="{FF2B5EF4-FFF2-40B4-BE49-F238E27FC236}">
                <a16:creationId xmlns:a16="http://schemas.microsoft.com/office/drawing/2014/main" id="{4FA40136-6532-BBBA-F535-E0F7A0494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4240" y="731520"/>
            <a:ext cx="7843520" cy="485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iley Face 3">
            <a:hlinkClick r:id="rId2" action="ppaction://hlinksldjump"/>
            <a:extLst>
              <a:ext uri="{FF2B5EF4-FFF2-40B4-BE49-F238E27FC236}">
                <a16:creationId xmlns:a16="http://schemas.microsoft.com/office/drawing/2014/main" id="{79B59ABD-C605-F10D-9EBD-84469C9B2E88}"/>
              </a:ext>
            </a:extLst>
          </p:cNvPr>
          <p:cNvSpPr/>
          <p:nvPr/>
        </p:nvSpPr>
        <p:spPr bwMode="auto">
          <a:xfrm>
            <a:off x="1580273" y="6084350"/>
            <a:ext cx="825305" cy="715108"/>
          </a:xfrm>
          <a:prstGeom prst="smileyFace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8D9D5-BCFF-FCD3-B127-F381515A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86" y="917673"/>
            <a:ext cx="5303954" cy="3626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58013-74DC-3CA8-4AF5-2B6DBC7C35A3}"/>
              </a:ext>
            </a:extLst>
          </p:cNvPr>
          <p:cNvSpPr txBox="1"/>
          <p:nvPr/>
        </p:nvSpPr>
        <p:spPr>
          <a:xfrm>
            <a:off x="3674723" y="4655571"/>
            <a:ext cx="4833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What's your favourite food? 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0ADFD-224B-D146-A4F0-C461EC32CF37}"/>
              </a:ext>
            </a:extLst>
          </p:cNvPr>
          <p:cNvSpPr txBox="1"/>
          <p:nvPr/>
        </p:nvSpPr>
        <p:spPr>
          <a:xfrm>
            <a:off x="1706009" y="250836"/>
            <a:ext cx="980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Ask your partner about his or her favorite food and drink.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25743-0F4E-C1F3-0540-B2E435D329FD}"/>
              </a:ext>
            </a:extLst>
          </p:cNvPr>
          <p:cNvSpPr txBox="1"/>
          <p:nvPr/>
        </p:nvSpPr>
        <p:spPr>
          <a:xfrm>
            <a:off x="3674723" y="5417107"/>
            <a:ext cx="42563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fried eggs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iley Face 3">
            <a:hlinkClick r:id="rId2" action="ppaction://hlinksldjump"/>
            <a:extLst>
              <a:ext uri="{FF2B5EF4-FFF2-40B4-BE49-F238E27FC236}">
                <a16:creationId xmlns:a16="http://schemas.microsoft.com/office/drawing/2014/main" id="{E301228C-8789-B515-837F-74DBD9E651FA}"/>
              </a:ext>
            </a:extLst>
          </p:cNvPr>
          <p:cNvSpPr/>
          <p:nvPr/>
        </p:nvSpPr>
        <p:spPr bwMode="auto">
          <a:xfrm>
            <a:off x="1524000" y="6154543"/>
            <a:ext cx="754966" cy="686971"/>
          </a:xfrm>
          <a:prstGeom prst="smileyFace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A27B0-1236-2138-42DB-CC2AE7512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32" y="960267"/>
            <a:ext cx="4953368" cy="3302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7E7AC-74C7-7A4A-5C94-D39C668C9891}"/>
              </a:ext>
            </a:extLst>
          </p:cNvPr>
          <p:cNvSpPr txBox="1"/>
          <p:nvPr/>
        </p:nvSpPr>
        <p:spPr>
          <a:xfrm>
            <a:off x="3674723" y="4655571"/>
            <a:ext cx="4953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What's your favourite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drink </a:t>
            </a:r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79AC7-5350-F133-5377-A3613FA4B356}"/>
              </a:ext>
            </a:extLst>
          </p:cNvPr>
          <p:cNvSpPr txBox="1"/>
          <p:nvPr/>
        </p:nvSpPr>
        <p:spPr>
          <a:xfrm>
            <a:off x="1706009" y="250836"/>
            <a:ext cx="980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Ask your partner about his or her favorite food and drink.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DFE28-5EAB-AD9D-1411-2277478EBA44}"/>
              </a:ext>
            </a:extLst>
          </p:cNvPr>
          <p:cNvSpPr txBox="1"/>
          <p:nvPr/>
        </p:nvSpPr>
        <p:spPr>
          <a:xfrm>
            <a:off x="3899806" y="5333355"/>
            <a:ext cx="3105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lemonade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iley Face 6">
            <a:hlinkClick r:id="rId2" action="ppaction://hlinksldjump"/>
            <a:extLst>
              <a:ext uri="{FF2B5EF4-FFF2-40B4-BE49-F238E27FC236}">
                <a16:creationId xmlns:a16="http://schemas.microsoft.com/office/drawing/2014/main" id="{A7F21813-F965-EDE0-38E4-6CB17DF0CF0D}"/>
              </a:ext>
            </a:extLst>
          </p:cNvPr>
          <p:cNvSpPr/>
          <p:nvPr/>
        </p:nvSpPr>
        <p:spPr bwMode="auto">
          <a:xfrm>
            <a:off x="1524001" y="6042148"/>
            <a:ext cx="825305" cy="757311"/>
          </a:xfrm>
          <a:prstGeom prst="smileyFace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4F10D-0D25-CF05-119C-B4BD58A4FD38}"/>
              </a:ext>
            </a:extLst>
          </p:cNvPr>
          <p:cNvSpPr txBox="1"/>
          <p:nvPr/>
        </p:nvSpPr>
        <p:spPr>
          <a:xfrm>
            <a:off x="3674723" y="4655571"/>
            <a:ext cx="4953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What's your favourite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drink </a:t>
            </a:r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FC5D9-D9B8-56B6-28FD-FAEFB7232B52}"/>
              </a:ext>
            </a:extLst>
          </p:cNvPr>
          <p:cNvSpPr txBox="1"/>
          <p:nvPr/>
        </p:nvSpPr>
        <p:spPr>
          <a:xfrm>
            <a:off x="1706009" y="250836"/>
            <a:ext cx="980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Ask your partner about his or her favorite food and drink.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9394C5-1CC4-8199-4F4E-B352B4E3B9DF}"/>
              </a:ext>
            </a:extLst>
          </p:cNvPr>
          <p:cNvSpPr txBox="1"/>
          <p:nvPr/>
        </p:nvSpPr>
        <p:spPr>
          <a:xfrm>
            <a:off x="3899806" y="5333355"/>
            <a:ext cx="349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milk tea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B24057C-D616-0006-1E06-A12837D40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1"/>
          <a:stretch/>
        </p:blipFill>
        <p:spPr bwMode="auto">
          <a:xfrm>
            <a:off x="4142808" y="847887"/>
            <a:ext cx="3256798" cy="3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iley Face 5">
            <a:hlinkClick r:id="rId2" action="ppaction://hlinksldjump"/>
            <a:extLst>
              <a:ext uri="{FF2B5EF4-FFF2-40B4-BE49-F238E27FC236}">
                <a16:creationId xmlns:a16="http://schemas.microsoft.com/office/drawing/2014/main" id="{6F8419CA-8CEC-9D31-3C1C-A8DF4EBBEE40}"/>
              </a:ext>
            </a:extLst>
          </p:cNvPr>
          <p:cNvSpPr/>
          <p:nvPr/>
        </p:nvSpPr>
        <p:spPr bwMode="auto">
          <a:xfrm>
            <a:off x="1634197" y="5992837"/>
            <a:ext cx="762001" cy="757311"/>
          </a:xfrm>
          <a:prstGeom prst="smileyFace">
            <a:avLst/>
          </a:prstGeom>
          <a:solidFill>
            <a:schemeClr val="accent5">
              <a:lumMod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.VnTime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68AD6-1782-2DAA-8150-F3CF8A6F2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32" y="1069470"/>
            <a:ext cx="5485999" cy="3601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8A0C6-98C1-97EF-C1E2-54EFA6D754F5}"/>
              </a:ext>
            </a:extLst>
          </p:cNvPr>
          <p:cNvSpPr txBox="1"/>
          <p:nvPr/>
        </p:nvSpPr>
        <p:spPr>
          <a:xfrm>
            <a:off x="3674723" y="4655571"/>
            <a:ext cx="4953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What's your favourite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vi-VN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972BF-AC6F-2829-3350-A34498359136}"/>
              </a:ext>
            </a:extLst>
          </p:cNvPr>
          <p:cNvSpPr txBox="1"/>
          <p:nvPr/>
        </p:nvSpPr>
        <p:spPr>
          <a:xfrm>
            <a:off x="1706009" y="250836"/>
            <a:ext cx="980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Ask your partner about his or her favorite food and drink.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5F7D5-FCBC-1ABC-78DC-95419129AE76}"/>
              </a:ext>
            </a:extLst>
          </p:cNvPr>
          <p:cNvSpPr txBox="1"/>
          <p:nvPr/>
        </p:nvSpPr>
        <p:spPr>
          <a:xfrm>
            <a:off x="3899806" y="5333355"/>
            <a:ext cx="349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vi-VN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8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chicken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ết quả hình ảnh cho nền powerpoint don g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1424557">
            <a:off x="661788" y="2924166"/>
            <a:ext cx="10954385" cy="2379454"/>
          </a:xfrm>
          <a:prstGeom prst="rect">
            <a:avLst/>
          </a:prstGeom>
        </p:spPr>
        <p:txBody>
          <a:bodyPr vert="horz" lIns="91427" tIns="45714" rIns="91427" bIns="45714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</a:pPr>
            <a:endParaRPr lang="en-US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41880">
            <a:off x="2316526" y="1641357"/>
            <a:ext cx="8267222" cy="1028711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Inflate">
              <a:avLst/>
            </a:prstTxWarp>
            <a:spAutoFit/>
          </a:bodyPr>
          <a:lstStyle/>
          <a:p>
            <a:r>
              <a:rPr lang="en-GB" sz="7200" b="1" spc="6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.VnMysticalH" panose="020B7200000000000000" pitchFamily="34" charset="0"/>
              </a:rPr>
              <a:t>Home assignments</a:t>
            </a:r>
            <a:endParaRPr lang="en-US" sz="7200" b="1" spc="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.VnMysticalH" panose="020B7200000000000000" pitchFamily="34" charset="0"/>
            </a:endParaRPr>
          </a:p>
        </p:txBody>
      </p:sp>
      <p:pic>
        <p:nvPicPr>
          <p:cNvPr id="6" name="Picture 2" descr="Kết quả hình ảnh cho dấu chấm hỏi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4" y="1250460"/>
            <a:ext cx="1718140" cy="17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CB79A-AE8E-C457-0E3F-2EED7814BDA3}"/>
              </a:ext>
            </a:extLst>
          </p:cNvPr>
          <p:cNvSpPr txBox="1"/>
          <p:nvPr/>
        </p:nvSpPr>
        <p:spPr>
          <a:xfrm>
            <a:off x="1963876" y="3321169"/>
            <a:ext cx="8018585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 Talk about your favourite food (for a minute)</a:t>
            </a:r>
            <a:endParaRPr lang="en-GB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- Do the exercises in the workbook .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222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3315348" y="2698217"/>
            <a:ext cx="5609202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4980" y="667458"/>
            <a:ext cx="8118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76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EEF98D-B8F4-707E-B3D8-1A511CC07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40" y="94957"/>
            <a:ext cx="2949036" cy="1663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31749-B8F3-F79C-0C64-0409568F2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94" y="94957"/>
            <a:ext cx="2962275" cy="1663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3F7C6-DEA6-71C7-E2FE-856C6E13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711" y="94957"/>
            <a:ext cx="2962275" cy="1603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4E84B3-BAE6-8579-D71D-01A503FD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40" y="2222695"/>
            <a:ext cx="2949036" cy="1663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5A7908-908E-592E-0ADC-90AA7FB5F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394" y="2222695"/>
            <a:ext cx="2962275" cy="1663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211067-A305-952C-3974-F0D958EE1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9951" y="2169406"/>
            <a:ext cx="2949036" cy="17167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31CCF6-21D8-6C65-F560-40E7B2807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40" y="4382254"/>
            <a:ext cx="2949036" cy="1865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E42BE2-75D3-2BC8-3F46-E9EC8BDDA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8394" y="4382253"/>
            <a:ext cx="2962275" cy="1865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B40570-74BD-BF8F-C7FE-F5BA64DDE2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9950" y="4382253"/>
            <a:ext cx="2949035" cy="1865390"/>
          </a:xfrm>
          <a:prstGeom prst="rect">
            <a:avLst/>
          </a:prstGeom>
        </p:spPr>
      </p:pic>
      <p:sp>
        <p:nvSpPr>
          <p:cNvPr id="22" name="Google Shape;177;p8">
            <a:extLst>
              <a:ext uri="{FF2B5EF4-FFF2-40B4-BE49-F238E27FC236}">
                <a16:creationId xmlns:a16="http://schemas.microsoft.com/office/drawing/2014/main" id="{94A4846E-0F7D-8B16-9AD1-E9193C11E64B}"/>
              </a:ext>
            </a:extLst>
          </p:cNvPr>
          <p:cNvSpPr/>
          <p:nvPr/>
        </p:nvSpPr>
        <p:spPr>
          <a:xfrm>
            <a:off x="547112" y="1646186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Spring rolls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77;p8">
            <a:extLst>
              <a:ext uri="{FF2B5EF4-FFF2-40B4-BE49-F238E27FC236}">
                <a16:creationId xmlns:a16="http://schemas.microsoft.com/office/drawing/2014/main" id="{89458598-AC55-87B3-4044-86FEBE6593C6}"/>
              </a:ext>
            </a:extLst>
          </p:cNvPr>
          <p:cNvSpPr/>
          <p:nvPr/>
        </p:nvSpPr>
        <p:spPr>
          <a:xfrm>
            <a:off x="4858984" y="1701488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Fish sauce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77;p8">
            <a:extLst>
              <a:ext uri="{FF2B5EF4-FFF2-40B4-BE49-F238E27FC236}">
                <a16:creationId xmlns:a16="http://schemas.microsoft.com/office/drawing/2014/main" id="{12B58C50-7E9E-7F4E-8770-835B53C6E5B9}"/>
              </a:ext>
            </a:extLst>
          </p:cNvPr>
          <p:cNvSpPr/>
          <p:nvPr/>
        </p:nvSpPr>
        <p:spPr>
          <a:xfrm>
            <a:off x="8887620" y="1646186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Fish soup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77;p8">
            <a:extLst>
              <a:ext uri="{FF2B5EF4-FFF2-40B4-BE49-F238E27FC236}">
                <a16:creationId xmlns:a16="http://schemas.microsoft.com/office/drawing/2014/main" id="{0A59803F-7066-B57D-F2CE-5B43C11EAAB8}"/>
              </a:ext>
            </a:extLst>
          </p:cNvPr>
          <p:cNvSpPr/>
          <p:nvPr/>
        </p:nvSpPr>
        <p:spPr>
          <a:xfrm>
            <a:off x="547112" y="3859033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chicken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77;p8">
            <a:extLst>
              <a:ext uri="{FF2B5EF4-FFF2-40B4-BE49-F238E27FC236}">
                <a16:creationId xmlns:a16="http://schemas.microsoft.com/office/drawing/2014/main" id="{6CE71FD1-0BAD-0A39-E2EF-FE664906B33D}"/>
              </a:ext>
            </a:extLst>
          </p:cNvPr>
          <p:cNvSpPr/>
          <p:nvPr/>
        </p:nvSpPr>
        <p:spPr>
          <a:xfrm>
            <a:off x="4858984" y="3872131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tofu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77;p8">
            <a:extLst>
              <a:ext uri="{FF2B5EF4-FFF2-40B4-BE49-F238E27FC236}">
                <a16:creationId xmlns:a16="http://schemas.microsoft.com/office/drawing/2014/main" id="{DFBFDCED-333A-0BE9-34A8-CF9F6A716C3A}"/>
              </a:ext>
            </a:extLst>
          </p:cNvPr>
          <p:cNvSpPr/>
          <p:nvPr/>
        </p:nvSpPr>
        <p:spPr>
          <a:xfrm>
            <a:off x="8887620" y="3859033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noodles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77;p8">
            <a:extLst>
              <a:ext uri="{FF2B5EF4-FFF2-40B4-BE49-F238E27FC236}">
                <a16:creationId xmlns:a16="http://schemas.microsoft.com/office/drawing/2014/main" id="{EA9F02B4-C9B6-D042-EB86-567B84A1B534}"/>
              </a:ext>
            </a:extLst>
          </p:cNvPr>
          <p:cNvSpPr/>
          <p:nvPr/>
        </p:nvSpPr>
        <p:spPr>
          <a:xfrm>
            <a:off x="547112" y="6254844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Fried eggs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77;p8">
            <a:extLst>
              <a:ext uri="{FF2B5EF4-FFF2-40B4-BE49-F238E27FC236}">
                <a16:creationId xmlns:a16="http://schemas.microsoft.com/office/drawing/2014/main" id="{5C9533E8-AC03-8412-7AAA-FC67FB9B6825}"/>
              </a:ext>
            </a:extLst>
          </p:cNvPr>
          <p:cNvSpPr/>
          <p:nvPr/>
        </p:nvSpPr>
        <p:spPr>
          <a:xfrm>
            <a:off x="4259257" y="6220477"/>
            <a:ext cx="36009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Beef noodle (soup)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77;p8">
            <a:extLst>
              <a:ext uri="{FF2B5EF4-FFF2-40B4-BE49-F238E27FC236}">
                <a16:creationId xmlns:a16="http://schemas.microsoft.com/office/drawing/2014/main" id="{B008C5F3-8BA0-0AED-0B6C-C0363C15B299}"/>
              </a:ext>
            </a:extLst>
          </p:cNvPr>
          <p:cNvSpPr/>
          <p:nvPr/>
        </p:nvSpPr>
        <p:spPr>
          <a:xfrm>
            <a:off x="8887620" y="6254844"/>
            <a:ext cx="23610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Green tea</a:t>
            </a:r>
            <a:endParaRPr sz="3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9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Top 25 hình nền powerpoint dễ thương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708"/>
            <a:ext cx="12177932" cy="6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;p2"/>
          <p:cNvSpPr txBox="1"/>
          <p:nvPr/>
        </p:nvSpPr>
        <p:spPr>
          <a:xfrm>
            <a:off x="1679604" y="852140"/>
            <a:ext cx="85915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Lesson 1. Getting started</a:t>
            </a:r>
            <a:endParaRPr sz="48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" name="Google Shape;97;p2"/>
          <p:cNvSpPr txBox="1"/>
          <p:nvPr/>
        </p:nvSpPr>
        <p:spPr>
          <a:xfrm>
            <a:off x="1260987" y="19522"/>
            <a:ext cx="90101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UNIT 5. FOOD AND DRINK</a:t>
            </a:r>
            <a:endParaRPr sz="5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70E3-FC23-9672-B2D1-DB68639E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594" y="1854861"/>
            <a:ext cx="6101522" cy="4091088"/>
          </a:xfrm>
          <a:prstGeom prst="rect">
            <a:avLst/>
          </a:prstGeom>
        </p:spPr>
      </p:pic>
      <p:sp>
        <p:nvSpPr>
          <p:cNvPr id="2" name="Star: 5 Points 1">
            <a:hlinkClick r:id="rId4" action="ppaction://hlinksldjump"/>
            <a:extLst>
              <a:ext uri="{FF2B5EF4-FFF2-40B4-BE49-F238E27FC236}">
                <a16:creationId xmlns:a16="http://schemas.microsoft.com/office/drawing/2014/main" id="{7E0A8C59-7155-F161-60CF-540EF592D31B}"/>
              </a:ext>
            </a:extLst>
          </p:cNvPr>
          <p:cNvSpPr/>
          <p:nvPr/>
        </p:nvSpPr>
        <p:spPr>
          <a:xfrm>
            <a:off x="10931013" y="5542671"/>
            <a:ext cx="885849" cy="75965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432601" y="1231440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r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oast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3438317" y="13841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262755" y="1400778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-10053"/>
            <a:ext cx="35861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I.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8450" y="2383776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149" y="1252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88488" y="640953"/>
            <a:ext cx="1637071" cy="77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fry (v):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2467906" y="76807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519087" y="812314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11" y="1563329"/>
            <a:ext cx="4492873" cy="42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5497" y="768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308463" y="628754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-shrimp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3774516" y="77203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32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451819" y="781369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8267" y="1830602"/>
            <a:ext cx="4469280" cy="311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3110" y="7288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324293" y="661825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lemonade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5043959" y="78776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3028345" y="811106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813" y="1717012"/>
            <a:ext cx="3893574" cy="419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187" y="35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81013" y="588791"/>
            <a:ext cx="398264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Mineral water (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7135956" y="73522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856504" y="769819"/>
            <a:ext cx="34439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mɪnərəl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 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wɔːtə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</a:t>
            </a:r>
            <a:endParaRPr sz="2800" b="1" i="0" u="none" strike="noStrike" cap="none" dirty="0">
              <a:solidFill>
                <a:srgbClr val="00B0F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7" y="1528735"/>
            <a:ext cx="6032960" cy="49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ineral-water1594969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4542" y="387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1321</Words>
  <Application>Microsoft Office PowerPoint</Application>
  <PresentationFormat>Widescreen</PresentationFormat>
  <Paragraphs>226</Paragraphs>
  <Slides>25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Times New Roman</vt:lpstr>
      <vt:lpstr>Calibri</vt:lpstr>
      <vt:lpstr>Impact</vt:lpstr>
      <vt:lpstr>Rockwell Extra Bold</vt:lpstr>
      <vt:lpstr>.VnTime</vt:lpstr>
      <vt:lpstr>.VnMysticalH</vt:lpstr>
      <vt:lpstr>.VnAvantH</vt:lpstr>
      <vt:lpstr>Open Sans</vt:lpstr>
      <vt:lpstr>Arial Black</vt:lpstr>
      <vt:lpstr>OpenSans</vt:lpstr>
      <vt:lpstr>Arial</vt:lpstr>
      <vt:lpstr>Gabriola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phamthihongthu1982@outlook.com</cp:lastModifiedBy>
  <cp:revision>58</cp:revision>
  <dcterms:modified xsi:type="dcterms:W3CDTF">2024-11-21T08:41:54Z</dcterms:modified>
</cp:coreProperties>
</file>