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9" r:id="rId3"/>
    <p:sldId id="289" r:id="rId4"/>
    <p:sldId id="293" r:id="rId5"/>
    <p:sldId id="294" r:id="rId6"/>
    <p:sldId id="295" r:id="rId7"/>
    <p:sldId id="296" r:id="rId8"/>
    <p:sldId id="297" r:id="rId9"/>
    <p:sldId id="298" r:id="rId10"/>
    <p:sldId id="299" r:id="rId11"/>
    <p:sldId id="300" r:id="rId12"/>
    <p:sldId id="291" r:id="rId13"/>
    <p:sldId id="302" r:id="rId14"/>
    <p:sldId id="281" r:id="rId15"/>
    <p:sldId id="290" r:id="rId16"/>
    <p:sldId id="303" r:id="rId17"/>
    <p:sldId id="258" r:id="rId18"/>
    <p:sldId id="282" r:id="rId19"/>
    <p:sldId id="316" r:id="rId20"/>
    <p:sldId id="304" r:id="rId21"/>
    <p:sldId id="305" r:id="rId22"/>
    <p:sldId id="306" r:id="rId23"/>
    <p:sldId id="307" r:id="rId24"/>
    <p:sldId id="308" r:id="rId25"/>
    <p:sldId id="310" r:id="rId26"/>
    <p:sldId id="311" r:id="rId27"/>
    <p:sldId id="312" r:id="rId28"/>
    <p:sldId id="261" r:id="rId29"/>
    <p:sldId id="317" r:id="rId30"/>
    <p:sldId id="262" r:id="rId31"/>
    <p:sldId id="287" r:id="rId32"/>
    <p:sldId id="318" r:id="rId33"/>
    <p:sldId id="31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53C3C9"/>
    <a:srgbClr val="A3E7FF"/>
    <a:srgbClr val="75DBFF"/>
    <a:srgbClr val="F16649"/>
    <a:srgbClr val="0FB7BD"/>
    <a:srgbClr val="008000"/>
    <a:srgbClr val="F47A69"/>
    <a:srgbClr val="EDE4BC"/>
    <a:srgbClr val="EF0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varScale="1">
        <p:scale>
          <a:sx n="70" d="100"/>
          <a:sy n="70" d="100"/>
        </p:scale>
        <p:origin x="1248" y="60"/>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10/13/2025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526A92-8AAF-4BF0-85FE-B336BF0F8D2D}"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526A92-8AAF-4BF0-85FE-B336BF0F8D2D}"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26A92-8AAF-4BF0-85FE-B336BF0F8D2D}"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526A92-8AAF-4BF0-85FE-B336BF0F8D2D}"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10/13/2025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10/13/2025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slide" Target="slide21.xml"/><Relationship Id="rId18" Type="http://schemas.openxmlformats.org/officeDocument/2006/relationships/image" Target="../media/image33.gif"/><Relationship Id="rId3" Type="http://schemas.openxmlformats.org/officeDocument/2006/relationships/control" Target="../activeX/activeX2.xml"/><Relationship Id="rId21" Type="http://schemas.openxmlformats.org/officeDocument/2006/relationships/image" Target="../media/image36.png"/><Relationship Id="rId7" Type="http://schemas.openxmlformats.org/officeDocument/2006/relationships/audio" Target="../media/audio3.wav"/><Relationship Id="rId12" Type="http://schemas.openxmlformats.org/officeDocument/2006/relationships/slide" Target="slide20.xml"/><Relationship Id="rId17" Type="http://schemas.openxmlformats.org/officeDocument/2006/relationships/slide" Target="slide25.xml"/><Relationship Id="rId2" Type="http://schemas.openxmlformats.org/officeDocument/2006/relationships/control" Target="../activeX/activeX1.xml"/><Relationship Id="rId16" Type="http://schemas.openxmlformats.org/officeDocument/2006/relationships/slide" Target="slide23.xml"/><Relationship Id="rId20"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audio" Target="../media/audio2.wav"/><Relationship Id="rId11" Type="http://schemas.openxmlformats.org/officeDocument/2006/relationships/audio" Target="../media/audio7.wav"/><Relationship Id="rId24" Type="http://schemas.openxmlformats.org/officeDocument/2006/relationships/image" Target="../media/image32.wmf"/><Relationship Id="rId5" Type="http://schemas.openxmlformats.org/officeDocument/2006/relationships/audio" Target="../media/audio1.wav"/><Relationship Id="rId15" Type="http://schemas.openxmlformats.org/officeDocument/2006/relationships/slide" Target="slide22.xml"/><Relationship Id="rId23" Type="http://schemas.openxmlformats.org/officeDocument/2006/relationships/image" Target="../media/image31.wmf"/><Relationship Id="rId10" Type="http://schemas.openxmlformats.org/officeDocument/2006/relationships/audio" Target="../media/audio6.wav"/><Relationship Id="rId19" Type="http://schemas.openxmlformats.org/officeDocument/2006/relationships/image" Target="../media/image34.gif"/><Relationship Id="rId4" Type="http://schemas.openxmlformats.org/officeDocument/2006/relationships/slideLayout" Target="../slideLayouts/slideLayout7.xml"/><Relationship Id="rId9" Type="http://schemas.openxmlformats.org/officeDocument/2006/relationships/audio" Target="../media/audio5.wav"/><Relationship Id="rId14" Type="http://schemas.openxmlformats.org/officeDocument/2006/relationships/slide" Target="slide24.xml"/><Relationship Id="rId22" Type="http://schemas.openxmlformats.org/officeDocument/2006/relationships/slide" Target="slide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p:cNvPicPr>
            <a:picLocks noGrp="1"/>
          </p:cNvPicPr>
          <p:nvPr>
            <p:ph idx="1"/>
          </p:nvPr>
        </p:nvPicPr>
        <p:blipFill>
          <a:blip r:embed="rId2" cstate="print"/>
          <a:stretch>
            <a:fillRect/>
          </a:stretch>
        </p:blipFill>
        <p:spPr>
          <a:xfrm>
            <a:off x="2483893" y="137570"/>
            <a:ext cx="4148919" cy="6230112"/>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93789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6267450" y="4719638"/>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3175000" y="3352800"/>
            <a:ext cx="5969000" cy="630942"/>
          </a:xfrm>
          <a:prstGeom prst="rect">
            <a:avLst/>
          </a:prstGeom>
          <a:noFill/>
        </p:spPr>
        <p:txBody>
          <a:bodyPr wrap="square">
            <a:spAutoFit/>
          </a:bodyPr>
          <a:lstStyle/>
          <a:p>
            <a:pPr marL="0" lvl="1" eaLnBrk="1" hangingPunct="1">
              <a:defRPr/>
            </a:pPr>
            <a:r>
              <a:rPr lang="en-US" sz="3500" spc="-50" dirty="0">
                <a:latin typeface="Times New Roman" pitchFamily="18" charset="0"/>
                <a:cs typeface="Times New Roman" pitchFamily="18" charset="0"/>
              </a:rPr>
              <a:t>- They are </a:t>
            </a:r>
            <a:r>
              <a:rPr lang="en-US" sz="3500" spc="-50" dirty="0">
                <a:solidFill>
                  <a:srgbClr val="FF0000"/>
                </a:solidFill>
                <a:latin typeface="Times New Roman" pitchFamily="18" charset="0"/>
                <a:cs typeface="Times New Roman" pitchFamily="18" charset="0"/>
              </a:rPr>
              <a:t>strange (crazy</a:t>
            </a:r>
            <a:r>
              <a:rPr lang="en-US" sz="3500" spc="-50">
                <a:solidFill>
                  <a:srgbClr val="FF0000"/>
                </a:solidFill>
                <a:latin typeface="Times New Roman" pitchFamily="18" charset="0"/>
                <a:cs typeface="Times New Roman" pitchFamily="18" charset="0"/>
              </a:rPr>
              <a:t>) </a:t>
            </a:r>
            <a:r>
              <a:rPr lang="en-US" sz="3500" spc="-50" smtClean="0">
                <a:solidFill>
                  <a:srgbClr val="003300"/>
                </a:solidFill>
                <a:latin typeface="Times New Roman" pitchFamily="18" charset="0"/>
                <a:cs typeface="Times New Roman" pitchFamily="18" charset="0"/>
              </a:rPr>
              <a:t>houses</a:t>
            </a:r>
            <a:endParaRPr lang="en-US" sz="3500" spc="-50" dirty="0">
              <a:solidFill>
                <a:srgbClr val="0033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3171825" y="2627313"/>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a:solidFill>
                  <a:schemeClr val="tx1"/>
                </a:solidFill>
                <a:cs typeface="Times New Roman" pitchFamily="18" charset="0"/>
              </a:rPr>
              <a:t>- How are the houses?</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825" y="4724400"/>
            <a:ext cx="2924175" cy="21463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2438400"/>
            <a:ext cx="2844800" cy="2154238"/>
          </a:xfrm>
          <a:prstGeom prst="rect">
            <a:avLst/>
          </a:prstGeom>
          <a:noFill/>
          <a:ln w="38100">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5"/>
          <p:cNvPicPr>
            <a:picLocks noChangeAspect="1" noChangeArrowheads="1"/>
          </p:cNvPicPr>
          <p:nvPr/>
        </p:nvPicPr>
        <p:blipFill>
          <a:blip r:embed="rId5">
            <a:extLst>
              <a:ext uri="{28A0092B-C50C-407E-A947-70E740481C1C}">
                <a14:useLocalDpi xmlns:a14="http://schemas.microsoft.com/office/drawing/2010/main" val="0"/>
              </a:ext>
            </a:extLst>
          </a:blip>
          <a:srcRect l="9267" r="3249"/>
          <a:stretch>
            <a:fillRect/>
          </a:stretch>
        </p:blipFill>
        <p:spPr bwMode="auto">
          <a:xfrm>
            <a:off x="3108325" y="42863"/>
            <a:ext cx="2924175"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8" name="Picture 6"/>
          <p:cNvPicPr>
            <a:picLocks noChangeAspect="1" noChangeArrowheads="1"/>
          </p:cNvPicPr>
          <p:nvPr/>
        </p:nvPicPr>
        <p:blipFill>
          <a:blip r:embed="rId6">
            <a:extLst>
              <a:ext uri="{28A0092B-C50C-407E-A947-70E740481C1C}">
                <a14:useLocalDpi xmlns:a14="http://schemas.microsoft.com/office/drawing/2010/main" val="0"/>
              </a:ext>
            </a:extLst>
          </a:blip>
          <a:srcRect l="6590"/>
          <a:stretch>
            <a:fillRect/>
          </a:stretch>
        </p:blipFill>
        <p:spPr bwMode="auto">
          <a:xfrm>
            <a:off x="6267450" y="42863"/>
            <a:ext cx="2817813" cy="2247900"/>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42863"/>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8"/>
          <a:srcRect l="9831" r="12719"/>
          <a:stretch/>
        </p:blipFill>
        <p:spPr bwMode="auto">
          <a:xfrm>
            <a:off x="53975" y="4719638"/>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19200"/>
            <a:ext cx="429260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C:\Users\HP\Downloads\20150727180929-da-lat-goc-nhin-flycam-travelti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219200"/>
            <a:ext cx="4502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 descr="C:\Users\HP\Downloads\images (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8" y="4267200"/>
            <a:ext cx="427037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C:\Users\HP\Downloads\images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788" y="4191000"/>
            <a:ext cx="44688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dirty="0" smtClean="0">
                <a:solidFill>
                  <a:srgbClr val="FF0000"/>
                </a:solidFill>
                <a:latin typeface="Times New Roman" pitchFamily="18" charset="0"/>
              </a:rPr>
              <a:t>Do you know where these pictures are?</a:t>
            </a:r>
          </a:p>
          <a:p>
            <a:pPr eaLnBrk="1" hangingPunct="1">
              <a:defRPr/>
            </a:pPr>
            <a:endParaRPr lang="en-US" altLang="en-US" sz="3200" dirty="0" smtClean="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a:solidFill>
                  <a:srgbClr val="FF0000"/>
                </a:solidFill>
                <a:latin typeface="Times New Roman" pitchFamily="18" charset="0"/>
              </a:rPr>
              <a:t>They are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p:cNvSpPr/>
          <p:nvPr/>
        </p:nvSpPr>
        <p:spPr>
          <a:xfrm>
            <a:off x="3760788" y="1927225"/>
            <a:ext cx="5041836"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defTabSz="1244600" eaLnBrk="1" hangingPunct="1">
              <a:lnSpc>
                <a:spcPct val="90000"/>
              </a:lnSpc>
              <a:spcAft>
                <a:spcPct val="10000"/>
              </a:spcAft>
              <a:defRPr/>
            </a:pPr>
            <a:r>
              <a:rPr lang="en-US" sz="2800" dirty="0">
                <a:latin typeface="Calibri" pitchFamily="34" charset="0"/>
                <a:cs typeface="Calibri" pitchFamily="34" charset="0"/>
              </a:rPr>
              <a:t>Located on the </a:t>
            </a:r>
            <a:r>
              <a:rPr lang="en-US" sz="2800" dirty="0" err="1">
                <a:latin typeface="Calibri" pitchFamily="34" charset="0"/>
                <a:cs typeface="Calibri" pitchFamily="34" charset="0"/>
              </a:rPr>
              <a:t>Langbiang</a:t>
            </a:r>
            <a:r>
              <a:rPr lang="en-US" sz="2800" dirty="0">
                <a:latin typeface="Calibri" pitchFamily="34" charset="0"/>
                <a:cs typeface="Calibri" pitchFamily="34"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a:solidFill>
                  <a:srgbClr val="000000"/>
                </a:solidFill>
                <a:latin typeface="Calibri" pitchFamily="34" charset="0"/>
                <a:cs typeface="Calibri" pitchFamily="34" charset="0"/>
              </a:rPr>
              <a:t>City of Lam Dong Province in Vietnam</a:t>
            </a: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dirty="0">
                <a:solidFill>
                  <a:srgbClr val="000000"/>
                </a:solidFill>
                <a:latin typeface="Calibri" pitchFamily="34" charset="0"/>
                <a:cs typeface="Calibri" pitchFamily="34" charset="0"/>
              </a:rPr>
              <a:t>Popular tourist destina</a:t>
            </a:r>
            <a:r>
              <a:rPr lang="en-US" sz="3000" dirty="0">
                <a:solidFill>
                  <a:srgbClr val="000000"/>
                </a:solidFill>
                <a:latin typeface="Algerian" pitchFamily="82" charset="0"/>
                <a:cs typeface="Calibri" pitchFamily="34" charset="0"/>
              </a:rPr>
              <a:t>t</a:t>
            </a:r>
            <a:r>
              <a:rPr lang="en-US" sz="3000" dirty="0">
                <a:solidFill>
                  <a:srgbClr val="000000"/>
                </a:solidFill>
                <a:latin typeface="Calibri" pitchFamily="34" charset="0"/>
                <a:cs typeface="Calibri" pitchFamily="34" charset="0"/>
              </a:rPr>
              <a:t>ion;</a:t>
            </a:r>
          </a:p>
          <a:p>
            <a:pPr defTabSz="1333500" eaLnBrk="1" hangingPunct="1">
              <a:lnSpc>
                <a:spcPct val="90000"/>
              </a:lnSpc>
              <a:spcAft>
                <a:spcPct val="10000"/>
              </a:spcAft>
            </a:pPr>
            <a:r>
              <a:rPr lang="en-US" sz="3000" dirty="0">
                <a:solidFill>
                  <a:srgbClr val="000000"/>
                </a:solidFill>
                <a:latin typeface="Calibri" pitchFamily="34" charset="0"/>
                <a:cs typeface="Calibri" pitchFamily="34"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53000"/>
            <a:ext cx="4724400" cy="1338263"/>
            <a:chOff x="3505204" y="1219195"/>
            <a:chExt cx="4724400" cy="1338910"/>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3589342" y="1219195"/>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a:solidFill>
                    <a:srgbClr val="000000"/>
                  </a:solidFill>
                  <a:latin typeface="Calibri" pitchFamily="34" charset="0"/>
                  <a:cs typeface="Calibri" pitchFamily="34" charset="0"/>
                </a:rPr>
                <a:t>Mild temperatures</a:t>
              </a: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2211" y="125485"/>
            <a:ext cx="3557176" cy="707886"/>
          </a:xfrm>
          <a:prstGeom prst="rect">
            <a:avLst/>
          </a:prstGeom>
          <a:noFill/>
        </p:spPr>
        <p:txBody>
          <a:bodyPr wrap="square" rtlCol="0">
            <a:spAutoFit/>
          </a:bodyPr>
          <a:lstStyle/>
          <a:p>
            <a:r>
              <a:rPr lang="en-US" sz="4000" b="1" smtClean="0">
                <a:solidFill>
                  <a:srgbClr val="0084B1"/>
                </a:solidFill>
              </a:rPr>
              <a:t>I. </a:t>
            </a:r>
            <a:r>
              <a:rPr lang="en-US" sz="4000" b="1" dirty="0" smtClean="0">
                <a:solidFill>
                  <a:srgbClr val="0084B1"/>
                </a:solidFill>
              </a:rPr>
              <a:t>Reading</a:t>
            </a:r>
            <a:endParaRPr lang="en-US" sz="4000" b="1" dirty="0">
              <a:solidFill>
                <a:srgbClr val="0084B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00" y="1553680"/>
            <a:ext cx="6618514" cy="2127162"/>
          </a:xfrm>
          <a:prstGeom prst="rect">
            <a:avLst/>
          </a:prstGeom>
        </p:spPr>
      </p:pic>
    </p:spTree>
    <p:extLst>
      <p:ext uri="{BB962C8B-B14F-4D97-AF65-F5344CB8AC3E}">
        <p14:creationId xmlns:p14="http://schemas.microsoft.com/office/powerpoint/2010/main" val="1417168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104" y="13411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smtClean="0"/>
              <a:t>* VOCABULARY</a:t>
            </a:r>
            <a:endParaRPr lang="en-GB" sz="3200" b="1" dirty="0"/>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077749" y="1420562"/>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47662"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1937615"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067635"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1880616"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smtClean="0">
                <a:solidFill>
                  <a:srgbClr val="FF0000"/>
                </a:solidFill>
              </a:rPr>
              <a:t>* Checking words.</a:t>
            </a:r>
            <a:endParaRPr lang="en-GB" sz="2400" b="1" dirty="0">
              <a:solidFill>
                <a:srgbClr val="FF0000"/>
              </a:solidFill>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1. Is </a:t>
            </a:r>
            <a:r>
              <a:rPr lang="en-US" sz="2400" dirty="0">
                <a:latin typeface="Times New Roman" pitchFamily="18" charset="0"/>
                <a:cs typeface="Times New Roman" pitchFamily="18" charset="0"/>
              </a:rPr>
              <a:t>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 What </a:t>
            </a:r>
            <a:r>
              <a:rPr lang="en-US" sz="2400" dirty="0">
                <a:latin typeface="Times New Roman" pitchFamily="18" charset="0"/>
                <a:cs typeface="Times New Roman" pitchFamily="18" charset="0"/>
              </a:rPr>
              <a:t>is the text about?</a:t>
            </a:r>
          </a:p>
        </p:txBody>
      </p:sp>
      <p:sp>
        <p:nvSpPr>
          <p:cNvPr id="16" name="TextBox 15">
            <a:extLst>
              <a:ext uri="{FF2B5EF4-FFF2-40B4-BE49-F238E27FC236}">
                <a16:creationId xmlns:a16="http://schemas.microsoft.com/office/drawing/2014/main"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a16="http://schemas.microsoft.com/office/drawing/2014/main"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E651E9-A8C2-4B41-BB65-66B87C9F57BC}"/>
              </a:ext>
            </a:extLst>
          </p:cNvPr>
          <p:cNvSpPr txBox="1"/>
          <p:nvPr/>
        </p:nvSpPr>
        <p:spPr>
          <a:xfrm>
            <a:off x="0" y="194311"/>
            <a:ext cx="8978900" cy="1732782"/>
          </a:xfrm>
          <a:prstGeom prst="rect">
            <a:avLst/>
          </a:prstGeom>
          <a:noFill/>
        </p:spPr>
        <p:txBody>
          <a:bodyPr wrap="square">
            <a:spAutoFit/>
          </a:bodyPr>
          <a:lstStyle/>
          <a:p>
            <a:pPr algn="l">
              <a:lnSpc>
                <a:spcPct val="115000"/>
              </a:lnSpc>
              <a:spcBef>
                <a:spcPts val="300"/>
              </a:spcBef>
              <a:spcAft>
                <a:spcPts val="300"/>
              </a:spcAft>
            </a:pP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strange (adj)</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crazy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endParaRPr lang="en-US" sz="2800" dirty="0">
              <a:effectLst/>
              <a:latin typeface="Calibri" panose="020F0502020204030204" pitchFamily="34" charset="0"/>
              <a:ea typeface="Arial Unicode MS"/>
              <a:cs typeface="Times New Roman" panose="02020603050405020304" pitchFamily="18" charset="0"/>
            </a:endParaRPr>
          </a:p>
          <a:p>
            <a:pPr algn="l">
              <a:lnSpc>
                <a:spcPct val="115000"/>
              </a:lnSpc>
              <a:spcBef>
                <a:spcPts val="300"/>
              </a:spcBef>
              <a:spcAft>
                <a:spcPts val="3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shape  (n)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endParaRPr lang="en-US" sz="2800" dirty="0">
              <a:effectLst/>
              <a:latin typeface="Calibri" panose="020F0502020204030204" pitchFamily="34" charset="0"/>
              <a:ea typeface="Arial Unicode MS"/>
              <a:cs typeface="Times New Roman" panose="02020603050405020304" pitchFamily="18" charset="0"/>
            </a:endParaRPr>
          </a:p>
          <a:p>
            <a:pPr algn="l">
              <a:lnSpc>
                <a:spcPct val="115000"/>
              </a:lnSpc>
              <a:spcBef>
                <a:spcPts val="300"/>
              </a:spcBef>
              <a:spcAft>
                <a:spcPts val="3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mess (adj)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xộn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bừa</a:t>
            </a: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bộn</a:t>
            </a:r>
            <a:endParaRPr lang="en-US" sz="2800" dirty="0">
              <a:effectLst/>
              <a:latin typeface="Calibri" panose="020F0502020204030204" pitchFamily="34" charset="0"/>
              <a:ea typeface="Arial Unicode MS"/>
              <a:cs typeface="Times New Roman" panose="02020603050405020304" pitchFamily="18" charset="0"/>
            </a:endParaRPr>
          </a:p>
        </p:txBody>
      </p:sp>
    </p:spTree>
    <p:extLst>
      <p:ext uri="{BB962C8B-B14F-4D97-AF65-F5344CB8AC3E}">
        <p14:creationId xmlns:p14="http://schemas.microsoft.com/office/powerpoint/2010/main" val="285161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2"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smtClean="0">
                <a:solidFill>
                  <a:srgbClr val="FFFF00"/>
                </a:solidFill>
                <a:latin typeface=".VnTime" pitchFamily="34" charset="0"/>
              </a:rPr>
              <a:t>1</a:t>
            </a:r>
            <a:endParaRPr lang="en-US" sz="5400" dirty="0">
              <a:solidFill>
                <a:srgbClr val="FFFF00"/>
              </a:solidFill>
              <a:latin typeface=".VnTime" pitchFamily="34" charset="0"/>
            </a:endParaRPr>
          </a:p>
        </p:txBody>
      </p:sp>
      <p:sp>
        <p:nvSpPr>
          <p:cNvPr id="30723" name="Rectangle 3">
            <a:hlinkClick r:id="rId13"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4"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5"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6"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7"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2"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spid="1038" name="TextBox1" r:id="rId2" imgW="752400" imgH="743040"/>
        </mc:Choice>
        <mc:Fallback>
          <p:control name="TextBox1" r:id="rId2" imgW="752400" imgH="743040">
            <p:pic>
              <p:nvPicPr>
                <p:cNvPr id="3" name="TextBox1"/>
                <p:cNvPicPr preferRelativeResize="0">
                  <a:picLocks noChangeArrowheads="1" noChangeShapeType="1"/>
                </p:cNvPicPr>
                <p:nvPr/>
              </p:nvPicPr>
              <p:blipFill>
                <a:blip r:embed="rId23"/>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039" name="TextBox2" r:id="rId3" imgW="790560" imgH="676440"/>
        </mc:Choice>
        <mc:Fallback>
          <p:control name="TextBox2" r:id="rId3" imgW="790560" imgH="676440">
            <p:pic>
              <p:nvPicPr>
                <p:cNvPr id="4" name="TextBox2"/>
                <p:cNvPicPr preferRelativeResize="0">
                  <a:picLocks noChangeArrowheads="1" noChangeShapeType="1"/>
                </p:cNvPicPr>
                <p:nvPr/>
              </p:nvPicPr>
              <p:blipFill>
                <a:blip r:embed="rId24"/>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5"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6"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8"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9"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10"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1"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smtClean="0">
                <a:solidFill>
                  <a:schemeClr val="bg1"/>
                </a:solidFill>
              </a:rPr>
              <a:t>UNIT 2: MY HOUSE</a:t>
            </a:r>
            <a:endParaRPr lang="en-GB" sz="4000" b="1" dirty="0">
              <a:solidFill>
                <a:schemeClr val="bg1"/>
              </a:solidFill>
            </a:endParaRPr>
          </a:p>
        </p:txBody>
      </p:sp>
      <p:sp>
        <p:nvSpPr>
          <p:cNvPr id="9" name="Rounded Rectangle 8"/>
          <p:cNvSpPr/>
          <p:nvPr/>
        </p:nvSpPr>
        <p:spPr>
          <a:xfrm>
            <a:off x="2117936" y="1227712"/>
            <a:ext cx="5006195"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smtClean="0">
                <a:solidFill>
                  <a:schemeClr val="bg1"/>
                </a:solidFill>
              </a:rPr>
              <a:t>LESSON 5. SKILLLS 1</a:t>
            </a:r>
            <a:endParaRPr lang="en-GB" sz="4000" b="1" dirty="0">
              <a:solidFill>
                <a:schemeClr val="bg1"/>
              </a:solidFill>
            </a:endParaRPr>
          </a:p>
        </p:txBody>
      </p:sp>
    </p:spTree>
    <p:extLst>
      <p:ext uri="{BB962C8B-B14F-4D97-AF65-F5344CB8AC3E}">
        <p14:creationId xmlns:p14="http://schemas.microsoft.com/office/powerpoint/2010/main" val="14088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9146" y="2053563"/>
            <a:ext cx="5645576" cy="584775"/>
          </a:xfrm>
          <a:prstGeom prst="rect">
            <a:avLst/>
          </a:prstGeom>
          <a:noFill/>
        </p:spPr>
        <p:txBody>
          <a:bodyPr wrap="square" rtlCol="0">
            <a:spAutoFit/>
          </a:bodyPr>
          <a:lstStyle/>
          <a:p>
            <a:r>
              <a:rPr lang="en-US" sz="3200" dirty="0" smtClean="0"/>
              <a:t>1. Who </a:t>
            </a:r>
            <a:r>
              <a:rPr lang="en-US" sz="3200" dirty="0"/>
              <a:t>is Nick in Da </a:t>
            </a:r>
            <a:r>
              <a:rPr lang="en-US" sz="3200" dirty="0" err="1"/>
              <a:t>Lat</a:t>
            </a:r>
            <a:r>
              <a:rPr lang="en-US" sz="3200" dirty="0"/>
              <a:t> with?</a:t>
            </a:r>
          </a:p>
        </p:txBody>
      </p:sp>
      <p:sp>
        <p:nvSpPr>
          <p:cNvPr id="3" name="TextBox 2">
            <a:extLst>
              <a:ext uri="{FF2B5EF4-FFF2-40B4-BE49-F238E27FC236}">
                <a16:creationId xmlns:a16="http://schemas.microsoft.com/office/drawing/2014/main" id="{0A367E45-2B76-4DEC-8EAE-2B23F3982EA8}"/>
              </a:ext>
            </a:extLst>
          </p:cNvPr>
          <p:cNvSpPr txBox="1"/>
          <p:nvPr/>
        </p:nvSpPr>
        <p:spPr>
          <a:xfrm>
            <a:off x="1369146" y="2758864"/>
            <a:ext cx="6246304" cy="584775"/>
          </a:xfrm>
          <a:prstGeom prst="rect">
            <a:avLst/>
          </a:prstGeom>
          <a:noFill/>
        </p:spPr>
        <p:txBody>
          <a:bodyPr wrap="square">
            <a:spAutoFit/>
          </a:bodyPr>
          <a:lstStyle/>
          <a:p>
            <a:r>
              <a:rPr lang="en-US" sz="3200" b="1" i="0" smtClean="0">
                <a:solidFill>
                  <a:srgbClr val="FF0000"/>
                </a:solidFill>
                <a:effectLst/>
                <a:sym typeface="Wingdings" pitchFamily="2" charset="2"/>
              </a:rPr>
              <a:t> </a:t>
            </a:r>
            <a:r>
              <a:rPr lang="en-US" sz="3200" b="1" i="0" smtClean="0">
                <a:solidFill>
                  <a:srgbClr val="FF0000"/>
                </a:solidFill>
                <a:effectLst/>
              </a:rPr>
              <a:t>He's </a:t>
            </a:r>
            <a:r>
              <a:rPr lang="en-US" sz="3200" b="1" i="0" dirty="0">
                <a:solidFill>
                  <a:srgbClr val="FF0000"/>
                </a:solidFill>
                <a:effectLst/>
              </a:rPr>
              <a:t>in Da Lat with his parents.</a:t>
            </a:r>
            <a:endParaRPr lang="en-US" sz="32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1846" y="2095969"/>
            <a:ext cx="7357962" cy="584775"/>
          </a:xfrm>
          <a:prstGeom prst="rect">
            <a:avLst/>
          </a:prstGeom>
          <a:noFill/>
        </p:spPr>
        <p:txBody>
          <a:bodyPr wrap="square" rtlCol="0">
            <a:spAutoFit/>
          </a:bodyPr>
          <a:lstStyle/>
          <a:p>
            <a:r>
              <a:rPr lang="en-US" sz="3200" dirty="0" smtClean="0"/>
              <a:t>2. How </a:t>
            </a:r>
            <a:r>
              <a:rPr lang="en-US" sz="3200" dirty="0"/>
              <a:t>many rooms are there in the hotel?</a:t>
            </a:r>
          </a:p>
        </p:txBody>
      </p:sp>
      <p:sp>
        <p:nvSpPr>
          <p:cNvPr id="3" name="TextBox 2">
            <a:extLst>
              <a:ext uri="{FF2B5EF4-FFF2-40B4-BE49-F238E27FC236}">
                <a16:creationId xmlns:a16="http://schemas.microsoft.com/office/drawing/2014/main" id="{8E913F77-F4EA-4C2C-BECF-CC87B43F8379}"/>
              </a:ext>
            </a:extLst>
          </p:cNvPr>
          <p:cNvSpPr txBox="1"/>
          <p:nvPr/>
        </p:nvSpPr>
        <p:spPr>
          <a:xfrm>
            <a:off x="1123167" y="2853221"/>
            <a:ext cx="4378154" cy="584775"/>
          </a:xfrm>
          <a:prstGeom prst="rect">
            <a:avLst/>
          </a:prstGeom>
          <a:noFill/>
        </p:spPr>
        <p:txBody>
          <a:bodyPr wrap="square">
            <a:spAutoFit/>
          </a:bodyPr>
          <a:lstStyle/>
          <a:p>
            <a:r>
              <a:rPr lang="en-US" sz="3200" b="1" i="0" smtClean="0">
                <a:solidFill>
                  <a:srgbClr val="FF0000"/>
                </a:solidFill>
                <a:effectLst/>
                <a:sym typeface="Wingdings" pitchFamily="2" charset="2"/>
              </a:rPr>
              <a:t> </a:t>
            </a:r>
            <a:r>
              <a:rPr lang="en-US" sz="3200" b="1" i="0" smtClean="0">
                <a:solidFill>
                  <a:srgbClr val="FF0000"/>
                </a:solidFill>
                <a:effectLst/>
              </a:rPr>
              <a:t>There </a:t>
            </a:r>
            <a:r>
              <a:rPr lang="en-US" sz="3200" b="1" i="0" dirty="0">
                <a:solidFill>
                  <a:srgbClr val="FF0000"/>
                </a:solidFill>
                <a:effectLst/>
              </a:rPr>
              <a:t>are ten rooms.</a:t>
            </a:r>
            <a:endParaRPr lang="en-US" sz="32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048" y="2003091"/>
            <a:ext cx="7229674" cy="584775"/>
          </a:xfrm>
          <a:prstGeom prst="rect">
            <a:avLst/>
          </a:prstGeom>
          <a:noFill/>
        </p:spPr>
        <p:txBody>
          <a:bodyPr wrap="square" rtlCol="0">
            <a:spAutoFit/>
          </a:bodyPr>
          <a:lstStyle/>
          <a:p>
            <a:r>
              <a:rPr lang="en-US" sz="3200" dirty="0" smtClean="0"/>
              <a:t>3. Why </a:t>
            </a:r>
            <a:r>
              <a:rPr lang="en-US" sz="3200" dirty="0"/>
              <a:t>is the room called the Tiger Room?</a:t>
            </a:r>
          </a:p>
        </p:txBody>
      </p:sp>
      <p:sp>
        <p:nvSpPr>
          <p:cNvPr id="3" name="TextBox 2">
            <a:extLst>
              <a:ext uri="{FF2B5EF4-FFF2-40B4-BE49-F238E27FC236}">
                <a16:creationId xmlns:a16="http://schemas.microsoft.com/office/drawing/2014/main" id="{C3F270E2-D788-4969-A2EE-8D115CBCBF9B}"/>
              </a:ext>
            </a:extLst>
          </p:cNvPr>
          <p:cNvSpPr txBox="1"/>
          <p:nvPr/>
        </p:nvSpPr>
        <p:spPr>
          <a:xfrm>
            <a:off x="928048" y="2811442"/>
            <a:ext cx="7656394" cy="584775"/>
          </a:xfrm>
          <a:prstGeom prst="rect">
            <a:avLst/>
          </a:prstGeom>
          <a:noFill/>
        </p:spPr>
        <p:txBody>
          <a:bodyPr wrap="square">
            <a:spAutoFit/>
          </a:bodyPr>
          <a:lstStyle/>
          <a:p>
            <a:r>
              <a:rPr lang="en-US" sz="3200" b="1" i="0" smtClean="0">
                <a:solidFill>
                  <a:srgbClr val="FF0000"/>
                </a:solidFill>
                <a:effectLst/>
                <a:sym typeface="Wingdings" pitchFamily="2" charset="2"/>
              </a:rPr>
              <a:t> </a:t>
            </a:r>
            <a:r>
              <a:rPr lang="en-US" sz="3200" b="1" i="0" smtClean="0">
                <a:solidFill>
                  <a:srgbClr val="FF0000"/>
                </a:solidFill>
                <a:effectLst/>
              </a:rPr>
              <a:t>Because </a:t>
            </a:r>
            <a:r>
              <a:rPr lang="en-US" sz="3200" b="1" i="0" dirty="0">
                <a:solidFill>
                  <a:srgbClr val="FF0000"/>
                </a:solidFill>
                <a:effectLst/>
              </a:rPr>
              <a:t>there's a big tiger on the wall.</a:t>
            </a:r>
            <a:endParaRPr lang="en-US" sz="32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3998" y="1964938"/>
            <a:ext cx="4278121" cy="584775"/>
          </a:xfrm>
          <a:prstGeom prst="rect">
            <a:avLst/>
          </a:prstGeom>
          <a:noFill/>
        </p:spPr>
        <p:txBody>
          <a:bodyPr wrap="square" rtlCol="0">
            <a:spAutoFit/>
          </a:bodyPr>
          <a:lstStyle/>
          <a:p>
            <a:r>
              <a:rPr lang="en-US" sz="3200" dirty="0" smtClean="0"/>
              <a:t>4. Where </a:t>
            </a:r>
            <a:r>
              <a:rPr lang="en-US" sz="3200" dirty="0"/>
              <a:t>is Nick’s bag?</a:t>
            </a:r>
          </a:p>
        </p:txBody>
      </p:sp>
      <p:sp>
        <p:nvSpPr>
          <p:cNvPr id="3" name="TextBox 2">
            <a:extLst>
              <a:ext uri="{FF2B5EF4-FFF2-40B4-BE49-F238E27FC236}">
                <a16:creationId xmlns:a16="http://schemas.microsoft.com/office/drawing/2014/main" id="{8288DC3B-0903-4959-9DCA-7A613EF7C03E}"/>
              </a:ext>
            </a:extLst>
          </p:cNvPr>
          <p:cNvSpPr txBox="1"/>
          <p:nvPr/>
        </p:nvSpPr>
        <p:spPr>
          <a:xfrm>
            <a:off x="2613998" y="2708211"/>
            <a:ext cx="3792625" cy="584775"/>
          </a:xfrm>
          <a:prstGeom prst="rect">
            <a:avLst/>
          </a:prstGeom>
          <a:noFill/>
        </p:spPr>
        <p:txBody>
          <a:bodyPr wrap="square">
            <a:spAutoFit/>
          </a:bodyPr>
          <a:lstStyle/>
          <a:p>
            <a:r>
              <a:rPr lang="en-US" sz="3200" b="1" i="0" dirty="0" smtClean="0">
                <a:solidFill>
                  <a:srgbClr val="FF0000"/>
                </a:solidFill>
                <a:effectLst/>
                <a:sym typeface="Wingdings" pitchFamily="2" charset="2"/>
              </a:rPr>
              <a:t> </a:t>
            </a:r>
            <a:r>
              <a:rPr lang="en-US" sz="3200" b="1" i="0" dirty="0" smtClean="0">
                <a:solidFill>
                  <a:srgbClr val="FF0000"/>
                </a:solidFill>
                <a:effectLst/>
              </a:rPr>
              <a:t>It's </a:t>
            </a:r>
            <a:r>
              <a:rPr lang="en-US" sz="3200" b="1" i="0" dirty="0">
                <a:solidFill>
                  <a:srgbClr val="FF0000"/>
                </a:solidFill>
                <a:effectLst/>
              </a:rPr>
              <a:t>under the bed.</a:t>
            </a:r>
            <a:endParaRPr lang="en-US" sz="32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523220"/>
          </a:xfrm>
          <a:prstGeom prst="rect">
            <a:avLst/>
          </a:prstGeom>
          <a:noFill/>
        </p:spPr>
        <p:txBody>
          <a:bodyPr wrap="square" rtlCol="0">
            <a:spAutoFit/>
          </a:bodyPr>
          <a:lstStyle/>
          <a:p>
            <a:r>
              <a:rPr lang="en-US" sz="2800">
                <a:solidFill>
                  <a:srgbClr val="0070C0"/>
                </a:solidFill>
              </a:rPr>
              <a:t>1.</a:t>
            </a:r>
          </a:p>
        </p:txBody>
      </p:sp>
      <p:sp>
        <p:nvSpPr>
          <p:cNvPr id="29" name="TextBox 28"/>
          <p:cNvSpPr txBox="1"/>
          <p:nvPr/>
        </p:nvSpPr>
        <p:spPr>
          <a:xfrm>
            <a:off x="2254293" y="1392648"/>
            <a:ext cx="4446757" cy="523220"/>
          </a:xfrm>
          <a:prstGeom prst="rect">
            <a:avLst/>
          </a:prstGeom>
          <a:noFill/>
        </p:spPr>
        <p:txBody>
          <a:bodyPr wrap="square" rtlCol="0">
            <a:spAutoFit/>
          </a:bodyPr>
          <a:lstStyle/>
          <a:p>
            <a:r>
              <a:rPr lang="en-US" sz="2800"/>
              <a:t>Who is Nick in Da Lat with?</a:t>
            </a:r>
            <a:endParaRPr lang="en-US" sz="2800" dirty="0"/>
          </a:p>
        </p:txBody>
      </p:sp>
      <p:sp>
        <p:nvSpPr>
          <p:cNvPr id="30" name="TextBox 29"/>
          <p:cNvSpPr txBox="1"/>
          <p:nvPr/>
        </p:nvSpPr>
        <p:spPr>
          <a:xfrm>
            <a:off x="1779464" y="2564213"/>
            <a:ext cx="474830" cy="523220"/>
          </a:xfrm>
          <a:prstGeom prst="rect">
            <a:avLst/>
          </a:prstGeom>
          <a:noFill/>
        </p:spPr>
        <p:txBody>
          <a:bodyPr wrap="square" rtlCol="0">
            <a:spAutoFit/>
          </a:bodyPr>
          <a:lstStyle/>
          <a:p>
            <a:r>
              <a:rPr lang="en-US" sz="2800">
                <a:solidFill>
                  <a:srgbClr val="0070C0"/>
                </a:solidFill>
              </a:rPr>
              <a:t>2.</a:t>
            </a:r>
          </a:p>
        </p:txBody>
      </p:sp>
      <p:sp>
        <p:nvSpPr>
          <p:cNvPr id="31" name="TextBox 30"/>
          <p:cNvSpPr txBox="1"/>
          <p:nvPr/>
        </p:nvSpPr>
        <p:spPr>
          <a:xfrm>
            <a:off x="2254294" y="2533788"/>
            <a:ext cx="6234613" cy="523220"/>
          </a:xfrm>
          <a:prstGeom prst="rect">
            <a:avLst/>
          </a:prstGeom>
          <a:noFill/>
        </p:spPr>
        <p:txBody>
          <a:bodyPr wrap="square" rtlCol="0">
            <a:spAutoFit/>
          </a:bodyPr>
          <a:lstStyle/>
          <a:p>
            <a:r>
              <a:rPr lang="en-US" sz="2800" dirty="0"/>
              <a:t>How many rooms are there in the hotel?</a:t>
            </a:r>
          </a:p>
        </p:txBody>
      </p:sp>
      <p:sp>
        <p:nvSpPr>
          <p:cNvPr id="32" name="TextBox 31"/>
          <p:cNvSpPr txBox="1"/>
          <p:nvPr/>
        </p:nvSpPr>
        <p:spPr>
          <a:xfrm>
            <a:off x="1779464" y="3720991"/>
            <a:ext cx="474830" cy="523220"/>
          </a:xfrm>
          <a:prstGeom prst="rect">
            <a:avLst/>
          </a:prstGeom>
          <a:noFill/>
        </p:spPr>
        <p:txBody>
          <a:bodyPr wrap="square" rtlCol="0">
            <a:spAutoFit/>
          </a:bodyPr>
          <a:lstStyle/>
          <a:p>
            <a:r>
              <a:rPr lang="en-US" sz="2800">
                <a:solidFill>
                  <a:srgbClr val="0070C0"/>
                </a:solidFill>
              </a:rPr>
              <a:t>3.</a:t>
            </a:r>
          </a:p>
        </p:txBody>
      </p:sp>
      <p:sp>
        <p:nvSpPr>
          <p:cNvPr id="33" name="TextBox 32"/>
          <p:cNvSpPr txBox="1"/>
          <p:nvPr/>
        </p:nvSpPr>
        <p:spPr>
          <a:xfrm>
            <a:off x="2254294" y="3712338"/>
            <a:ext cx="6234613" cy="523220"/>
          </a:xfrm>
          <a:prstGeom prst="rect">
            <a:avLst/>
          </a:prstGeom>
          <a:noFill/>
        </p:spPr>
        <p:txBody>
          <a:bodyPr wrap="square" rtlCol="0">
            <a:spAutoFit/>
          </a:bodyPr>
          <a:lstStyle/>
          <a:p>
            <a:r>
              <a:rPr lang="en-US" sz="2800" dirty="0"/>
              <a:t>Why is the room called the Tiger Room?</a:t>
            </a:r>
          </a:p>
        </p:txBody>
      </p:sp>
      <p:sp>
        <p:nvSpPr>
          <p:cNvPr id="34" name="TextBox 33"/>
          <p:cNvSpPr txBox="1"/>
          <p:nvPr/>
        </p:nvSpPr>
        <p:spPr>
          <a:xfrm>
            <a:off x="1779464" y="4939523"/>
            <a:ext cx="474830" cy="523220"/>
          </a:xfrm>
          <a:prstGeom prst="rect">
            <a:avLst/>
          </a:prstGeom>
          <a:noFill/>
        </p:spPr>
        <p:txBody>
          <a:bodyPr wrap="square" rtlCol="0">
            <a:spAutoFit/>
          </a:bodyPr>
          <a:lstStyle/>
          <a:p>
            <a:r>
              <a:rPr lang="en-US" sz="2800">
                <a:solidFill>
                  <a:srgbClr val="0070C0"/>
                </a:solidFill>
              </a:rPr>
              <a:t>4.</a:t>
            </a:r>
          </a:p>
        </p:txBody>
      </p:sp>
      <p:sp>
        <p:nvSpPr>
          <p:cNvPr id="35" name="TextBox 34"/>
          <p:cNvSpPr txBox="1"/>
          <p:nvPr/>
        </p:nvSpPr>
        <p:spPr>
          <a:xfrm>
            <a:off x="2254294" y="4930870"/>
            <a:ext cx="3764369" cy="523220"/>
          </a:xfrm>
          <a:prstGeom prst="rect">
            <a:avLst/>
          </a:prstGeom>
          <a:noFill/>
        </p:spPr>
        <p:txBody>
          <a:bodyPr wrap="square" rtlCol="0">
            <a:spAutoFit/>
          </a:bodyPr>
          <a:lstStyle/>
          <a:p>
            <a:r>
              <a:rPr lang="en-US" sz="2800"/>
              <a:t>Where is Nick’s bag?</a:t>
            </a:r>
            <a:endParaRPr lang="en-US" sz="2800" dirty="0"/>
          </a:p>
        </p:txBody>
      </p:sp>
      <p:sp>
        <p:nvSpPr>
          <p:cNvPr id="24" name="TextBox 23">
            <a:extLst>
              <a:ext uri="{FF2B5EF4-FFF2-40B4-BE49-F238E27FC236}">
                <a16:creationId xmlns:a16="http://schemas.microsoft.com/office/drawing/2014/main" id="{0A367E45-2B76-4DEC-8EAE-2B23F3982EA8}"/>
              </a:ext>
            </a:extLst>
          </p:cNvPr>
          <p:cNvSpPr txBox="1"/>
          <p:nvPr/>
        </p:nvSpPr>
        <p:spPr>
          <a:xfrm>
            <a:off x="2254294" y="1941454"/>
            <a:ext cx="5047258" cy="523220"/>
          </a:xfrm>
          <a:prstGeom prst="rect">
            <a:avLst/>
          </a:prstGeom>
          <a:noFill/>
        </p:spPr>
        <p:txBody>
          <a:bodyPr wrap="square">
            <a:spAutoFit/>
          </a:bodyPr>
          <a:lstStyle/>
          <a:p>
            <a:r>
              <a:rPr lang="en-US" sz="2800" i="0" dirty="0">
                <a:solidFill>
                  <a:srgbClr val="FF0000"/>
                </a:solidFill>
                <a:effectLst/>
              </a:rPr>
              <a:t>He's in Da Lat with his parents.</a:t>
            </a:r>
            <a:endParaRPr lang="en-US" sz="2800" dirty="0">
              <a:solidFill>
                <a:srgbClr val="FF0000"/>
              </a:solidFill>
            </a:endParaRPr>
          </a:p>
        </p:txBody>
      </p:sp>
      <p:sp>
        <p:nvSpPr>
          <p:cNvPr id="26" name="TextBox 25">
            <a:extLst>
              <a:ext uri="{FF2B5EF4-FFF2-40B4-BE49-F238E27FC236}">
                <a16:creationId xmlns:a16="http://schemas.microsoft.com/office/drawing/2014/main" id="{8E913F77-F4EA-4C2C-BECF-CC87B43F8379}"/>
              </a:ext>
            </a:extLst>
          </p:cNvPr>
          <p:cNvSpPr txBox="1"/>
          <p:nvPr/>
        </p:nvSpPr>
        <p:spPr>
          <a:xfrm>
            <a:off x="2254294" y="3025878"/>
            <a:ext cx="3382231" cy="523220"/>
          </a:xfrm>
          <a:prstGeom prst="rect">
            <a:avLst/>
          </a:prstGeom>
          <a:noFill/>
        </p:spPr>
        <p:txBody>
          <a:bodyPr wrap="square">
            <a:spAutoFit/>
          </a:bodyPr>
          <a:lstStyle/>
          <a:p>
            <a:r>
              <a:rPr lang="en-US" sz="2800" i="0" dirty="0">
                <a:solidFill>
                  <a:srgbClr val="FF0000"/>
                </a:solidFill>
                <a:effectLst/>
              </a:rPr>
              <a:t>There are ten rooms.</a:t>
            </a:r>
            <a:endParaRPr lang="en-US" sz="2800" dirty="0">
              <a:solidFill>
                <a:srgbClr val="FF0000"/>
              </a:solidFill>
            </a:endParaRPr>
          </a:p>
        </p:txBody>
      </p:sp>
      <p:sp>
        <p:nvSpPr>
          <p:cNvPr id="46" name="TextBox 45">
            <a:extLst>
              <a:ext uri="{FF2B5EF4-FFF2-40B4-BE49-F238E27FC236}">
                <a16:creationId xmlns:a16="http://schemas.microsoft.com/office/drawing/2014/main" id="{C3F270E2-D788-4969-A2EE-8D115CBCBF9B}"/>
              </a:ext>
            </a:extLst>
          </p:cNvPr>
          <p:cNvSpPr txBox="1"/>
          <p:nvPr/>
        </p:nvSpPr>
        <p:spPr>
          <a:xfrm>
            <a:off x="2254293" y="4240687"/>
            <a:ext cx="6027379" cy="523220"/>
          </a:xfrm>
          <a:prstGeom prst="rect">
            <a:avLst/>
          </a:prstGeom>
          <a:noFill/>
        </p:spPr>
        <p:txBody>
          <a:bodyPr wrap="square">
            <a:spAutoFit/>
          </a:bodyPr>
          <a:lstStyle/>
          <a:p>
            <a:r>
              <a:rPr lang="en-US" sz="2800" i="0" dirty="0">
                <a:solidFill>
                  <a:srgbClr val="FF0000"/>
                </a:solidFill>
                <a:effectLst/>
              </a:rPr>
              <a:t>Because there's a big tiger on the wall.</a:t>
            </a:r>
            <a:endParaRPr lang="en-US" sz="2800" dirty="0">
              <a:solidFill>
                <a:srgbClr val="FF0000"/>
              </a:solidFill>
            </a:endParaRPr>
          </a:p>
        </p:txBody>
      </p:sp>
      <p:sp>
        <p:nvSpPr>
          <p:cNvPr id="47" name="TextBox 46">
            <a:extLst>
              <a:ext uri="{FF2B5EF4-FFF2-40B4-BE49-F238E27FC236}">
                <a16:creationId xmlns:a16="http://schemas.microsoft.com/office/drawing/2014/main" id="{8288DC3B-0903-4959-9DCA-7A613EF7C03E}"/>
              </a:ext>
            </a:extLst>
          </p:cNvPr>
          <p:cNvSpPr txBox="1"/>
          <p:nvPr/>
        </p:nvSpPr>
        <p:spPr>
          <a:xfrm>
            <a:off x="2315708" y="5462743"/>
            <a:ext cx="3259402" cy="523220"/>
          </a:xfrm>
          <a:prstGeom prst="rect">
            <a:avLst/>
          </a:prstGeom>
          <a:noFill/>
        </p:spPr>
        <p:txBody>
          <a:bodyPr wrap="square">
            <a:spAutoFit/>
          </a:bodyPr>
          <a:lstStyle/>
          <a:p>
            <a:r>
              <a:rPr lang="en-US" sz="2800" i="0" dirty="0">
                <a:solidFill>
                  <a:srgbClr val="FF0000"/>
                </a:solidFill>
                <a:effectLst/>
              </a:rPr>
              <a:t>It's under the bed.</a:t>
            </a:r>
            <a:endParaRPr lang="en-US" sz="2800"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a16="http://schemas.microsoft.com/office/drawing/2014/main"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a16="http://schemas.microsoft.com/office/drawing/2014/main"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a16="http://schemas.microsoft.com/office/drawing/2014/main"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a16="http://schemas.microsoft.com/office/drawing/2014/main"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a16="http://schemas.microsoft.com/office/drawing/2014/main"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a16="http://schemas.microsoft.com/office/drawing/2014/main"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a16="http://schemas.microsoft.com/office/drawing/2014/main"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a16="http://schemas.microsoft.com/office/drawing/2014/main"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a16="http://schemas.microsoft.com/office/drawing/2014/main"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a16="http://schemas.microsoft.com/office/drawing/2014/main"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a16="http://schemas.microsoft.com/office/drawing/2014/main"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a16="http://schemas.microsoft.com/office/drawing/2014/main"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55179" y="512281"/>
            <a:ext cx="3557176" cy="707886"/>
          </a:xfrm>
          <a:prstGeom prst="rect">
            <a:avLst/>
          </a:prstGeom>
          <a:noFill/>
        </p:spPr>
        <p:txBody>
          <a:bodyPr wrap="square" rtlCol="0">
            <a:spAutoFit/>
          </a:bodyPr>
          <a:lstStyle/>
          <a:p>
            <a:r>
              <a:rPr lang="en-US" sz="4000" b="1" smtClean="0">
                <a:solidFill>
                  <a:srgbClr val="0084B1"/>
                </a:solidFill>
              </a:rPr>
              <a:t>II. Speaking</a:t>
            </a:r>
            <a:endParaRPr lang="en-US" sz="4000" b="1">
              <a:solidFill>
                <a:srgbClr val="0084B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34" y="1556446"/>
            <a:ext cx="9144000" cy="1180214"/>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28" y="1669862"/>
            <a:ext cx="587409" cy="604353"/>
          </a:xfrm>
          <a:prstGeom prst="rect">
            <a:avLst/>
          </a:prstGeom>
        </p:spPr>
      </p:pic>
      <p:sp>
        <p:nvSpPr>
          <p:cNvPr id="19" name="TextBox 18"/>
          <p:cNvSpPr txBox="1"/>
          <p:nvPr/>
        </p:nvSpPr>
        <p:spPr>
          <a:xfrm>
            <a:off x="993237" y="1599178"/>
            <a:ext cx="7429711" cy="892552"/>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Create a new room for the hotel. Draw a plan for the room.</a:t>
            </a:r>
          </a:p>
        </p:txBody>
      </p:sp>
    </p:spTree>
    <p:extLst>
      <p:ext uri="{BB962C8B-B14F-4D97-AF65-F5344CB8AC3E}">
        <p14:creationId xmlns:p14="http://schemas.microsoft.com/office/powerpoint/2010/main" val="11276230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t>
            </a:r>
            <a:r>
              <a:rPr lang="en-US" sz="2300" dirty="0" smtClean="0">
                <a:latin typeface="Times New Roman" pitchFamily="18" charset="0"/>
                <a:cs typeface="Times New Roman" pitchFamily="18" charset="0"/>
              </a:rPr>
              <a:t> </a:t>
            </a:r>
            <a:r>
              <a:rPr lang="en-US" sz="2300" dirty="0">
                <a:latin typeface="Times New Roman" pitchFamily="18" charset="0"/>
                <a:cs typeface="Times New Roman" pitchFamily="18" charset="0"/>
              </a:rPr>
              <a:t>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a:t>
            </a:r>
            <a:r>
              <a:rPr lang="en-US" sz="2300" dirty="0" smtClean="0">
                <a:latin typeface="Times New Roman" pitchFamily="18" charset="0"/>
                <a:cs typeface="Times New Roman" pitchFamily="18" charset="0"/>
              </a:rPr>
              <a:t>cool / </a:t>
            </a:r>
            <a:r>
              <a:rPr lang="en-US" sz="2300" dirty="0">
                <a:latin typeface="Times New Roman" pitchFamily="18" charset="0"/>
                <a:cs typeface="Times New Roman" pitchFamily="18" charset="0"/>
              </a:rPr>
              <a:t>clean / dirty / messy / tidy / nice / </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3775"/>
            <a:ext cx="5186149"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546" y="2769526"/>
            <a:ext cx="6708647" cy="39502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263" y="858494"/>
            <a:ext cx="7956644" cy="1569660"/>
          </a:xfrm>
          <a:prstGeom prst="rect">
            <a:avLst/>
          </a:prstGeom>
          <a:noFill/>
        </p:spPr>
        <p:txBody>
          <a:bodyPr wrap="square" rtlCol="0">
            <a:spAutoFit/>
          </a:bodyPr>
          <a:lstStyle/>
          <a:p>
            <a:pPr algn="just"/>
            <a:r>
              <a:rPr lang="en-US" sz="3200" smtClean="0"/>
              <a:t>Ex: This </a:t>
            </a:r>
            <a:r>
              <a:rPr lang="en-US" sz="3200"/>
              <a:t>is the Shark Room. There’s a big shark at the door. There’s a table and a sofa in the middle of the room ...</a:t>
            </a:r>
            <a:endParaRPr lang="en-US" sz="3200" dirty="0"/>
          </a:p>
        </p:txBody>
      </p:sp>
    </p:spTree>
    <p:extLst>
      <p:ext uri="{BB962C8B-B14F-4D97-AF65-F5344CB8AC3E}">
        <p14:creationId xmlns:p14="http://schemas.microsoft.com/office/powerpoint/2010/main" val="796344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199" y="627888"/>
            <a:ext cx="4981433" cy="1828800"/>
          </a:xfrm>
          <a:prstGeom prst="rect">
            <a:avLst/>
          </a:prstGeom>
        </p:spPr>
        <p:txBody>
          <a:bodyPr wrap="none" fromWordArt="1">
            <a:prstTxWarp prst="textDeflate">
              <a:avLst>
                <a:gd name="adj" fmla="val 26227"/>
              </a:avLst>
            </a:prstTxWarp>
          </a:bodyPr>
          <a:lstStyle/>
          <a:p>
            <a:pPr algn="ctr"/>
            <a:r>
              <a:rPr lang="en-GB" sz="3600" b="1" kern="10" smtClean="0">
                <a:ln w="25400">
                  <a:solidFill>
                    <a:srgbClr val="FF0000"/>
                  </a:solidFill>
                  <a:round/>
                  <a:headEnd type="none" w="sm" len="sm"/>
                  <a:tailEnd type="none" w="sm" len="sm"/>
                </a:ln>
                <a:solidFill>
                  <a:srgbClr val="FFFF00"/>
                </a:solidFill>
                <a:latin typeface="Berlin Sans FB Demi"/>
              </a:rPr>
              <a:t>HOME ASSIGNMENTS</a:t>
            </a:r>
            <a:endParaRPr lang="en-GB" sz="3600" b="1" kern="10" dirty="0">
              <a:ln w="25400">
                <a:solidFill>
                  <a:srgbClr val="FF0000"/>
                </a:solidFill>
                <a:round/>
                <a:headEnd type="none" w="sm" len="sm"/>
                <a:tailEnd type="none" w="sm" len="sm"/>
              </a:ln>
              <a:solidFill>
                <a:srgbClr val="FFFF00"/>
              </a:solidFill>
              <a:latin typeface="Berlin Sans FB Demi"/>
            </a:endParaRPr>
          </a:p>
        </p:txBody>
      </p:sp>
      <p:sp>
        <p:nvSpPr>
          <p:cNvPr id="6" name="Text Box 4"/>
          <p:cNvSpPr txBox="1">
            <a:spLocks noChangeArrowheads="1"/>
          </p:cNvSpPr>
          <p:nvPr/>
        </p:nvSpPr>
        <p:spPr bwMode="auto">
          <a:xfrm>
            <a:off x="685800" y="3352800"/>
            <a:ext cx="764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598487" y="4101973"/>
            <a:ext cx="832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dirty="0">
                <a:solidFill>
                  <a:srgbClr val="0000CC"/>
                </a:solidFill>
                <a:latin typeface="Arial Narrow" pitchFamily="34" charset="0"/>
              </a:rPr>
              <a:t>- Describe your living-room</a:t>
            </a:r>
          </a:p>
          <a:p>
            <a:pPr eaLnBrk="1" hangingPunct="1">
              <a:spcBef>
                <a:spcPct val="50000"/>
              </a:spcBef>
            </a:pPr>
            <a:r>
              <a:rPr lang="en-US" altLang="en-US" sz="3200" dirty="0">
                <a:solidFill>
                  <a:srgbClr val="0000CC"/>
                </a:solidFill>
                <a:latin typeface="Arial Narrow" pitchFamily="34" charset="0"/>
              </a:rPr>
              <a:t>- Prepare: Unit </a:t>
            </a:r>
            <a:r>
              <a:rPr lang="en-US" altLang="en-US" sz="3200">
                <a:solidFill>
                  <a:srgbClr val="0000CC"/>
                </a:solidFill>
                <a:latin typeface="Arial Narrow" pitchFamily="34" charset="0"/>
              </a:rPr>
              <a:t>2 </a:t>
            </a:r>
            <a:r>
              <a:rPr lang="en-US" altLang="en-US" sz="3200" smtClean="0">
                <a:solidFill>
                  <a:srgbClr val="0000CC"/>
                </a:solidFill>
                <a:latin typeface="Arial Narrow" pitchFamily="34" charset="0"/>
              </a:rPr>
              <a:t>- </a:t>
            </a:r>
            <a:r>
              <a:rPr lang="en-US" altLang="en-US" sz="3200" dirty="0">
                <a:solidFill>
                  <a:srgbClr val="0000CC"/>
                </a:solidFill>
                <a:latin typeface="Arial Narrow" pitchFamily="34" charset="0"/>
              </a:rPr>
              <a:t>Lesson 6: Skills 2</a:t>
            </a: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60906" y="818388"/>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266" y="838200"/>
            <a:ext cx="5882185"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smtClean="0">
                <a:solidFill>
                  <a:srgbClr val="003300"/>
                </a:solidFill>
                <a:cs typeface="Times New Roman" pitchFamily="18" charset="0"/>
              </a:rPr>
              <a:t>flat = apartment</a:t>
            </a:r>
            <a:endParaRPr lang="en-US" altLang="en-US" sz="3500" b="1" dirty="0">
              <a:solidFill>
                <a:srgbClr val="003300"/>
              </a:solidFill>
              <a:cs typeface="Times New Roman" pitchFamily="18" charset="0"/>
            </a:endParaRP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970" y="795338"/>
            <a:ext cx="608690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26" y="990600"/>
            <a:ext cx="581394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618" y="762000"/>
            <a:ext cx="5813946"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r>
              <a:rPr lang="en-US" altLang="en-US" sz="3500" b="1" dirty="0" smtClean="0">
                <a:solidFill>
                  <a:srgbClr val="003300"/>
                </a:solidFill>
                <a:cs typeface="Times New Roman" pitchFamily="18" charset="0"/>
              </a:rPr>
              <a:t> </a:t>
            </a:r>
            <a:endParaRPr lang="en-US" altLang="en-US" sz="3500" b="1" dirty="0">
              <a:solidFill>
                <a:srgbClr val="003300"/>
              </a:solidFill>
              <a:cs typeface="Times New Roman" pitchFamily="18" charset="0"/>
            </a:endParaRP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844" y="914400"/>
            <a:ext cx="6168789"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cstate="print">
            <a:extLst>
              <a:ext uri="{28A0092B-C50C-407E-A947-70E740481C1C}">
                <a14:useLocalDpi xmlns:a14="http://schemas.microsoft.com/office/drawing/2010/main" val="0"/>
              </a:ext>
            </a:extLst>
          </a:blip>
          <a:srcRect r="4179"/>
          <a:stretch>
            <a:fillRect/>
          </a:stretch>
        </p:blipFill>
        <p:spPr bwMode="auto">
          <a:xfrm>
            <a:off x="1883391" y="849313"/>
            <a:ext cx="5773004"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1616</TotalTime>
  <Words>877</Words>
  <Application>Microsoft Office PowerPoint</Application>
  <PresentationFormat>On-screen Show (4:3)</PresentationFormat>
  <Paragraphs>125</Paragraphs>
  <Slides>32</Slides>
  <Notes>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32</vt:i4>
      </vt:variant>
    </vt:vector>
  </HeadingPairs>
  <TitlesOfParts>
    <vt:vector size="53" baseType="lpstr">
      <vt:lpstr>.VnArabia</vt:lpstr>
      <vt:lpstr>.VnArial Narrow</vt:lpstr>
      <vt:lpstr>.VnBodoniH</vt:lpstr>
      <vt:lpstr>.VnTime</vt:lpstr>
      <vt:lpstr>Algerian</vt:lpstr>
      <vt:lpstr>Arial</vt:lpstr>
      <vt:lpstr>Arial Narrow</vt:lpstr>
      <vt:lpstr>Arial Unicode MS</vt:lpstr>
      <vt:lpstr>Berlin Sans FB Demi</vt:lpstr>
      <vt:lpstr>Calibri</vt:lpstr>
      <vt:lpstr>Calibri Light</vt:lpstr>
      <vt:lpstr>Impact</vt:lpstr>
      <vt:lpstr>Lucida Sans Unicode</vt:lpstr>
      <vt:lpstr>Tahoma</vt:lpstr>
      <vt:lpstr>Times New Roman</vt:lpstr>
      <vt:lpstr>Verdana</vt:lpstr>
      <vt:lpstr>Wingdings</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DUNG</cp:lastModifiedBy>
  <cp:revision>104</cp:revision>
  <dcterms:created xsi:type="dcterms:W3CDTF">2020-12-09T02:04:09Z</dcterms:created>
  <dcterms:modified xsi:type="dcterms:W3CDTF">2025-10-13T13:02:34Z</dcterms:modified>
</cp:coreProperties>
</file>