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0" r:id="rId2"/>
    <p:sldId id="279" r:id="rId3"/>
    <p:sldId id="280" r:id="rId4"/>
    <p:sldId id="301" r:id="rId5"/>
    <p:sldId id="282" r:id="rId6"/>
    <p:sldId id="290" r:id="rId7"/>
    <p:sldId id="258" r:id="rId8"/>
    <p:sldId id="259" r:id="rId9"/>
    <p:sldId id="260" r:id="rId10"/>
    <p:sldId id="261" r:id="rId11"/>
    <p:sldId id="296" r:id="rId12"/>
    <p:sldId id="273" r:id="rId13"/>
    <p:sldId id="292" r:id="rId14"/>
    <p:sldId id="264" r:id="rId15"/>
    <p:sldId id="275" r:id="rId16"/>
    <p:sldId id="276" r:id="rId17"/>
    <p:sldId id="274" r:id="rId18"/>
    <p:sldId id="263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DE0"/>
    <a:srgbClr val="3BBEF3"/>
    <a:srgbClr val="A3E7FF"/>
    <a:srgbClr val="0FB7BD"/>
    <a:srgbClr val="EF5F88"/>
    <a:srgbClr val="62C8CE"/>
    <a:srgbClr val="73CED3"/>
    <a:srgbClr val="F09456"/>
    <a:srgbClr val="F490AD"/>
    <a:srgbClr val="6E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4312" y="3206019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3: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8519" y="328296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FRIENDS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363788" y="5591175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800" dirty="0"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905868" y="72219"/>
            <a:ext cx="78357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Label the body parts with the words in the box.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02734" y="1065635"/>
            <a:ext cx="7738531" cy="4827850"/>
            <a:chOff x="219993" y="1480257"/>
            <a:chExt cx="8650651" cy="5396896"/>
          </a:xfrm>
        </p:grpSpPr>
        <p:grpSp>
          <p:nvGrpSpPr>
            <p:cNvPr id="2" name="Group 1"/>
            <p:cNvGrpSpPr/>
            <p:nvPr/>
          </p:nvGrpSpPr>
          <p:grpSpPr>
            <a:xfrm>
              <a:off x="241772" y="1566370"/>
              <a:ext cx="2214993" cy="516081"/>
              <a:chOff x="1072033" y="1708857"/>
              <a:chExt cx="2214993" cy="51608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72033" y="1708857"/>
                <a:ext cx="752358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531" y="1480257"/>
              <a:ext cx="3074937" cy="5396896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219993" y="2499186"/>
              <a:ext cx="2214994" cy="516081"/>
              <a:chOff x="1072032" y="1708857"/>
              <a:chExt cx="2214994" cy="51608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072032" y="1708857"/>
                <a:ext cx="576217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9994" y="3518114"/>
              <a:ext cx="2214993" cy="516081"/>
              <a:chOff x="1072033" y="1708857"/>
              <a:chExt cx="2214993" cy="51608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72033" y="1708857"/>
                <a:ext cx="576216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68827" y="4666260"/>
              <a:ext cx="2214993" cy="516081"/>
              <a:chOff x="1072033" y="1708857"/>
              <a:chExt cx="2214993" cy="51608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072033" y="1708857"/>
                <a:ext cx="725304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68827" y="5685188"/>
              <a:ext cx="2214993" cy="516081"/>
              <a:chOff x="1072033" y="1708857"/>
              <a:chExt cx="2214993" cy="51608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72033" y="1708857"/>
                <a:ext cx="725304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 flipV="1">
              <a:off x="2494705" y="1904965"/>
              <a:ext cx="1828800" cy="72501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536374" y="2730018"/>
              <a:ext cx="2011680" cy="9170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494705" y="3194303"/>
              <a:ext cx="1634303" cy="64634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536374" y="4784829"/>
              <a:ext cx="1153883" cy="20396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517308" y="5868366"/>
              <a:ext cx="1806197" cy="15741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6368143" y="1566370"/>
              <a:ext cx="2399244" cy="516081"/>
              <a:chOff x="887782" y="1708857"/>
              <a:chExt cx="2399244" cy="516081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887782" y="1708857"/>
                <a:ext cx="762339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10.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6530616" y="2227042"/>
              <a:ext cx="2214993" cy="516081"/>
              <a:chOff x="1072033" y="1708857"/>
              <a:chExt cx="2214993" cy="516081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072033" y="1708857"/>
                <a:ext cx="599866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9.</a:t>
                </a: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6530616" y="2745222"/>
              <a:ext cx="2214993" cy="516081"/>
              <a:chOff x="1072033" y="1708857"/>
              <a:chExt cx="2214993" cy="516081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72033" y="1708857"/>
                <a:ext cx="599866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8.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579449" y="3762743"/>
              <a:ext cx="2214993" cy="516081"/>
              <a:chOff x="1072033" y="1708857"/>
              <a:chExt cx="2214993" cy="516081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072033" y="1708857"/>
                <a:ext cx="551033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7.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6520545" y="6207704"/>
              <a:ext cx="2350099" cy="461665"/>
              <a:chOff x="936927" y="1708857"/>
              <a:chExt cx="2350099" cy="461665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936927" y="1708857"/>
                <a:ext cx="609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flipV="1">
              <a:off x="5083629" y="1851633"/>
              <a:ext cx="1393374" cy="29285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21662" y="2549579"/>
              <a:ext cx="1819772" cy="19564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669971" y="2821723"/>
              <a:ext cx="1971463" cy="13912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268686" y="4085280"/>
              <a:ext cx="137274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268686" y="6400800"/>
              <a:ext cx="1372748" cy="12944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1395247" y="5959003"/>
            <a:ext cx="7326086" cy="461665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 you know any other words for body parts?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38545"/>
            <a:ext cx="5181600" cy="369332"/>
          </a:xfrm>
          <a:prstGeom prst="rect">
            <a:avLst/>
          </a:prstGeom>
          <a:solidFill>
            <a:srgbClr val="A3E7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Match the word with it’s meaning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4452" y="768927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cheek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452" y="1371600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eye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5232" y="1960417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4452" y="2514600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5232" y="3124200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mouth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231" y="3740727"/>
            <a:ext cx="2216729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9088" y="4350327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9870" y="4911439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hair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9870" y="5500257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shoulder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9088" y="6068293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46516" y="718222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Mắt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046516" y="1320895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046516" y="1916639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Gò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046516" y="2463895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067296" y="3073495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chân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067295" y="3690022"/>
            <a:ext cx="221672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mũi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81152" y="4299622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Miệng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101934" y="4860734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tóc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1934" y="5405465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81152" y="5973498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vai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7" idx="3"/>
            <a:endCxn id="29" idx="1"/>
          </p:cNvCxnSpPr>
          <p:nvPr/>
        </p:nvCxnSpPr>
        <p:spPr>
          <a:xfrm>
            <a:off x="3214252" y="997527"/>
            <a:ext cx="1832264" cy="1147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7" idx="1"/>
          </p:cNvCxnSpPr>
          <p:nvPr/>
        </p:nvCxnSpPr>
        <p:spPr>
          <a:xfrm flipV="1">
            <a:off x="3269670" y="946822"/>
            <a:ext cx="1776846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3"/>
            <a:endCxn id="30" idx="1"/>
          </p:cNvCxnSpPr>
          <p:nvPr/>
        </p:nvCxnSpPr>
        <p:spPr>
          <a:xfrm>
            <a:off x="3235032" y="2189017"/>
            <a:ext cx="1811484" cy="503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3"/>
            <a:endCxn id="28" idx="1"/>
          </p:cNvCxnSpPr>
          <p:nvPr/>
        </p:nvCxnSpPr>
        <p:spPr>
          <a:xfrm flipV="1">
            <a:off x="3214252" y="1549495"/>
            <a:ext cx="1832264" cy="119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33" idx="1"/>
          </p:cNvCxnSpPr>
          <p:nvPr/>
        </p:nvCxnSpPr>
        <p:spPr>
          <a:xfrm>
            <a:off x="3235032" y="3352800"/>
            <a:ext cx="1846120" cy="1175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3"/>
            <a:endCxn id="31" idx="1"/>
          </p:cNvCxnSpPr>
          <p:nvPr/>
        </p:nvCxnSpPr>
        <p:spPr>
          <a:xfrm flipV="1">
            <a:off x="3241960" y="3302095"/>
            <a:ext cx="1825336" cy="667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3" idx="3"/>
            <a:endCxn id="32" idx="1"/>
          </p:cNvCxnSpPr>
          <p:nvPr/>
        </p:nvCxnSpPr>
        <p:spPr>
          <a:xfrm flipV="1">
            <a:off x="3248888" y="3918622"/>
            <a:ext cx="1818407" cy="66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4" idx="3"/>
            <a:endCxn id="34" idx="1"/>
          </p:cNvCxnSpPr>
          <p:nvPr/>
        </p:nvCxnSpPr>
        <p:spPr>
          <a:xfrm flipV="1">
            <a:off x="3269670" y="5089334"/>
            <a:ext cx="1832264" cy="50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3"/>
            <a:endCxn id="36" idx="1"/>
          </p:cNvCxnSpPr>
          <p:nvPr/>
        </p:nvCxnSpPr>
        <p:spPr>
          <a:xfrm>
            <a:off x="3269670" y="5728857"/>
            <a:ext cx="1811482" cy="473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5" idx="3"/>
          </p:cNvCxnSpPr>
          <p:nvPr/>
        </p:nvCxnSpPr>
        <p:spPr>
          <a:xfrm flipV="1">
            <a:off x="3248888" y="5634065"/>
            <a:ext cx="1776849" cy="662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3966" y="1667284"/>
            <a:ext cx="71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7690" y="1980197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09" y="1455397"/>
            <a:ext cx="2750717" cy="45609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6159" y="2501745"/>
            <a:ext cx="48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48208" y="2814658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3024" y="3376661"/>
            <a:ext cx="78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048208" y="3726150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3266" y="4403747"/>
            <a:ext cx="74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091892" y="4753236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7650" y="5278664"/>
            <a:ext cx="52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091892" y="5664729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737602" y="1994563"/>
            <a:ext cx="1635972" cy="38676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85260" y="2501745"/>
            <a:ext cx="1989187" cy="2834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737602" y="2892360"/>
            <a:ext cx="1401024" cy="62382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774877" y="4122265"/>
            <a:ext cx="1138422" cy="63097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592812" y="5071872"/>
            <a:ext cx="1598696" cy="46819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251279" y="1691668"/>
            <a:ext cx="102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10.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712923" y="1980197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347968" y="2282679"/>
            <a:ext cx="53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9.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6693441" y="2571208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367450" y="3054522"/>
            <a:ext cx="51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8.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712923" y="3343051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437954" y="3891433"/>
            <a:ext cx="49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7.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6737125" y="4277493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167298" y="5042677"/>
            <a:ext cx="545625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769872" y="5618343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053551" y="1946854"/>
            <a:ext cx="1246457" cy="87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842324" y="2571211"/>
            <a:ext cx="160477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  <a:endCxn id="75" idx="1"/>
          </p:cNvCxnSpPr>
          <p:nvPr/>
        </p:nvCxnSpPr>
        <p:spPr>
          <a:xfrm>
            <a:off x="4595867" y="2627303"/>
            <a:ext cx="1771583" cy="65805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>
            <a:off x="5327904" y="3799237"/>
            <a:ext cx="1063748" cy="2241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202408" y="5451308"/>
            <a:ext cx="1165042" cy="11637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31">
            <a:extLst>
              <a:ext uri="{FF2B5EF4-FFF2-40B4-BE49-F238E27FC236}">
                <a16:creationId xmlns:a16="http://schemas.microsoft.com/office/drawing/2014/main" id="{E7D9E915-D2A7-42B7-B736-2597C34861D8}"/>
              </a:ext>
            </a:extLst>
          </p:cNvPr>
          <p:cNvSpPr/>
          <p:nvPr/>
        </p:nvSpPr>
        <p:spPr>
          <a:xfrm>
            <a:off x="966214" y="125541"/>
            <a:ext cx="7786938" cy="1181782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365AB1-E43E-499B-9192-E2391E81227D}"/>
              </a:ext>
            </a:extLst>
          </p:cNvPr>
          <p:cNvSpPr txBox="1"/>
          <p:nvPr/>
        </p:nvSpPr>
        <p:spPr>
          <a:xfrm>
            <a:off x="1073504" y="197139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20B28B-67CD-4F9D-B094-85D556B8424C}"/>
              </a:ext>
            </a:extLst>
          </p:cNvPr>
          <p:cNvSpPr txBox="1"/>
          <p:nvPr/>
        </p:nvSpPr>
        <p:spPr>
          <a:xfrm>
            <a:off x="5655099" y="183275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9E6E98-83C8-430D-A036-1E41857F84D9}"/>
              </a:ext>
            </a:extLst>
          </p:cNvPr>
          <p:cNvSpPr txBox="1"/>
          <p:nvPr/>
        </p:nvSpPr>
        <p:spPr>
          <a:xfrm>
            <a:off x="2551139" y="699656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D96120-5F94-4E0E-AA25-05D194C302AE}"/>
              </a:ext>
            </a:extLst>
          </p:cNvPr>
          <p:cNvSpPr txBox="1"/>
          <p:nvPr/>
        </p:nvSpPr>
        <p:spPr>
          <a:xfrm>
            <a:off x="2499695" y="193621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2CF1B3-99C8-418E-932F-ED5235E1BB20}"/>
              </a:ext>
            </a:extLst>
          </p:cNvPr>
          <p:cNvSpPr txBox="1"/>
          <p:nvPr/>
        </p:nvSpPr>
        <p:spPr>
          <a:xfrm>
            <a:off x="1066796" y="665222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5D5C3B-F2DD-495E-9396-527CF10DACEC}"/>
              </a:ext>
            </a:extLst>
          </p:cNvPr>
          <p:cNvSpPr txBox="1"/>
          <p:nvPr/>
        </p:nvSpPr>
        <p:spPr>
          <a:xfrm>
            <a:off x="5415347" y="682602"/>
            <a:ext cx="1937583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E97706-BD5B-409A-B9CB-6CC3EC853F61}"/>
              </a:ext>
            </a:extLst>
          </p:cNvPr>
          <p:cNvSpPr txBox="1"/>
          <p:nvPr/>
        </p:nvSpPr>
        <p:spPr>
          <a:xfrm>
            <a:off x="4078779" y="183274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D22334-6057-402C-A315-0FDC3F172E68}"/>
              </a:ext>
            </a:extLst>
          </p:cNvPr>
          <p:cNvSpPr txBox="1"/>
          <p:nvPr/>
        </p:nvSpPr>
        <p:spPr>
          <a:xfrm>
            <a:off x="4110804" y="696442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560520-0B70-4337-ACDA-FAA66641099D}"/>
              </a:ext>
            </a:extLst>
          </p:cNvPr>
          <p:cNvSpPr txBox="1"/>
          <p:nvPr/>
        </p:nvSpPr>
        <p:spPr>
          <a:xfrm>
            <a:off x="7103453" y="196778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7DB058-12EE-4B30-9374-964A0CBE4A4E}"/>
              </a:ext>
            </a:extLst>
          </p:cNvPr>
          <p:cNvSpPr txBox="1"/>
          <p:nvPr/>
        </p:nvSpPr>
        <p:spPr>
          <a:xfrm>
            <a:off x="7160515" y="691648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894652" y="2091883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914019" y="3681356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151393" y="228529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1129772" y="145510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1146866" y="5113655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035686" y="3167787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127499" y="4228766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918307" y="145539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6918617" y="273257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779907" y="4953251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EDBD20D-8B04-4F9B-A819-880CE5FCEB7C}"/>
              </a:ext>
            </a:extLst>
          </p:cNvPr>
          <p:cNvSpPr txBox="1"/>
          <p:nvPr/>
        </p:nvSpPr>
        <p:spPr>
          <a:xfrm>
            <a:off x="1024068" y="216174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077D1E2-2992-4724-B195-122FBFC27592}"/>
              </a:ext>
            </a:extLst>
          </p:cNvPr>
          <p:cNvSpPr txBox="1"/>
          <p:nvPr/>
        </p:nvSpPr>
        <p:spPr>
          <a:xfrm>
            <a:off x="5605663" y="202310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67C29AD-D150-4DC6-A618-A6AFA9D2282E}"/>
              </a:ext>
            </a:extLst>
          </p:cNvPr>
          <p:cNvSpPr txBox="1"/>
          <p:nvPr/>
        </p:nvSpPr>
        <p:spPr>
          <a:xfrm>
            <a:off x="2501703" y="718691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6692649-A2C2-480B-BFC4-AA6A8B598E96}"/>
              </a:ext>
            </a:extLst>
          </p:cNvPr>
          <p:cNvSpPr txBox="1"/>
          <p:nvPr/>
        </p:nvSpPr>
        <p:spPr>
          <a:xfrm>
            <a:off x="2450259" y="212656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9D85F1D-E919-4502-964E-E34D7625E3C5}"/>
              </a:ext>
            </a:extLst>
          </p:cNvPr>
          <p:cNvSpPr txBox="1"/>
          <p:nvPr/>
        </p:nvSpPr>
        <p:spPr>
          <a:xfrm>
            <a:off x="1017360" y="684257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6052E01-7613-451C-A9B1-D38682B789F0}"/>
              </a:ext>
            </a:extLst>
          </p:cNvPr>
          <p:cNvSpPr txBox="1"/>
          <p:nvPr/>
        </p:nvSpPr>
        <p:spPr>
          <a:xfrm>
            <a:off x="5219096" y="795056"/>
            <a:ext cx="2107309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C2E4BF-206D-44DE-9AD9-4BE213341CE2}"/>
              </a:ext>
            </a:extLst>
          </p:cNvPr>
          <p:cNvSpPr txBox="1"/>
          <p:nvPr/>
        </p:nvSpPr>
        <p:spPr>
          <a:xfrm>
            <a:off x="4029343" y="202309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FC926F8-5D4C-4112-8AD8-E8E4DD859744}"/>
              </a:ext>
            </a:extLst>
          </p:cNvPr>
          <p:cNvSpPr txBox="1"/>
          <p:nvPr/>
        </p:nvSpPr>
        <p:spPr>
          <a:xfrm>
            <a:off x="4061368" y="715477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DE8B09E-F478-4F96-B977-EE0589A2FFF9}"/>
              </a:ext>
            </a:extLst>
          </p:cNvPr>
          <p:cNvSpPr txBox="1"/>
          <p:nvPr/>
        </p:nvSpPr>
        <p:spPr>
          <a:xfrm>
            <a:off x="7054017" y="215813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F8CDC3-3B22-4BEF-9C99-1F54771D7F3E}"/>
              </a:ext>
            </a:extLst>
          </p:cNvPr>
          <p:cNvSpPr txBox="1"/>
          <p:nvPr/>
        </p:nvSpPr>
        <p:spPr>
          <a:xfrm>
            <a:off x="7111079" y="710683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965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78E-17 L -0.14063 0.1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14878 0.23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3.7037E-6 L -0.48542 0.37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31823 0.594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118 0.654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24 L -0.03733 0.7108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486 L 0.12829 0.5148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02986 0.3743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24 L 0.62952 0.2722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62 L 0.29636 0.1085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83" grpId="0" animBg="1"/>
      <p:bldP spid="85" grpId="0" animBg="1"/>
      <p:bldP spid="86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finger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 you know any other words for body parts?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4800" y="2038350"/>
            <a:ext cx="1787525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" pitchFamily="34" charset="0"/>
                <a:ea typeface="MS PGothic" pitchFamily="34" charset="-128"/>
              </a:rPr>
              <a:t>ears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212245" y="2043843"/>
            <a:ext cx="1787525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elbow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829372" y="2855850"/>
            <a:ext cx="1787525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face</a:t>
            </a:r>
            <a:endParaRPr lang="en-US" altLang="en-US" sz="4400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157913" y="2085912"/>
            <a:ext cx="1814512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head </a:t>
            </a:r>
            <a:endParaRPr lang="en-US" altLang="en-US" sz="4400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343400" y="2034540"/>
            <a:ext cx="1814513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knee </a:t>
            </a:r>
            <a:endParaRPr lang="en-US" altLang="en-US" sz="4400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4343399" y="2855850"/>
            <a:ext cx="1814513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finger</a:t>
            </a:r>
            <a:endParaRPr lang="en-US" altLang="en-US" sz="4400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6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0984" y="1797478"/>
            <a:ext cx="4147318" cy="2002770"/>
            <a:chOff x="204958" y="1729980"/>
            <a:chExt cx="4147318" cy="2002770"/>
          </a:xfrm>
        </p:grpSpPr>
        <p:grpSp>
          <p:nvGrpSpPr>
            <p:cNvPr id="14" name="Group 13"/>
            <p:cNvGrpSpPr/>
            <p:nvPr/>
          </p:nvGrpSpPr>
          <p:grpSpPr>
            <a:xfrm>
              <a:off x="204958" y="1729980"/>
              <a:ext cx="4147318" cy="2002770"/>
              <a:chOff x="204958" y="1729980"/>
              <a:chExt cx="4147318" cy="200277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>
                    <a:stCxn id="2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/>
                  <p:cNvCxnSpPr>
                    <a:stCxn id="2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413657" y="1729980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arms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hair</a:t>
                  </a: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3BBEF3"/>
              </a:solidFill>
              <a:ln>
                <a:solidFill>
                  <a:srgbClr val="3BBE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866992" y="2325925"/>
              <a:ext cx="13211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long / short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08632" y="1808002"/>
            <a:ext cx="4147318" cy="2002770"/>
            <a:chOff x="4762606" y="1740504"/>
            <a:chExt cx="4147318" cy="2002770"/>
          </a:xfrm>
        </p:grpSpPr>
        <p:grpSp>
          <p:nvGrpSpPr>
            <p:cNvPr id="23" name="Group 22"/>
            <p:cNvGrpSpPr/>
            <p:nvPr/>
          </p:nvGrpSpPr>
          <p:grpSpPr>
            <a:xfrm>
              <a:off x="4762606" y="1740504"/>
              <a:ext cx="4147318" cy="2002770"/>
              <a:chOff x="204958" y="1729980"/>
              <a:chExt cx="4147318" cy="200277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37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413657" y="1729980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nose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eyes</a:t>
                  </a:r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EF5F88"/>
              </a:solidFill>
              <a:ln>
                <a:solidFill>
                  <a:srgbClr val="EF5F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568301" y="2325925"/>
              <a:ext cx="963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big / small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98341" y="4290515"/>
            <a:ext cx="4147318" cy="2002770"/>
            <a:chOff x="2498341" y="4473395"/>
            <a:chExt cx="4147318" cy="2002770"/>
          </a:xfrm>
        </p:grpSpPr>
        <p:grpSp>
          <p:nvGrpSpPr>
            <p:cNvPr id="41" name="Group 40"/>
            <p:cNvGrpSpPr/>
            <p:nvPr/>
          </p:nvGrpSpPr>
          <p:grpSpPr>
            <a:xfrm>
              <a:off x="2498341" y="4473395"/>
              <a:ext cx="4147318" cy="2002770"/>
              <a:chOff x="204958" y="1729980"/>
              <a:chExt cx="4147318" cy="200277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>
                    <a:stCxn id="55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4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394461" y="1729980"/>
                  <a:ext cx="97592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blonde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curly</a:t>
                  </a:r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F09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236567" y="5207409"/>
              <a:ext cx="963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/>
                <a:t>hair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959" y="980350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10" name="Straight Connector 9"/>
          <p:cNvCxnSpPr>
            <a:cxnSpLocks/>
            <a:stCxn id="28" idx="2"/>
          </p:cNvCxnSpPr>
          <p:nvPr/>
        </p:nvCxnSpPr>
        <p:spPr>
          <a:xfrm flipH="1">
            <a:off x="5059644" y="2878626"/>
            <a:ext cx="1130868" cy="464934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4505168" y="3863532"/>
            <a:ext cx="4148" cy="662283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  <a:stCxn id="2" idx="2"/>
          </p:cNvCxnSpPr>
          <p:nvPr/>
        </p:nvCxnSpPr>
        <p:spPr>
          <a:xfrm>
            <a:off x="2953770" y="2895964"/>
            <a:ext cx="944471" cy="342623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199390" y="2301604"/>
            <a:ext cx="1508760" cy="594360"/>
          </a:xfrm>
          <a:prstGeom prst="roundRect">
            <a:avLst>
              <a:gd name="adj" fmla="val 45834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36413" y="2281379"/>
            <a:ext cx="1508197" cy="597247"/>
          </a:xfrm>
          <a:prstGeom prst="roundRect">
            <a:avLst>
              <a:gd name="adj" fmla="val 41667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33643" y="2300595"/>
            <a:ext cx="124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3406" y="2301604"/>
            <a:ext cx="130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9" name="Oval 8"/>
          <p:cNvSpPr/>
          <p:nvPr/>
        </p:nvSpPr>
        <p:spPr>
          <a:xfrm>
            <a:off x="3662481" y="2968113"/>
            <a:ext cx="1773932" cy="952469"/>
          </a:xfrm>
          <a:prstGeom prst="ellipse">
            <a:avLst/>
          </a:prstGeom>
          <a:solidFill>
            <a:srgbClr val="3BBEF3"/>
          </a:solidFill>
          <a:ln>
            <a:solidFill>
              <a:srgbClr val="3BB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98274" y="2975702"/>
            <a:ext cx="124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long / short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3"/>
                </a:solidFill>
              </a:rPr>
              <a:t>Example</a:t>
            </a:r>
            <a:r>
              <a:rPr lang="en-US" sz="2600" b="1" dirty="0">
                <a:solidFill>
                  <a:srgbClr val="0070C0"/>
                </a:solidFill>
              </a:rPr>
              <a:t>: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CCB45B-AA7D-4CA3-A28A-825A517E70C9}"/>
              </a:ext>
            </a:extLst>
          </p:cNvPr>
          <p:cNvGrpSpPr/>
          <p:nvPr/>
        </p:nvGrpSpPr>
        <p:grpSpPr>
          <a:xfrm>
            <a:off x="3751069" y="4509788"/>
            <a:ext cx="1508197" cy="597247"/>
            <a:chOff x="3751069" y="4223464"/>
            <a:chExt cx="1508197" cy="597247"/>
          </a:xfrm>
        </p:grpSpPr>
        <p:sp>
          <p:nvSpPr>
            <p:cNvPr id="60" name="Rounded Rectangle 27">
              <a:extLst>
                <a:ext uri="{FF2B5EF4-FFF2-40B4-BE49-F238E27FC236}">
                  <a16:creationId xmlns:a16="http://schemas.microsoft.com/office/drawing/2014/main" id="{076E3452-E243-49D6-8DFA-D015C4D1FCF3}"/>
                </a:ext>
              </a:extLst>
            </p:cNvPr>
            <p:cNvSpPr/>
            <p:nvPr/>
          </p:nvSpPr>
          <p:spPr>
            <a:xfrm>
              <a:off x="3751069" y="4223464"/>
              <a:ext cx="1508197" cy="597247"/>
            </a:xfrm>
            <a:prstGeom prst="roundRect">
              <a:avLst>
                <a:gd name="adj" fmla="val 41667"/>
              </a:avLst>
            </a:prstGeom>
            <a:solidFill>
              <a:srgbClr val="6ECFF6"/>
            </a:solidFill>
            <a:ln>
              <a:solidFill>
                <a:srgbClr val="6E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D920795-D325-409B-B099-51E78ACFBCC7}"/>
                </a:ext>
              </a:extLst>
            </p:cNvPr>
            <p:cNvSpPr txBox="1"/>
            <p:nvPr/>
          </p:nvSpPr>
          <p:spPr>
            <a:xfrm>
              <a:off x="3851118" y="4271397"/>
              <a:ext cx="1305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2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984E4C9-D79C-43AD-A14B-5A4342C53232}"/>
              </a:ext>
            </a:extLst>
          </p:cNvPr>
          <p:cNvCxnSpPr>
            <a:cxnSpLocks/>
          </p:cNvCxnSpPr>
          <p:nvPr/>
        </p:nvCxnSpPr>
        <p:spPr>
          <a:xfrm>
            <a:off x="5121476" y="3753342"/>
            <a:ext cx="1048415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E25233-6D5E-41B9-A923-CD7E7688285B}"/>
              </a:ext>
            </a:extLst>
          </p:cNvPr>
          <p:cNvCxnSpPr>
            <a:cxnSpLocks/>
          </p:cNvCxnSpPr>
          <p:nvPr/>
        </p:nvCxnSpPr>
        <p:spPr>
          <a:xfrm>
            <a:off x="2682668" y="3753342"/>
            <a:ext cx="1048415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H="1">
            <a:off x="3619195" y="4089541"/>
            <a:ext cx="531342" cy="646863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38" idx="2"/>
          </p:cNvCxnSpPr>
          <p:nvPr/>
        </p:nvCxnSpPr>
        <p:spPr>
          <a:xfrm flipH="1">
            <a:off x="5104327" y="2779203"/>
            <a:ext cx="1172736" cy="746013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786212" y="4075076"/>
            <a:ext cx="508137" cy="661328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37" idx="2"/>
          </p:cNvCxnSpPr>
          <p:nvPr/>
        </p:nvCxnSpPr>
        <p:spPr>
          <a:xfrm>
            <a:off x="3590302" y="2779203"/>
            <a:ext cx="440817" cy="656722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E745E-CFBD-4FF0-93A3-D1BFB6C530F5}"/>
              </a:ext>
            </a:extLst>
          </p:cNvPr>
          <p:cNvGrpSpPr/>
          <p:nvPr/>
        </p:nvGrpSpPr>
        <p:grpSpPr>
          <a:xfrm>
            <a:off x="2590502" y="2184843"/>
            <a:ext cx="1999599" cy="594360"/>
            <a:chOff x="2498341" y="1926227"/>
            <a:chExt cx="1508760" cy="594360"/>
          </a:xfrm>
          <a:solidFill>
            <a:srgbClr val="92D050"/>
          </a:solidFill>
        </p:grpSpPr>
        <p:sp>
          <p:nvSpPr>
            <p:cNvPr id="37" name="Rounded Rectangle 36"/>
            <p:cNvSpPr/>
            <p:nvPr/>
          </p:nvSpPr>
          <p:spPr>
            <a:xfrm>
              <a:off x="2498341" y="1926227"/>
              <a:ext cx="1508760" cy="594360"/>
            </a:xfrm>
            <a:prstGeom prst="roundRect">
              <a:avLst>
                <a:gd name="adj" fmla="val 45834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4358" y="1970583"/>
              <a:ext cx="9567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nose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3F5385-2513-41B0-BD13-EF2BEBEE1B9F}"/>
              </a:ext>
            </a:extLst>
          </p:cNvPr>
          <p:cNvGrpSpPr/>
          <p:nvPr/>
        </p:nvGrpSpPr>
        <p:grpSpPr>
          <a:xfrm>
            <a:off x="5366220" y="2184843"/>
            <a:ext cx="1821685" cy="594360"/>
            <a:chOff x="5274059" y="1926227"/>
            <a:chExt cx="1508760" cy="594360"/>
          </a:xfrm>
          <a:solidFill>
            <a:srgbClr val="92D050"/>
          </a:solidFill>
        </p:grpSpPr>
        <p:sp>
          <p:nvSpPr>
            <p:cNvPr id="38" name="Rounded Rectangle 37"/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eyes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41A73F-494B-4D11-8162-694BA56A78E7}"/>
              </a:ext>
            </a:extLst>
          </p:cNvPr>
          <p:cNvGrpSpPr/>
          <p:nvPr/>
        </p:nvGrpSpPr>
        <p:grpSpPr>
          <a:xfrm>
            <a:off x="3647312" y="3201121"/>
            <a:ext cx="1826896" cy="1181243"/>
            <a:chOff x="3838643" y="2472914"/>
            <a:chExt cx="1701256" cy="954107"/>
          </a:xfrm>
          <a:solidFill>
            <a:srgbClr val="92D050"/>
          </a:solidFill>
        </p:grpSpPr>
        <p:sp>
          <p:nvSpPr>
            <p:cNvPr id="25" name="Oval 24"/>
            <p:cNvSpPr/>
            <p:nvPr/>
          </p:nvSpPr>
          <p:spPr>
            <a:xfrm>
              <a:off x="3838643" y="2472914"/>
              <a:ext cx="1701256" cy="954107"/>
            </a:xfrm>
            <a:prstGeom prst="ellipse">
              <a:avLst/>
            </a:prstGeom>
            <a:grpFill/>
            <a:ln>
              <a:solidFill>
                <a:srgbClr val="EF5F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99967" y="2564644"/>
              <a:ext cx="1095489" cy="7706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big </a:t>
              </a:r>
              <a:r>
                <a:rPr lang="en-US" sz="2800" dirty="0"/>
                <a:t>/ small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8018" y="933992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3"/>
                </a:solidFill>
              </a:rPr>
              <a:t>Example: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FEAD77-45A9-4AFE-8AC6-F5EF674F52C4}"/>
              </a:ext>
            </a:extLst>
          </p:cNvPr>
          <p:cNvGrpSpPr/>
          <p:nvPr/>
        </p:nvGrpSpPr>
        <p:grpSpPr>
          <a:xfrm>
            <a:off x="1421678" y="3399875"/>
            <a:ext cx="1685242" cy="594360"/>
            <a:chOff x="5274059" y="1926227"/>
            <a:chExt cx="1508760" cy="594360"/>
          </a:xfrm>
          <a:solidFill>
            <a:srgbClr val="92D050"/>
          </a:solidFill>
        </p:grpSpPr>
        <p:sp>
          <p:nvSpPr>
            <p:cNvPr id="65" name="Rounded Rectangle 37">
              <a:extLst>
                <a:ext uri="{FF2B5EF4-FFF2-40B4-BE49-F238E27FC236}">
                  <a16:creationId xmlns:a16="http://schemas.microsoft.com/office/drawing/2014/main" id="{59CCFB27-8945-4C06-BB2E-35E55602A14F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36AFEA-F060-4AF7-9DAD-D8E25A00C685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head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34B537-64F4-475B-ACC7-F6F0C6CCF71D}"/>
              </a:ext>
            </a:extLst>
          </p:cNvPr>
          <p:cNvGrpSpPr/>
          <p:nvPr/>
        </p:nvGrpSpPr>
        <p:grpSpPr>
          <a:xfrm>
            <a:off x="6152128" y="3435925"/>
            <a:ext cx="1711712" cy="594360"/>
            <a:chOff x="5274059" y="1926227"/>
            <a:chExt cx="1508760" cy="594360"/>
          </a:xfrm>
          <a:solidFill>
            <a:srgbClr val="92D050"/>
          </a:solidFill>
        </p:grpSpPr>
        <p:sp>
          <p:nvSpPr>
            <p:cNvPr id="68" name="Rounded Rectangle 37">
              <a:extLst>
                <a:ext uri="{FF2B5EF4-FFF2-40B4-BE49-F238E27FC236}">
                  <a16:creationId xmlns:a16="http://schemas.microsoft.com/office/drawing/2014/main" id="{E6247C87-0E80-4CAE-843E-CC37F95AC250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4FFF6C-0370-4CC0-AB76-501A2D238EE5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feet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B0FEB85-1957-484C-B63D-C0BBFEE13B7B}"/>
              </a:ext>
            </a:extLst>
          </p:cNvPr>
          <p:cNvGrpSpPr/>
          <p:nvPr/>
        </p:nvGrpSpPr>
        <p:grpSpPr>
          <a:xfrm>
            <a:off x="2682667" y="4723969"/>
            <a:ext cx="1815271" cy="594360"/>
            <a:chOff x="5274059" y="1926227"/>
            <a:chExt cx="1508760" cy="594360"/>
          </a:xfrm>
          <a:solidFill>
            <a:srgbClr val="92D050"/>
          </a:solidFill>
        </p:grpSpPr>
        <p:sp>
          <p:nvSpPr>
            <p:cNvPr id="71" name="Rounded Rectangle 37">
              <a:extLst>
                <a:ext uri="{FF2B5EF4-FFF2-40B4-BE49-F238E27FC236}">
                  <a16:creationId xmlns:a16="http://schemas.microsoft.com/office/drawing/2014/main" id="{50CA1ABD-D229-4FD2-AD72-AAF40F421DD4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37D5331-F109-4132-8446-81E40A8C3004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hand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B9FA29-AA82-4CEE-B6EB-71538BB0BC4C}"/>
              </a:ext>
            </a:extLst>
          </p:cNvPr>
          <p:cNvGrpSpPr/>
          <p:nvPr/>
        </p:nvGrpSpPr>
        <p:grpSpPr>
          <a:xfrm>
            <a:off x="4879128" y="4754018"/>
            <a:ext cx="1862444" cy="594360"/>
            <a:chOff x="5257124" y="1956276"/>
            <a:chExt cx="1508760" cy="594360"/>
          </a:xfrm>
          <a:solidFill>
            <a:srgbClr val="92D050"/>
          </a:solidFill>
        </p:grpSpPr>
        <p:sp>
          <p:nvSpPr>
            <p:cNvPr id="74" name="Rounded Rectangle 37">
              <a:extLst>
                <a:ext uri="{FF2B5EF4-FFF2-40B4-BE49-F238E27FC236}">
                  <a16:creationId xmlns:a16="http://schemas.microsoft.com/office/drawing/2014/main" id="{4C8E88C6-9B8A-495C-ACEB-1579AA6DBC6C}"/>
                </a:ext>
              </a:extLst>
            </p:cNvPr>
            <p:cNvSpPr/>
            <p:nvPr/>
          </p:nvSpPr>
          <p:spPr>
            <a:xfrm>
              <a:off x="5257124" y="1956276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806F8EB-D057-4A64-BCAC-CB3B6C523BA8}"/>
                </a:ext>
              </a:extLst>
            </p:cNvPr>
            <p:cNvSpPr txBox="1"/>
            <p:nvPr/>
          </p:nvSpPr>
          <p:spPr>
            <a:xfrm>
              <a:off x="5572815" y="1961797"/>
              <a:ext cx="9567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2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DA131BE-BD85-46EC-B656-AED65C63F85D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4593967" y="3965182"/>
            <a:ext cx="126385" cy="961785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A4344CD-DF0E-49C4-95CB-104AF78C925F}"/>
              </a:ext>
            </a:extLst>
          </p:cNvPr>
          <p:cNvCxnSpPr>
            <a:cxnSpLocks/>
          </p:cNvCxnSpPr>
          <p:nvPr/>
        </p:nvCxnSpPr>
        <p:spPr>
          <a:xfrm>
            <a:off x="5006950" y="3749858"/>
            <a:ext cx="985400" cy="894712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5CF99DC-3D7A-4F6F-8BBC-707F841B925B}"/>
              </a:ext>
            </a:extLst>
          </p:cNvPr>
          <p:cNvCxnSpPr>
            <a:cxnSpLocks/>
            <a:stCxn id="43" idx="6"/>
            <a:endCxn id="75" idx="1"/>
          </p:cNvCxnSpPr>
          <p:nvPr/>
        </p:nvCxnSpPr>
        <p:spPr>
          <a:xfrm flipV="1">
            <a:off x="5269792" y="3290363"/>
            <a:ext cx="959618" cy="32461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3323252" y="3881353"/>
            <a:ext cx="893527" cy="797716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H="1">
            <a:off x="4630446" y="2699024"/>
            <a:ext cx="492489" cy="795863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63" idx="3"/>
            <a:endCxn id="43" idx="2"/>
          </p:cNvCxnSpPr>
          <p:nvPr/>
        </p:nvCxnSpPr>
        <p:spPr>
          <a:xfrm flipV="1">
            <a:off x="2773759" y="3614980"/>
            <a:ext cx="852290" cy="23636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239008" y="2665521"/>
            <a:ext cx="581673" cy="815811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2311921" y="2131926"/>
            <a:ext cx="1654050" cy="594360"/>
            <a:chOff x="2424643" y="2542995"/>
            <a:chExt cx="1654050" cy="594360"/>
          </a:xfrm>
        </p:grpSpPr>
        <p:sp>
          <p:nvSpPr>
            <p:cNvPr id="54" name="Rounded Rectangle 53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49966" y="2572372"/>
              <a:ext cx="1528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blonde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715790" y="2104664"/>
            <a:ext cx="1508760" cy="594360"/>
            <a:chOff x="5200361" y="2542995"/>
            <a:chExt cx="1508760" cy="594360"/>
          </a:xfrm>
        </p:grpSpPr>
        <p:sp>
          <p:nvSpPr>
            <p:cNvPr id="55" name="Rounded Rectangle 54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curly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DA3A2E-12A7-4478-A922-A207FD3EF5AE}"/>
              </a:ext>
            </a:extLst>
          </p:cNvPr>
          <p:cNvGrpSpPr/>
          <p:nvPr/>
        </p:nvGrpSpPr>
        <p:grpSpPr>
          <a:xfrm>
            <a:off x="3626049" y="3212208"/>
            <a:ext cx="1643743" cy="805543"/>
            <a:chOff x="3822457" y="3089682"/>
            <a:chExt cx="1643743" cy="805543"/>
          </a:xfrm>
        </p:grpSpPr>
        <p:sp>
          <p:nvSpPr>
            <p:cNvPr id="43" name="Oval 42"/>
            <p:cNvSpPr/>
            <p:nvPr/>
          </p:nvSpPr>
          <p:spPr>
            <a:xfrm>
              <a:off x="3822457" y="3089682"/>
              <a:ext cx="1643743" cy="805543"/>
            </a:xfrm>
            <a:prstGeom prst="ellipse">
              <a:avLst/>
            </a:prstGeom>
            <a:solidFill>
              <a:srgbClr val="F09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62380" y="3230843"/>
              <a:ext cx="96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hair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3"/>
                </a:solidFill>
              </a:rPr>
              <a:t>Example</a:t>
            </a:r>
            <a:r>
              <a:rPr lang="en-US" sz="2600" b="1" dirty="0">
                <a:solidFill>
                  <a:srgbClr val="0070C0"/>
                </a:solidFill>
              </a:rPr>
              <a:t>: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1390323" y="3347629"/>
            <a:ext cx="1508760" cy="594360"/>
            <a:chOff x="2424643" y="2542995"/>
            <a:chExt cx="1508760" cy="594360"/>
          </a:xfrm>
        </p:grpSpPr>
        <p:sp>
          <p:nvSpPr>
            <p:cNvPr id="6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black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1817119" y="4563333"/>
            <a:ext cx="1690761" cy="594360"/>
            <a:chOff x="2424643" y="2542995"/>
            <a:chExt cx="1508760" cy="594360"/>
          </a:xfrm>
        </p:grpSpPr>
        <p:sp>
          <p:nvSpPr>
            <p:cNvPr id="6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straight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060537-F6E6-4D10-959A-5920C25CC5EE}"/>
              </a:ext>
            </a:extLst>
          </p:cNvPr>
          <p:cNvGrpSpPr/>
          <p:nvPr/>
        </p:nvGrpSpPr>
        <p:grpSpPr>
          <a:xfrm>
            <a:off x="3965972" y="4897590"/>
            <a:ext cx="1508760" cy="594360"/>
            <a:chOff x="2424643" y="2542995"/>
            <a:chExt cx="1508760" cy="594360"/>
          </a:xfrm>
        </p:grpSpPr>
        <p:sp>
          <p:nvSpPr>
            <p:cNvPr id="68" name="Rounded Rectangle 53">
              <a:extLst>
                <a:ext uri="{FF2B5EF4-FFF2-40B4-BE49-F238E27FC236}">
                  <a16:creationId xmlns:a16="http://schemas.microsoft.com/office/drawing/2014/main" id="{51A9EF47-2CAF-42E4-A88B-1FA6ACE51009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03B60F-B4D8-40DD-9402-4994BF0CFDFD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fair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735741-A966-4373-AE53-AC7076A851B9}"/>
              </a:ext>
            </a:extLst>
          </p:cNvPr>
          <p:cNvGrpSpPr/>
          <p:nvPr/>
        </p:nvGrpSpPr>
        <p:grpSpPr>
          <a:xfrm>
            <a:off x="5898901" y="4347390"/>
            <a:ext cx="1508760" cy="594360"/>
            <a:chOff x="2424643" y="2542995"/>
            <a:chExt cx="1508760" cy="594360"/>
          </a:xfrm>
        </p:grpSpPr>
        <p:sp>
          <p:nvSpPr>
            <p:cNvPr id="71" name="Rounded Rectangle 53">
              <a:extLst>
                <a:ext uri="{FF2B5EF4-FFF2-40B4-BE49-F238E27FC236}">
                  <a16:creationId xmlns:a16="http://schemas.microsoft.com/office/drawing/2014/main" id="{C55850A1-A536-4AC0-9BB4-F77AA9E32A1C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21D7C54-AC35-4642-A840-49500D87893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wavy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6024225" y="2999376"/>
            <a:ext cx="2470196" cy="594360"/>
            <a:chOff x="2424643" y="2542995"/>
            <a:chExt cx="1508760" cy="594360"/>
          </a:xfrm>
        </p:grpSpPr>
        <p:sp>
          <p:nvSpPr>
            <p:cNvPr id="74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long/short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16450" y="4101668"/>
            <a:ext cx="186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Gợn</a:t>
            </a:r>
            <a:r>
              <a:rPr lang="en-US" sz="2400" dirty="0" smtClean="0"/>
              <a:t> </a:t>
            </a:r>
            <a:r>
              <a:rPr lang="en-US" sz="2400" dirty="0" err="1" smtClean="0"/>
              <a:t>sóng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29410" y="1672657"/>
            <a:ext cx="205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Xoăn</a:t>
            </a:r>
            <a:r>
              <a:rPr lang="en-US" b="1" dirty="0" smtClean="0"/>
              <a:t>, </a:t>
            </a:r>
            <a:r>
              <a:rPr lang="en-US" b="1" dirty="0" err="1" smtClean="0"/>
              <a:t>quắn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77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807403" y="689401"/>
            <a:ext cx="771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describe a classmate. Other group members guess who  he / she is.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2287" y="170286"/>
            <a:ext cx="196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Guessing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64891" y="1953476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3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1039" y="2574253"/>
            <a:ext cx="5891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She has long hair and big eyes.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Is that Lan?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That’s right.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68" y="3364992"/>
            <a:ext cx="3600827" cy="281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247126" cy="2652394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Homework</a:t>
            </a:r>
            <a:r>
              <a:rPr lang="en-US" sz="3800" b="1" u="sng" dirty="0" smtClean="0">
                <a:solidFill>
                  <a:schemeClr val="tx1"/>
                </a:solidFill>
              </a:rPr>
              <a:t/>
            </a:r>
            <a:br>
              <a:rPr lang="en-US" sz="3800" b="1" u="sng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- </a:t>
            </a:r>
            <a:r>
              <a:rPr lang="en-US" sz="3800" b="1" dirty="0" smtClean="0">
                <a:solidFill>
                  <a:schemeClr val="tx1"/>
                </a:solidFill>
              </a:rPr>
              <a:t>Learn by heart all the new words.</a:t>
            </a:r>
            <a:br>
              <a:rPr lang="en-US" sz="3800" b="1" dirty="0" smtClean="0">
                <a:solidFill>
                  <a:schemeClr val="tx1"/>
                </a:solidFill>
              </a:rPr>
            </a:br>
            <a:r>
              <a:rPr lang="en-US" sz="3800" b="1" dirty="0" smtClean="0">
                <a:solidFill>
                  <a:schemeClr val="tx1"/>
                </a:solidFill>
              </a:rPr>
              <a:t>- Prepare 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</a:rPr>
              <a:t>lesson 2 ( A closer look 1)</a:t>
            </a:r>
            <a:r>
              <a:rPr lang="en-US" sz="3800" b="1" i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4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888908"/>
            <a:ext cx="4480560" cy="44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840224" y="181772"/>
            <a:ext cx="3663696" cy="2048256"/>
          </a:xfrm>
          <a:prstGeom prst="cloudCallout">
            <a:avLst>
              <a:gd name="adj1" fmla="val -64101"/>
              <a:gd name="adj2" fmla="val 767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Do you have a lot of friends?</a:t>
            </a:r>
          </a:p>
        </p:txBody>
      </p:sp>
    </p:spTree>
    <p:extLst>
      <p:ext uri="{BB962C8B-B14F-4D97-AF65-F5344CB8AC3E}">
        <p14:creationId xmlns:p14="http://schemas.microsoft.com/office/powerpoint/2010/main" val="19047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82982" y="228600"/>
            <a:ext cx="4944410" cy="15166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can you do with your friends?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392" y="1375910"/>
            <a:ext cx="210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…………….</a:t>
            </a:r>
            <a:endParaRPr lang="en-GB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47" y="1745242"/>
            <a:ext cx="5931409" cy="7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Image result for sing song song with my frie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71" y="2834546"/>
            <a:ext cx="2549239" cy="21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11571" y="5544233"/>
            <a:ext cx="34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</a:t>
            </a:r>
            <a:r>
              <a:rPr lang="en-US" i="1" dirty="0" smtClean="0"/>
              <a:t>sing some songs</a:t>
            </a:r>
            <a:endParaRPr lang="en-US" dirty="0"/>
          </a:p>
        </p:txBody>
      </p:sp>
      <p:pic>
        <p:nvPicPr>
          <p:cNvPr id="15" name="Picture 4" descr="Image result for play game with my frien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48" y="2759636"/>
            <a:ext cx="2766060" cy="20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60810" y="5174509"/>
            <a:ext cx="356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play some games</a:t>
            </a:r>
            <a:endParaRPr lang="en-US" dirty="0"/>
          </a:p>
        </p:txBody>
      </p:sp>
      <p:pic>
        <p:nvPicPr>
          <p:cNvPr id="17" name="Picture 6" descr="Image result for ate many different kinds of foods with my friends in the picn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6" y="2834546"/>
            <a:ext cx="2466941" cy="18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786" y="4829610"/>
            <a:ext cx="361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eat and drink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6992" y="34772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.VnBlackH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.VnBlackH" pitchFamily="34" charset="0"/>
              </a:rPr>
              <a:t>UNIT </a:t>
            </a:r>
            <a:r>
              <a:rPr lang="en-US" sz="4000" b="1" dirty="0">
                <a:solidFill>
                  <a:schemeClr val="bg1"/>
                </a:solidFill>
                <a:latin typeface=".VnBlackH" pitchFamily="34" charset="0"/>
              </a:rPr>
              <a:t>3: MY FRIENDS</a:t>
            </a:r>
            <a:endParaRPr lang="en-GB" sz="4000" b="1" dirty="0">
              <a:solidFill>
                <a:schemeClr val="bg1"/>
              </a:solidFill>
              <a:latin typeface=".VnBlackH" pitchFamily="34" charset="0"/>
            </a:endParaRPr>
          </a:p>
          <a:p>
            <a:pPr algn="ctr"/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6991" y="1222127"/>
            <a:ext cx="8451669" cy="934219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.VnBlackH" pitchFamily="34" charset="0"/>
            </a:endParaRPr>
          </a:p>
          <a:p>
            <a:pPr algn="ctr"/>
            <a:r>
              <a:rPr lang="en-US" sz="4000" b="1" smtClean="0">
                <a:solidFill>
                  <a:schemeClr val="bg1"/>
                </a:solidFill>
                <a:latin typeface=".VnBlackH" pitchFamily="34" charset="0"/>
              </a:rPr>
              <a:t>LESSON 1. GETTING STARTED</a:t>
            </a:r>
            <a:endParaRPr lang="en-GB" sz="4000" b="1" dirty="0">
              <a:solidFill>
                <a:schemeClr val="bg1"/>
              </a:solidFill>
              <a:latin typeface=".VnBlackH" pitchFamily="34" charset="0"/>
            </a:endParaRPr>
          </a:p>
          <a:p>
            <a:pPr algn="ctr"/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1214" y="1738364"/>
            <a:ext cx="326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iscuit</a:t>
            </a:r>
            <a:r>
              <a:rPr lang="en-US" sz="280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486322" y="176578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82523" y="95874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I.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pic>
        <p:nvPicPr>
          <p:cNvPr id="28" name="Picture 10" descr="Image result for picnic with fri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95" y="889541"/>
            <a:ext cx="2706623" cy="273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Image result for bis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35" y="1038209"/>
            <a:ext cx="3074309" cy="23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8151" y="3006581"/>
            <a:ext cx="2317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indent="-265113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pc="-7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agazine </a:t>
            </a:r>
            <a:r>
              <a:rPr 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 descr="Káº¿t quáº£ hÃ¬nh áº£nh cho pictures of magaz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00" y="1136134"/>
            <a:ext cx="2942036" cy="26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0343" y="2604721"/>
            <a:ext cx="2504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spc="-7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lasses </a:t>
            </a:r>
            <a:r>
              <a:rPr 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 ) :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Káº¿t quáº£ hÃ¬nh áº£nh cho picture of glas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93" y="1085602"/>
            <a:ext cx="2800391" cy="26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994" y="1351557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picnic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7341" y="1320214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1554" y="2198813"/>
            <a:ext cx="182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indent="-265113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pass (v) : 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95757" y="2196456"/>
            <a:ext cx="2976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huyển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75262" y="2601585"/>
            <a:ext cx="2504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40555" y="3001064"/>
            <a:ext cx="1417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ạp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186" y="3456649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surprise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83748" y="3465196"/>
            <a:ext cx="2832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54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6" grpId="0"/>
      <p:bldP spid="8" grpId="0"/>
      <p:bldP spid="9" grpId="0"/>
      <p:bldP spid="10" grpId="0"/>
      <p:bldP spid="33" grpId="0"/>
      <p:bldP spid="34" grpId="0"/>
      <p:bldP spid="35" grpId="0"/>
      <p:bldP spid="36" grpId="0"/>
      <p:bldP spid="1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530967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559903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877275" y="1079016"/>
            <a:ext cx="2133600" cy="1447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picnic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441269" y="430354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 smtClean="0"/>
              <a:t>Magazine</a:t>
            </a:r>
            <a:endParaRPr lang="en-US" sz="2800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306645" y="2855746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glasses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1968486"/>
            <a:ext cx="2133600" cy="1447800"/>
          </a:xfrm>
          <a:prstGeom prst="ellipse">
            <a:avLst/>
          </a:prstGeom>
          <a:solidFill>
            <a:srgbClr val="00B050">
              <a:alpha val="7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pass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10875" y="2855746"/>
            <a:ext cx="21336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3333CC"/>
                </a:solidFill>
              </a:rPr>
              <a:t>biscuit</a:t>
            </a:r>
            <a:endParaRPr lang="en-US" sz="2800" dirty="0">
              <a:solidFill>
                <a:srgbClr val="3333CC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165746" y="4481710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surprise</a:t>
            </a:r>
          </a:p>
        </p:txBody>
      </p:sp>
    </p:spTree>
    <p:extLst>
      <p:ext uri="{BB962C8B-B14F-4D97-AF65-F5344CB8AC3E}">
        <p14:creationId xmlns:p14="http://schemas.microsoft.com/office/powerpoint/2010/main" val="24669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4839"/>
            <a:ext cx="482668" cy="522569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2" name="TextBox 11"/>
          <p:cNvSpPr txBox="1"/>
          <p:nvPr/>
        </p:nvSpPr>
        <p:spPr>
          <a:xfrm>
            <a:off x="791566" y="74839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6967" y="296928"/>
            <a:ext cx="442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surprise guest</a:t>
            </a:r>
          </a:p>
        </p:txBody>
      </p:sp>
      <p:pic>
        <p:nvPicPr>
          <p:cNvPr id="2" name="Bản sao của B1_16">
            <a:hlinkClick r:id="" action="ppaction://media"/>
            <a:extLst>
              <a:ext uri="{FF2B5EF4-FFF2-40B4-BE49-F238E27FC236}">
                <a16:creationId xmlns:a16="http://schemas.microsoft.com/office/drawing/2014/main" id="{D6FC9BE8-8465-46B7-87D4-47B5A5CEB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3286" y="1096279"/>
            <a:ext cx="487363" cy="476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03" y="1370971"/>
            <a:ext cx="7448625" cy="49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958" y="815632"/>
            <a:ext cx="496388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That was a great idea, Nam.  </a:t>
            </a:r>
          </a:p>
          <a:p>
            <a:pPr>
              <a:lnSpc>
                <a:spcPct val="130000"/>
              </a:lnSpc>
            </a:pP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I love picnics!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Please pass me the biscuits.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Sure. Here you are.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Thanks. What are you reading, </a:t>
            </a:r>
            <a:r>
              <a:rPr lang="en-US" sz="2000" spc="-1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spc="-100" dirty="0">
                <a:latin typeface="Times New Roman" pitchFamily="18" charset="0"/>
                <a:cs typeface="Times New Roman" pitchFamily="18" charset="0"/>
              </a:rPr>
              <a:t>4Teen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. It’s my </a:t>
            </a:r>
            <a:r>
              <a:rPr lang="en-US" sz="2000" spc="-100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 magazine!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Look! It’s Mai. And she is with someone.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Oh, who’s that? She has glasses and long black hair. 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I don’t know. They’re coming over.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latin typeface="Times New Roman" pitchFamily="18" charset="0"/>
                <a:cs typeface="Times New Roman" pitchFamily="18" charset="0"/>
              </a:rPr>
              <a:t>Mai: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Hi there. This is my friend </a:t>
            </a:r>
            <a:r>
              <a:rPr lang="en-US" sz="2000" spc="-100" dirty="0" err="1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Times New Roman" pitchFamily="18" charset="0"/>
                <a:cs typeface="Times New Roman" pitchFamily="18" charset="0"/>
              </a:rPr>
              <a:t> &amp; Nam: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000" spc="-100" dirty="0" err="1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. Nice to meet you.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000" b="1" i="1" spc="-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Nice to meet you, too.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2298" y="76635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surprise guest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4051792"/>
            <a:ext cx="39406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spc="-100" dirty="0">
                <a:latin typeface="Times New Roman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Would you like to sit down? We have lots of food.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latin typeface="Times New Roman" pitchFamily="18" charset="0"/>
                <a:cs typeface="Times New Roman" pitchFamily="18" charset="0"/>
              </a:rPr>
              <a:t>Mai: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Oh, sorry, we can’t. We’re going to the bookshop.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000" b="1" i="1" spc="-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spc="-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Bye for now.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Times New Roman" pitchFamily="18" charset="0"/>
                <a:cs typeface="Times New Roman" pitchFamily="18" charset="0"/>
              </a:rPr>
              <a:t> &amp; Nam :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Bye </a:t>
            </a:r>
            <a:r>
              <a:rPr lang="en-US" sz="2000" spc="-100" dirty="0" err="1">
                <a:latin typeface="Times New Roman" pitchFamily="18" charset="0"/>
                <a:cs typeface="Times New Roman" pitchFamily="18" charset="0"/>
              </a:rPr>
              <a:t>bye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71" y="486739"/>
            <a:ext cx="4204933" cy="3456992"/>
          </a:xfrm>
          <a:prstGeom prst="rect">
            <a:avLst/>
          </a:prstGeom>
        </p:spPr>
      </p:pic>
      <p:pic>
        <p:nvPicPr>
          <p:cNvPr id="6" name="Bản sao của B1_16">
            <a:hlinkClick r:id="" action="ppaction://media"/>
            <a:extLst>
              <a:ext uri="{FF2B5EF4-FFF2-40B4-BE49-F238E27FC236}">
                <a16:creationId xmlns:a16="http://schemas.microsoft.com/office/drawing/2014/main" id="{C6018875-C01E-4FB1-B4E3-56F55067F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6485" y="1562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the words from the conversation.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033" y="8201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6863" y="778836"/>
            <a:ext cx="5836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and Nam are having </a:t>
            </a:r>
            <a:r>
              <a:rPr lang="en-US" sz="2400"/>
              <a:t>a              </a:t>
            </a:r>
            <a:r>
              <a:rPr lang="en-US" sz="2400" smtClean="0"/>
              <a:t>  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46489" y="124050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2033" y="14534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6864" y="1448742"/>
            <a:ext cx="544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4Teen </a:t>
            </a:r>
            <a:r>
              <a:rPr lang="en-US" sz="2400" dirty="0"/>
              <a:t>is </a:t>
            </a:r>
            <a:r>
              <a:rPr lang="en-US" sz="2400" dirty="0" err="1"/>
              <a:t>Phong’s</a:t>
            </a:r>
            <a:endParaRPr lang="en-US" sz="2400" i="1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4477476" y="1849447"/>
            <a:ext cx="2160063" cy="4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2032" y="2147970"/>
            <a:ext cx="71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6862" y="2150203"/>
            <a:ext cx="657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and Nam see               and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67189" y="243264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2032" y="2806485"/>
            <a:ext cx="61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6863" y="2808718"/>
            <a:ext cx="449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Chau has                 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2033" y="3608016"/>
            <a:ext cx="11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6862" y="3618902"/>
            <a:ext cx="503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and Chau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998932" y="3960012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98008" y="3173122"/>
            <a:ext cx="16081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82426" y="248243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48036" y="316542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E45C82-1EB4-4FB7-9E85-7F01085FD62E}"/>
              </a:ext>
            </a:extLst>
          </p:cNvPr>
          <p:cNvSpPr txBox="1"/>
          <p:nvPr/>
        </p:nvSpPr>
        <p:spPr>
          <a:xfrm>
            <a:off x="4242772" y="1453477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favorite magazine.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35B6F-4FA3-4391-8BDF-99A6CA627A2C}"/>
              </a:ext>
            </a:extLst>
          </p:cNvPr>
          <p:cNvSpPr txBox="1"/>
          <p:nvPr/>
        </p:nvSpPr>
        <p:spPr>
          <a:xfrm>
            <a:off x="6031378" y="820147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picnic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49E60-5750-4197-9A7A-53EA2C3964DF}"/>
              </a:ext>
            </a:extLst>
          </p:cNvPr>
          <p:cNvSpPr txBox="1"/>
          <p:nvPr/>
        </p:nvSpPr>
        <p:spPr>
          <a:xfrm>
            <a:off x="4821034" y="2130502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E768B9-12BA-426C-A96B-E3E18CD548DA}"/>
              </a:ext>
            </a:extLst>
          </p:cNvPr>
          <p:cNvSpPr txBox="1"/>
          <p:nvPr/>
        </p:nvSpPr>
        <p:spPr>
          <a:xfrm>
            <a:off x="6682641" y="2137058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6B8637-9794-4FBB-93CE-E893388A41B0}"/>
              </a:ext>
            </a:extLst>
          </p:cNvPr>
          <p:cNvSpPr txBox="1"/>
          <p:nvPr/>
        </p:nvSpPr>
        <p:spPr>
          <a:xfrm>
            <a:off x="3181263" y="2808718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glasses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850541-D866-494A-B146-F79BCE58962F}"/>
              </a:ext>
            </a:extLst>
          </p:cNvPr>
          <p:cNvSpPr txBox="1"/>
          <p:nvPr/>
        </p:nvSpPr>
        <p:spPr>
          <a:xfrm>
            <a:off x="5316669" y="2806485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long black hair.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8E46F6-8A9F-4616-9478-0FFEFB188560}"/>
              </a:ext>
            </a:extLst>
          </p:cNvPr>
          <p:cNvSpPr txBox="1"/>
          <p:nvPr/>
        </p:nvSpPr>
        <p:spPr>
          <a:xfrm>
            <a:off x="3777217" y="3583691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going 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8A94BB-A704-4742-A242-B97DBF82AF06}"/>
              </a:ext>
            </a:extLst>
          </p:cNvPr>
          <p:cNvSpPr txBox="1"/>
          <p:nvPr/>
        </p:nvSpPr>
        <p:spPr>
          <a:xfrm>
            <a:off x="5884264" y="3632400"/>
            <a:ext cx="3343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bookshop.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68C13-1712-4DF6-946A-018349B9C344}"/>
              </a:ext>
            </a:extLst>
          </p:cNvPr>
          <p:cNvSpPr txBox="1"/>
          <p:nvPr/>
        </p:nvSpPr>
        <p:spPr>
          <a:xfrm>
            <a:off x="5883331" y="3638937"/>
            <a:ext cx="2922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bookshop.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1696</TotalTime>
  <Words>632</Words>
  <Application>Microsoft Office PowerPoint</Application>
  <PresentationFormat>On-screen Show (4:3)</PresentationFormat>
  <Paragraphs>204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.VnBlackH</vt:lpstr>
      <vt:lpstr>Arial</vt:lpstr>
      <vt:lpstr>Calibri</vt:lpstr>
      <vt:lpstr>Lucida Sans Unicode</vt:lpstr>
      <vt:lpstr>Script MT Bold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know any other words for body parts?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Homework - Learn by heart all the new words. - Prepare  lesson 2 ( A closer look 1).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94</cp:revision>
  <dcterms:created xsi:type="dcterms:W3CDTF">2020-12-09T02:04:09Z</dcterms:created>
  <dcterms:modified xsi:type="dcterms:W3CDTF">2025-10-13T13:01:05Z</dcterms:modified>
</cp:coreProperties>
</file>