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5" r:id="rId2"/>
    <p:sldId id="286" r:id="rId3"/>
    <p:sldId id="298" r:id="rId4"/>
    <p:sldId id="293" r:id="rId5"/>
    <p:sldId id="299" r:id="rId6"/>
    <p:sldId id="295" r:id="rId7"/>
    <p:sldId id="296" r:id="rId8"/>
    <p:sldId id="297" r:id="rId9"/>
    <p:sldId id="303" r:id="rId10"/>
    <p:sldId id="264" r:id="rId11"/>
    <p:sldId id="258" r:id="rId12"/>
    <p:sldId id="260" r:id="rId13"/>
    <p:sldId id="278" r:id="rId14"/>
    <p:sldId id="261" r:id="rId15"/>
    <p:sldId id="288" r:id="rId16"/>
    <p:sldId id="290" r:id="rId17"/>
    <p:sldId id="279" r:id="rId18"/>
    <p:sldId id="280" r:id="rId19"/>
    <p:sldId id="281" r:id="rId20"/>
    <p:sldId id="282" r:id="rId21"/>
    <p:sldId id="283" r:id="rId22"/>
    <p:sldId id="291" r:id="rId23"/>
    <p:sldId id="292" r:id="rId24"/>
    <p:sldId id="269" r:id="rId25"/>
    <p:sldId id="262" r:id="rId26"/>
    <p:sldId id="263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3.xml"/><Relationship Id="rId3" Type="http://schemas.openxmlformats.org/officeDocument/2006/relationships/control" Target="../activeX/activeX2.xml"/><Relationship Id="rId7" Type="http://schemas.openxmlformats.org/officeDocument/2006/relationships/slide" Target="slide19.xml"/><Relationship Id="rId12" Type="http://schemas.openxmlformats.org/officeDocument/2006/relationships/slide" Target="slide22.xml"/><Relationship Id="rId17" Type="http://schemas.openxmlformats.org/officeDocument/2006/relationships/image" Target="../media/image19.wmf"/><Relationship Id="rId2" Type="http://schemas.openxmlformats.org/officeDocument/2006/relationships/control" Target="../activeX/activeX1.xml"/><Relationship Id="rId16" Type="http://schemas.openxmlformats.org/officeDocument/2006/relationships/slide" Target="slide24.xml"/><Relationship Id="rId1" Type="http://schemas.openxmlformats.org/officeDocument/2006/relationships/vmlDrawing" Target="../drawings/vmlDrawing1.v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1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8.xml"/><Relationship Id="rId1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539" y="191068"/>
            <a:ext cx="4421875" cy="640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059963"/>
            <a:ext cx="8009450" cy="4163415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426" y="147507"/>
            <a:ext cx="7307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/>
              <a:t>1. The </a:t>
            </a:r>
            <a:r>
              <a:rPr lang="en-US" sz="2600" b="1"/>
              <a:t>present </a:t>
            </a:r>
            <a:r>
              <a:rPr lang="en-US" sz="2600" b="1" smtClean="0"/>
              <a:t>continuous </a:t>
            </a:r>
            <a:r>
              <a:rPr lang="en-US" sz="2000" b="1" i="1" smtClean="0"/>
              <a:t>(</a:t>
            </a:r>
            <a:r>
              <a:rPr lang="en-US" sz="2000" b="1" i="1" dirty="0" err="1" smtClean="0"/>
              <a:t>Thì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hiện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tại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tiếp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diễn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1061303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236050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287210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085300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use the present continuous with </a:t>
            </a:r>
            <a:r>
              <a:rPr lang="en-US" sz="2400" i="1" dirty="0"/>
              <a:t>now</a:t>
            </a:r>
            <a:r>
              <a:rPr lang="en-US" sz="2400" dirty="0"/>
              <a:t>, </a:t>
            </a:r>
            <a:r>
              <a:rPr lang="en-US" sz="2400" i="1" dirty="0"/>
              <a:t>at present</a:t>
            </a:r>
            <a:r>
              <a:rPr lang="en-US" sz="2400" dirty="0"/>
              <a:t>, or </a:t>
            </a:r>
            <a:r>
              <a:rPr lang="en-US" sz="2400" i="1" dirty="0"/>
              <a:t>at the moment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958631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b="1" dirty="0"/>
              <a:t>- </a:t>
            </a:r>
            <a:r>
              <a:rPr lang="en-US" sz="2200" dirty="0"/>
              <a:t>I’m doing my homework </a:t>
            </a:r>
            <a:r>
              <a:rPr lang="en-US" sz="2200" b="1" dirty="0"/>
              <a:t>at present</a:t>
            </a:r>
            <a:r>
              <a:rPr lang="en-US" sz="2200" dirty="0"/>
              <a:t>.</a:t>
            </a:r>
            <a:endParaRPr lang="en-US" sz="2200" b="1" dirty="0"/>
          </a:p>
          <a:p>
            <a:pPr marL="1085850"/>
            <a:r>
              <a:rPr lang="en-US" sz="2200" b="1" dirty="0"/>
              <a:t>- </a:t>
            </a:r>
            <a:r>
              <a:rPr lang="en-US" sz="2200" b="1" i="1" dirty="0"/>
              <a:t>A: </a:t>
            </a:r>
            <a:r>
              <a:rPr lang="en-US" sz="2200" dirty="0"/>
              <a:t>Are you reading </a:t>
            </a:r>
            <a:r>
              <a:rPr lang="en-US" sz="2200" b="1" dirty="0"/>
              <a:t>now</a:t>
            </a:r>
            <a:r>
              <a:rPr lang="en-US" sz="2200" dirty="0"/>
              <a:t>?</a:t>
            </a:r>
          </a:p>
          <a:p>
            <a:pPr marL="1200150" indent="57150"/>
            <a:r>
              <a:rPr lang="en-US" sz="2200" b="1" i="1" dirty="0"/>
              <a:t>B: </a:t>
            </a:r>
            <a:r>
              <a:rPr lang="en-US" sz="2200" dirty="0"/>
              <a:t>Yes, I 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570" y="3654996"/>
            <a:ext cx="540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Form:  S  + am/ is/ are + V-</a:t>
            </a:r>
            <a:r>
              <a:rPr lang="en-US" sz="2400" b="1" dirty="0" err="1" smtClean="0"/>
              <a:t>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361918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42743" y="361918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         a </a:t>
            </a:r>
            <a:r>
              <a:rPr lang="en-US" sz="2400" dirty="0"/>
              <a:t>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</a:t>
            </a:r>
            <a:r>
              <a:rPr lang="en-US" sz="2800" b="1" i="1" dirty="0" smtClean="0"/>
              <a:t>       </a:t>
            </a:r>
            <a:r>
              <a:rPr lang="en-US" sz="2800" dirty="0" smtClean="0"/>
              <a:t>Yes</a:t>
            </a:r>
            <a:r>
              <a:rPr lang="en-US" sz="2800" dirty="0"/>
              <a:t>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 smtClean="0">
                <a:solidFill>
                  <a:srgbClr val="FF3300"/>
                </a:solidFill>
                <a:latin typeface=".VnTifani HeavyH" pitchFamily="34" charset="0"/>
              </a:rPr>
              <a:t>2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  <a:extLst/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3981450" y="6233319"/>
            <a:ext cx="1236009" cy="63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8" name="TextBox1" r:id="rId2" imgW="1219320" imgH="876240"/>
        </mc:Choice>
        <mc:Fallback>
          <p:control name="TextBox1" r:id="rId2" imgW="1219320" imgH="87624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9" name="TextBox2" r:id="rId3" imgW="1219320" imgH="876240"/>
        </mc:Choice>
        <mc:Fallback>
          <p:control name="TextBox2" r:id="rId3" imgW="1219320" imgH="87624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chemeClr val="bg1"/>
              </a:solidFill>
              <a:latin typeface=".VnBlackH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796" y="1359686"/>
            <a:ext cx="7764690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.VnBlackH" pitchFamily="34" charset="0"/>
              </a:rPr>
              <a:t>LESSON 3. A CLOSER LOOK 2</a:t>
            </a:r>
            <a:endParaRPr lang="en-GB" sz="4000" b="1" dirty="0">
              <a:solidFill>
                <a:schemeClr val="bg1"/>
              </a:solidFill>
              <a:latin typeface=".VnBlac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516" y="75704"/>
            <a:ext cx="42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2. The </a:t>
            </a:r>
            <a:r>
              <a:rPr lang="en-US" sz="2800" b="1"/>
              <a:t>present </a:t>
            </a:r>
            <a:r>
              <a:rPr lang="en-US" sz="2800" b="1" smtClean="0"/>
              <a:t>simple tense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634" y="4547770"/>
            <a:ext cx="8552732" cy="1569660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+ </a:t>
            </a:r>
            <a:r>
              <a:rPr lang="vi-VN" sz="2400" dirty="0" smtClean="0"/>
              <a:t>Khi </a:t>
            </a:r>
            <a:r>
              <a:rPr lang="vi-VN" sz="2400" dirty="0"/>
              <a:t>một điều gì đó thường xảy ra hoặc đã được </a:t>
            </a:r>
            <a:r>
              <a:rPr lang="en-US" sz="2400" err="1" smtClean="0"/>
              <a:t>xác</a:t>
            </a:r>
            <a:r>
              <a:rPr lang="en-US" sz="2400" smtClean="0"/>
              <a:t> định (chắc </a:t>
            </a:r>
            <a:r>
              <a:rPr lang="en-US" sz="2400" dirty="0" err="1" smtClean="0"/>
              <a:t>chắn</a:t>
            </a:r>
            <a:r>
              <a:rPr lang="en-US" sz="2400" dirty="0" smtClean="0"/>
              <a:t>)</a:t>
            </a:r>
            <a:r>
              <a:rPr lang="vi-VN" sz="2400" dirty="0" smtClean="0"/>
              <a:t>, </a:t>
            </a:r>
            <a:r>
              <a:rPr lang="vi-VN" sz="2400" dirty="0"/>
              <a:t>chúng ta sử dụng thì hiện tại đơn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+ </a:t>
            </a:r>
            <a:r>
              <a:rPr lang="vi-VN" sz="2400" dirty="0" smtClean="0"/>
              <a:t> </a:t>
            </a:r>
            <a:r>
              <a:rPr lang="vi-VN" sz="2400" dirty="0"/>
              <a:t>Khi một điều gì đó đang xảy ra </a:t>
            </a:r>
            <a:r>
              <a:rPr lang="en-US" sz="2400" dirty="0" smtClean="0"/>
              <a:t>ở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vi-VN" sz="2400" dirty="0" smtClean="0"/>
              <a:t>, </a:t>
            </a:r>
            <a:r>
              <a:rPr lang="vi-VN" sz="2400" dirty="0"/>
              <a:t>chúng ta sử dụng thì hiện tại tiếp diễn.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  <a:endParaRPr lang="en-US" sz="2400" dirty="0" smtClean="0"/>
          </a:p>
          <a:p>
            <a:r>
              <a:rPr lang="en-US" sz="2400" dirty="0" smtClean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35145" y="3133766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1567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569132"/>
            <a:ext cx="150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reading.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090243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not 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259776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4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022762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2156" y="328371"/>
            <a:ext cx="5312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assignment</a:t>
            </a:r>
            <a:endParaRPr lang="en-US" altLang="en-US" sz="4000" b="1" dirty="0">
              <a:solidFill>
                <a:srgbClr val="CC00CC"/>
              </a:solidFill>
              <a:latin typeface=".VnArabiaH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7952" y="13821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en-US" altLang="en-US">
                <a:latin typeface=".VnTime" pitchFamily="34" charset="0"/>
                <a:cs typeface="Arial" pitchFamily="34" charset="0"/>
              </a:rPr>
              <a:t>Learn by heart grammar.</a:t>
            </a:r>
          </a:p>
          <a:p>
            <a:pPr algn="ctr">
              <a:buFontTx/>
              <a:buChar char="-"/>
            </a:pPr>
            <a:r>
              <a:rPr lang="en-US" altLang="en-US">
                <a:latin typeface=".VnTime" pitchFamily="34" charset="0"/>
                <a:cs typeface="Arial" pitchFamily="34" charset="0"/>
              </a:rPr>
              <a:t>Do exercise in workbook.</a:t>
            </a:r>
          </a:p>
          <a:p>
            <a:pPr algn="ctr">
              <a:buFontTx/>
              <a:buChar char="-"/>
            </a:pPr>
            <a:r>
              <a:rPr lang="en-US" altLang="en-US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/>
            <a:r>
              <a:rPr lang="en-US" altLang="en-US" b="1">
                <a:latin typeface=".VnTime" pitchFamily="34" charset="0"/>
                <a:cs typeface="Arial" pitchFamily="34" charset="0"/>
              </a:rPr>
              <a:t>Unit 3. Lesson 4. Communication</a:t>
            </a:r>
            <a:endParaRPr lang="en-US" altLang="en-US" b="1" dirty="0">
              <a:latin typeface=".VnTim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</a:t>
            </a:r>
            <a:r>
              <a:rPr lang="en-US" altLang="en-US" sz="3200" dirty="0" smtClean="0">
                <a:latin typeface="Calibri" pitchFamily="34" charset="0"/>
                <a:cs typeface="Arial" pitchFamily="34" charset="0"/>
              </a:rPr>
              <a:t>are playing </a:t>
            </a:r>
            <a:r>
              <a:rPr lang="en-US" altLang="en-US" sz="3200" dirty="0">
                <a:latin typeface="Calibri" pitchFamily="34" charset="0"/>
                <a:cs typeface="Arial" pitchFamily="34" charset="0"/>
              </a:rPr>
              <a:t>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He is watching T.V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174" y="832271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457651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  <a:endParaRPr lang="en-US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600" cy="4448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10200"/>
            <a:ext cx="662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>Yes. She is writing </a:t>
            </a:r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533400"/>
            <a:ext cx="6243918" cy="4524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2578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 No,she isn’t. She is skipping </a:t>
            </a:r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19" y="261084"/>
            <a:ext cx="252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FB7BD"/>
                </a:solidFill>
              </a:rPr>
              <a:t>II. Grammar</a:t>
            </a:r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2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785</Words>
  <Application>Microsoft Office PowerPoint</Application>
  <PresentationFormat>On-screen Show (4:3)</PresentationFormat>
  <Paragraphs>171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.VnArabiaH</vt:lpstr>
      <vt:lpstr>.VnBlackH</vt:lpstr>
      <vt:lpstr>.VnTifani HeavyH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112</cp:revision>
  <dcterms:created xsi:type="dcterms:W3CDTF">2020-12-09T02:04:09Z</dcterms:created>
  <dcterms:modified xsi:type="dcterms:W3CDTF">2025-11-14T09:14:58Z</dcterms:modified>
</cp:coreProperties>
</file>