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302" r:id="rId3"/>
    <p:sldId id="303" r:id="rId4"/>
    <p:sldId id="296" r:id="rId5"/>
    <p:sldId id="298" r:id="rId6"/>
    <p:sldId id="300" r:id="rId7"/>
    <p:sldId id="258" r:id="rId8"/>
    <p:sldId id="292" r:id="rId9"/>
    <p:sldId id="260" r:id="rId10"/>
    <p:sldId id="290" r:id="rId11"/>
    <p:sldId id="304" r:id="rId12"/>
    <p:sldId id="291" r:id="rId13"/>
    <p:sldId id="262" r:id="rId14"/>
    <p:sldId id="30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16649"/>
    <a:srgbClr val="EDE4BC"/>
    <a:srgbClr val="EE411E"/>
    <a:srgbClr val="AABFE4"/>
    <a:srgbClr val="A3E7FF"/>
    <a:srgbClr val="0088EE"/>
    <a:srgbClr val="75DBFF"/>
    <a:srgbClr val="0FB7BD"/>
    <a:srgbClr val="F47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248" y="60"/>
      </p:cViewPr>
      <p:guideLst>
        <p:guide orient="horz" pos="22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5904" y="220194"/>
            <a:ext cx="4285398" cy="61669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2898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 5">
            <a:extLst>
              <a:ext uri="{FF2B5EF4-FFF2-40B4-BE49-F238E27FC236}">
                <a16:creationId xmlns:a16="http://schemas.microsoft.com/office/drawing/2014/main" id="{ECD09229-6B0B-459D-B52D-756BD2233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503892"/>
              </p:ext>
            </p:extLst>
          </p:nvPr>
        </p:nvGraphicFramePr>
        <p:xfrm>
          <a:off x="787837" y="1048087"/>
          <a:ext cx="7575560" cy="550511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53523">
                  <a:extLst>
                    <a:ext uri="{9D8B030D-6E8A-4147-A177-3AD203B41FA5}">
                      <a16:colId xmlns:a16="http://schemas.microsoft.com/office/drawing/2014/main" val="2725891262"/>
                    </a:ext>
                  </a:extLst>
                </a:gridCol>
                <a:gridCol w="822037">
                  <a:extLst>
                    <a:ext uri="{9D8B030D-6E8A-4147-A177-3AD203B41FA5}">
                      <a16:colId xmlns:a16="http://schemas.microsoft.com/office/drawing/2014/main" val="3944393863"/>
                    </a:ext>
                  </a:extLst>
                </a:gridCol>
              </a:tblGrid>
              <a:tr h="5505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524910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712904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441757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797444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809883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164394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05480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052745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726238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61445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13657" y="120399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88487" y="1197521"/>
            <a:ext cx="6406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children can speak Vietnamese at the camp.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3657" y="230564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88488" y="2298077"/>
            <a:ext cx="4097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has four new friends.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3657" y="339565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88487" y="3398436"/>
            <a:ext cx="4451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Phong</a:t>
            </a:r>
            <a:r>
              <a:rPr lang="en-US" sz="2400" dirty="0"/>
              <a:t> likes taking photos.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3657" y="449324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88487" y="4496020"/>
            <a:ext cx="4600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Nam thinks Nhung is kind.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913657" y="560862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88488" y="5599967"/>
            <a:ext cx="4097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Phong is tall and sporty.</a:t>
            </a:r>
            <a:endParaRPr lang="en-US" sz="2400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1485734" y="2088876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485729" y="3223796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517567" y="4311885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452909" y="5367255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452911" y="6496975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848009" y="197275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48009" y="312349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48009" y="415265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48009" y="524231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48009" y="638127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2441" y="93980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1457" y="93980"/>
            <a:ext cx="5769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Nam is writing to his teacher. </a:t>
            </a:r>
            <a:r>
              <a:rPr lang="en-US" sz="2800" b="1" dirty="0">
                <a:solidFill>
                  <a:srgbClr val="0070C0"/>
                </a:solidFill>
              </a:rPr>
              <a:t>F</a:t>
            </a:r>
            <a:r>
              <a:rPr lang="en-US" sz="2800" dirty="0"/>
              <a:t> </a:t>
            </a:r>
          </a:p>
          <a:p>
            <a:r>
              <a:rPr lang="en-US" sz="2800" b="1" dirty="0">
                <a:solidFill>
                  <a:srgbClr val="F16649"/>
                </a:solidFill>
              </a:rPr>
              <a:t>(his parents)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31A215-2879-4707-A6AC-A1BA819D735A}"/>
              </a:ext>
            </a:extLst>
          </p:cNvPr>
          <p:cNvSpPr txBox="1"/>
          <p:nvPr/>
        </p:nvSpPr>
        <p:spPr>
          <a:xfrm>
            <a:off x="7794596" y="1151679"/>
            <a:ext cx="474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F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83E236-694F-492F-AFA9-A86A1FE08543}"/>
              </a:ext>
            </a:extLst>
          </p:cNvPr>
          <p:cNvSpPr txBox="1"/>
          <p:nvPr/>
        </p:nvSpPr>
        <p:spPr>
          <a:xfrm>
            <a:off x="7794596" y="2244087"/>
            <a:ext cx="474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F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2F0FF9-FE6D-4E5A-856D-434DA9533F4B}"/>
              </a:ext>
            </a:extLst>
          </p:cNvPr>
          <p:cNvSpPr txBox="1"/>
          <p:nvPr/>
        </p:nvSpPr>
        <p:spPr>
          <a:xfrm>
            <a:off x="7794596" y="3371049"/>
            <a:ext cx="474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F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2999285-CFAA-485E-8092-86FE32ACA0D6}"/>
              </a:ext>
            </a:extLst>
          </p:cNvPr>
          <p:cNvSpPr txBox="1"/>
          <p:nvPr/>
        </p:nvSpPr>
        <p:spPr>
          <a:xfrm>
            <a:off x="7794596" y="4468632"/>
            <a:ext cx="474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230D587-E102-4D0B-8D69-54FC3F597766}"/>
              </a:ext>
            </a:extLst>
          </p:cNvPr>
          <p:cNvSpPr txBox="1"/>
          <p:nvPr/>
        </p:nvSpPr>
        <p:spPr>
          <a:xfrm>
            <a:off x="7794596" y="5558948"/>
            <a:ext cx="474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656933-833B-4D47-98C1-7961903FEB9F}"/>
              </a:ext>
            </a:extLst>
          </p:cNvPr>
          <p:cNvSpPr txBox="1"/>
          <p:nvPr/>
        </p:nvSpPr>
        <p:spPr>
          <a:xfrm>
            <a:off x="1386667" y="1726166"/>
            <a:ext cx="3188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E411E"/>
                </a:solidFill>
              </a:rPr>
              <a:t>They speak English only.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3F386A-1BF5-41C9-9DC0-6C4151FD0E62}"/>
              </a:ext>
            </a:extLst>
          </p:cNvPr>
          <p:cNvSpPr txBox="1"/>
          <p:nvPr/>
        </p:nvSpPr>
        <p:spPr>
          <a:xfrm>
            <a:off x="1384242" y="2841287"/>
            <a:ext cx="1850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E411E"/>
                </a:solidFill>
              </a:rPr>
              <a:t>He has three.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B89D506-274A-416B-9AC0-CAE70075E785}"/>
              </a:ext>
            </a:extLst>
          </p:cNvPr>
          <p:cNvSpPr txBox="1"/>
          <p:nvPr/>
        </p:nvSpPr>
        <p:spPr>
          <a:xfrm>
            <a:off x="1436589" y="3940005"/>
            <a:ext cx="3435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E411E"/>
                </a:solidFill>
              </a:rPr>
              <a:t>Jimmy likes taking photos.</a:t>
            </a:r>
          </a:p>
        </p:txBody>
      </p:sp>
    </p:spTree>
    <p:extLst>
      <p:ext uri="{BB962C8B-B14F-4D97-AF65-F5344CB8AC3E}">
        <p14:creationId xmlns:p14="http://schemas.microsoft.com/office/powerpoint/2010/main" val="293176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40" grpId="0"/>
      <p:bldP spid="41" grpId="0"/>
      <p:bldP spid="42" grpId="0"/>
      <p:bldP spid="4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913" y="8472"/>
            <a:ext cx="26308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 smtClean="0">
                <a:solidFill>
                  <a:srgbClr val="0084B1"/>
                </a:solidFill>
              </a:rPr>
              <a:t>II. Speaking</a:t>
            </a:r>
            <a:endParaRPr lang="en-US" sz="4000" b="1" dirty="0">
              <a:solidFill>
                <a:srgbClr val="0084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795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A183B110-891F-4FA0-8909-C1C1BC6B9144}"/>
              </a:ext>
            </a:extLst>
          </p:cNvPr>
          <p:cNvSpPr txBox="1"/>
          <p:nvPr/>
        </p:nvSpPr>
        <p:spPr>
          <a:xfrm>
            <a:off x="1322352" y="3456296"/>
            <a:ext cx="742613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i="0" dirty="0">
                <a:solidFill>
                  <a:srgbClr val="FF0000"/>
                </a:solidFill>
                <a:effectLst/>
              </a:rPr>
              <a:t>The </a:t>
            </a:r>
            <a:r>
              <a:rPr lang="en-US" sz="2200" i="0" dirty="0" smtClean="0">
                <a:solidFill>
                  <a:srgbClr val="FF0000"/>
                </a:solidFill>
                <a:effectLst/>
              </a:rPr>
              <a:t>camp </a:t>
            </a:r>
            <a:r>
              <a:rPr lang="en-US" sz="2200" dirty="0" smtClean="0">
                <a:solidFill>
                  <a:srgbClr val="FF0000"/>
                </a:solidFill>
              </a:rPr>
              <a:t>isn’t </a:t>
            </a:r>
            <a:r>
              <a:rPr lang="en-US" sz="2200" dirty="0">
                <a:solidFill>
                  <a:srgbClr val="FF0000"/>
                </a:solidFill>
              </a:rPr>
              <a:t>suitable for </a:t>
            </a:r>
            <a:r>
              <a:rPr lang="en-US" sz="2200" dirty="0" smtClean="0">
                <a:solidFill>
                  <a:srgbClr val="FF0000"/>
                </a:solidFill>
              </a:rPr>
              <a:t>An because  </a:t>
            </a:r>
            <a:r>
              <a:rPr lang="en-US" sz="2200" i="0" dirty="0">
                <a:solidFill>
                  <a:srgbClr val="FF0000"/>
                </a:solidFill>
                <a:effectLst/>
              </a:rPr>
              <a:t>he can’t speak English.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7ED713-18AB-4950-8B3F-F2808CF6F84C}"/>
              </a:ext>
            </a:extLst>
          </p:cNvPr>
          <p:cNvSpPr txBox="1"/>
          <p:nvPr/>
        </p:nvSpPr>
        <p:spPr>
          <a:xfrm>
            <a:off x="1300033" y="1803836"/>
            <a:ext cx="77031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i="0" dirty="0">
                <a:solidFill>
                  <a:srgbClr val="FF0000"/>
                </a:solidFill>
                <a:effectLst/>
              </a:rPr>
              <a:t>The camp is suitable for her because it suits her age and she can use English. She can also develop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i="0" dirty="0">
                <a:solidFill>
                  <a:srgbClr val="FF0000"/>
                </a:solidFill>
                <a:effectLst/>
              </a:rPr>
              <a:t>her creativity at the camp.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66" y="292506"/>
            <a:ext cx="461715" cy="452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779474" y="193421"/>
            <a:ext cx="8223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Read about the three students below. Is the Superb Summer Camp suitable for all of them? Why or Why not?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847523" y="984409"/>
            <a:ext cx="7613923" cy="839650"/>
            <a:chOff x="363373" y="1262747"/>
            <a:chExt cx="7613923" cy="839650"/>
          </a:xfrm>
        </p:grpSpPr>
        <p:sp>
          <p:nvSpPr>
            <p:cNvPr id="51" name="TextBox 50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27313" y="1271400"/>
              <a:ext cx="71499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Mi</a:t>
              </a:r>
              <a:r>
                <a:rPr lang="en-US" sz="2400" dirty="0"/>
                <a:t> is 12 years old. she likes drawing and writing stories. She’s good at </a:t>
              </a:r>
              <a:r>
                <a:rPr lang="en-US" sz="2400" dirty="0" err="1"/>
                <a:t>english</a:t>
              </a:r>
              <a:r>
                <a:rPr lang="en-US" sz="2400" dirty="0"/>
                <a:t>. she’s creative and friendly.</a:t>
              </a:r>
              <a:endParaRPr lang="en-US" sz="2400" i="1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47523" y="2522833"/>
            <a:ext cx="6471767" cy="830997"/>
            <a:chOff x="369902" y="1793434"/>
            <a:chExt cx="6471767" cy="830997"/>
          </a:xfrm>
        </p:grpSpPr>
        <p:sp>
          <p:nvSpPr>
            <p:cNvPr id="54" name="TextBox 53"/>
            <p:cNvSpPr txBox="1"/>
            <p:nvPr/>
          </p:nvSpPr>
          <p:spPr>
            <a:xfrm>
              <a:off x="369902" y="1946149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44733" y="1793434"/>
              <a:ext cx="59969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An is 16 years old. he doesn’t know English. He’s funny and kind. 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79474" y="4204818"/>
            <a:ext cx="7554051" cy="830997"/>
            <a:chOff x="306754" y="3668873"/>
            <a:chExt cx="7554051" cy="830997"/>
          </a:xfrm>
        </p:grpSpPr>
        <p:sp>
          <p:nvSpPr>
            <p:cNvPr id="57" name="TextBox 56"/>
            <p:cNvSpPr txBox="1"/>
            <p:nvPr/>
          </p:nvSpPr>
          <p:spPr>
            <a:xfrm>
              <a:off x="306754" y="3669614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21713" y="3668873"/>
              <a:ext cx="71390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Vy</a:t>
              </a:r>
              <a:r>
                <a:rPr lang="en-US" sz="2400" dirty="0"/>
                <a:t> is 14 years old. She likes playing sports. Her English isn’t very good. She’s clever, but she isn’t active.</a:t>
              </a:r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1016672" y="2020664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1016671" y="365343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1065992" y="520879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DF8DEC4-5457-47F9-AA3B-604411F32662}"/>
              </a:ext>
            </a:extLst>
          </p:cNvPr>
          <p:cNvSpPr txBox="1"/>
          <p:nvPr/>
        </p:nvSpPr>
        <p:spPr>
          <a:xfrm>
            <a:off x="1372195" y="4973100"/>
            <a:ext cx="73762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i="0" dirty="0">
                <a:solidFill>
                  <a:srgbClr val="FF0000"/>
                </a:solidFill>
                <a:effectLst/>
              </a:rPr>
              <a:t>The camp suits </a:t>
            </a:r>
            <a:r>
              <a:rPr lang="en-US" sz="2200" i="0" dirty="0" err="1">
                <a:solidFill>
                  <a:srgbClr val="FF0000"/>
                </a:solidFill>
                <a:effectLst/>
              </a:rPr>
              <a:t>Vy</a:t>
            </a:r>
            <a:r>
              <a:rPr lang="en-US" sz="2200" i="0" dirty="0">
                <a:solidFill>
                  <a:srgbClr val="FF0000"/>
                </a:solidFill>
                <a:effectLst/>
              </a:rPr>
              <a:t>. It suits her age and it can help her improve her English.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3EE6F9-C64C-493B-836B-B2BC7CC66749}"/>
              </a:ext>
            </a:extLst>
          </p:cNvPr>
          <p:cNvSpPr txBox="1"/>
          <p:nvPr/>
        </p:nvSpPr>
        <p:spPr>
          <a:xfrm>
            <a:off x="0" y="1697498"/>
            <a:ext cx="130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8000"/>
                </a:solidFill>
              </a:rPr>
              <a:t>Suggested answers</a:t>
            </a:r>
          </a:p>
        </p:txBody>
      </p:sp>
    </p:spTree>
    <p:extLst>
      <p:ext uri="{BB962C8B-B14F-4D97-AF65-F5344CB8AC3E}">
        <p14:creationId xmlns:p14="http://schemas.microsoft.com/office/powerpoint/2010/main" val="25246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5" grpId="0"/>
      <p:bldP spid="29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65203" y="113416"/>
            <a:ext cx="7516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Think about yourself. Do you want to go to this kind of camp? Why or Why not?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3555" y="935284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53546" y="1368094"/>
            <a:ext cx="5940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/>
              <a:t>I want to go to this camp because I can speak English there.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168718" y="2339724"/>
            <a:ext cx="6843214" cy="4077087"/>
            <a:chOff x="193701" y="1590291"/>
            <a:chExt cx="8653859" cy="5137079"/>
          </a:xfrm>
          <a:solidFill>
            <a:schemeClr val="bg1"/>
          </a:solidFill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grpFill/>
            <a:ln>
              <a:solidFill>
                <a:srgbClr val="EE411E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grpFill/>
            <a:ln>
              <a:solidFill>
                <a:srgbClr val="EE411E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grpFill/>
            <a:ln>
              <a:solidFill>
                <a:srgbClr val="EE411E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/>
          <p:cNvCxnSpPr/>
          <p:nvPr/>
        </p:nvCxnSpPr>
        <p:spPr>
          <a:xfrm flipV="1">
            <a:off x="2085278" y="3952755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085278" y="4445247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085278" y="493140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337601" y="6186656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085278" y="2841560"/>
            <a:ext cx="5151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want to go to this camp because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 can speak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English and I love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sports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2060811" y="552201"/>
            <a:ext cx="56365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5400" smtClean="0">
                <a:solidFill>
                  <a:srgbClr val="FF3300"/>
                </a:solidFill>
                <a:latin typeface="VNI-Thufap2" pitchFamily="2" charset="0"/>
                <a:cs typeface="Arial" pitchFamily="34" charset="0"/>
              </a:rPr>
              <a:t>Home assignmet</a:t>
            </a:r>
            <a:endParaRPr lang="en-US" sz="5400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270344" name="Text Box 4"/>
          <p:cNvSpPr txBox="1">
            <a:spLocks noChangeArrowheads="1"/>
          </p:cNvSpPr>
          <p:nvPr/>
        </p:nvSpPr>
        <p:spPr bwMode="auto">
          <a:xfrm>
            <a:off x="1860644" y="1864099"/>
            <a:ext cx="630299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smtClean="0">
                <a:solidFill>
                  <a:srgbClr val="0000CC"/>
                </a:solidFill>
                <a:latin typeface="Arial Narrow" pitchFamily="34" charset="0"/>
              </a:rPr>
              <a:t>- Learn </a:t>
            </a:r>
            <a:r>
              <a:rPr lang="en-US" altLang="en-US" sz="3200" dirty="0">
                <a:solidFill>
                  <a:srgbClr val="0000CC"/>
                </a:solidFill>
                <a:latin typeface="Arial Narrow" pitchFamily="34" charset="0"/>
              </a:rPr>
              <a:t>by heart the new words</a:t>
            </a:r>
            <a:r>
              <a:rPr lang="en-US" altLang="en-US" sz="3200" dirty="0" smtClean="0">
                <a:solidFill>
                  <a:srgbClr val="0000CC"/>
                </a:solidFill>
                <a:latin typeface="Arial Narrow" pitchFamily="34" charset="0"/>
              </a:rPr>
              <a:t>.</a:t>
            </a:r>
            <a:endParaRPr lang="en-US" altLang="en-US" sz="3200" dirty="0">
              <a:solidFill>
                <a:srgbClr val="0000CC"/>
              </a:solidFill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smtClean="0">
                <a:solidFill>
                  <a:srgbClr val="0000CC"/>
                </a:solidFill>
                <a:latin typeface="Arial Narrow" pitchFamily="34" charset="0"/>
              </a:rPr>
              <a:t>- Prepare: </a:t>
            </a:r>
            <a:r>
              <a:rPr lang="en-US" altLang="en-US" sz="3200" dirty="0">
                <a:solidFill>
                  <a:srgbClr val="0000CC"/>
                </a:solidFill>
                <a:latin typeface="Arial Narrow" pitchFamily="34" charset="0"/>
              </a:rPr>
              <a:t>Unit 3 Skills 2</a:t>
            </a:r>
          </a:p>
        </p:txBody>
      </p:sp>
    </p:spTree>
    <p:extLst>
      <p:ext uri="{BB962C8B-B14F-4D97-AF65-F5344CB8AC3E}">
        <p14:creationId xmlns:p14="http://schemas.microsoft.com/office/powerpoint/2010/main" val="79287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270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270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0803" y="2642784"/>
            <a:ext cx="50593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</a:rPr>
              <a:t>* Talk about your best friend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319453" y="345688"/>
            <a:ext cx="3523786" cy="155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* CHECK UP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36728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9932" y="412594"/>
            <a:ext cx="2776654" cy="61331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CHATTING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9005" y="1103971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Do you like to go camping?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99895" y="2555572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Who do you like to go with?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99895" y="3258986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What things will you bring?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59005" y="1862253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- Where </a:t>
            </a:r>
            <a:r>
              <a:rPr lang="en-GB" sz="2800" dirty="0"/>
              <a:t>do you like to camp?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5389" y="4024706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What skills do you need to have?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2529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48193" y="98405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</a:rPr>
              <a:t>UNIT 3: </a:t>
            </a:r>
            <a:r>
              <a:rPr lang="en-US" sz="4000" b="1" dirty="0" smtClean="0">
                <a:solidFill>
                  <a:schemeClr val="bg1"/>
                </a:solidFill>
              </a:rPr>
              <a:t>MY HOUSE</a:t>
            </a:r>
            <a:endParaRPr lang="en-GB" sz="4000" b="1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39" y="2854955"/>
            <a:ext cx="4788973" cy="30245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61997" y="1279327"/>
            <a:ext cx="4624058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</a:rPr>
              <a:t>LESSON 5. SKILLS 1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60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476" y="146478"/>
            <a:ext cx="3557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84B1"/>
                </a:solidFill>
              </a:rPr>
              <a:t>I. </a:t>
            </a:r>
            <a:r>
              <a:rPr lang="en-US" sz="4000" b="1" dirty="0" smtClean="0">
                <a:solidFill>
                  <a:srgbClr val="0084B1"/>
                </a:solidFill>
              </a:rPr>
              <a:t>Reading</a:t>
            </a:r>
            <a:endParaRPr lang="en-US" sz="4000" b="1" dirty="0">
              <a:solidFill>
                <a:srgbClr val="0084B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380" y="788232"/>
            <a:ext cx="3557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* Vocabulary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825146" y="1613654"/>
            <a:ext cx="2398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superb (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 :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5460" y="2089142"/>
            <a:ext cx="2436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perfect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 :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5460" y="2954774"/>
            <a:ext cx="2656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leadership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8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):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2918" y="3479030"/>
            <a:ext cx="2428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 field trip (n):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55029" y="1643759"/>
            <a:ext cx="1459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uyệt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vời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57100" y="2076575"/>
            <a:ext cx="1489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hảo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45441" y="2944331"/>
            <a:ext cx="19223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sự lãnh đạo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09605" y="3479030"/>
            <a:ext cx="2927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chuyến đi thực địa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17998" y="2553188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 sporty (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):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09605" y="2530970"/>
            <a:ext cx="2832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28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1" grpId="0"/>
      <p:bldP spid="10" grpId="0"/>
      <p:bldP spid="12" grpId="0"/>
      <p:bldP spid="13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476" y="146478"/>
            <a:ext cx="4661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84B1"/>
                </a:solidFill>
              </a:rPr>
              <a:t>* Checking Vocab:</a:t>
            </a:r>
            <a:endParaRPr lang="en-US" sz="4000" b="1" u="sng" dirty="0">
              <a:solidFill>
                <a:srgbClr val="0084B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5146" y="1123010"/>
            <a:ext cx="2398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superb (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 :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5460" y="1598498"/>
            <a:ext cx="2436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perfect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 :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5460" y="2464130"/>
            <a:ext cx="2656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leadership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 :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2918" y="2988386"/>
            <a:ext cx="2428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 field trip (n):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42617" y="1146950"/>
            <a:ext cx="1459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uyệt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vời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7580" y="1635154"/>
            <a:ext cx="1489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hảo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05550" y="2502048"/>
            <a:ext cx="19223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sự lãnh đạo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29983" y="3014112"/>
            <a:ext cx="2927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chuyến đi thực địa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7998" y="206254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 sporty (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):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5063" y="2088270"/>
            <a:ext cx="2832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02158" y="254199"/>
            <a:ext cx="3591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RUB OUT AND REMEMBER</a:t>
            </a:r>
          </a:p>
        </p:txBody>
      </p:sp>
    </p:spTree>
    <p:extLst>
      <p:ext uri="{BB962C8B-B14F-4D97-AF65-F5344CB8AC3E}">
        <p14:creationId xmlns:p14="http://schemas.microsoft.com/office/powerpoint/2010/main" val="327347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827313" y="75900"/>
            <a:ext cx="76526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advertisement above and answer the questions.</a:t>
            </a:r>
          </a:p>
        </p:txBody>
      </p: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410" y="984235"/>
            <a:ext cx="5813947" cy="381208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9D5A9D2-1E34-45DE-ABDB-554520A58FBF}"/>
              </a:ext>
            </a:extLst>
          </p:cNvPr>
          <p:cNvGrpSpPr/>
          <p:nvPr/>
        </p:nvGrpSpPr>
        <p:grpSpPr>
          <a:xfrm>
            <a:off x="1539339" y="4932027"/>
            <a:ext cx="5609555" cy="472271"/>
            <a:chOff x="1357342" y="5714110"/>
            <a:chExt cx="5609555" cy="472271"/>
          </a:xfrm>
        </p:grpSpPr>
        <p:sp>
          <p:nvSpPr>
            <p:cNvPr id="13" name="TextBox 12"/>
            <p:cNvSpPr txBox="1"/>
            <p:nvPr/>
          </p:nvSpPr>
          <p:spPr>
            <a:xfrm>
              <a:off x="1357342" y="5724716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74411" y="5714110"/>
              <a:ext cx="51924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 Who is the Superb Summer Camp for?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9D1C928-DBB1-45A7-9737-3D9DE3FF2F0A}"/>
              </a:ext>
            </a:extLst>
          </p:cNvPr>
          <p:cNvGrpSpPr/>
          <p:nvPr/>
        </p:nvGrpSpPr>
        <p:grpSpPr>
          <a:xfrm>
            <a:off x="1539339" y="5673471"/>
            <a:ext cx="6429316" cy="463898"/>
            <a:chOff x="1357342" y="6243723"/>
            <a:chExt cx="6429316" cy="463898"/>
          </a:xfrm>
        </p:grpSpPr>
        <p:sp>
          <p:nvSpPr>
            <p:cNvPr id="15" name="TextBox 14"/>
            <p:cNvSpPr txBox="1"/>
            <p:nvPr/>
          </p:nvSpPr>
          <p:spPr>
            <a:xfrm>
              <a:off x="1357342" y="6243723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32172" y="6245956"/>
              <a:ext cx="59544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What can people do at this summer camp?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EFA7CF8-9776-4B3A-AE07-98D3BCA98B1E}"/>
              </a:ext>
            </a:extLst>
          </p:cNvPr>
          <p:cNvSpPr txBox="1"/>
          <p:nvPr/>
        </p:nvSpPr>
        <p:spPr>
          <a:xfrm>
            <a:off x="2014169" y="5309169"/>
            <a:ext cx="5268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It’s for kids between 10 and 15 years old.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FD0C52-B958-44DB-9D2C-41B9746D4D51}"/>
              </a:ext>
            </a:extLst>
          </p:cNvPr>
          <p:cNvSpPr txBox="1"/>
          <p:nvPr/>
        </p:nvSpPr>
        <p:spPr>
          <a:xfrm>
            <a:off x="2014169" y="6061779"/>
            <a:ext cx="6918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They play sports and games, draw pictures, play music, learn life skills, go on field trips, etc.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383A037E-E164-4187-A5B2-92AA7EA61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2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1" y="250536"/>
            <a:ext cx="8658838" cy="635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8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31763" y="0"/>
            <a:ext cx="7280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and write T (True) or F (False). Correct the false statements.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32014" y="888472"/>
            <a:ext cx="7892143" cy="5969528"/>
            <a:chOff x="0" y="1204462"/>
            <a:chExt cx="7892143" cy="5969528"/>
          </a:xfrm>
        </p:grpSpPr>
        <p:grpSp>
          <p:nvGrpSpPr>
            <p:cNvPr id="23" name="Group 22"/>
            <p:cNvGrpSpPr/>
            <p:nvPr/>
          </p:nvGrpSpPr>
          <p:grpSpPr>
            <a:xfrm>
              <a:off x="0" y="1204462"/>
              <a:ext cx="7892143" cy="5969528"/>
              <a:chOff x="0" y="0"/>
              <a:chExt cx="7892143" cy="5969528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87086" y="87085"/>
                <a:ext cx="7774577" cy="5882443"/>
              </a:xfrm>
              <a:prstGeom prst="roundRect">
                <a:avLst>
                  <a:gd name="adj" fmla="val 3764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76"/>
              <a:stretch/>
            </p:blipFill>
            <p:spPr>
              <a:xfrm>
                <a:off x="0" y="0"/>
                <a:ext cx="7892143" cy="732640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272143" y="1328045"/>
                <a:ext cx="7467599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Hi Mum and dad,</a:t>
                </a:r>
              </a:p>
              <a:p>
                <a:pPr algn="just"/>
                <a:r>
                  <a:rPr lang="en-US" sz="2000" dirty="0"/>
                  <a:t>Here I am at the Superb Summer Camp. </a:t>
                </a:r>
                <a:r>
                  <a:rPr lang="en-US" sz="2000" dirty="0" err="1"/>
                  <a:t>Mr</a:t>
                </a:r>
                <a:r>
                  <a:rPr lang="en-US" sz="2000" dirty="0"/>
                  <a:t> Black asked us to write emails in English! Wow, everything here is in English! I have some new friends: Jimmy, </a:t>
                </a:r>
                <a:r>
                  <a:rPr lang="en-US" sz="2000" dirty="0" err="1"/>
                  <a:t>Phong</a:t>
                </a:r>
                <a:r>
                  <a:rPr lang="en-US" sz="2000" dirty="0"/>
                  <a:t>, and </a:t>
                </a:r>
                <a:r>
                  <a:rPr lang="en-US" sz="2000" dirty="0" err="1"/>
                  <a:t>Nhung</a:t>
                </a:r>
                <a:r>
                  <a:rPr lang="en-US" sz="2000" dirty="0"/>
                  <a:t>. They’re in the photo. Jimmy has blonde hair and blue eyes. He’s clever and creative. He likes taking photos. </a:t>
                </a:r>
                <a:r>
                  <a:rPr lang="en-US" sz="2000" dirty="0" err="1"/>
                  <a:t>Phong</a:t>
                </a:r>
                <a:r>
                  <a:rPr lang="en-US" sz="2000" dirty="0"/>
                  <a:t> is the tall boy. He’s sporty and plays basketball very well. </a:t>
                </a:r>
                <a:r>
                  <a:rPr lang="en-US" sz="2000" dirty="0" err="1"/>
                  <a:t>Nhung</a:t>
                </a:r>
                <a:r>
                  <a:rPr lang="en-US" sz="2000" dirty="0"/>
                  <a:t> has curly black hair. She’s kind. She shared her lunch with me today. </a:t>
                </a:r>
              </a:p>
              <a:p>
                <a:pPr algn="just"/>
                <a:r>
                  <a:rPr lang="en-US" sz="2000" dirty="0"/>
                  <a:t>We’re having fun. Jimmy’s taking photos of me. </a:t>
                </a:r>
                <a:r>
                  <a:rPr lang="en-US" sz="2000" dirty="0" err="1"/>
                  <a:t>Phong’s</a:t>
                </a:r>
                <a:r>
                  <a:rPr lang="en-US" sz="2000" dirty="0"/>
                  <a:t> reading a comic book, and </a:t>
                </a:r>
                <a:r>
                  <a:rPr lang="en-US" sz="2000" dirty="0" err="1"/>
                  <a:t>Nhung’s</a:t>
                </a:r>
                <a:r>
                  <a:rPr lang="en-US" sz="2000" dirty="0"/>
                  <a:t> playing the violin. I must go now. </a:t>
                </a:r>
              </a:p>
              <a:p>
                <a:pPr algn="just"/>
                <a:r>
                  <a:rPr lang="en-US" sz="2000" dirty="0"/>
                  <a:t>Please write soon.</a:t>
                </a:r>
              </a:p>
              <a:p>
                <a:pPr algn="just"/>
                <a:r>
                  <a:rPr lang="en-US" sz="2000" dirty="0"/>
                  <a:t>Love,</a:t>
                </a:r>
              </a:p>
              <a:p>
                <a:pPr algn="just"/>
                <a:r>
                  <a:rPr lang="en-US" sz="2000" dirty="0"/>
                  <a:t>Nam</a:t>
                </a:r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>
              <a:off x="272144" y="2188029"/>
              <a:ext cx="7315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72144" y="2481941"/>
              <a:ext cx="7315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272144" y="1842984"/>
              <a:ext cx="6662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To: My parents &lt;parents.nguyen@webmail.com&gt;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72144" y="2155370"/>
              <a:ext cx="6662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Subject: My first day at the superb summer camp </a:t>
              </a: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413657" y="6255515"/>
            <a:ext cx="717368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" y="6303494"/>
            <a:ext cx="3614057" cy="4956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811" y="4861415"/>
            <a:ext cx="2849435" cy="237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1891</TotalTime>
  <Words>700</Words>
  <Application>Microsoft Office PowerPoint</Application>
  <PresentationFormat>On-screen Show (4:3)</PresentationFormat>
  <Paragraphs>90</Paragraphs>
  <Slides>14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Times New Roman</vt:lpstr>
      <vt:lpstr>VNI-Thufap2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DUNG</cp:lastModifiedBy>
  <cp:revision>112</cp:revision>
  <dcterms:created xsi:type="dcterms:W3CDTF">2020-12-09T02:04:09Z</dcterms:created>
  <dcterms:modified xsi:type="dcterms:W3CDTF">2025-11-14T09:15:22Z</dcterms:modified>
</cp:coreProperties>
</file>