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activeX/activeX2.xml" ContentType="application/vnd.ms-office.activeX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88" r:id="rId2"/>
    <p:sldId id="290" r:id="rId3"/>
    <p:sldId id="305" r:id="rId4"/>
    <p:sldId id="258" r:id="rId5"/>
    <p:sldId id="260" r:id="rId6"/>
    <p:sldId id="293" r:id="rId7"/>
    <p:sldId id="292" r:id="rId8"/>
    <p:sldId id="294" r:id="rId9"/>
    <p:sldId id="295" r:id="rId10"/>
    <p:sldId id="296" r:id="rId11"/>
    <p:sldId id="297" r:id="rId12"/>
    <p:sldId id="298" r:id="rId13"/>
    <p:sldId id="306" r:id="rId14"/>
    <p:sldId id="261" r:id="rId15"/>
    <p:sldId id="282" r:id="rId16"/>
    <p:sldId id="262" r:id="rId17"/>
    <p:sldId id="304" r:id="rId18"/>
    <p:sldId id="307" r:id="rId19"/>
    <p:sldId id="308" r:id="rId20"/>
    <p:sldId id="309" r:id="rId21"/>
    <p:sldId id="310" r:id="rId22"/>
    <p:sldId id="30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E8FC"/>
    <a:srgbClr val="DAF1FD"/>
    <a:srgbClr val="F1607D"/>
    <a:srgbClr val="4462A6"/>
    <a:srgbClr val="0086EA"/>
    <a:srgbClr val="9F5FCF"/>
    <a:srgbClr val="AC468F"/>
    <a:srgbClr val="C166A8"/>
    <a:srgbClr val="5B78BB"/>
    <a:srgbClr val="3E1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30" autoAdjust="0"/>
  </p:normalViewPr>
  <p:slideViewPr>
    <p:cSldViewPr snapToGrid="0" showGuides="1">
      <p:cViewPr varScale="1">
        <p:scale>
          <a:sx n="66" d="100"/>
          <a:sy n="66" d="100"/>
        </p:scale>
        <p:origin x="136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C8520A-C0C6-4D03-BE54-B1AFE53CD264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874E7-C47F-4EE6-9E73-6B330D64A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816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316" y="4343290"/>
            <a:ext cx="5487370" cy="411531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0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44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580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78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357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596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596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76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466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26A92-8AAF-4BF0-85FE-B336BF0F8D2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585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image" Target="../media/image5.png"/><Relationship Id="rId3" Type="http://schemas.openxmlformats.org/officeDocument/2006/relationships/control" Target="../activeX/activeX2.xml"/><Relationship Id="rId7" Type="http://schemas.openxmlformats.org/officeDocument/2006/relationships/slide" Target="slide7.xml"/><Relationship Id="rId12" Type="http://schemas.openxmlformats.org/officeDocument/2006/relationships/image" Target="../media/image4.jpeg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" Target="slide8.xml"/><Relationship Id="rId11" Type="http://schemas.openxmlformats.org/officeDocument/2006/relationships/slide" Target="slide12.xml"/><Relationship Id="rId5" Type="http://schemas.openxmlformats.org/officeDocument/2006/relationships/notesSlide" Target="../notesSlides/notesSlide1.xml"/><Relationship Id="rId15" Type="http://schemas.openxmlformats.org/officeDocument/2006/relationships/image" Target="../media/image3.wmf"/><Relationship Id="rId10" Type="http://schemas.openxmlformats.org/officeDocument/2006/relationships/slide" Target="slide9.xml"/><Relationship Id="rId4" Type="http://schemas.openxmlformats.org/officeDocument/2006/relationships/slideLayout" Target="../slideLayouts/slideLayout7.xml"/><Relationship Id="rId9" Type="http://schemas.openxmlformats.org/officeDocument/2006/relationships/slide" Target="slide11.xml"/><Relationship Id="rId14" Type="http://schemas.openxmlformats.org/officeDocument/2006/relationships/slide" Target="slide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2989761" cy="824933"/>
          </a:xfrm>
          <a:solidFill>
            <a:srgbClr val="DAF1FD"/>
          </a:solidFill>
          <a:ln w="38100">
            <a:solidFill>
              <a:srgbClr val="00B0F0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* Warm-up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76349" y="866894"/>
            <a:ext cx="33739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/>
              <a:t>* </a:t>
            </a:r>
            <a:r>
              <a:rPr lang="en-US" sz="3600" b="1" i="1" dirty="0"/>
              <a:t>Brainstorming:</a:t>
            </a:r>
            <a:endParaRPr lang="en-GB" sz="3600" dirty="0"/>
          </a:p>
        </p:txBody>
      </p:sp>
      <p:sp>
        <p:nvSpPr>
          <p:cNvPr id="5" name="Oval 4"/>
          <p:cNvSpPr/>
          <p:nvPr/>
        </p:nvSpPr>
        <p:spPr>
          <a:xfrm>
            <a:off x="581297" y="2586446"/>
            <a:ext cx="3288075" cy="1685108"/>
          </a:xfrm>
          <a:prstGeom prst="ellipse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FF0000"/>
                </a:solidFill>
              </a:rPr>
              <a:t>APPEARANCE</a:t>
            </a:r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6687" y="4590122"/>
            <a:ext cx="7981405" cy="1318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Appearance: </a:t>
            </a:r>
            <a:r>
              <a:rPr lang="en-US" sz="2800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tall, short, beautiful, smart, …</a:t>
            </a:r>
            <a:endParaRPr lang="en-GB" sz="2800" dirty="0">
              <a:effectLst>
                <a:glow>
                  <a:srgbClr val="000000"/>
                </a:glow>
                <a:outerShdw sx="0" sy="0">
                  <a:srgbClr val="000000"/>
                </a:outerShdw>
                <a:reflection stA="0" endPos="0" fadeDir="0" sx="0" sy="0"/>
              </a:effectLst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</a:rPr>
              <a:t>Personalities: </a:t>
            </a:r>
            <a:r>
              <a:rPr lang="en-US" sz="2800" dirty="0"/>
              <a:t>confident, careful, clever, funny, …</a:t>
            </a:r>
            <a:endParaRPr lang="en-GB" sz="28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327264" y="2344783"/>
            <a:ext cx="613954" cy="483326"/>
          </a:xfrm>
          <a:prstGeom prst="straightConnector1">
            <a:avLst/>
          </a:prstGeom>
          <a:ln w="28575">
            <a:solidFill>
              <a:srgbClr val="F1607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037909" y="2488475"/>
            <a:ext cx="2980529" cy="1704702"/>
          </a:xfrm>
          <a:prstGeom prst="ellipse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21346" y="3167390"/>
            <a:ext cx="24795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PERSONALITIES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6936332" y="2037806"/>
            <a:ext cx="613954" cy="483326"/>
          </a:xfrm>
          <a:prstGeom prst="straightConnector1">
            <a:avLst/>
          </a:prstGeom>
          <a:ln w="28575">
            <a:solidFill>
              <a:srgbClr val="F1607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69372" y="1965255"/>
            <a:ext cx="999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slim</a:t>
            </a:r>
            <a:endParaRPr lang="en-GB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18784" y="1568310"/>
            <a:ext cx="999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kind</a:t>
            </a:r>
            <a:endParaRPr lang="en-GB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67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ome 3">
            <a:hlinkClick r:id="rId3" action="ppaction://hlinksldjump" highlightClick="1"/>
          </p:cNvPr>
          <p:cNvSpPr/>
          <p:nvPr/>
        </p:nvSpPr>
        <p:spPr>
          <a:xfrm>
            <a:off x="8164286" y="5891349"/>
            <a:ext cx="692331" cy="679268"/>
          </a:xfrm>
          <a:prstGeom prst="actionButtonHome">
            <a:avLst/>
          </a:prstGeom>
          <a:solidFill>
            <a:srgbClr val="C0E8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109" y="2276872"/>
            <a:ext cx="4591813" cy="3960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31640" y="626925"/>
            <a:ext cx="6768752" cy="1433923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sz="6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LUCKY NUMBER!</a:t>
            </a:r>
            <a:endParaRPr lang="en-US" sz="6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2178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8164286" y="5891349"/>
            <a:ext cx="692331" cy="679268"/>
          </a:xfrm>
          <a:prstGeom prst="actionButtonHome">
            <a:avLst/>
          </a:prstGeom>
          <a:solidFill>
            <a:srgbClr val="C0E8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4"/>
          <p:cNvSpPr txBox="1">
            <a:spLocks noGrp="1"/>
          </p:cNvSpPr>
          <p:nvPr>
            <p:ph type="title"/>
          </p:nvPr>
        </p:nvSpPr>
        <p:spPr>
          <a:xfrm>
            <a:off x="302079" y="548458"/>
            <a:ext cx="7587888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4. Does </a:t>
            </a:r>
            <a:r>
              <a:rPr lang="en-US" sz="3600" b="1" dirty="0"/>
              <a:t>the classmate next to you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have </a:t>
            </a:r>
            <a:r>
              <a:rPr lang="en-US" sz="3600" b="1" dirty="0"/>
              <a:t>long hair?</a:t>
            </a:r>
          </a:p>
        </p:txBody>
      </p:sp>
    </p:spTree>
    <p:extLst>
      <p:ext uri="{BB962C8B-B14F-4D97-AF65-F5344CB8AC3E}">
        <p14:creationId xmlns:p14="http://schemas.microsoft.com/office/powerpoint/2010/main" val="351985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8164286" y="5891349"/>
            <a:ext cx="692331" cy="679268"/>
          </a:xfrm>
          <a:prstGeom prst="actionButtonHome">
            <a:avLst/>
          </a:prstGeom>
          <a:solidFill>
            <a:srgbClr val="C0E8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4"/>
          <p:cNvSpPr txBox="1">
            <a:spLocks noGrp="1"/>
          </p:cNvSpPr>
          <p:nvPr>
            <p:ph type="title"/>
          </p:nvPr>
        </p:nvSpPr>
        <p:spPr>
          <a:xfrm>
            <a:off x="628650" y="427743"/>
            <a:ext cx="7886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5. Does </a:t>
            </a:r>
            <a:r>
              <a:rPr lang="en-US" sz="4000" b="1" dirty="0"/>
              <a:t>the classmate next to you have big eyes?</a:t>
            </a:r>
          </a:p>
        </p:txBody>
      </p:sp>
    </p:spTree>
    <p:extLst>
      <p:ext uri="{BB962C8B-B14F-4D97-AF65-F5344CB8AC3E}">
        <p14:creationId xmlns:p14="http://schemas.microsoft.com/office/powerpoint/2010/main" val="385461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8771"/>
            <a:ext cx="3557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0084B1"/>
                </a:solidFill>
              </a:rPr>
              <a:t>II. </a:t>
            </a:r>
            <a:r>
              <a:rPr lang="en-US" sz="4000" b="1" dirty="0" smtClean="0">
                <a:solidFill>
                  <a:srgbClr val="0084B1"/>
                </a:solidFill>
              </a:rPr>
              <a:t>Grammar</a:t>
            </a:r>
            <a:endParaRPr lang="en-US" sz="4000" b="1" dirty="0">
              <a:solidFill>
                <a:srgbClr val="0084B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291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566" y="170100"/>
            <a:ext cx="485400" cy="5570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8" name="TextBox 7"/>
          <p:cNvSpPr txBox="1"/>
          <p:nvPr/>
        </p:nvSpPr>
        <p:spPr>
          <a:xfrm>
            <a:off x="879974" y="195503"/>
            <a:ext cx="805215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2500" b="1" spc="-5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US" sz="2600" dirty="0"/>
              <a:t>Put the verbs in brackets in the present continuous.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92566" y="492001"/>
            <a:ext cx="8432891" cy="3771900"/>
            <a:chOff x="551089" y="1657350"/>
            <a:chExt cx="8432891" cy="37719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contrast="22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089" y="1657350"/>
              <a:ext cx="8432891" cy="3771900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1195658" y="2120540"/>
              <a:ext cx="7468282" cy="24929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600" dirty="0"/>
                <a:t>This is my class during break time. Some boys </a:t>
              </a:r>
            </a:p>
            <a:p>
              <a:pPr algn="just"/>
              <a:r>
                <a:rPr lang="en-US" sz="2600" dirty="0"/>
                <a:t>(1. run) _______ around the class. </a:t>
              </a:r>
              <a:r>
                <a:rPr lang="en-US" sz="2600" dirty="0" err="1"/>
                <a:t>Mi</a:t>
              </a:r>
              <a:r>
                <a:rPr lang="en-US" sz="2600" dirty="0"/>
                <a:t> and Mai </a:t>
              </a:r>
            </a:p>
            <a:p>
              <a:pPr algn="just"/>
              <a:r>
                <a:rPr lang="en-US" sz="2600" dirty="0"/>
                <a:t>(2. talk) _______. Nam and </a:t>
              </a:r>
              <a:r>
                <a:rPr lang="en-US" sz="2600" dirty="0" err="1"/>
                <a:t>Phong</a:t>
              </a:r>
              <a:r>
                <a:rPr lang="en-US" sz="2600" dirty="0"/>
                <a:t> (3. not talk) _______. They (4. draw) _______ something. </a:t>
              </a:r>
            </a:p>
            <a:p>
              <a:pPr algn="just"/>
              <a:r>
                <a:rPr lang="en-US" sz="2600" dirty="0"/>
                <a:t>My teacher is in the classroom too. She (5. not teach) _______. She’s reading a book.</a:t>
              </a:r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612" y="3905380"/>
            <a:ext cx="4214234" cy="261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35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94" y="65590"/>
            <a:ext cx="587409" cy="5570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8" name="TextBox 7"/>
          <p:cNvSpPr txBox="1"/>
          <p:nvPr/>
        </p:nvSpPr>
        <p:spPr>
          <a:xfrm>
            <a:off x="807403" y="130182"/>
            <a:ext cx="805215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2500" b="1" spc="-5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US" sz="2600" dirty="0"/>
              <a:t>Put the verbs in brackets in the present continuous.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1025" y="976553"/>
            <a:ext cx="8432891" cy="400008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41699" y="1340601"/>
            <a:ext cx="7468282" cy="3293209"/>
          </a:xfrm>
          <a:prstGeom prst="rect">
            <a:avLst/>
          </a:prstGeom>
          <a:effectLst>
            <a:glow rad="63500">
              <a:schemeClr val="bg1"/>
            </a:glow>
          </a:effectLst>
        </p:spPr>
        <p:txBody>
          <a:bodyPr wrap="square">
            <a:spAutoFit/>
          </a:bodyPr>
          <a:lstStyle/>
          <a:p>
            <a:pPr algn="just"/>
            <a:r>
              <a:rPr lang="en-US" sz="2600" dirty="0"/>
              <a:t>This is my class during break time. Some boys </a:t>
            </a:r>
          </a:p>
          <a:p>
            <a:pPr algn="just"/>
            <a:r>
              <a:rPr lang="en-US" sz="2600" dirty="0"/>
              <a:t>(1. run) </a:t>
            </a:r>
            <a:r>
              <a:rPr lang="en-US" sz="2600" dirty="0">
                <a:solidFill>
                  <a:srgbClr val="FF0000"/>
                </a:solidFill>
                <a:effectLst>
                  <a:glow rad="63500">
                    <a:schemeClr val="bg1"/>
                  </a:glow>
                </a:effectLst>
              </a:rPr>
              <a:t>are running </a:t>
            </a:r>
            <a:r>
              <a:rPr lang="en-US" sz="2600" dirty="0"/>
              <a:t>around the class. Mi and Mai </a:t>
            </a:r>
          </a:p>
          <a:p>
            <a:pPr algn="just"/>
            <a:r>
              <a:rPr lang="en-US" sz="2600" dirty="0"/>
              <a:t>(2. talk) </a:t>
            </a:r>
            <a:r>
              <a:rPr lang="en-US" sz="2600" dirty="0">
                <a:solidFill>
                  <a:srgbClr val="FF0000"/>
                </a:solidFill>
                <a:effectLst>
                  <a:glow rad="63500">
                    <a:schemeClr val="bg1"/>
                  </a:glow>
                </a:effectLst>
              </a:rPr>
              <a:t>are talking</a:t>
            </a:r>
            <a:r>
              <a:rPr lang="en-US" sz="2600" dirty="0"/>
              <a:t>. Nam and </a:t>
            </a:r>
            <a:r>
              <a:rPr lang="en-US" sz="2600" dirty="0" err="1"/>
              <a:t>Phong</a:t>
            </a:r>
            <a:r>
              <a:rPr lang="en-US" sz="2600" dirty="0"/>
              <a:t> (3. not talk) </a:t>
            </a:r>
            <a:r>
              <a:rPr lang="en-US" sz="2600" dirty="0">
                <a:solidFill>
                  <a:srgbClr val="FF0000"/>
                </a:solidFill>
                <a:effectLst>
                  <a:glow rad="63500">
                    <a:schemeClr val="bg1"/>
                  </a:glow>
                </a:effectLst>
              </a:rPr>
              <a:t>are not talking</a:t>
            </a:r>
            <a:r>
              <a:rPr lang="en-US" sz="2600" dirty="0">
                <a:solidFill>
                  <a:srgbClr val="FF0000"/>
                </a:solidFill>
              </a:rPr>
              <a:t> / </a:t>
            </a:r>
            <a:r>
              <a:rPr lang="en-US" sz="2600" dirty="0">
                <a:solidFill>
                  <a:srgbClr val="FF0000"/>
                </a:solidFill>
                <a:effectLst>
                  <a:glow rad="63500">
                    <a:schemeClr val="bg1"/>
                  </a:glow>
                </a:effectLst>
              </a:rPr>
              <a:t>aren’t talking </a:t>
            </a:r>
            <a:r>
              <a:rPr lang="en-US" sz="2600" dirty="0"/>
              <a:t>. They (4. draw) </a:t>
            </a:r>
            <a:r>
              <a:rPr lang="en-US" sz="2600" dirty="0">
                <a:solidFill>
                  <a:srgbClr val="FF0000"/>
                </a:solidFill>
                <a:effectLst>
                  <a:glow rad="63500">
                    <a:schemeClr val="bg1"/>
                  </a:glow>
                </a:effectLst>
              </a:rPr>
              <a:t>are drawing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/>
              <a:t>something. My teacher is in the classroom too. She (5. not teach) </a:t>
            </a:r>
            <a:r>
              <a:rPr lang="en-US" sz="2600" dirty="0">
                <a:solidFill>
                  <a:srgbClr val="FF0000"/>
                </a:solidFill>
                <a:effectLst>
                  <a:glow rad="63500">
                    <a:schemeClr val="bg1"/>
                  </a:glow>
                </a:effectLst>
              </a:rPr>
              <a:t>is not </a:t>
            </a:r>
          </a:p>
          <a:p>
            <a:pPr algn="just"/>
            <a:r>
              <a:rPr lang="en-US" sz="2600" dirty="0">
                <a:solidFill>
                  <a:srgbClr val="FF0000"/>
                </a:solidFill>
                <a:effectLst>
                  <a:glow rad="63500">
                    <a:schemeClr val="bg1"/>
                  </a:glow>
                </a:effectLst>
              </a:rPr>
              <a:t>teaching</a:t>
            </a:r>
            <a:r>
              <a:rPr lang="en-US" sz="2600" dirty="0">
                <a:solidFill>
                  <a:srgbClr val="FF0000"/>
                </a:solidFill>
              </a:rPr>
              <a:t> / </a:t>
            </a:r>
            <a:r>
              <a:rPr lang="en-US" sz="2600" dirty="0">
                <a:solidFill>
                  <a:srgbClr val="FF0000"/>
                </a:solidFill>
                <a:effectLst>
                  <a:glow rad="63500">
                    <a:schemeClr val="bg1"/>
                  </a:glow>
                </a:effectLst>
              </a:rPr>
              <a:t>isn’t teaching</a:t>
            </a:r>
            <a:r>
              <a:rPr lang="en-US" sz="2600" dirty="0"/>
              <a:t>. She’s </a:t>
            </a:r>
          </a:p>
          <a:p>
            <a:pPr algn="just"/>
            <a:r>
              <a:rPr lang="en-US" sz="2600" dirty="0"/>
              <a:t>reading a book.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9661" y="3912677"/>
            <a:ext cx="3730907" cy="2687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98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>
            <a:extLst>
              <a:ext uri="{FF2B5EF4-FFF2-40B4-BE49-F238E27FC236}">
                <a16:creationId xmlns:a16="http://schemas.microsoft.com/office/drawing/2014/main" id="{478322DA-1E2F-4F8C-ADB9-B15776289B60}"/>
              </a:ext>
            </a:extLst>
          </p:cNvPr>
          <p:cNvSpPr txBox="1"/>
          <p:nvPr/>
        </p:nvSpPr>
        <p:spPr>
          <a:xfrm>
            <a:off x="3855315" y="5089455"/>
            <a:ext cx="4114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he (do)                his homework?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62FB5F9-242F-4885-B653-A1DA30B54FCA}"/>
              </a:ext>
            </a:extLst>
          </p:cNvPr>
          <p:cNvSpPr txBox="1"/>
          <p:nvPr/>
        </p:nvSpPr>
        <p:spPr>
          <a:xfrm>
            <a:off x="3188195" y="1487411"/>
            <a:ext cx="24916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you (do)              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62245" y="3785481"/>
            <a:ext cx="3677423" cy="1013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b="1" i="1" dirty="0"/>
              <a:t>B: </a:t>
            </a:r>
            <a:r>
              <a:rPr lang="en-US" sz="2400" dirty="0"/>
              <a:t>Really? I (not cycle) </a:t>
            </a:r>
          </a:p>
          <a:p>
            <a:pPr indent="342900">
              <a:lnSpc>
                <a:spcPct val="130000"/>
              </a:lnSpc>
            </a:pPr>
            <a:r>
              <a:rPr lang="en-US" sz="2400" dirty="0"/>
              <a:t>I (walk)               everyday.</a:t>
            </a:r>
            <a:endParaRPr lang="en-US" sz="2400" i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94" y="113416"/>
            <a:ext cx="587409" cy="474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8" name="TextBox 7"/>
          <p:cNvSpPr txBox="1"/>
          <p:nvPr/>
        </p:nvSpPr>
        <p:spPr>
          <a:xfrm>
            <a:off x="865204" y="42732"/>
            <a:ext cx="782159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Put the verbs in brackets in the present simple or present continuous.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7415" y="1482913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1.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356" y="1491566"/>
            <a:ext cx="1259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A: </a:t>
            </a:r>
            <a:r>
              <a:rPr lang="en-US" sz="2400" dirty="0"/>
              <a:t>What</a:t>
            </a:r>
            <a:endParaRPr lang="en-US" sz="2400" i="1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209935" y="1809794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062246" y="2128023"/>
            <a:ext cx="1670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B: </a:t>
            </a:r>
            <a:r>
              <a:rPr lang="en-US" sz="2400" dirty="0"/>
              <a:t>I (write)</a:t>
            </a:r>
            <a:endParaRPr lang="en-US" sz="2400" i="1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2460855" y="2457681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87415" y="3140371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2.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51355" y="3149024"/>
            <a:ext cx="6509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A: </a:t>
            </a:r>
            <a:r>
              <a:rPr lang="en-US" sz="2400" dirty="0"/>
              <a:t>Mai usually (cycle)               to school.</a:t>
            </a:r>
            <a:endParaRPr lang="en-US" sz="2400" i="1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2437995" y="4705581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855315" y="4205571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810349" y="3467252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87415" y="5080802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3.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51354" y="5089455"/>
            <a:ext cx="2610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A: </a:t>
            </a:r>
            <a:r>
              <a:rPr lang="en-US" sz="2400" dirty="0"/>
              <a:t>Where is </a:t>
            </a:r>
            <a:r>
              <a:rPr lang="en-US" sz="2400" dirty="0" err="1"/>
              <a:t>Phong</a:t>
            </a:r>
            <a:r>
              <a:rPr lang="en-US" sz="2400" dirty="0"/>
              <a:t>?                </a:t>
            </a:r>
            <a:endParaRPr lang="en-US" sz="2400" i="1" dirty="0"/>
          </a:p>
        </p:txBody>
      </p:sp>
      <p:sp>
        <p:nvSpPr>
          <p:cNvPr id="34" name="TextBox 33"/>
          <p:cNvSpPr txBox="1"/>
          <p:nvPr/>
        </p:nvSpPr>
        <p:spPr>
          <a:xfrm>
            <a:off x="1062246" y="5675924"/>
            <a:ext cx="2313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B: </a:t>
            </a:r>
            <a:r>
              <a:rPr lang="en-US" sz="2400" dirty="0"/>
              <a:t>No, he (read)</a:t>
            </a:r>
            <a:endParaRPr lang="en-US" sz="2400" i="1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3169515" y="6005582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661759" y="5407683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F05CCCB-051F-4EF5-ACA5-3F91424B6173}"/>
              </a:ext>
            </a:extLst>
          </p:cNvPr>
          <p:cNvSpPr txBox="1"/>
          <p:nvPr/>
        </p:nvSpPr>
        <p:spPr>
          <a:xfrm>
            <a:off x="2166159" y="1477476"/>
            <a:ext cx="5893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are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CE45E12-B84B-4482-A71B-74E7511285F0}"/>
              </a:ext>
            </a:extLst>
          </p:cNvPr>
          <p:cNvSpPr txBox="1"/>
          <p:nvPr/>
        </p:nvSpPr>
        <p:spPr>
          <a:xfrm>
            <a:off x="2437995" y="2134699"/>
            <a:ext cx="3047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am writing / ‘m writing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E401767-8508-4BD3-BB8D-E8FD4DB06462}"/>
              </a:ext>
            </a:extLst>
          </p:cNvPr>
          <p:cNvSpPr txBox="1"/>
          <p:nvPr/>
        </p:nvSpPr>
        <p:spPr>
          <a:xfrm>
            <a:off x="4455428" y="1466208"/>
            <a:ext cx="885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doing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3ADFB16-DA14-4B01-AC64-E52E33B357E7}"/>
              </a:ext>
            </a:extLst>
          </p:cNvPr>
          <p:cNvSpPr txBox="1"/>
          <p:nvPr/>
        </p:nvSpPr>
        <p:spPr>
          <a:xfrm>
            <a:off x="5347217" y="2134699"/>
            <a:ext cx="30476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an email to my friend.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3690BCC-642E-4AD2-A899-F2ED0607F13A}"/>
              </a:ext>
            </a:extLst>
          </p:cNvPr>
          <p:cNvSpPr txBox="1"/>
          <p:nvPr/>
        </p:nvSpPr>
        <p:spPr>
          <a:xfrm>
            <a:off x="3815120" y="3145652"/>
            <a:ext cx="924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cycles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9687B4B-C82A-4FEC-B3CB-8B127C839CF2}"/>
              </a:ext>
            </a:extLst>
          </p:cNvPr>
          <p:cNvSpPr txBox="1"/>
          <p:nvPr/>
        </p:nvSpPr>
        <p:spPr>
          <a:xfrm>
            <a:off x="2538912" y="4344817"/>
            <a:ext cx="758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walk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744512A-33A7-431E-92D7-C8E13A00F05C}"/>
              </a:ext>
            </a:extLst>
          </p:cNvPr>
          <p:cNvSpPr txBox="1"/>
          <p:nvPr/>
        </p:nvSpPr>
        <p:spPr>
          <a:xfrm>
            <a:off x="4710290" y="3897487"/>
            <a:ext cx="3775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8641F75-70E6-4E5C-9866-3C11B6331358}"/>
              </a:ext>
            </a:extLst>
          </p:cNvPr>
          <p:cNvSpPr txBox="1"/>
          <p:nvPr/>
        </p:nvSpPr>
        <p:spPr>
          <a:xfrm>
            <a:off x="3813367" y="3874412"/>
            <a:ext cx="1615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don’t cycle.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7DE0D51-D032-43C0-A0F2-0C6A4D872E9C}"/>
              </a:ext>
            </a:extLst>
          </p:cNvPr>
          <p:cNvSpPr txBox="1"/>
          <p:nvPr/>
        </p:nvSpPr>
        <p:spPr>
          <a:xfrm>
            <a:off x="3099937" y="5673212"/>
            <a:ext cx="2788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 reading/ ‘s reading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4BCF049-823D-4230-9B60-A3BC39448DD2}"/>
              </a:ext>
            </a:extLst>
          </p:cNvPr>
          <p:cNvSpPr txBox="1"/>
          <p:nvPr/>
        </p:nvSpPr>
        <p:spPr>
          <a:xfrm>
            <a:off x="5825220" y="5675924"/>
            <a:ext cx="33707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 book in the living room.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C0ADB34-1F60-4D31-965C-FDCE59B5E6B2}"/>
              </a:ext>
            </a:extLst>
          </p:cNvPr>
          <p:cNvSpPr txBox="1"/>
          <p:nvPr/>
        </p:nvSpPr>
        <p:spPr>
          <a:xfrm>
            <a:off x="4945187" y="5089455"/>
            <a:ext cx="885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doing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ED97ED8-C8D1-4419-80E5-84F70669F66F}"/>
              </a:ext>
            </a:extLst>
          </p:cNvPr>
          <p:cNvSpPr txBox="1"/>
          <p:nvPr/>
        </p:nvSpPr>
        <p:spPr>
          <a:xfrm>
            <a:off x="3568498" y="5098108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AD728CFB-EC80-453B-99EA-555F3C0D3DAB}"/>
              </a:ext>
            </a:extLst>
          </p:cNvPr>
          <p:cNvCxnSpPr/>
          <p:nvPr/>
        </p:nvCxnSpPr>
        <p:spPr>
          <a:xfrm>
            <a:off x="3847804" y="1810306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627505" y="5407683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9FDDBF44-3EBF-4735-AB05-D92FE59D20BB}"/>
              </a:ext>
            </a:extLst>
          </p:cNvPr>
          <p:cNvCxnSpPr/>
          <p:nvPr/>
        </p:nvCxnSpPr>
        <p:spPr>
          <a:xfrm>
            <a:off x="4910820" y="5418356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135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8" grpId="0"/>
      <p:bldP spid="39" grpId="0"/>
      <p:bldP spid="42" grpId="0"/>
      <p:bldP spid="43" grpId="0"/>
      <p:bldP spid="44" grpId="0"/>
      <p:bldP spid="45" grpId="0"/>
      <p:bldP spid="46" grpId="0"/>
      <p:bldP spid="49" grpId="0"/>
      <p:bldP spid="5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770" y="190955"/>
            <a:ext cx="4126230" cy="723445"/>
          </a:xfrm>
          <a:solidFill>
            <a:srgbClr val="00B0F0">
              <a:alpha val="36000"/>
            </a:srgbClr>
          </a:solidFill>
        </p:spPr>
        <p:txBody>
          <a:bodyPr/>
          <a:lstStyle/>
          <a:p>
            <a:r>
              <a:rPr lang="en-US" b="1" dirty="0" smtClean="0"/>
              <a:t>* Consolidation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171" y="1216025"/>
            <a:ext cx="8853715" cy="4909004"/>
          </a:xfrm>
        </p:spPr>
        <p:txBody>
          <a:bodyPr>
            <a:noAutofit/>
          </a:bodyPr>
          <a:lstStyle/>
          <a:p>
            <a:pPr marL="0" marR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smtClean="0">
                <a:latin typeface="Times New Roman"/>
                <a:ea typeface="Times New Roman"/>
                <a:cs typeface="Times New Roman"/>
              </a:rPr>
              <a:t>EX1. </a:t>
            </a:r>
            <a:r>
              <a:rPr lang="en-US" sz="2400" b="1" dirty="0" smtClean="0">
                <a:latin typeface="Times New Roman"/>
                <a:ea typeface="Times New Roman"/>
                <a:cs typeface="Times New Roman"/>
              </a:rPr>
              <a:t>Fill </a:t>
            </a:r>
            <a:r>
              <a:rPr lang="en-US" sz="2400" b="1" dirty="0">
                <a:latin typeface="Times New Roman"/>
                <a:ea typeface="Times New Roman"/>
                <a:cs typeface="Times New Roman"/>
              </a:rPr>
              <a:t>each blank with a suitable word to complete the passage. </a:t>
            </a:r>
            <a:endParaRPr lang="en-GB" sz="2400" dirty="0">
              <a:latin typeface="Cambria"/>
              <a:ea typeface="Times New Roman"/>
              <a:cs typeface="Times New Roman"/>
            </a:endParaRPr>
          </a:p>
          <a:p>
            <a:pPr marL="0" marR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Times New Roman"/>
                <a:ea typeface="Times New Roman"/>
                <a:cs typeface="Times New Roman"/>
              </a:rPr>
              <a:t>1. Mai has two (1)___________. Their names (2)___________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Binh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and Nam.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Binh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likes English and he can (3)___________ it well. Nam doesn’t like English because it (4)___________difficult for him. He likes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maths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. Nam is a clever boy (5)___________class. He always gets good (6)___________in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maths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and physics.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Binh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and Nam like playing football and (7)___________ always play it after school. They (8)___________good friends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.  </a:t>
            </a:r>
            <a:endParaRPr lang="en-GB" sz="2400" dirty="0">
              <a:latin typeface="Cambr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156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61782" cy="777611"/>
          </a:xfrm>
          <a:prstGeom prst="rect">
            <a:avLst/>
          </a:prstGeom>
          <a:effectLst>
            <a:glow rad="50800">
              <a:schemeClr val="bg1"/>
            </a:glow>
          </a:effectLst>
        </p:spPr>
      </p:pic>
      <p:grpSp>
        <p:nvGrpSpPr>
          <p:cNvPr id="15" name="Group 14"/>
          <p:cNvGrpSpPr/>
          <p:nvPr/>
        </p:nvGrpSpPr>
        <p:grpSpPr>
          <a:xfrm>
            <a:off x="313658" y="748569"/>
            <a:ext cx="4493338" cy="1789809"/>
            <a:chOff x="810182" y="3765171"/>
            <a:chExt cx="4493338" cy="1789809"/>
          </a:xfrm>
        </p:grpSpPr>
        <p:sp>
          <p:nvSpPr>
            <p:cNvPr id="14" name="Cloud 13"/>
            <p:cNvSpPr/>
            <p:nvPr/>
          </p:nvSpPr>
          <p:spPr>
            <a:xfrm>
              <a:off x="880110" y="3829050"/>
              <a:ext cx="4423410" cy="1725930"/>
            </a:xfrm>
            <a:prstGeom prst="cloud">
              <a:avLst/>
            </a:prstGeom>
            <a:solidFill>
              <a:srgbClr val="4462A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Cloud 26"/>
            <p:cNvSpPr/>
            <p:nvPr/>
          </p:nvSpPr>
          <p:spPr>
            <a:xfrm>
              <a:off x="810182" y="3765171"/>
              <a:ext cx="4423410" cy="1725930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 rot="278629">
            <a:off x="1046869" y="2121366"/>
            <a:ext cx="3360257" cy="820239"/>
            <a:chOff x="975258" y="2516358"/>
            <a:chExt cx="3360257" cy="820239"/>
          </a:xfrm>
        </p:grpSpPr>
        <p:sp>
          <p:nvSpPr>
            <p:cNvPr id="33" name="Parallelogram 32"/>
            <p:cNvSpPr/>
            <p:nvPr/>
          </p:nvSpPr>
          <p:spPr>
            <a:xfrm rot="21192879">
              <a:off x="975258" y="2936547"/>
              <a:ext cx="3360257" cy="400050"/>
            </a:xfrm>
            <a:prstGeom prst="parallelogram">
              <a:avLst/>
            </a:prstGeom>
            <a:solidFill>
              <a:srgbClr val="0086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.VnCooper" panose="020B7200000000000000" pitchFamily="34" charset="0"/>
              </a:endParaRPr>
            </a:p>
          </p:txBody>
        </p:sp>
        <p:sp>
          <p:nvSpPr>
            <p:cNvPr id="11" name="Parallelogram 10"/>
            <p:cNvSpPr/>
            <p:nvPr/>
          </p:nvSpPr>
          <p:spPr>
            <a:xfrm rot="21192879">
              <a:off x="1194277" y="2556948"/>
              <a:ext cx="2856242" cy="400050"/>
            </a:xfrm>
            <a:prstGeom prst="parallelogram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.VnCooper" panose="020B7200000000000000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 rot="21119422">
              <a:off x="1305434" y="2516358"/>
              <a:ext cx="26323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chemeClr val="accent4"/>
                  </a:solidFill>
                  <a:latin typeface=".VnCooper" panose="020B7200000000000000" pitchFamily="34" charset="0"/>
                </a:rPr>
                <a:t>How to make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 rot="21119422">
              <a:off x="1166066" y="2861990"/>
              <a:ext cx="29715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chemeClr val="accent4"/>
                  </a:solidFill>
                  <a:latin typeface=".VnCooper" panose="020B7200000000000000" pitchFamily="34" charset="0"/>
                </a:rPr>
                <a:t>a class yearbook</a:t>
              </a:r>
            </a:p>
          </p:txBody>
        </p:sp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82" y="60560"/>
            <a:ext cx="3916622" cy="656492"/>
          </a:xfrm>
          <a:prstGeom prst="rect">
            <a:avLst/>
          </a:prstGeom>
          <a:effectLst>
            <a:glow rad="50800">
              <a:schemeClr val="bg1"/>
            </a:glow>
          </a:effectLst>
        </p:spPr>
      </p:pic>
      <p:sp>
        <p:nvSpPr>
          <p:cNvPr id="17" name="TextBox 16"/>
          <p:cNvSpPr txBox="1"/>
          <p:nvPr/>
        </p:nvSpPr>
        <p:spPr>
          <a:xfrm>
            <a:off x="961782" y="1028700"/>
            <a:ext cx="336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4462A6"/>
                </a:solidFill>
                <a:latin typeface=".VnCooper" panose="020B7200000000000000" pitchFamily="34" charset="0"/>
              </a:rPr>
              <a:t>My class </a:t>
            </a:r>
          </a:p>
          <a:p>
            <a:pPr algn="ctr"/>
            <a:r>
              <a:rPr lang="en-US" sz="3200" b="1">
                <a:solidFill>
                  <a:srgbClr val="AC468F"/>
                </a:solidFill>
                <a:latin typeface=".VnCooper" panose="020B7200000000000000" pitchFamily="34" charset="0"/>
              </a:rPr>
              <a:t>yearbook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58403" y="3003559"/>
            <a:ext cx="23202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>
                <a:solidFill>
                  <a:srgbClr val="F1607D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Friends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37810" y="3543300"/>
            <a:ext cx="3028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4462A6"/>
                </a:solidFill>
                <a:latin typeface=".VnCooper" panose="020B7200000000000000" pitchFamily="34" charset="0"/>
              </a:rPr>
              <a:t>Name: ....................</a:t>
            </a: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5491388" y="4477991"/>
            <a:ext cx="27432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491388" y="4898332"/>
            <a:ext cx="27432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5491388" y="5350481"/>
            <a:ext cx="27432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5480685" y="4070321"/>
            <a:ext cx="27432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50565" y="3308141"/>
            <a:ext cx="4488842" cy="1208982"/>
            <a:chOff x="363373" y="1262747"/>
            <a:chExt cx="4488842" cy="1208982"/>
          </a:xfrm>
        </p:grpSpPr>
        <p:sp>
          <p:nvSpPr>
            <p:cNvPr id="44" name="TextBox 43"/>
            <p:cNvSpPr txBox="1"/>
            <p:nvPr/>
          </p:nvSpPr>
          <p:spPr>
            <a:xfrm>
              <a:off x="363373" y="126274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1.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47304" y="1271400"/>
              <a:ext cx="410491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Stick a photo / drawing of the friend sitting next to you on a large sheet of paper.</a:t>
              </a:r>
              <a:endParaRPr lang="en-US" sz="2400" i="1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83586" y="4548222"/>
            <a:ext cx="4519884" cy="1578313"/>
            <a:chOff x="363373" y="1262747"/>
            <a:chExt cx="4519884" cy="1578313"/>
          </a:xfrm>
        </p:grpSpPr>
        <p:sp>
          <p:nvSpPr>
            <p:cNvPr id="47" name="TextBox 46"/>
            <p:cNvSpPr txBox="1"/>
            <p:nvPr/>
          </p:nvSpPr>
          <p:spPr>
            <a:xfrm>
              <a:off x="363373" y="126274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2.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58734" y="1271400"/>
              <a:ext cx="412452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spc="-50"/>
                <a:t>Interview your friend to find out about him / her (e.g. favourite subjects, favourite books, what he / she likes, etc.).</a:t>
              </a:r>
              <a:endParaRPr lang="en-US" sz="2400" i="1" spc="-50"/>
            </a:p>
          </p:txBody>
        </p:sp>
      </p:grpSp>
    </p:spTree>
    <p:extLst>
      <p:ext uri="{BB962C8B-B14F-4D97-AF65-F5344CB8AC3E}">
        <p14:creationId xmlns:p14="http://schemas.microsoft.com/office/powerpoint/2010/main" val="301899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61782" cy="777611"/>
          </a:xfrm>
          <a:prstGeom prst="rect">
            <a:avLst/>
          </a:prstGeom>
          <a:effectLst>
            <a:glow rad="50800">
              <a:schemeClr val="bg1"/>
            </a:glow>
          </a:effectLst>
        </p:spPr>
      </p:pic>
      <p:grpSp>
        <p:nvGrpSpPr>
          <p:cNvPr id="15" name="Group 14"/>
          <p:cNvGrpSpPr/>
          <p:nvPr/>
        </p:nvGrpSpPr>
        <p:grpSpPr>
          <a:xfrm>
            <a:off x="313658" y="748569"/>
            <a:ext cx="4493338" cy="1789809"/>
            <a:chOff x="810182" y="3765171"/>
            <a:chExt cx="4493338" cy="1789809"/>
          </a:xfrm>
        </p:grpSpPr>
        <p:sp>
          <p:nvSpPr>
            <p:cNvPr id="14" name="Cloud 13"/>
            <p:cNvSpPr/>
            <p:nvPr/>
          </p:nvSpPr>
          <p:spPr>
            <a:xfrm>
              <a:off x="880110" y="3829050"/>
              <a:ext cx="4423410" cy="1725930"/>
            </a:xfrm>
            <a:prstGeom prst="cloud">
              <a:avLst/>
            </a:prstGeom>
            <a:solidFill>
              <a:srgbClr val="4462A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Cloud 26"/>
            <p:cNvSpPr/>
            <p:nvPr/>
          </p:nvSpPr>
          <p:spPr>
            <a:xfrm>
              <a:off x="810182" y="3765171"/>
              <a:ext cx="4423410" cy="1725930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 rot="278629">
            <a:off x="1046869" y="2121366"/>
            <a:ext cx="3360257" cy="820239"/>
            <a:chOff x="975258" y="2516358"/>
            <a:chExt cx="3360257" cy="820239"/>
          </a:xfrm>
        </p:grpSpPr>
        <p:sp>
          <p:nvSpPr>
            <p:cNvPr id="33" name="Parallelogram 32"/>
            <p:cNvSpPr/>
            <p:nvPr/>
          </p:nvSpPr>
          <p:spPr>
            <a:xfrm rot="21192879">
              <a:off x="975258" y="2936547"/>
              <a:ext cx="3360257" cy="400050"/>
            </a:xfrm>
            <a:prstGeom prst="parallelogram">
              <a:avLst/>
            </a:prstGeom>
            <a:solidFill>
              <a:srgbClr val="0086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.VnCooper" panose="020B7200000000000000" pitchFamily="34" charset="0"/>
              </a:endParaRPr>
            </a:p>
          </p:txBody>
        </p:sp>
        <p:sp>
          <p:nvSpPr>
            <p:cNvPr id="11" name="Parallelogram 10"/>
            <p:cNvSpPr/>
            <p:nvPr/>
          </p:nvSpPr>
          <p:spPr>
            <a:xfrm rot="21192879">
              <a:off x="1194277" y="2556948"/>
              <a:ext cx="2856242" cy="400050"/>
            </a:xfrm>
            <a:prstGeom prst="parallelogram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.VnCooper" panose="020B7200000000000000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 rot="21119422">
              <a:off x="1305434" y="2516358"/>
              <a:ext cx="26323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chemeClr val="accent4"/>
                  </a:solidFill>
                  <a:latin typeface=".VnCooper" panose="020B7200000000000000" pitchFamily="34" charset="0"/>
                </a:rPr>
                <a:t>How to make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 rot="21119422">
              <a:off x="1166066" y="2861990"/>
              <a:ext cx="29715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chemeClr val="accent4"/>
                  </a:solidFill>
                  <a:latin typeface=".VnCooper" panose="020B7200000000000000" pitchFamily="34" charset="0"/>
                </a:rPr>
                <a:t>a class yearbook</a:t>
              </a:r>
            </a:p>
          </p:txBody>
        </p:sp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82" y="60560"/>
            <a:ext cx="3916622" cy="656492"/>
          </a:xfrm>
          <a:prstGeom prst="rect">
            <a:avLst/>
          </a:prstGeom>
          <a:effectLst>
            <a:glow rad="50800">
              <a:schemeClr val="bg1"/>
            </a:glow>
          </a:effectLst>
        </p:spPr>
      </p:pic>
      <p:sp>
        <p:nvSpPr>
          <p:cNvPr id="17" name="TextBox 16"/>
          <p:cNvSpPr txBox="1"/>
          <p:nvPr/>
        </p:nvSpPr>
        <p:spPr>
          <a:xfrm>
            <a:off x="961782" y="1028700"/>
            <a:ext cx="336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4462A6"/>
                </a:solidFill>
                <a:latin typeface=".VnCooper" panose="020B7200000000000000" pitchFamily="34" charset="0"/>
              </a:rPr>
              <a:t>My class </a:t>
            </a:r>
          </a:p>
          <a:p>
            <a:pPr algn="ctr"/>
            <a:r>
              <a:rPr lang="en-US" sz="3200" b="1">
                <a:solidFill>
                  <a:srgbClr val="AC468F"/>
                </a:solidFill>
                <a:latin typeface=".VnCooper" panose="020B7200000000000000" pitchFamily="34" charset="0"/>
              </a:rPr>
              <a:t>yearbook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58403" y="3003559"/>
            <a:ext cx="23202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>
                <a:solidFill>
                  <a:srgbClr val="F1607D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Friends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37810" y="3543300"/>
            <a:ext cx="3028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4462A6"/>
                </a:solidFill>
                <a:latin typeface=".VnCooper" panose="020B7200000000000000" pitchFamily="34" charset="0"/>
              </a:rPr>
              <a:t>Name: ....................</a:t>
            </a: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5491388" y="4477991"/>
            <a:ext cx="27432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491388" y="4898332"/>
            <a:ext cx="27432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5491388" y="5350481"/>
            <a:ext cx="27432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5480685" y="4070321"/>
            <a:ext cx="27432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50565" y="3182411"/>
            <a:ext cx="4452906" cy="1947645"/>
            <a:chOff x="363373" y="1262747"/>
            <a:chExt cx="4452906" cy="1947645"/>
          </a:xfrm>
        </p:grpSpPr>
        <p:sp>
          <p:nvSpPr>
            <p:cNvPr id="44" name="TextBox 43"/>
            <p:cNvSpPr txBox="1"/>
            <p:nvPr/>
          </p:nvSpPr>
          <p:spPr>
            <a:xfrm>
              <a:off x="363373" y="126274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3.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47305" y="1271400"/>
              <a:ext cx="4068974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Write a short description of your friend. describe his / her appearance and personality. add some information you have from the interview.</a:t>
              </a:r>
              <a:endParaRPr lang="en-US" sz="2400" i="1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83312" y="5167601"/>
            <a:ext cx="4519884" cy="839650"/>
            <a:chOff x="363373" y="1262747"/>
            <a:chExt cx="4519884" cy="839650"/>
          </a:xfrm>
        </p:grpSpPr>
        <p:sp>
          <p:nvSpPr>
            <p:cNvPr id="47" name="TextBox 46"/>
            <p:cNvSpPr txBox="1"/>
            <p:nvPr/>
          </p:nvSpPr>
          <p:spPr>
            <a:xfrm>
              <a:off x="363373" y="126274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4.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58734" y="1271400"/>
              <a:ext cx="412452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spc="-50"/>
                <a:t> Decorate the page. Show it to your class and talk about it.</a:t>
              </a:r>
              <a:endParaRPr lang="en-US" sz="2400" i="1" spc="-50"/>
            </a:p>
          </p:txBody>
        </p:sp>
      </p:grpSp>
    </p:spTree>
    <p:extLst>
      <p:ext uri="{BB962C8B-B14F-4D97-AF65-F5344CB8AC3E}">
        <p14:creationId xmlns:p14="http://schemas.microsoft.com/office/powerpoint/2010/main" val="237935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48192" y="147918"/>
            <a:ext cx="8451669" cy="1230750"/>
          </a:xfrm>
          <a:prstGeom prst="roundRect">
            <a:avLst/>
          </a:prstGeom>
          <a:solidFill>
            <a:srgbClr val="0FB7BD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UNIT 3: MY FRIENDS</a:t>
            </a:r>
            <a:endParaRPr lang="en-GB" sz="40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48192" y="1490939"/>
            <a:ext cx="8451669" cy="918432"/>
          </a:xfrm>
          <a:prstGeom prst="roundRect">
            <a:avLst/>
          </a:prstGeom>
          <a:solidFill>
            <a:srgbClr val="0FB7BD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 smtClean="0">
                <a:solidFill>
                  <a:schemeClr val="bg1"/>
                </a:solidFill>
              </a:rPr>
              <a:t>LESSON 7. LOOKING BACK AND PROJECT</a:t>
            </a:r>
            <a:endParaRPr lang="en-GB" sz="3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3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61782" cy="777611"/>
          </a:xfrm>
          <a:prstGeom prst="rect">
            <a:avLst/>
          </a:prstGeom>
          <a:effectLst>
            <a:glow rad="50800">
              <a:schemeClr val="bg1"/>
            </a:glow>
          </a:effectLst>
        </p:spPr>
      </p:pic>
      <p:grpSp>
        <p:nvGrpSpPr>
          <p:cNvPr id="15" name="Group 14"/>
          <p:cNvGrpSpPr/>
          <p:nvPr/>
        </p:nvGrpSpPr>
        <p:grpSpPr>
          <a:xfrm>
            <a:off x="313658" y="748569"/>
            <a:ext cx="4493338" cy="1789809"/>
            <a:chOff x="810182" y="3765171"/>
            <a:chExt cx="4493338" cy="1789809"/>
          </a:xfrm>
        </p:grpSpPr>
        <p:sp>
          <p:nvSpPr>
            <p:cNvPr id="14" name="Cloud 13"/>
            <p:cNvSpPr/>
            <p:nvPr/>
          </p:nvSpPr>
          <p:spPr>
            <a:xfrm>
              <a:off x="880110" y="3829050"/>
              <a:ext cx="4423410" cy="1725930"/>
            </a:xfrm>
            <a:prstGeom prst="cloud">
              <a:avLst/>
            </a:prstGeom>
            <a:solidFill>
              <a:srgbClr val="4462A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Cloud 26"/>
            <p:cNvSpPr/>
            <p:nvPr/>
          </p:nvSpPr>
          <p:spPr>
            <a:xfrm>
              <a:off x="810182" y="3765171"/>
              <a:ext cx="4423410" cy="1725930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 rot="278629">
            <a:off x="1046869" y="2121366"/>
            <a:ext cx="3360257" cy="820239"/>
            <a:chOff x="975258" y="2516358"/>
            <a:chExt cx="3360257" cy="820239"/>
          </a:xfrm>
        </p:grpSpPr>
        <p:sp>
          <p:nvSpPr>
            <p:cNvPr id="33" name="Parallelogram 32"/>
            <p:cNvSpPr/>
            <p:nvPr/>
          </p:nvSpPr>
          <p:spPr>
            <a:xfrm rot="21192879">
              <a:off x="975258" y="2936547"/>
              <a:ext cx="3360257" cy="400050"/>
            </a:xfrm>
            <a:prstGeom prst="parallelogram">
              <a:avLst/>
            </a:prstGeom>
            <a:solidFill>
              <a:srgbClr val="0086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.VnCooper" panose="020B7200000000000000" pitchFamily="34" charset="0"/>
              </a:endParaRPr>
            </a:p>
          </p:txBody>
        </p:sp>
        <p:sp>
          <p:nvSpPr>
            <p:cNvPr id="11" name="Parallelogram 10"/>
            <p:cNvSpPr/>
            <p:nvPr/>
          </p:nvSpPr>
          <p:spPr>
            <a:xfrm rot="21192879">
              <a:off x="1194277" y="2556948"/>
              <a:ext cx="2856242" cy="400050"/>
            </a:xfrm>
            <a:prstGeom prst="parallelogram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.VnCooper" panose="020B7200000000000000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 rot="21119422">
              <a:off x="1305434" y="2516358"/>
              <a:ext cx="26323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chemeClr val="accent4"/>
                  </a:solidFill>
                  <a:latin typeface=".VnCooper" panose="020B7200000000000000" pitchFamily="34" charset="0"/>
                </a:rPr>
                <a:t>How to make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 rot="21119422">
              <a:off x="1166066" y="2861990"/>
              <a:ext cx="29715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chemeClr val="accent4"/>
                  </a:solidFill>
                  <a:latin typeface=".VnCooper" panose="020B7200000000000000" pitchFamily="34" charset="0"/>
                </a:rPr>
                <a:t>a class yearbook</a:t>
              </a:r>
            </a:p>
          </p:txBody>
        </p:sp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82" y="60560"/>
            <a:ext cx="3916622" cy="656492"/>
          </a:xfrm>
          <a:prstGeom prst="rect">
            <a:avLst/>
          </a:prstGeom>
          <a:effectLst>
            <a:glow rad="50800">
              <a:schemeClr val="bg1"/>
            </a:glow>
          </a:effectLst>
        </p:spPr>
      </p:pic>
      <p:sp>
        <p:nvSpPr>
          <p:cNvPr id="17" name="TextBox 16"/>
          <p:cNvSpPr txBox="1"/>
          <p:nvPr/>
        </p:nvSpPr>
        <p:spPr>
          <a:xfrm>
            <a:off x="961782" y="1028700"/>
            <a:ext cx="336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4462A6"/>
                </a:solidFill>
                <a:latin typeface=".VnCooper" panose="020B7200000000000000" pitchFamily="34" charset="0"/>
              </a:rPr>
              <a:t>My class </a:t>
            </a:r>
          </a:p>
          <a:p>
            <a:pPr algn="ctr"/>
            <a:r>
              <a:rPr lang="en-US" sz="3200" b="1">
                <a:solidFill>
                  <a:srgbClr val="AC468F"/>
                </a:solidFill>
                <a:latin typeface=".VnCooper" panose="020B7200000000000000" pitchFamily="34" charset="0"/>
              </a:rPr>
              <a:t>yearbook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58403" y="3003559"/>
            <a:ext cx="23202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>
                <a:solidFill>
                  <a:srgbClr val="F1607D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Friends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37810" y="3543300"/>
            <a:ext cx="3028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4462A6"/>
                </a:solidFill>
                <a:latin typeface=".VnCooper" panose="020B7200000000000000" pitchFamily="34" charset="0"/>
              </a:rPr>
              <a:t>Name: ....................</a:t>
            </a: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5491388" y="4477991"/>
            <a:ext cx="27432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491388" y="4898332"/>
            <a:ext cx="27432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5491388" y="5350481"/>
            <a:ext cx="27432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5480685" y="4070321"/>
            <a:ext cx="27432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796872" y="3563283"/>
            <a:ext cx="3821938" cy="839650"/>
            <a:chOff x="363373" y="1262747"/>
            <a:chExt cx="3821938" cy="839650"/>
          </a:xfrm>
        </p:grpSpPr>
        <p:sp>
          <p:nvSpPr>
            <p:cNvPr id="44" name="TextBox 43"/>
            <p:cNvSpPr txBox="1"/>
            <p:nvPr/>
          </p:nvSpPr>
          <p:spPr>
            <a:xfrm>
              <a:off x="363373" y="126274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5.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47305" y="1271400"/>
              <a:ext cx="343800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Together make a class yearbook.</a:t>
              </a:r>
              <a:endParaRPr lang="en-US" sz="2400" i="1"/>
            </a:p>
          </p:txBody>
        </p:sp>
      </p:grpSp>
    </p:spTree>
    <p:extLst>
      <p:ext uri="{BB962C8B-B14F-4D97-AF65-F5344CB8AC3E}">
        <p14:creationId xmlns:p14="http://schemas.microsoft.com/office/powerpoint/2010/main" val="48675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0" y="911497"/>
          <a:ext cx="9144000" cy="503500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69002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0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34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5886">
                <a:tc>
                  <a:txBody>
                    <a:bodyPr/>
                    <a:lstStyle/>
                    <a:p>
                      <a:r>
                        <a:rPr lang="en-US" sz="3000" dirty="0"/>
                        <a:t>Now</a:t>
                      </a:r>
                      <a:r>
                        <a:rPr lang="en-US" sz="3000" baseline="0" dirty="0"/>
                        <a:t> I can …</a:t>
                      </a:r>
                      <a:endParaRPr lang="en-US" sz="3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87D5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ym typeface="Wingdings 2" panose="05020102010507070707" pitchFamily="18" charset="2"/>
                        </a:rPr>
                        <a:t></a:t>
                      </a:r>
                      <a:endParaRPr lang="en-US" sz="2400"/>
                    </a:p>
                  </a:txBody>
                  <a:tcPr anchor="ctr">
                    <a:solidFill>
                      <a:srgbClr val="87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>
                          <a:sym typeface="Wingdings 2" panose="05020102010507070707" pitchFamily="18" charset="2"/>
                        </a:rPr>
                        <a:t></a:t>
                      </a:r>
                      <a:endParaRPr lang="en-US" sz="2400"/>
                    </a:p>
                  </a:txBody>
                  <a:tcPr anchor="ctr">
                    <a:solidFill>
                      <a:srgbClr val="87D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>
                          <a:sym typeface="Wingdings 2" panose="05020102010507070707" pitchFamily="18" charset="2"/>
                        </a:rPr>
                        <a:t></a:t>
                      </a:r>
                      <a:endParaRPr lang="en-US" sz="2400"/>
                    </a:p>
                  </a:txBody>
                  <a:tcPr anchor="ctr">
                    <a:solidFill>
                      <a:srgbClr val="87D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spc="-80" baseline="0"/>
                        <a:t>use the words for body parts, appearance and personality.</a:t>
                      </a:r>
                      <a:endParaRPr lang="en-US" sz="2400" spc="-8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/>
                        <a:t>pronounce the sounds /b/ and /p/ correctly.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/>
                        <a:t>use the present continuous to talk about things happening now.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/>
                        <a:t>ask about appearance and personality.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/>
                        <a:t>read about friends and summer camps.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/>
                        <a:t>talk about friends and summer camps.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/>
                        <a:t>listen about best friends.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/>
                        <a:t>write a diary entry about my best friend.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938683" y="1624084"/>
            <a:ext cx="457200" cy="707179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931331" y="1746489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66861" y="1624084"/>
            <a:ext cx="606079" cy="707179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173045" y="1624084"/>
            <a:ext cx="889803" cy="707179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581758" y="1759093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55035" y="1746489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31443" y="2428806"/>
            <a:ext cx="457200" cy="365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909909" y="2365293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480291" y="2422015"/>
            <a:ext cx="640080" cy="365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173045" y="2422015"/>
            <a:ext cx="889803" cy="365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573914" y="2381437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42262" y="2363380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946035" y="2890728"/>
            <a:ext cx="457200" cy="707179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938683" y="3013133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474213" y="2890728"/>
            <a:ext cx="606079" cy="707179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8180397" y="2890728"/>
            <a:ext cx="889803" cy="707179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7589110" y="3025737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62387" y="3013133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31443" y="3687242"/>
            <a:ext cx="457200" cy="365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6909909" y="3623729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480291" y="3680451"/>
            <a:ext cx="640080" cy="365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173045" y="3680451"/>
            <a:ext cx="889803" cy="365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573914" y="3639873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42262" y="3621816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914949" y="4167879"/>
            <a:ext cx="457200" cy="365760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886175" y="4120723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437953" y="4166750"/>
            <a:ext cx="640080" cy="365760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197549" y="4166750"/>
            <a:ext cx="901761" cy="365760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516406" y="4127980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340826" y="4122913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942373" y="4613368"/>
            <a:ext cx="457200" cy="365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6920839" y="4549855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491221" y="4606577"/>
            <a:ext cx="640080" cy="365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8183975" y="4606577"/>
            <a:ext cx="889803" cy="365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7584844" y="4565999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353192" y="4547942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914949" y="5070871"/>
            <a:ext cx="457200" cy="365760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6886175" y="5023715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437953" y="5069742"/>
            <a:ext cx="640080" cy="365760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8197549" y="5069742"/>
            <a:ext cx="901761" cy="365760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516406" y="5030972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340826" y="5025905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959984" y="5556305"/>
            <a:ext cx="457200" cy="365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6938450" y="5492792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480257" y="5549514"/>
            <a:ext cx="640080" cy="365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8220636" y="5549514"/>
            <a:ext cx="889803" cy="365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7573880" y="5489886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389853" y="5490879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4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23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4" fill="hold">
                      <p:stCondLst>
                        <p:cond delay="0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3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7" fill="hold">
                      <p:stCondLst>
                        <p:cond delay="0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249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0" fill="hold">
                      <p:stCondLst>
                        <p:cond delay="0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6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3" fill="hold">
                      <p:stCondLst>
                        <p:cond delay="0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75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6" fill="hold">
                      <p:stCondLst>
                        <p:cond delay="0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88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9" fill="hold">
                      <p:stCondLst>
                        <p:cond delay="0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301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2" fill="hold">
                      <p:stCondLst>
                        <p:cond delay="0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5" grpId="2"/>
      <p:bldP spid="5" grpId="3"/>
      <p:bldP spid="5" grpId="4"/>
      <p:bldP spid="8" grpId="0"/>
      <p:bldP spid="8" grpId="1"/>
      <p:bldP spid="8" grpId="2"/>
      <p:bldP spid="8" grpId="3"/>
      <p:bldP spid="8" grpId="4"/>
      <p:bldP spid="9" grpId="0"/>
      <p:bldP spid="9" grpId="1"/>
      <p:bldP spid="9" grpId="2"/>
      <p:bldP spid="9" grpId="3"/>
      <p:bldP spid="9" grpId="4"/>
      <p:bldP spid="11" grpId="0"/>
      <p:bldP spid="11" grpId="1"/>
      <p:bldP spid="11" grpId="2"/>
      <p:bldP spid="11" grpId="3"/>
      <p:bldP spid="11" grpId="4"/>
      <p:bldP spid="14" grpId="0"/>
      <p:bldP spid="14" grpId="1"/>
      <p:bldP spid="14" grpId="2"/>
      <p:bldP spid="14" grpId="3"/>
      <p:bldP spid="14" grpId="4"/>
      <p:bldP spid="15" grpId="0"/>
      <p:bldP spid="15" grpId="1"/>
      <p:bldP spid="15" grpId="2"/>
      <p:bldP spid="15" grpId="3"/>
      <p:bldP spid="15" grpId="4"/>
      <p:bldP spid="17" grpId="0"/>
      <p:bldP spid="17" grpId="1"/>
      <p:bldP spid="17" grpId="2"/>
      <p:bldP spid="17" grpId="3"/>
      <p:bldP spid="17" grpId="4"/>
      <p:bldP spid="20" grpId="0"/>
      <p:bldP spid="20" grpId="1"/>
      <p:bldP spid="20" grpId="2"/>
      <p:bldP spid="20" grpId="3"/>
      <p:bldP spid="20" grpId="4"/>
      <p:bldP spid="21" grpId="0"/>
      <p:bldP spid="21" grpId="1"/>
      <p:bldP spid="21" grpId="2"/>
      <p:bldP spid="21" grpId="3"/>
      <p:bldP spid="21" grpId="4"/>
      <p:bldP spid="23" grpId="0"/>
      <p:bldP spid="23" grpId="1"/>
      <p:bldP spid="23" grpId="2"/>
      <p:bldP spid="23" grpId="3"/>
      <p:bldP spid="23" grpId="4"/>
      <p:bldP spid="26" grpId="0"/>
      <p:bldP spid="26" grpId="1"/>
      <p:bldP spid="26" grpId="2"/>
      <p:bldP spid="26" grpId="3"/>
      <p:bldP spid="26" grpId="4"/>
      <p:bldP spid="27" grpId="0"/>
      <p:bldP spid="27" grpId="1"/>
      <p:bldP spid="27" grpId="2"/>
      <p:bldP spid="27" grpId="3"/>
      <p:bldP spid="27" grpId="4"/>
      <p:bldP spid="29" grpId="0"/>
      <p:bldP spid="29" grpId="1"/>
      <p:bldP spid="29" grpId="2"/>
      <p:bldP spid="29" grpId="3"/>
      <p:bldP spid="29" grpId="4"/>
      <p:bldP spid="32" grpId="0"/>
      <p:bldP spid="32" grpId="1"/>
      <p:bldP spid="32" grpId="2"/>
      <p:bldP spid="32" grpId="3"/>
      <p:bldP spid="32" grpId="4"/>
      <p:bldP spid="33" grpId="0"/>
      <p:bldP spid="33" grpId="1"/>
      <p:bldP spid="33" grpId="2"/>
      <p:bldP spid="33" grpId="3"/>
      <p:bldP spid="33" grpId="4"/>
      <p:bldP spid="35" grpId="0"/>
      <p:bldP spid="35" grpId="1"/>
      <p:bldP spid="35" grpId="2"/>
      <p:bldP spid="35" grpId="3"/>
      <p:bldP spid="35" grpId="4"/>
      <p:bldP spid="38" grpId="0"/>
      <p:bldP spid="38" grpId="1"/>
      <p:bldP spid="38" grpId="2"/>
      <p:bldP spid="38" grpId="3"/>
      <p:bldP spid="38" grpId="4"/>
      <p:bldP spid="39" grpId="0"/>
      <p:bldP spid="39" grpId="1"/>
      <p:bldP spid="39" grpId="2"/>
      <p:bldP spid="39" grpId="3"/>
      <p:bldP spid="39" grpId="4"/>
      <p:bldP spid="41" grpId="0"/>
      <p:bldP spid="41" grpId="1"/>
      <p:bldP spid="41" grpId="2"/>
      <p:bldP spid="41" grpId="3"/>
      <p:bldP spid="41" grpId="4"/>
      <p:bldP spid="44" grpId="0"/>
      <p:bldP spid="44" grpId="1"/>
      <p:bldP spid="44" grpId="2"/>
      <p:bldP spid="44" grpId="3"/>
      <p:bldP spid="44" grpId="4"/>
      <p:bldP spid="45" grpId="0"/>
      <p:bldP spid="45" grpId="1"/>
      <p:bldP spid="45" grpId="2"/>
      <p:bldP spid="45" grpId="3"/>
      <p:bldP spid="45" grpId="4"/>
      <p:bldP spid="47" grpId="0"/>
      <p:bldP spid="47" grpId="1"/>
      <p:bldP spid="47" grpId="2"/>
      <p:bldP spid="47" grpId="3"/>
      <p:bldP spid="47" grpId="4"/>
      <p:bldP spid="50" grpId="0"/>
      <p:bldP spid="50" grpId="1"/>
      <p:bldP spid="50" grpId="2"/>
      <p:bldP spid="50" grpId="3"/>
      <p:bldP spid="50" grpId="4"/>
      <p:bldP spid="51" grpId="0"/>
      <p:bldP spid="51" grpId="1"/>
      <p:bldP spid="51" grpId="2"/>
      <p:bldP spid="51" grpId="3"/>
      <p:bldP spid="51" grpId="4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9" name="Text Box 3"/>
          <p:cNvSpPr txBox="1">
            <a:spLocks noChangeArrowheads="1"/>
          </p:cNvSpPr>
          <p:nvPr/>
        </p:nvSpPr>
        <p:spPr bwMode="auto">
          <a:xfrm>
            <a:off x="914399" y="777875"/>
            <a:ext cx="606697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5400" smtClean="0">
                <a:solidFill>
                  <a:srgbClr val="FF3300"/>
                </a:solidFill>
                <a:latin typeface="VNI-Thufap2" pitchFamily="2" charset="0"/>
                <a:cs typeface="Arial" pitchFamily="34" charset="0"/>
              </a:rPr>
              <a:t>Home assignment</a:t>
            </a:r>
            <a:endParaRPr lang="en-US" sz="5400" dirty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270344" name="Text Box 4"/>
          <p:cNvSpPr txBox="1">
            <a:spLocks noChangeArrowheads="1"/>
          </p:cNvSpPr>
          <p:nvPr/>
        </p:nvSpPr>
        <p:spPr bwMode="auto">
          <a:xfrm>
            <a:off x="1066800" y="2048619"/>
            <a:ext cx="5130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smtClean="0">
                <a:solidFill>
                  <a:srgbClr val="0000CC"/>
                </a:solidFill>
                <a:latin typeface="Arial Narrow" pitchFamily="34" charset="0"/>
              </a:rPr>
              <a:t>- Do </a:t>
            </a:r>
            <a:r>
              <a:rPr lang="en-US" altLang="en-US" sz="3200" dirty="0" smtClean="0">
                <a:solidFill>
                  <a:srgbClr val="0000CC"/>
                </a:solidFill>
                <a:latin typeface="Arial Narrow" pitchFamily="34" charset="0"/>
              </a:rPr>
              <a:t>exercise in workbook..</a:t>
            </a:r>
            <a:endParaRPr lang="en-US" altLang="en-US" sz="3200" dirty="0">
              <a:solidFill>
                <a:srgbClr val="0000CC"/>
              </a:solidFill>
              <a:latin typeface="Arial Narrow" pitchFamily="34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3200" smtClean="0">
                <a:solidFill>
                  <a:srgbClr val="0000CC"/>
                </a:solidFill>
                <a:latin typeface="Arial Narrow" pitchFamily="34" charset="0"/>
              </a:rPr>
              <a:t>- Prepare </a:t>
            </a:r>
            <a:r>
              <a:rPr lang="en-US" altLang="en-US" sz="3200" dirty="0">
                <a:solidFill>
                  <a:srgbClr val="0000CC"/>
                </a:solidFill>
                <a:latin typeface="Arial Narrow" pitchFamily="34" charset="0"/>
              </a:rPr>
              <a:t>: Review </a:t>
            </a:r>
            <a:r>
              <a:rPr lang="en-US" altLang="en-US" sz="3200">
                <a:solidFill>
                  <a:srgbClr val="0000CC"/>
                </a:solidFill>
                <a:latin typeface="Arial Narrow" pitchFamily="34" charset="0"/>
              </a:rPr>
              <a:t>1</a:t>
            </a:r>
            <a:r>
              <a:rPr lang="en-US" altLang="en-US" sz="3200" smtClean="0">
                <a:solidFill>
                  <a:srgbClr val="0000CC"/>
                </a:solidFill>
                <a:latin typeface="Arial Narrow" pitchFamily="34" charset="0"/>
              </a:rPr>
              <a:t>.</a:t>
            </a:r>
            <a:endParaRPr lang="en-US" altLang="en-US" sz="3200" dirty="0">
              <a:solidFill>
                <a:srgbClr val="0000CC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56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2703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27034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034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270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0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270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0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2064" y="31411"/>
            <a:ext cx="26761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600" b="1" smtClean="0">
                <a:solidFill>
                  <a:srgbClr val="0084B1"/>
                </a:solidFill>
              </a:rPr>
              <a:t>I. </a:t>
            </a:r>
            <a:r>
              <a:rPr lang="en-US" sz="3600" b="1" dirty="0" smtClean="0">
                <a:solidFill>
                  <a:srgbClr val="0084B1"/>
                </a:solidFill>
              </a:rPr>
              <a:t>Vocabulary</a:t>
            </a:r>
            <a:endParaRPr lang="en-US" sz="3600" b="1" dirty="0">
              <a:solidFill>
                <a:srgbClr val="0084B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704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46" y="275533"/>
            <a:ext cx="518372" cy="5316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12" name="TextBox 11"/>
          <p:cNvSpPr txBox="1"/>
          <p:nvPr/>
        </p:nvSpPr>
        <p:spPr>
          <a:xfrm>
            <a:off x="991153" y="314721"/>
            <a:ext cx="785699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Choose the correct answer A, B, or C.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026702" y="1365529"/>
            <a:ext cx="2111832" cy="461665"/>
            <a:chOff x="1230086" y="1785257"/>
            <a:chExt cx="2111832" cy="461665"/>
          </a:xfrm>
        </p:grpSpPr>
        <p:sp>
          <p:nvSpPr>
            <p:cNvPr id="21" name="TextBox 20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0088EE"/>
                  </a:solidFill>
                </a:rPr>
                <a:t>A.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611086" y="1785257"/>
              <a:ext cx="17308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confident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333397" y="1359191"/>
            <a:ext cx="1796143" cy="461665"/>
            <a:chOff x="1230086" y="1785257"/>
            <a:chExt cx="1796143" cy="461665"/>
          </a:xfrm>
        </p:grpSpPr>
        <p:sp>
          <p:nvSpPr>
            <p:cNvPr id="24" name="TextBox 23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0070C0"/>
                  </a:solidFill>
                </a:rPr>
                <a:t>B.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611086" y="1785257"/>
              <a:ext cx="14151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funny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480059" y="1359191"/>
            <a:ext cx="2013849" cy="461665"/>
            <a:chOff x="1230086" y="1785257"/>
            <a:chExt cx="2013849" cy="461665"/>
          </a:xfrm>
        </p:grpSpPr>
        <p:sp>
          <p:nvSpPr>
            <p:cNvPr id="27" name="TextBox 26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solidFill>
                    <a:srgbClr val="0070C0"/>
                  </a:solidFill>
                </a:rPr>
                <a:t>C.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611086" y="1785257"/>
              <a:ext cx="16328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active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092022" y="1921682"/>
            <a:ext cx="7180427" cy="830997"/>
            <a:chOff x="363373" y="2525685"/>
            <a:chExt cx="7180427" cy="830997"/>
          </a:xfrm>
        </p:grpSpPr>
        <p:grpSp>
          <p:nvGrpSpPr>
            <p:cNvPr id="30" name="Group 29"/>
            <p:cNvGrpSpPr/>
            <p:nvPr/>
          </p:nvGrpSpPr>
          <p:grpSpPr>
            <a:xfrm>
              <a:off x="363373" y="2525685"/>
              <a:ext cx="7180427" cy="830997"/>
              <a:chOff x="369902" y="2142097"/>
              <a:chExt cx="7180427" cy="830997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369902" y="2142097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>
                    <a:solidFill>
                      <a:srgbClr val="0070C0"/>
                    </a:solidFill>
                  </a:rPr>
                  <a:t>2.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844733" y="2142097"/>
                <a:ext cx="670559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/>
                  <a:t>My sister always does her homework before class.</a:t>
                </a:r>
              </a:p>
              <a:p>
                <a:r>
                  <a:rPr lang="en-US" sz="2400"/>
                  <a:t>She’s very             .</a:t>
                </a:r>
              </a:p>
            </p:txBody>
          </p:sp>
        </p:grpSp>
        <p:cxnSp>
          <p:nvCxnSpPr>
            <p:cNvPr id="31" name="Straight Connector 30"/>
            <p:cNvCxnSpPr/>
            <p:nvPr/>
          </p:nvCxnSpPr>
          <p:spPr>
            <a:xfrm>
              <a:off x="2124688" y="3226032"/>
              <a:ext cx="914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1037589" y="2708350"/>
            <a:ext cx="2340436" cy="461665"/>
            <a:chOff x="1230086" y="1785257"/>
            <a:chExt cx="2340436" cy="461665"/>
          </a:xfrm>
        </p:grpSpPr>
        <p:sp>
          <p:nvSpPr>
            <p:cNvPr id="35" name="TextBox 34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0070C0"/>
                  </a:solidFill>
                </a:rPr>
                <a:t>A.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611086" y="1785257"/>
              <a:ext cx="19594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hard-working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3330131" y="2702012"/>
            <a:ext cx="1796143" cy="461665"/>
            <a:chOff x="1230086" y="1785257"/>
            <a:chExt cx="1796143" cy="461665"/>
          </a:xfrm>
        </p:grpSpPr>
        <p:sp>
          <p:nvSpPr>
            <p:cNvPr id="38" name="TextBox 37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solidFill>
                    <a:srgbClr val="0070C0"/>
                  </a:solidFill>
                </a:rPr>
                <a:t>B.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611086" y="1785257"/>
              <a:ext cx="14151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creative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499653" y="2702012"/>
            <a:ext cx="2841162" cy="461665"/>
            <a:chOff x="1230086" y="1785257"/>
            <a:chExt cx="2841162" cy="461665"/>
          </a:xfrm>
        </p:grpSpPr>
        <p:sp>
          <p:nvSpPr>
            <p:cNvPr id="55" name="TextBox 54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solidFill>
                    <a:srgbClr val="0070C0"/>
                  </a:solidFill>
                </a:rPr>
                <a:t>C.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611086" y="1785257"/>
              <a:ext cx="24601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careful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092022" y="3242185"/>
            <a:ext cx="7061016" cy="470318"/>
            <a:chOff x="838203" y="3668444"/>
            <a:chExt cx="7061016" cy="470318"/>
          </a:xfrm>
        </p:grpSpPr>
        <p:grpSp>
          <p:nvGrpSpPr>
            <p:cNvPr id="58" name="Group 57"/>
            <p:cNvGrpSpPr/>
            <p:nvPr/>
          </p:nvGrpSpPr>
          <p:grpSpPr>
            <a:xfrm>
              <a:off x="838203" y="3668444"/>
              <a:ext cx="7061016" cy="470318"/>
              <a:chOff x="363373" y="4026312"/>
              <a:chExt cx="7061016" cy="470318"/>
            </a:xfrm>
          </p:grpSpPr>
          <p:sp>
            <p:nvSpPr>
              <p:cNvPr id="60" name="TextBox 59"/>
              <p:cNvSpPr txBox="1"/>
              <p:nvPr/>
            </p:nvSpPr>
            <p:spPr>
              <a:xfrm>
                <a:off x="363373" y="4034965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>
                    <a:solidFill>
                      <a:srgbClr val="0070C0"/>
                    </a:solidFill>
                  </a:rPr>
                  <a:t>3.</a:t>
                </a: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838203" y="4026312"/>
                <a:ext cx="65861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/>
                  <a:t>Mi is                . She helps me with my homework.</a:t>
                </a:r>
              </a:p>
            </p:txBody>
          </p:sp>
        </p:grpSp>
        <p:cxnSp>
          <p:nvCxnSpPr>
            <p:cNvPr id="59" name="Straight Connector 58"/>
            <p:cNvCxnSpPr/>
            <p:nvPr/>
          </p:nvCxnSpPr>
          <p:spPr>
            <a:xfrm flipV="1">
              <a:off x="2041079" y="3995598"/>
              <a:ext cx="100938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1004930" y="3786543"/>
            <a:ext cx="3374583" cy="461665"/>
            <a:chOff x="1230086" y="1785257"/>
            <a:chExt cx="3374583" cy="461665"/>
          </a:xfrm>
        </p:grpSpPr>
        <p:sp>
          <p:nvSpPr>
            <p:cNvPr id="63" name="TextBox 62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solidFill>
                    <a:srgbClr val="0070C0"/>
                  </a:solidFill>
                </a:rPr>
                <a:t>A.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611086" y="1785257"/>
              <a:ext cx="29935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hard-working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292028" y="3780205"/>
            <a:ext cx="3002378" cy="461665"/>
            <a:chOff x="1230086" y="1785257"/>
            <a:chExt cx="3002378" cy="461665"/>
          </a:xfrm>
        </p:grpSpPr>
        <p:sp>
          <p:nvSpPr>
            <p:cNvPr id="66" name="TextBox 65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solidFill>
                    <a:srgbClr val="0070C0"/>
                  </a:solidFill>
                </a:rPr>
                <a:t>B.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1611085" y="1785257"/>
              <a:ext cx="26213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friendly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491151" y="3771552"/>
            <a:ext cx="2333698" cy="461665"/>
            <a:chOff x="1230086" y="1785257"/>
            <a:chExt cx="2333698" cy="461665"/>
          </a:xfrm>
        </p:grpSpPr>
        <p:sp>
          <p:nvSpPr>
            <p:cNvPr id="69" name="TextBox 68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0070C0"/>
                  </a:solidFill>
                </a:rPr>
                <a:t>C.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611086" y="1785257"/>
              <a:ext cx="19526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kind</a:t>
              </a: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102908" y="4383460"/>
            <a:ext cx="6869272" cy="470318"/>
            <a:chOff x="685414" y="6027003"/>
            <a:chExt cx="6869272" cy="470318"/>
          </a:xfrm>
        </p:grpSpPr>
        <p:grpSp>
          <p:nvGrpSpPr>
            <p:cNvPr id="72" name="Group 71"/>
            <p:cNvGrpSpPr/>
            <p:nvPr/>
          </p:nvGrpSpPr>
          <p:grpSpPr>
            <a:xfrm>
              <a:off x="685414" y="6027003"/>
              <a:ext cx="6869272" cy="470318"/>
              <a:chOff x="363373" y="3312302"/>
              <a:chExt cx="6869272" cy="470318"/>
            </a:xfrm>
          </p:grpSpPr>
          <p:sp>
            <p:nvSpPr>
              <p:cNvPr id="74" name="TextBox 73"/>
              <p:cNvSpPr txBox="1"/>
              <p:nvPr/>
            </p:nvSpPr>
            <p:spPr>
              <a:xfrm>
                <a:off x="363373" y="3320955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>
                    <a:solidFill>
                      <a:srgbClr val="0070C0"/>
                    </a:solidFill>
                  </a:rPr>
                  <a:t>4.</a:t>
                </a:r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838203" y="3312302"/>
                <a:ext cx="63944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/>
                  <a:t>He is a                person. He cares about everybody.</a:t>
                </a:r>
              </a:p>
            </p:txBody>
          </p:sp>
        </p:grpSp>
        <p:cxnSp>
          <p:nvCxnSpPr>
            <p:cNvPr id="73" name="Straight Connector 72"/>
            <p:cNvCxnSpPr/>
            <p:nvPr/>
          </p:nvCxnSpPr>
          <p:spPr>
            <a:xfrm flipV="1">
              <a:off x="2097020" y="6357257"/>
              <a:ext cx="100938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>
            <a:off x="1011673" y="4884080"/>
            <a:ext cx="2688784" cy="461665"/>
            <a:chOff x="1230086" y="1785257"/>
            <a:chExt cx="2688784" cy="461665"/>
          </a:xfrm>
        </p:grpSpPr>
        <p:sp>
          <p:nvSpPr>
            <p:cNvPr id="77" name="TextBox 76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solidFill>
                    <a:srgbClr val="0070C0"/>
                  </a:solidFill>
                </a:rPr>
                <a:t>A.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611086" y="1785257"/>
              <a:ext cx="23077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caring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3294373" y="4867118"/>
            <a:ext cx="1711122" cy="461665"/>
            <a:chOff x="1230086" y="1785257"/>
            <a:chExt cx="1711122" cy="461665"/>
          </a:xfrm>
        </p:grpSpPr>
        <p:sp>
          <p:nvSpPr>
            <p:cNvPr id="80" name="TextBox 79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solidFill>
                    <a:srgbClr val="0070C0"/>
                  </a:solidFill>
                </a:rPr>
                <a:t>B.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611086" y="1785257"/>
              <a:ext cx="13301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friendly</a:t>
              </a: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5499753" y="4884079"/>
            <a:ext cx="1544574" cy="461665"/>
            <a:chOff x="1230086" y="1785257"/>
            <a:chExt cx="1544574" cy="461665"/>
          </a:xfrm>
        </p:grpSpPr>
        <p:sp>
          <p:nvSpPr>
            <p:cNvPr id="83" name="TextBox 82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solidFill>
                    <a:srgbClr val="0070C0"/>
                  </a:solidFill>
                </a:rPr>
                <a:t>C.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1611085" y="1785257"/>
              <a:ext cx="11635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clever</a:t>
              </a: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059364" y="908260"/>
            <a:ext cx="6973597" cy="470318"/>
            <a:chOff x="794659" y="707494"/>
            <a:chExt cx="6973597" cy="470318"/>
          </a:xfrm>
        </p:grpSpPr>
        <p:grpSp>
          <p:nvGrpSpPr>
            <p:cNvPr id="86" name="Group 85"/>
            <p:cNvGrpSpPr/>
            <p:nvPr/>
          </p:nvGrpSpPr>
          <p:grpSpPr>
            <a:xfrm>
              <a:off x="794659" y="707494"/>
              <a:ext cx="6973597" cy="470318"/>
              <a:chOff x="363373" y="1262747"/>
              <a:chExt cx="6973597" cy="470318"/>
            </a:xfrm>
          </p:grpSpPr>
          <p:sp>
            <p:nvSpPr>
              <p:cNvPr id="88" name="TextBox 87"/>
              <p:cNvSpPr txBox="1"/>
              <p:nvPr/>
            </p:nvSpPr>
            <p:spPr>
              <a:xfrm>
                <a:off x="363373" y="1262747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>
                    <a:solidFill>
                      <a:srgbClr val="0070C0"/>
                    </a:solidFill>
                  </a:rPr>
                  <a:t>1.</a:t>
                </a: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827313" y="1271400"/>
                <a:ext cx="650965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/>
                  <a:t>Nick is very              . He makes everyone laugh!</a:t>
                </a:r>
                <a:endParaRPr lang="en-US" sz="2400" i="1"/>
              </a:p>
            </p:txBody>
          </p:sp>
        </p:grpSp>
        <p:cxnSp>
          <p:nvCxnSpPr>
            <p:cNvPr id="87" name="Straight Connector 86"/>
            <p:cNvCxnSpPr/>
            <p:nvPr/>
          </p:nvCxnSpPr>
          <p:spPr>
            <a:xfrm>
              <a:off x="2748649" y="1034375"/>
              <a:ext cx="914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oup 89"/>
          <p:cNvGrpSpPr/>
          <p:nvPr/>
        </p:nvGrpSpPr>
        <p:grpSpPr>
          <a:xfrm>
            <a:off x="1113794" y="5472032"/>
            <a:ext cx="7747904" cy="470318"/>
            <a:chOff x="685414" y="6027003"/>
            <a:chExt cx="7747904" cy="470318"/>
          </a:xfrm>
        </p:grpSpPr>
        <p:grpSp>
          <p:nvGrpSpPr>
            <p:cNvPr id="91" name="Group 90"/>
            <p:cNvGrpSpPr/>
            <p:nvPr/>
          </p:nvGrpSpPr>
          <p:grpSpPr>
            <a:xfrm>
              <a:off x="685414" y="6027003"/>
              <a:ext cx="7747904" cy="470318"/>
              <a:chOff x="363373" y="3312302"/>
              <a:chExt cx="7747904" cy="470318"/>
            </a:xfrm>
          </p:grpSpPr>
          <p:sp>
            <p:nvSpPr>
              <p:cNvPr id="93" name="TextBox 92"/>
              <p:cNvSpPr txBox="1"/>
              <p:nvPr/>
            </p:nvSpPr>
            <p:spPr>
              <a:xfrm>
                <a:off x="363373" y="3320955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>
                    <a:solidFill>
                      <a:srgbClr val="0070C0"/>
                    </a:solidFill>
                  </a:rPr>
                  <a:t>5.</a:t>
                </a: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838203" y="3312302"/>
                <a:ext cx="727307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/>
                  <a:t>My best friend is very               . She likes doing activities.</a:t>
                </a:r>
              </a:p>
            </p:txBody>
          </p:sp>
        </p:grpSp>
        <p:cxnSp>
          <p:nvCxnSpPr>
            <p:cNvPr id="92" name="Straight Connector 91"/>
            <p:cNvCxnSpPr/>
            <p:nvPr/>
          </p:nvCxnSpPr>
          <p:spPr>
            <a:xfrm flipV="1">
              <a:off x="3926360" y="6357257"/>
              <a:ext cx="100938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1022559" y="5972652"/>
            <a:ext cx="2688784" cy="461665"/>
            <a:chOff x="1230086" y="1785257"/>
            <a:chExt cx="2688784" cy="461665"/>
          </a:xfrm>
        </p:grpSpPr>
        <p:sp>
          <p:nvSpPr>
            <p:cNvPr id="96" name="TextBox 95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solidFill>
                    <a:srgbClr val="0070C0"/>
                  </a:solidFill>
                </a:rPr>
                <a:t>A.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611086" y="1785257"/>
              <a:ext cx="23077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creative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3305259" y="5955690"/>
            <a:ext cx="1935314" cy="461665"/>
            <a:chOff x="1230086" y="1785257"/>
            <a:chExt cx="1935314" cy="461665"/>
          </a:xfrm>
        </p:grpSpPr>
        <p:sp>
          <p:nvSpPr>
            <p:cNvPr id="99" name="TextBox 98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solidFill>
                    <a:srgbClr val="0070C0"/>
                  </a:solidFill>
                </a:rPr>
                <a:t>B.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1611085" y="1785257"/>
              <a:ext cx="15543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clever</a:t>
              </a: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5510639" y="5972651"/>
            <a:ext cx="2222770" cy="461665"/>
            <a:chOff x="1230086" y="1785257"/>
            <a:chExt cx="2222770" cy="461665"/>
          </a:xfrm>
        </p:grpSpPr>
        <p:sp>
          <p:nvSpPr>
            <p:cNvPr id="102" name="TextBox 101"/>
            <p:cNvSpPr txBox="1"/>
            <p:nvPr/>
          </p:nvSpPr>
          <p:spPr>
            <a:xfrm>
              <a:off x="1230086" y="1785257"/>
              <a:ext cx="566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solidFill>
                    <a:srgbClr val="0070C0"/>
                  </a:solidFill>
                </a:rPr>
                <a:t>C.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1611086" y="1785257"/>
              <a:ext cx="18417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active</a:t>
              </a:r>
            </a:p>
          </p:txBody>
        </p: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9A84EE26-FA62-411D-A63B-5A3AE450E4DA}"/>
              </a:ext>
            </a:extLst>
          </p:cNvPr>
          <p:cNvSpPr/>
          <p:nvPr/>
        </p:nvSpPr>
        <p:spPr>
          <a:xfrm>
            <a:off x="3328865" y="1378577"/>
            <a:ext cx="457200" cy="4572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7400A248-451B-434C-AEF7-E59E5E011529}"/>
              </a:ext>
            </a:extLst>
          </p:cNvPr>
          <p:cNvSpPr/>
          <p:nvPr/>
        </p:nvSpPr>
        <p:spPr>
          <a:xfrm>
            <a:off x="1037589" y="2727204"/>
            <a:ext cx="457200" cy="4572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E9388042-A815-4C86-9865-84B563102101}"/>
              </a:ext>
            </a:extLst>
          </p:cNvPr>
          <p:cNvSpPr/>
          <p:nvPr/>
        </p:nvSpPr>
        <p:spPr>
          <a:xfrm>
            <a:off x="5490975" y="3779112"/>
            <a:ext cx="457200" cy="4572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ED272129-045E-4CCB-9AB5-A5B8652C3785}"/>
              </a:ext>
            </a:extLst>
          </p:cNvPr>
          <p:cNvSpPr/>
          <p:nvPr/>
        </p:nvSpPr>
        <p:spPr>
          <a:xfrm>
            <a:off x="1012727" y="4891125"/>
            <a:ext cx="457200" cy="4572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59C927A8-D030-463E-BB99-DFED43E2CCB0}"/>
              </a:ext>
            </a:extLst>
          </p:cNvPr>
          <p:cNvSpPr/>
          <p:nvPr/>
        </p:nvSpPr>
        <p:spPr>
          <a:xfrm>
            <a:off x="5507879" y="5982650"/>
            <a:ext cx="457200" cy="4572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64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4" grpId="0" animBg="1"/>
      <p:bldP spid="109" grpId="0" animBg="1"/>
      <p:bldP spid="110" grpId="0" animBg="1"/>
      <p:bldP spid="1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84" y="775178"/>
            <a:ext cx="627229" cy="4770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8" name="TextBox 7"/>
          <p:cNvSpPr txBox="1"/>
          <p:nvPr/>
        </p:nvSpPr>
        <p:spPr>
          <a:xfrm>
            <a:off x="1131899" y="775178"/>
            <a:ext cx="760848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spc="-50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Answer questions about your classmates.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1336117" y="1566056"/>
            <a:ext cx="5728817" cy="470318"/>
            <a:chOff x="363373" y="1262747"/>
            <a:chExt cx="5728817" cy="470318"/>
          </a:xfrm>
        </p:grpSpPr>
        <p:sp>
          <p:nvSpPr>
            <p:cNvPr id="54" name="TextBox 53"/>
            <p:cNvSpPr txBox="1"/>
            <p:nvPr/>
          </p:nvSpPr>
          <p:spPr>
            <a:xfrm>
              <a:off x="363373" y="126274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1.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27314" y="1271400"/>
              <a:ext cx="52648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Who has long hair in your class?</a:t>
              </a:r>
              <a:endParaRPr lang="en-US" sz="2400" i="1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336117" y="2563075"/>
            <a:ext cx="6471767" cy="461665"/>
            <a:chOff x="369902" y="2142097"/>
            <a:chExt cx="6471767" cy="461665"/>
          </a:xfrm>
        </p:grpSpPr>
        <p:sp>
          <p:nvSpPr>
            <p:cNvPr id="57" name="TextBox 56"/>
            <p:cNvSpPr txBox="1"/>
            <p:nvPr/>
          </p:nvSpPr>
          <p:spPr>
            <a:xfrm>
              <a:off x="369902" y="214209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2.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44733" y="2142097"/>
              <a:ext cx="59969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Who has a small nose?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336117" y="3551441"/>
            <a:ext cx="4368647" cy="470318"/>
            <a:chOff x="363373" y="4026312"/>
            <a:chExt cx="4368647" cy="470318"/>
          </a:xfrm>
        </p:grpSpPr>
        <p:sp>
          <p:nvSpPr>
            <p:cNvPr id="60" name="TextBox 59"/>
            <p:cNvSpPr txBox="1"/>
            <p:nvPr/>
          </p:nvSpPr>
          <p:spPr>
            <a:xfrm>
              <a:off x="363373" y="4034965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3.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838204" y="4026312"/>
              <a:ext cx="38938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Who has a round face?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1336117" y="4539807"/>
            <a:ext cx="6471767" cy="470318"/>
            <a:chOff x="363373" y="3312302"/>
            <a:chExt cx="6471767" cy="470318"/>
          </a:xfrm>
        </p:grpSpPr>
        <p:sp>
          <p:nvSpPr>
            <p:cNvPr id="63" name="TextBox 62"/>
            <p:cNvSpPr txBox="1"/>
            <p:nvPr/>
          </p:nvSpPr>
          <p:spPr>
            <a:xfrm>
              <a:off x="363373" y="3320955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4.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838204" y="3312302"/>
              <a:ext cx="59969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Does the classmate next to you have long hair?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1336117" y="5545479"/>
            <a:ext cx="6471767" cy="470318"/>
            <a:chOff x="363373" y="5669935"/>
            <a:chExt cx="6471767" cy="470318"/>
          </a:xfrm>
        </p:grpSpPr>
        <p:sp>
          <p:nvSpPr>
            <p:cNvPr id="66" name="TextBox 65"/>
            <p:cNvSpPr txBox="1"/>
            <p:nvPr/>
          </p:nvSpPr>
          <p:spPr>
            <a:xfrm>
              <a:off x="363373" y="5678588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5.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838204" y="5669935"/>
              <a:ext cx="59969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Does the classmate next to you have big eyes?</a:t>
              </a:r>
            </a:p>
          </p:txBody>
        </p:sp>
      </p:grpSp>
      <p:cxnSp>
        <p:nvCxnSpPr>
          <p:cNvPr id="68" name="Straight Connector 67"/>
          <p:cNvCxnSpPr/>
          <p:nvPr/>
        </p:nvCxnSpPr>
        <p:spPr>
          <a:xfrm flipV="1">
            <a:off x="1607505" y="2404260"/>
            <a:ext cx="64008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1607505" y="3471060"/>
            <a:ext cx="64008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1611630" y="4478679"/>
            <a:ext cx="64008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1611630" y="5545479"/>
            <a:ext cx="64008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1611630" y="6452259"/>
            <a:ext cx="64008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1347547" y="2269669"/>
            <a:ext cx="355523" cy="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1347547" y="3370759"/>
            <a:ext cx="355523" cy="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1347547" y="4319449"/>
            <a:ext cx="355523" cy="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1347547" y="5420539"/>
            <a:ext cx="355523" cy="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1347547" y="6327319"/>
            <a:ext cx="355523" cy="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430743" y="179309"/>
            <a:ext cx="26100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</a:rPr>
              <a:t>Lucky numbers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3504" y="179309"/>
            <a:ext cx="1410246" cy="461665"/>
          </a:xfrm>
          <a:prstGeom prst="rect">
            <a:avLst/>
          </a:prstGeom>
          <a:solidFill>
            <a:srgbClr val="DAF1FD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GAME: </a:t>
            </a:r>
            <a:endParaRPr lang="en-GB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28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-3804" y="0"/>
            <a:ext cx="9144000" cy="7010400"/>
          </a:xfrm>
          <a:prstGeom prst="rect">
            <a:avLst/>
          </a:prstGeom>
          <a:gradFill rotWithShape="1">
            <a:gsLst>
              <a:gs pos="0">
                <a:srgbClr val="67F77C"/>
              </a:gs>
              <a:gs pos="50000">
                <a:schemeClr val="bg1"/>
              </a:gs>
              <a:gs pos="100000">
                <a:srgbClr val="67F77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vi-VN" sz="3600">
              <a:latin typeface=".VnTime" pitchFamily="34" charset="0"/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000" b="1" u="sng" dirty="0">
                <a:solidFill>
                  <a:srgbClr val="FF3300"/>
                </a:solidFill>
                <a:latin typeface="Times New Roman" pitchFamily="18" charset="0"/>
              </a:rPr>
              <a:t>Questions:</a:t>
            </a:r>
            <a:r>
              <a:rPr lang="en-US" sz="6000" b="1" dirty="0">
                <a:solidFill>
                  <a:srgbClr val="FF3300"/>
                </a:solidFill>
                <a:latin typeface="Times New Roman" pitchFamily="18" charset="0"/>
              </a:rPr>
              <a:t> Lucky numbers</a:t>
            </a:r>
          </a:p>
        </p:txBody>
      </p:sp>
      <p:sp>
        <p:nvSpPr>
          <p:cNvPr id="22533" name="Rectangle 5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2396496" y="1311866"/>
            <a:ext cx="1447800" cy="1752600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dirty="0">
                <a:solidFill>
                  <a:srgbClr val="FF3300"/>
                </a:solidFill>
                <a:latin typeface=".VnTifani HeavyH" pitchFamily="34" charset="0"/>
              </a:rPr>
              <a:t>1</a:t>
            </a:r>
          </a:p>
        </p:txBody>
      </p:sp>
      <p:sp>
        <p:nvSpPr>
          <p:cNvPr id="22535" name="Rectangle 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3848100" y="1311866"/>
            <a:ext cx="1447800" cy="1828800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dirty="0">
                <a:solidFill>
                  <a:srgbClr val="FF3300"/>
                </a:solidFill>
                <a:latin typeface=".VnTifani HeavyH" pitchFamily="34" charset="0"/>
              </a:rPr>
              <a:t>2</a:t>
            </a:r>
          </a:p>
        </p:txBody>
      </p:sp>
      <p:sp>
        <p:nvSpPr>
          <p:cNvPr id="22537" name="Rectangle 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5292096" y="1311866"/>
            <a:ext cx="1524000" cy="1752600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dirty="0">
                <a:solidFill>
                  <a:srgbClr val="FF3300"/>
                </a:solidFill>
                <a:latin typeface=".VnTifani HeavyH" pitchFamily="34" charset="0"/>
              </a:rPr>
              <a:t>3</a:t>
            </a:r>
          </a:p>
        </p:txBody>
      </p:sp>
      <p:sp>
        <p:nvSpPr>
          <p:cNvPr id="22538" name="Rectangle 10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3768096" y="3064466"/>
            <a:ext cx="1524000" cy="1828800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dirty="0">
                <a:solidFill>
                  <a:srgbClr val="FF3300"/>
                </a:solidFill>
                <a:latin typeface=".VnTifani HeavyH" pitchFamily="34" charset="0"/>
              </a:rPr>
              <a:t>5</a:t>
            </a:r>
          </a:p>
        </p:txBody>
      </p:sp>
      <p:sp>
        <p:nvSpPr>
          <p:cNvPr id="22539" name="Rectangle 11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2396496" y="3064466"/>
            <a:ext cx="1447800" cy="1828800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dirty="0">
                <a:solidFill>
                  <a:srgbClr val="FF3300"/>
                </a:solidFill>
                <a:latin typeface=".VnTifani HeavyH" pitchFamily="34" charset="0"/>
              </a:rPr>
              <a:t>4</a:t>
            </a:r>
          </a:p>
        </p:txBody>
      </p:sp>
      <p:sp>
        <p:nvSpPr>
          <p:cNvPr id="22541" name="Rectangle 1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5292096" y="3064466"/>
            <a:ext cx="1524000" cy="1828800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dirty="0">
                <a:solidFill>
                  <a:srgbClr val="FF3300"/>
                </a:solidFill>
                <a:latin typeface=".VnTifani HeavyH" pitchFamily="34" charset="0"/>
              </a:rPr>
              <a:t>6</a:t>
            </a:r>
          </a:p>
        </p:txBody>
      </p:sp>
      <p:sp>
        <p:nvSpPr>
          <p:cNvPr id="1038" name="Text Box 12"/>
          <p:cNvSpPr txBox="1">
            <a:spLocks noChangeArrowheads="1"/>
          </p:cNvSpPr>
          <p:nvPr/>
        </p:nvSpPr>
        <p:spPr bwMode="auto">
          <a:xfrm>
            <a:off x="5562600" y="5943600"/>
            <a:ext cx="167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3200" b="1">
              <a:solidFill>
                <a:schemeClr val="bg1"/>
              </a:solidFill>
              <a:latin typeface="Times New Roman" pitchFamily="18" charset="0"/>
              <a:cs typeface="Arial" charset="0"/>
            </a:endParaRPr>
          </a:p>
        </p:txBody>
      </p:sp>
      <p:pic>
        <p:nvPicPr>
          <p:cNvPr id="28709" name="Picture 37" descr="ANd9GcT2LJJIwmYitwAIZFU9f4szraTLtEDREGHFrtOHXTBNmd6_hF1S5Q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229225"/>
            <a:ext cx="1338263" cy="1628775"/>
          </a:xfrm>
          <a:prstGeom prst="rect">
            <a:avLst/>
          </a:prstGeom>
          <a:noFill/>
          <a:ln w="38100">
            <a:solidFill>
              <a:srgbClr val="00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457200" y="6019800"/>
            <a:ext cx="522288" cy="609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vi-VN" sz="1800">
              <a:cs typeface="Arial" charset="0"/>
            </a:endParaRPr>
          </a:p>
        </p:txBody>
      </p:sp>
      <p:pic>
        <p:nvPicPr>
          <p:cNvPr id="28711" name="Picture 39" descr="Jerry_Mous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5181600"/>
            <a:ext cx="1252538" cy="1690688"/>
          </a:xfrm>
          <a:prstGeom prst="rect">
            <a:avLst/>
          </a:prstGeom>
          <a:noFill/>
          <a:ln w="38100">
            <a:solidFill>
              <a:srgbClr val="00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ight Arrow 2">
            <a:hlinkClick r:id="rId14" action="ppaction://hlinksldjump"/>
          </p:cNvPr>
          <p:cNvSpPr/>
          <p:nvPr/>
        </p:nvSpPr>
        <p:spPr>
          <a:xfrm>
            <a:off x="4010297" y="6251054"/>
            <a:ext cx="1285603" cy="4873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086" name="TextBox1" r:id="rId2" imgW="1219320" imgH="876240"/>
        </mc:Choice>
        <mc:Fallback>
          <p:control name="TextBox1" r:id="rId2" imgW="1219320" imgH="876240">
            <p:pic>
              <p:nvPicPr>
                <p:cNvPr id="2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/>
                <a:srcRect/>
                <a:stretch>
                  <a:fillRect/>
                </a:stretch>
              </p:blipFill>
              <p:spPr bwMode="auto">
                <a:xfrm>
                  <a:off x="1981200" y="5224463"/>
                  <a:ext cx="1219200" cy="8810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087" name="TextBox2" r:id="rId3" imgW="1219320" imgH="876240"/>
        </mc:Choice>
        <mc:Fallback>
          <p:control name="TextBox2" r:id="rId3" imgW="1219320" imgH="876240">
            <p:pic>
              <p:nvPicPr>
                <p:cNvPr id="4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/>
                <a:srcRect/>
                <a:stretch>
                  <a:fillRect/>
                </a:stretch>
              </p:blipFill>
              <p:spPr bwMode="auto">
                <a:xfrm>
                  <a:off x="6310313" y="5257800"/>
                  <a:ext cx="1219200" cy="8810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030676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200"/>
                            </p:stCondLst>
                            <p:childTnLst>
                              <p:par>
                                <p:cTn id="11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85" decel="100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385" decel="100000"/>
                                        <p:tgtEl>
                                          <p:spTgt spid="225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385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385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25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 nodeType="clickPar">
                      <p:stCondLst>
                        <p:cond delay="0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33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225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 nodeType="clickPar">
                      <p:stCondLst>
                        <p:cond delay="0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35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25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1000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37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225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 nodeType="clickPar">
                      <p:stCondLst>
                        <p:cond delay="0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39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225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 nodeType="clickPar">
                      <p:stCondLst>
                        <p:cond delay="0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8" dur="1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38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225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4" dur="10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41"/>
                  </p:tgtEl>
                </p:cond>
              </p:nextCondLst>
            </p:seq>
          </p:childTnLst>
        </p:cTn>
      </p:par>
    </p:tnLst>
    <p:bldLst>
      <p:bldP spid="22531" grpId="0"/>
      <p:bldP spid="22533" grpId="0" animBg="1"/>
      <p:bldP spid="22533" grpId="1" animBg="1"/>
      <p:bldP spid="22535" grpId="0" animBg="1"/>
      <p:bldP spid="22535" grpId="1" animBg="1"/>
      <p:bldP spid="22537" grpId="0" animBg="1"/>
      <p:bldP spid="22537" grpId="1" animBg="1"/>
      <p:bldP spid="22538" grpId="0" animBg="1"/>
      <p:bldP spid="22538" grpId="1" animBg="1"/>
      <p:bldP spid="22539" grpId="0" animBg="1"/>
      <p:bldP spid="22539" grpId="1" animBg="1"/>
      <p:bldP spid="22541" grpId="0" animBg="1"/>
      <p:bldP spid="22541" grpId="1" animBg="1"/>
      <p:bldP spid="2870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628651" y="838519"/>
            <a:ext cx="7235189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1. Who </a:t>
            </a:r>
            <a:r>
              <a:rPr lang="en-US" sz="3200" b="1" dirty="0"/>
              <a:t>has long hair in your class?</a:t>
            </a:r>
            <a:endParaRPr lang="en-US" sz="3200" b="1" i="1" dirty="0"/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>
          <a:xfrm>
            <a:off x="8164286" y="5891349"/>
            <a:ext cx="692331" cy="679268"/>
          </a:xfrm>
          <a:prstGeom prst="actionButtonHome">
            <a:avLst/>
          </a:prstGeom>
          <a:solidFill>
            <a:srgbClr val="C0E8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30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75372" y="919909"/>
            <a:ext cx="5996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2. Who </a:t>
            </a:r>
            <a:r>
              <a:rPr lang="en-US" sz="3200" dirty="0"/>
              <a:t>has a small nose?</a:t>
            </a:r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>
          <a:xfrm>
            <a:off x="8164286" y="5891349"/>
            <a:ext cx="692331" cy="679268"/>
          </a:xfrm>
          <a:prstGeom prst="actionButtonHome">
            <a:avLst/>
          </a:prstGeom>
          <a:solidFill>
            <a:srgbClr val="C0E8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21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Who </a:t>
            </a:r>
            <a:r>
              <a:rPr lang="en-US" b="1" dirty="0"/>
              <a:t>has a round face?</a:t>
            </a:r>
            <a:br>
              <a:rPr lang="en-US" b="1" dirty="0"/>
            </a:br>
            <a:endParaRPr lang="en-GB" b="1" dirty="0"/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8164286" y="5891349"/>
            <a:ext cx="692331" cy="679268"/>
          </a:xfrm>
          <a:prstGeom prst="actionButtonHome">
            <a:avLst/>
          </a:prstGeom>
          <a:solidFill>
            <a:srgbClr val="C0E8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50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2432</TotalTime>
  <Words>935</Words>
  <Application>Microsoft Office PowerPoint</Application>
  <PresentationFormat>On-screen Show (4:3)</PresentationFormat>
  <Paragraphs>186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5" baseType="lpstr">
      <vt:lpstr>.VnCooper</vt:lpstr>
      <vt:lpstr>.VnTifani HeavyH</vt:lpstr>
      <vt:lpstr>.VnTime</vt:lpstr>
      <vt:lpstr>Arial</vt:lpstr>
      <vt:lpstr>Arial Narrow</vt:lpstr>
      <vt:lpstr>Calibri</vt:lpstr>
      <vt:lpstr>Calibri Light</vt:lpstr>
      <vt:lpstr>Cambria</vt:lpstr>
      <vt:lpstr>Times New Roman</vt:lpstr>
      <vt:lpstr>VNI-Thufap2</vt:lpstr>
      <vt:lpstr>Wingdings</vt:lpstr>
      <vt:lpstr>Wingdings 2</vt:lpstr>
      <vt:lpstr>Office Theme</vt:lpstr>
      <vt:lpstr>* Warm-up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Who has long hair in your class?</vt:lpstr>
      <vt:lpstr>PowerPoint Presentation</vt:lpstr>
      <vt:lpstr>3. Who has a round face? </vt:lpstr>
      <vt:lpstr>PowerPoint Presentation</vt:lpstr>
      <vt:lpstr>4. Does the classmate next to you  have long hair?</vt:lpstr>
      <vt:lpstr>5. Does the classmate next to you have big eyes?</vt:lpstr>
      <vt:lpstr>PowerPoint Presentation</vt:lpstr>
      <vt:lpstr>PowerPoint Presentation</vt:lpstr>
      <vt:lpstr>PowerPoint Presentation</vt:lpstr>
      <vt:lpstr>PowerPoint Presentation</vt:lpstr>
      <vt:lpstr>* Consolidation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TrangDTT</dc:creator>
  <cp:lastModifiedBy>DUNG</cp:lastModifiedBy>
  <cp:revision>143</cp:revision>
  <dcterms:created xsi:type="dcterms:W3CDTF">2020-12-09T02:04:09Z</dcterms:created>
  <dcterms:modified xsi:type="dcterms:W3CDTF">2025-11-14T09:15:57Z</dcterms:modified>
</cp:coreProperties>
</file>